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swald"/>
      <p:regular r:id="rId22"/>
      <p:bold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swald-regular.fntdata"/><Relationship Id="rId21" Type="http://schemas.openxmlformats.org/officeDocument/2006/relationships/slide" Target="slides/slide17.xml"/><Relationship Id="rId24" Type="http://schemas.openxmlformats.org/officeDocument/2006/relationships/font" Target="fonts/SourceSansPro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b8e7ed0d2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b8e7ed0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b3bec538a6_1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b3bec538a6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3bec538a6_9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b3bec538a6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3bec538a6_1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3bec538a6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b8e7ed0d2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b8e7ed0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b8e7ed0d2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ab8e7ed0d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b8e7ed0d2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b8e7ed0d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ab8e7ed0d2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ab8e7ed0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3bec538a6_7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3bec538a6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3bec538a6_7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3bec538a6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b8e7ed0d2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ab8e7ed0d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b8e7ed0d2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ab8e7ed0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3bec538a6_8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3bec538a6_8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b3bec538a6_1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b3bec538a6_1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3190000" y="3650900"/>
            <a:ext cx="5610300" cy="7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50">
                <a:solidFill>
                  <a:schemeClr val="lt1"/>
                </a:solidFill>
              </a:rPr>
              <a:t>Analisi delle emissioni di ammoniaca in territorio lombardo (2000-2020)</a:t>
            </a:r>
            <a:endParaRPr sz="5800">
              <a:solidFill>
                <a:schemeClr val="lt1"/>
              </a:solidFill>
            </a:endParaRPr>
          </a:p>
        </p:txBody>
      </p:sp>
      <p:sp>
        <p:nvSpPr>
          <p:cNvPr id="465" name="Google Shape;465;p13"/>
          <p:cNvSpPr txBox="1"/>
          <p:nvPr/>
        </p:nvSpPr>
        <p:spPr>
          <a:xfrm>
            <a:off x="523050" y="3650900"/>
            <a:ext cx="13893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Lorenzo Conti</a:t>
            </a:r>
            <a:endParaRPr sz="14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Samuele Ferri</a:t>
            </a:r>
            <a:endParaRPr sz="14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Fabio Sangregorio</a:t>
            </a:r>
            <a:endParaRPr sz="14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Matteo Tufilli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6" name="Google Shape;466;p13"/>
          <p:cNvSpPr txBox="1"/>
          <p:nvPr/>
        </p:nvSpPr>
        <p:spPr>
          <a:xfrm>
            <a:off x="267400" y="466000"/>
            <a:ext cx="70371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Statistica II - Modelli dinamici e previsione statistica</a:t>
            </a:r>
            <a:endParaRPr sz="1600">
              <a:solidFill>
                <a:srgbClr val="06BB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67" name="Google Shape;4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387" y="288850"/>
            <a:ext cx="1282263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2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Analisi dei risultati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563" name="Google Shape;563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22"/>
          <p:cNvSpPr txBox="1"/>
          <p:nvPr>
            <p:ph type="title"/>
          </p:nvPr>
        </p:nvSpPr>
        <p:spPr>
          <a:xfrm>
            <a:off x="0" y="502920"/>
            <a:ext cx="91440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Modelli matematici</a:t>
            </a:r>
            <a:endParaRPr b="0" sz="1400">
              <a:solidFill>
                <a:srgbClr val="06BBDF"/>
              </a:solidFill>
            </a:endParaRPr>
          </a:p>
        </p:txBody>
      </p:sp>
      <p:sp>
        <p:nvSpPr>
          <p:cNvPr id="565" name="Google Shape;565;p22"/>
          <p:cNvSpPr txBox="1"/>
          <p:nvPr/>
        </p:nvSpPr>
        <p:spPr>
          <a:xfrm>
            <a:off x="1294800" y="1925900"/>
            <a:ext cx="2061300" cy="457200"/>
          </a:xfrm>
          <a:prstGeom prst="rect">
            <a:avLst/>
          </a:prstGeom>
          <a:noFill/>
          <a:ln>
            <a:noFill/>
          </a:ln>
          <a:effectLst>
            <a:outerShdw blurRad="5000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Random Cross Validation</a:t>
            </a:r>
            <a:endParaRPr>
              <a:solidFill>
                <a:srgbClr val="06BB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Google Shape;566;p22"/>
          <p:cNvSpPr txBox="1"/>
          <p:nvPr/>
        </p:nvSpPr>
        <p:spPr>
          <a:xfrm>
            <a:off x="5902800" y="1926050"/>
            <a:ext cx="1831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Rolling Cross Validation</a:t>
            </a:r>
            <a:endParaRPr>
              <a:solidFill>
                <a:srgbClr val="06BB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67" name="Google Shape;5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25" y="2566600"/>
            <a:ext cx="3884850" cy="7048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68" name="Google Shape;5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125" y="2566600"/>
            <a:ext cx="3884850" cy="7048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569" name="Google Shape;569;p22"/>
          <p:cNvCxnSpPr>
            <a:stCxn id="565" idx="0"/>
            <a:endCxn id="564" idx="2"/>
          </p:cNvCxnSpPr>
          <p:nvPr/>
        </p:nvCxnSpPr>
        <p:spPr>
          <a:xfrm rot="-5400000">
            <a:off x="2965500" y="319250"/>
            <a:ext cx="966600" cy="2246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  <a:effectLst>
            <a:outerShdw blurRad="357188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70" name="Google Shape;570;p22"/>
          <p:cNvCxnSpPr>
            <a:stCxn id="564" idx="2"/>
            <a:endCxn id="566" idx="0"/>
          </p:cNvCxnSpPr>
          <p:nvPr/>
        </p:nvCxnSpPr>
        <p:spPr>
          <a:xfrm flipH="1" rot="-5400000">
            <a:off x="5211900" y="319320"/>
            <a:ext cx="966900" cy="2246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3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Previsione ed analisi dei residui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576" name="Google Shape;576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7" name="Google Shape;5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00" y="658500"/>
            <a:ext cx="5220551" cy="18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25" y="2458825"/>
            <a:ext cx="5143350" cy="1963886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3"/>
          <p:cNvSpPr txBox="1"/>
          <p:nvPr/>
        </p:nvSpPr>
        <p:spPr>
          <a:xfrm>
            <a:off x="6353100" y="801000"/>
            <a:ext cx="23679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Le </a:t>
            </a:r>
            <a:r>
              <a:rPr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previsioni 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seguono perfettamente la serie storica vera, con lievi errori nei picchi di minima emissione, in corrispondenza del mese di febbraio.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La forte </a:t>
            </a:r>
            <a:r>
              <a:rPr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correlazione 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della serie storica si riflette anche nei residui.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I residui risultano </a:t>
            </a:r>
            <a:r>
              <a:rPr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eteroschedastici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: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si nota come gli errori siano prossimi allo zero con picchi nei mesi di febbraio, creando zone a maggior varianza.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Previsione ed analisi dei residui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585" name="Google Shape;585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6" name="Google Shape;5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25" y="956075"/>
            <a:ext cx="5251924" cy="28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4"/>
          <p:cNvSpPr txBox="1"/>
          <p:nvPr/>
        </p:nvSpPr>
        <p:spPr>
          <a:xfrm>
            <a:off x="6019300" y="1973350"/>
            <a:ext cx="27600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La perfezione della stima concentra gli errori attorno allo zero, elevando e stringendo la campana e rendendo la distribuzione non comparabile ad una gaussiana.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5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Modello di regressione ad armoniche ed errori SARIMA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593" name="Google Shape;593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25"/>
          <p:cNvSpPr txBox="1"/>
          <p:nvPr>
            <p:ph type="title"/>
          </p:nvPr>
        </p:nvSpPr>
        <p:spPr>
          <a:xfrm>
            <a:off x="0" y="502920"/>
            <a:ext cx="91440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Analisi dei risultati</a:t>
            </a:r>
            <a:endParaRPr b="0" sz="1400">
              <a:solidFill>
                <a:srgbClr val="06BBDF"/>
              </a:solidFill>
            </a:endParaRPr>
          </a:p>
        </p:txBody>
      </p:sp>
      <p:pic>
        <p:nvPicPr>
          <p:cNvPr id="595" name="Google Shape;5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75" y="959225"/>
            <a:ext cx="4514651" cy="311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250" y="3081188"/>
            <a:ext cx="4198075" cy="6778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7" name="Google Shape;597;p25"/>
          <p:cNvSpPr txBox="1"/>
          <p:nvPr>
            <p:ph type="title"/>
          </p:nvPr>
        </p:nvSpPr>
        <p:spPr>
          <a:xfrm>
            <a:off x="4824275" y="2469375"/>
            <a:ext cx="41340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Modello matematico</a:t>
            </a:r>
            <a:endParaRPr b="0" sz="1400">
              <a:solidFill>
                <a:srgbClr val="06BBDF"/>
              </a:solidFill>
            </a:endParaRPr>
          </a:p>
        </p:txBody>
      </p:sp>
      <p:sp>
        <p:nvSpPr>
          <p:cNvPr id="598" name="Google Shape;598;p25"/>
          <p:cNvSpPr txBox="1"/>
          <p:nvPr/>
        </p:nvSpPr>
        <p:spPr>
          <a:xfrm>
            <a:off x="4768975" y="1261400"/>
            <a:ext cx="37878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6 ordini di armoniche crossvalidati.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Il modello </a:t>
            </a:r>
            <a:r>
              <a:rPr lang="en" sz="1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migliore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risulta essere con armoniche di ordine 4 e con residui SARIMA(3,0,0,1,0,1,12).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6"/>
          <p:cNvSpPr txBox="1"/>
          <p:nvPr>
            <p:ph type="title"/>
          </p:nvPr>
        </p:nvSpPr>
        <p:spPr>
          <a:xfrm>
            <a:off x="0" y="155448"/>
            <a:ext cx="91440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Modello di regressione ad armoniche ed errori SARIMA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604" name="Google Shape;604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26"/>
          <p:cNvSpPr txBox="1"/>
          <p:nvPr>
            <p:ph type="title"/>
          </p:nvPr>
        </p:nvSpPr>
        <p:spPr>
          <a:xfrm>
            <a:off x="0" y="499872"/>
            <a:ext cx="91440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Previsioni, errori di previsione e correlazione dei residui</a:t>
            </a:r>
            <a:endParaRPr b="0" sz="1400">
              <a:solidFill>
                <a:srgbClr val="06BBDF"/>
              </a:solidFill>
            </a:endParaRPr>
          </a:p>
        </p:txBody>
      </p:sp>
      <p:pic>
        <p:nvPicPr>
          <p:cNvPr id="606" name="Google Shape;6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62" y="2622700"/>
            <a:ext cx="5006124" cy="18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75" y="908250"/>
            <a:ext cx="5420774" cy="18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26"/>
          <p:cNvSpPr txBox="1"/>
          <p:nvPr/>
        </p:nvSpPr>
        <p:spPr>
          <a:xfrm>
            <a:off x="6136200" y="1063050"/>
            <a:ext cx="23679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Prestazioni previsionali out-of-sample simili a quelle ottenute con un modello SARIMA.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Gli errori sembrano avere varianza più omogenea, ma persistono i picchi nei mesi di febbraio.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Autocorrelazione degli errori di previsione out-of-sample rilevanti.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7"/>
          <p:cNvSpPr txBox="1"/>
          <p:nvPr>
            <p:ph type="title"/>
          </p:nvPr>
        </p:nvSpPr>
        <p:spPr>
          <a:xfrm>
            <a:off x="0" y="171273"/>
            <a:ext cx="91440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Applicazione del modello migliore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614" name="Google Shape;614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5" name="Google Shape;6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700" y="1011975"/>
            <a:ext cx="5005674" cy="17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89" y="1151070"/>
            <a:ext cx="2244326" cy="146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5725" y="2684875"/>
            <a:ext cx="5037324" cy="1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50" y="2684870"/>
            <a:ext cx="2377775" cy="1539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9" name="Google Shape;619;p27"/>
          <p:cNvCxnSpPr/>
          <p:nvPr/>
        </p:nvCxnSpPr>
        <p:spPr>
          <a:xfrm>
            <a:off x="2759125" y="1882050"/>
            <a:ext cx="8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27"/>
          <p:cNvCxnSpPr/>
          <p:nvPr/>
        </p:nvCxnSpPr>
        <p:spPr>
          <a:xfrm>
            <a:off x="2759125" y="3527350"/>
            <a:ext cx="8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27"/>
          <p:cNvSpPr txBox="1"/>
          <p:nvPr>
            <p:ph type="title"/>
          </p:nvPr>
        </p:nvSpPr>
        <p:spPr>
          <a:xfrm>
            <a:off x="0" y="502920"/>
            <a:ext cx="91440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Punti di minima e media emissione</a:t>
            </a:r>
            <a:endParaRPr b="0" sz="1400">
              <a:solidFill>
                <a:srgbClr val="06BBD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"/>
          <p:cNvSpPr txBox="1"/>
          <p:nvPr>
            <p:ph type="title"/>
          </p:nvPr>
        </p:nvSpPr>
        <p:spPr>
          <a:xfrm>
            <a:off x="0" y="171273"/>
            <a:ext cx="91440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Applicazione del modello migliore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627" name="Google Shape;627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8" name="Google Shape;6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700" y="1011975"/>
            <a:ext cx="5005674" cy="17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89" y="1151070"/>
            <a:ext cx="2244326" cy="146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5725" y="2684875"/>
            <a:ext cx="5037324" cy="1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50" y="2684870"/>
            <a:ext cx="2377775" cy="1539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2" name="Google Shape;632;p28"/>
          <p:cNvCxnSpPr/>
          <p:nvPr/>
        </p:nvCxnSpPr>
        <p:spPr>
          <a:xfrm>
            <a:off x="2759125" y="1882050"/>
            <a:ext cx="8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28"/>
          <p:cNvCxnSpPr/>
          <p:nvPr/>
        </p:nvCxnSpPr>
        <p:spPr>
          <a:xfrm>
            <a:off x="2759125" y="3527350"/>
            <a:ext cx="8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28"/>
          <p:cNvSpPr txBox="1"/>
          <p:nvPr>
            <p:ph type="title"/>
          </p:nvPr>
        </p:nvSpPr>
        <p:spPr>
          <a:xfrm>
            <a:off x="0" y="502920"/>
            <a:ext cx="91440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Punti di minima e media emissione</a:t>
            </a:r>
            <a:endParaRPr b="0" sz="1400">
              <a:solidFill>
                <a:srgbClr val="06BBDF"/>
              </a:solidFill>
            </a:endParaRPr>
          </a:p>
        </p:txBody>
      </p:sp>
      <p:sp>
        <p:nvSpPr>
          <p:cNvPr id="635" name="Google Shape;635;p28"/>
          <p:cNvSpPr/>
          <p:nvPr/>
        </p:nvSpPr>
        <p:spPr>
          <a:xfrm>
            <a:off x="817775" y="1250600"/>
            <a:ext cx="258600" cy="11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6" name="Google Shape;636;p28"/>
          <p:cNvSpPr/>
          <p:nvPr/>
        </p:nvSpPr>
        <p:spPr>
          <a:xfrm>
            <a:off x="3961325" y="1065375"/>
            <a:ext cx="258600" cy="11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9"/>
          <p:cNvSpPr txBox="1"/>
          <p:nvPr>
            <p:ph idx="4294967295" type="ctrTitle"/>
          </p:nvPr>
        </p:nvSpPr>
        <p:spPr>
          <a:xfrm>
            <a:off x="-150" y="823300"/>
            <a:ext cx="9144000" cy="16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06BBDF"/>
                </a:solidFill>
              </a:rPr>
              <a:t>FINE</a:t>
            </a:r>
            <a:endParaRPr sz="10000">
              <a:solidFill>
                <a:srgbClr val="06BBDF"/>
              </a:solidFill>
            </a:endParaRPr>
          </a:p>
        </p:txBody>
      </p:sp>
      <p:sp>
        <p:nvSpPr>
          <p:cNvPr id="642" name="Google Shape;642;p29"/>
          <p:cNvSpPr txBox="1"/>
          <p:nvPr>
            <p:ph idx="4294967295" type="subTitle"/>
          </p:nvPr>
        </p:nvSpPr>
        <p:spPr>
          <a:xfrm>
            <a:off x="0" y="2339550"/>
            <a:ext cx="91440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GRAZIE</a:t>
            </a:r>
            <a:endParaRPr b="1" sz="3600"/>
          </a:p>
        </p:txBody>
      </p:sp>
      <p:sp>
        <p:nvSpPr>
          <p:cNvPr id="643" name="Google Shape;643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29"/>
          <p:cNvSpPr txBox="1"/>
          <p:nvPr/>
        </p:nvSpPr>
        <p:spPr>
          <a:xfrm>
            <a:off x="1018225" y="3508475"/>
            <a:ext cx="7443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Lorenzo Conti 	- 	Samuele Ferri		-	Fabio Sangregorio		-	Matteo Tufilli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title"/>
          </p:nvPr>
        </p:nvSpPr>
        <p:spPr>
          <a:xfrm>
            <a:off x="-150" y="152575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Andamento temporale delle emissioni NH₃ (2000-2020)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473" name="Google Shape;473;p14"/>
          <p:cNvSpPr txBox="1"/>
          <p:nvPr/>
        </p:nvSpPr>
        <p:spPr>
          <a:xfrm>
            <a:off x="1686850" y="1182000"/>
            <a:ext cx="15945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Griglia delle osservazioni</a:t>
            </a:r>
            <a:endParaRPr sz="1200">
              <a:solidFill>
                <a:srgbClr val="06BBD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Google Shape;474;p14"/>
          <p:cNvSpPr txBox="1"/>
          <p:nvPr/>
        </p:nvSpPr>
        <p:spPr>
          <a:xfrm>
            <a:off x="5472300" y="1182000"/>
            <a:ext cx="1866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Valor medio emissioni di NH₃</a:t>
            </a:r>
            <a:endParaRPr sz="400">
              <a:solidFill>
                <a:srgbClr val="06BB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5" name="Google Shape;475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14"/>
          <p:cNvSpPr txBox="1"/>
          <p:nvPr>
            <p:ph type="title"/>
          </p:nvPr>
        </p:nvSpPr>
        <p:spPr>
          <a:xfrm>
            <a:off x="0" y="500575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Dati forniti dal </a:t>
            </a:r>
            <a:r>
              <a:rPr b="0" i="1" lang="en" sz="1400">
                <a:solidFill>
                  <a:srgbClr val="06BBDF"/>
                </a:solidFill>
              </a:rPr>
              <a:t>Copernicus Atmosphere Monitoring Service (CAMS)</a:t>
            </a:r>
            <a:endParaRPr b="0" i="1" sz="1400">
              <a:solidFill>
                <a:srgbClr val="06BBDF"/>
              </a:solidFill>
            </a:endParaRPr>
          </a:p>
        </p:txBody>
      </p:sp>
      <p:pic>
        <p:nvPicPr>
          <p:cNvPr id="477" name="Google Shape;4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800" y="1649175"/>
            <a:ext cx="2720650" cy="24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425" y="1690112"/>
            <a:ext cx="3176501" cy="22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975" y="2766450"/>
            <a:ext cx="3215175" cy="17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5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Serie Storica 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485" name="Google Shape;485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6" name="Google Shape;4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00" y="1168075"/>
            <a:ext cx="4314125" cy="30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7600" y="1067025"/>
            <a:ext cx="2253050" cy="17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5"/>
          <p:cNvSpPr txBox="1"/>
          <p:nvPr>
            <p:ph type="title"/>
          </p:nvPr>
        </p:nvSpPr>
        <p:spPr>
          <a:xfrm>
            <a:off x="0" y="502920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Stagionalità delle emissioni e classificazione aree Lombardia</a:t>
            </a:r>
            <a:endParaRPr b="0" sz="1400">
              <a:solidFill>
                <a:srgbClr val="06BBDF"/>
              </a:solidFill>
            </a:endParaRPr>
          </a:p>
        </p:txBody>
      </p:sp>
      <p:cxnSp>
        <p:nvCxnSpPr>
          <p:cNvPr id="489" name="Google Shape;489;p15"/>
          <p:cNvCxnSpPr>
            <a:stCxn id="490" idx="1"/>
          </p:cNvCxnSpPr>
          <p:nvPr/>
        </p:nvCxnSpPr>
        <p:spPr>
          <a:xfrm flipH="1">
            <a:off x="6896600" y="950525"/>
            <a:ext cx="1021500" cy="330900"/>
          </a:xfrm>
          <a:prstGeom prst="straightConnector1">
            <a:avLst/>
          </a:prstGeom>
          <a:noFill/>
          <a:ln cap="flat" cmpd="sng" w="9525">
            <a:solidFill>
              <a:srgbClr val="06BBD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15"/>
          <p:cNvCxnSpPr>
            <a:stCxn id="492" idx="1"/>
          </p:cNvCxnSpPr>
          <p:nvPr/>
        </p:nvCxnSpPr>
        <p:spPr>
          <a:xfrm rot="10800000">
            <a:off x="6770000" y="2083450"/>
            <a:ext cx="1148100" cy="211200"/>
          </a:xfrm>
          <a:prstGeom prst="straightConnector1">
            <a:avLst/>
          </a:prstGeom>
          <a:noFill/>
          <a:ln cap="flat" cmpd="sng" w="9525">
            <a:solidFill>
              <a:srgbClr val="06BBD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15"/>
          <p:cNvCxnSpPr>
            <a:stCxn id="494" idx="1"/>
          </p:cNvCxnSpPr>
          <p:nvPr/>
        </p:nvCxnSpPr>
        <p:spPr>
          <a:xfrm flipH="1">
            <a:off x="6647000" y="1573125"/>
            <a:ext cx="1271100" cy="352800"/>
          </a:xfrm>
          <a:prstGeom prst="straightConnector1">
            <a:avLst/>
          </a:prstGeom>
          <a:noFill/>
          <a:ln cap="flat" cmpd="sng" w="9525">
            <a:solidFill>
              <a:srgbClr val="06BBD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15"/>
          <p:cNvSpPr txBox="1"/>
          <p:nvPr/>
        </p:nvSpPr>
        <p:spPr>
          <a:xfrm>
            <a:off x="7918100" y="791825"/>
            <a:ext cx="10215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Emissione </a:t>
            </a:r>
            <a:r>
              <a:rPr lang="en" sz="1000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Minima </a:t>
            </a:r>
            <a:endParaRPr sz="1000">
              <a:solidFill>
                <a:srgbClr val="06BB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4" name="Google Shape;494;p15"/>
          <p:cNvSpPr txBox="1"/>
          <p:nvPr/>
        </p:nvSpPr>
        <p:spPr>
          <a:xfrm>
            <a:off x="7918100" y="1414425"/>
            <a:ext cx="10215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Emissione Media </a:t>
            </a:r>
            <a:endParaRPr sz="1000">
              <a:solidFill>
                <a:srgbClr val="06BB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2" name="Google Shape;492;p15"/>
          <p:cNvSpPr txBox="1"/>
          <p:nvPr/>
        </p:nvSpPr>
        <p:spPr>
          <a:xfrm>
            <a:off x="7918100" y="2135950"/>
            <a:ext cx="115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Emissione Massima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6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Serie Storica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500" name="Google Shape;500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1" name="Google Shape;5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400" y="1588900"/>
            <a:ext cx="4166001" cy="22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0" y="1333675"/>
            <a:ext cx="4418351" cy="2727427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6"/>
          <p:cNvSpPr txBox="1"/>
          <p:nvPr>
            <p:ph type="title"/>
          </p:nvPr>
        </p:nvSpPr>
        <p:spPr>
          <a:xfrm>
            <a:off x="0" y="502920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Andamenti dei tre punti considerati: massima, minima e media emissione</a:t>
            </a:r>
            <a:endParaRPr b="0" sz="1400">
              <a:solidFill>
                <a:srgbClr val="06BBD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7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Analisi della serie storica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509" name="Google Shape;509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17"/>
          <p:cNvSpPr txBox="1"/>
          <p:nvPr>
            <p:ph type="title"/>
          </p:nvPr>
        </p:nvSpPr>
        <p:spPr>
          <a:xfrm>
            <a:off x="0" y="502920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Distribuzione dei dati</a:t>
            </a:r>
            <a:endParaRPr b="0" sz="1400">
              <a:solidFill>
                <a:srgbClr val="06BBDF"/>
              </a:solidFill>
            </a:endParaRPr>
          </a:p>
        </p:txBody>
      </p:sp>
      <p:sp>
        <p:nvSpPr>
          <p:cNvPr id="511" name="Google Shape;511;p17"/>
          <p:cNvSpPr txBox="1"/>
          <p:nvPr/>
        </p:nvSpPr>
        <p:spPr>
          <a:xfrm>
            <a:off x="6083575" y="1431550"/>
            <a:ext cx="26994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E’ stata visualizzata 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distribuzione 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dei dati in sovrapposizione a una normale con stessa media e varianza.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Il secondo grafico mostra la </a:t>
            </a:r>
            <a:r>
              <a:rPr i="1" lang="en" sz="1100">
                <a:latin typeface="Oswald"/>
                <a:ea typeface="Oswald"/>
                <a:cs typeface="Oswald"/>
                <a:sym typeface="Oswald"/>
              </a:rPr>
              <a:t>Kernel Density Estimation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 dell’istogramma, evidenziando la </a:t>
            </a:r>
            <a:r>
              <a:rPr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non normalità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 dei dati.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I test di </a:t>
            </a:r>
            <a:r>
              <a:rPr i="1" lang="en" sz="1100">
                <a:latin typeface="Oswald"/>
                <a:ea typeface="Oswald"/>
                <a:cs typeface="Oswald"/>
                <a:sym typeface="Oswald"/>
              </a:rPr>
              <a:t>Jarque-Bera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 e </a:t>
            </a:r>
            <a:r>
              <a:rPr i="1" lang="en" sz="1100">
                <a:latin typeface="Oswald"/>
                <a:ea typeface="Oswald"/>
                <a:cs typeface="Oswald"/>
                <a:sym typeface="Oswald"/>
              </a:rPr>
              <a:t>Lilliefors 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confermano le aspettative di non normalità.</a:t>
            </a:r>
            <a:endParaRPr b="1"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12" name="Google Shape;5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00" y="1157500"/>
            <a:ext cx="4954249" cy="27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8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Analisi della serie storica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518" name="Google Shape;518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18"/>
          <p:cNvSpPr txBox="1"/>
          <p:nvPr>
            <p:ph type="title"/>
          </p:nvPr>
        </p:nvSpPr>
        <p:spPr>
          <a:xfrm>
            <a:off x="0" y="749800"/>
            <a:ext cx="34545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Stazionarietà                                                                                                         </a:t>
            </a:r>
            <a:endParaRPr b="0" sz="1400">
              <a:solidFill>
                <a:srgbClr val="06BBDF"/>
              </a:solidFill>
            </a:endParaRPr>
          </a:p>
        </p:txBody>
      </p:sp>
      <p:sp>
        <p:nvSpPr>
          <p:cNvPr id="520" name="Google Shape;520;p18"/>
          <p:cNvSpPr txBox="1"/>
          <p:nvPr/>
        </p:nvSpPr>
        <p:spPr>
          <a:xfrm>
            <a:off x="437675" y="1343250"/>
            <a:ext cx="27585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Applicando augmented Dickey Fuller test:  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→  </a:t>
            </a:r>
            <a:r>
              <a:rPr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non stazionarietà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 dei dati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Destagionalizzando ed applicando 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augmented Dickey Fuller test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: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→  </a:t>
            </a:r>
            <a:r>
              <a:rPr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stazionarietà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 dei dati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21" name="Google Shape;5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875" y="1338913"/>
            <a:ext cx="5568749" cy="20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8"/>
          <p:cNvSpPr txBox="1"/>
          <p:nvPr>
            <p:ph type="title"/>
          </p:nvPr>
        </p:nvSpPr>
        <p:spPr>
          <a:xfrm>
            <a:off x="4404850" y="747638"/>
            <a:ext cx="41889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Autocorrelazione                                                                                                        </a:t>
            </a:r>
            <a:endParaRPr b="0" sz="1400">
              <a:solidFill>
                <a:srgbClr val="06BBDF"/>
              </a:solidFill>
            </a:endParaRPr>
          </a:p>
        </p:txBody>
      </p:sp>
      <p:sp>
        <p:nvSpPr>
          <p:cNvPr id="523" name="Google Shape;523;p18"/>
          <p:cNvSpPr txBox="1"/>
          <p:nvPr/>
        </p:nvSpPr>
        <p:spPr>
          <a:xfrm>
            <a:off x="3547125" y="3557650"/>
            <a:ext cx="53835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n figura si può osservare la forte </a:t>
            </a:r>
            <a:r>
              <a:rPr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correlazione 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dei dati. In particolare, l’autocorrelazione parziale suggerisce correlazione a lag 12, sinonimo di </a:t>
            </a:r>
            <a:r>
              <a:rPr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stagionalità annuale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.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4" name="Google Shape;524;p18"/>
          <p:cNvSpPr txBox="1"/>
          <p:nvPr/>
        </p:nvSpPr>
        <p:spPr>
          <a:xfrm>
            <a:off x="364100" y="3081175"/>
            <a:ext cx="27063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In tutti i modelli considerati, si fisserà quindi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 = 0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 = 12</a:t>
            </a:r>
            <a:endParaRPr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Analisi della serie storica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530" name="Google Shape;530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19"/>
          <p:cNvSpPr txBox="1"/>
          <p:nvPr>
            <p:ph type="title"/>
          </p:nvPr>
        </p:nvSpPr>
        <p:spPr>
          <a:xfrm>
            <a:off x="0" y="502920"/>
            <a:ext cx="91440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Decomposizione</a:t>
            </a:r>
            <a:endParaRPr b="0" sz="1400">
              <a:solidFill>
                <a:srgbClr val="06BBDF"/>
              </a:solidFill>
            </a:endParaRPr>
          </a:p>
        </p:txBody>
      </p:sp>
      <p:sp>
        <p:nvSpPr>
          <p:cNvPr id="532" name="Google Shape;532;p19"/>
          <p:cNvSpPr txBox="1"/>
          <p:nvPr/>
        </p:nvSpPr>
        <p:spPr>
          <a:xfrm>
            <a:off x="397075" y="3668675"/>
            <a:ext cx="41055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Osserviamo la </a:t>
            </a:r>
            <a:r>
              <a:rPr lang="en" sz="1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decomposizione 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per separare additivamente le parti di trend e stagionalità </a:t>
            </a:r>
            <a:r>
              <a:rPr lang="en" sz="1200">
                <a:latin typeface="Oswald"/>
                <a:ea typeface="Oswald"/>
                <a:cs typeface="Oswald"/>
                <a:sym typeface="Oswald"/>
              </a:rPr>
              <a:t>→ 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statsmodels.tsa.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seasonal_decompose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33" name="Google Shape;5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50" y="761775"/>
            <a:ext cx="2732179" cy="275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825" y="1144269"/>
            <a:ext cx="4379425" cy="19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9"/>
          <p:cNvSpPr txBox="1"/>
          <p:nvPr/>
        </p:nvSpPr>
        <p:spPr>
          <a:xfrm>
            <a:off x="5264925" y="3668675"/>
            <a:ext cx="3060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Rappresentazione della variabilità e media annua tramite </a:t>
            </a:r>
            <a:r>
              <a:rPr lang="en" sz="1100">
                <a:latin typeface="Oswald"/>
                <a:ea typeface="Oswald"/>
                <a:cs typeface="Oswald"/>
                <a:sym typeface="Oswald"/>
              </a:rPr>
              <a:t>box plot.</a:t>
            </a:r>
            <a:endParaRPr b="1"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Selezione del modello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541" name="Google Shape;541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20"/>
          <p:cNvSpPr txBox="1"/>
          <p:nvPr>
            <p:ph type="title"/>
          </p:nvPr>
        </p:nvSpPr>
        <p:spPr>
          <a:xfrm>
            <a:off x="0" y="502920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6BBDF"/>
                </a:solidFill>
              </a:rPr>
              <a:t>Confronto tra i modelli utilizzati</a:t>
            </a:r>
            <a:endParaRPr b="0" sz="1400">
              <a:solidFill>
                <a:srgbClr val="06BBDF"/>
              </a:solidFill>
            </a:endParaRPr>
          </a:p>
        </p:txBody>
      </p:sp>
      <p:cxnSp>
        <p:nvCxnSpPr>
          <p:cNvPr id="543" name="Google Shape;543;p20"/>
          <p:cNvCxnSpPr>
            <a:stCxn id="544" idx="1"/>
            <a:endCxn id="545" idx="0"/>
          </p:cNvCxnSpPr>
          <p:nvPr/>
        </p:nvCxnSpPr>
        <p:spPr>
          <a:xfrm flipH="1">
            <a:off x="2164088" y="1389775"/>
            <a:ext cx="1162800" cy="41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20"/>
          <p:cNvCxnSpPr>
            <a:stCxn id="544" idx="3"/>
            <a:endCxn id="547" idx="0"/>
          </p:cNvCxnSpPr>
          <p:nvPr/>
        </p:nvCxnSpPr>
        <p:spPr>
          <a:xfrm>
            <a:off x="5817113" y="1389775"/>
            <a:ext cx="1365900" cy="41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20"/>
          <p:cNvSpPr txBox="1"/>
          <p:nvPr/>
        </p:nvSpPr>
        <p:spPr>
          <a:xfrm>
            <a:off x="1133488" y="1806519"/>
            <a:ext cx="2061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Random Cross Validation</a:t>
            </a:r>
            <a:endParaRPr>
              <a:solidFill>
                <a:srgbClr val="06BB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6152300" y="1806519"/>
            <a:ext cx="2061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BBDF"/>
                </a:solidFill>
                <a:latin typeface="Oswald"/>
                <a:ea typeface="Oswald"/>
                <a:cs typeface="Oswald"/>
                <a:sym typeface="Oswald"/>
              </a:rPr>
              <a:t>Rolling Cross Validation</a:t>
            </a:r>
            <a:endParaRPr>
              <a:solidFill>
                <a:srgbClr val="06BBD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8" name="Google Shape;5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550" y="2295525"/>
            <a:ext cx="3884111" cy="182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50" y="2266775"/>
            <a:ext cx="3612576" cy="188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0"/>
          <p:cNvPicPr preferRelativeResize="0"/>
          <p:nvPr/>
        </p:nvPicPr>
        <p:blipFill rotWithShape="1">
          <a:blip r:embed="rId5">
            <a:alphaModFix/>
          </a:blip>
          <a:srcRect b="4193" l="6582" r="2747" t="13892"/>
          <a:stretch/>
        </p:blipFill>
        <p:spPr>
          <a:xfrm>
            <a:off x="3326888" y="1108575"/>
            <a:ext cx="2490225" cy="562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 txBox="1"/>
          <p:nvPr>
            <p:ph type="title"/>
          </p:nvPr>
        </p:nvSpPr>
        <p:spPr>
          <a:xfrm>
            <a:off x="0" y="155448"/>
            <a:ext cx="9144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6BBDF"/>
                </a:solidFill>
              </a:rPr>
              <a:t>Analisi dei risultati</a:t>
            </a:r>
            <a:endParaRPr b="0">
              <a:solidFill>
                <a:srgbClr val="06BBDF"/>
              </a:solidFill>
            </a:endParaRPr>
          </a:p>
        </p:txBody>
      </p:sp>
      <p:sp>
        <p:nvSpPr>
          <p:cNvPr id="555" name="Google Shape;555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6" name="Google Shape;5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5" y="737250"/>
            <a:ext cx="5010850" cy="34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1"/>
          <p:cNvSpPr txBox="1"/>
          <p:nvPr/>
        </p:nvSpPr>
        <p:spPr>
          <a:xfrm>
            <a:off x="5963900" y="992750"/>
            <a:ext cx="26994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swald"/>
                <a:ea typeface="Oswald"/>
                <a:cs typeface="Oswald"/>
                <a:sym typeface="Oswald"/>
              </a:rPr>
              <a:t>Indici di prestazione:</a:t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●"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AIC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●"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BIC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●"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RMSE delle predizioni out-of-sample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swald"/>
              <a:buChar char="●"/>
            </a:pPr>
            <a:r>
              <a:rPr lang="en" sz="1100">
                <a:latin typeface="Oswald"/>
                <a:ea typeface="Oswald"/>
                <a:cs typeface="Oswald"/>
                <a:sym typeface="Oswald"/>
              </a:rPr>
              <a:t>Autocorrelazione media residui ottenuti dalle predizioni out-of-sample su 24 lags totali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