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54"/>
  </p:notes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  <p:sldId id="289" r:id="rId16"/>
    <p:sldId id="292" r:id="rId17"/>
    <p:sldId id="295" r:id="rId18"/>
    <p:sldId id="298" r:id="rId19"/>
    <p:sldId id="301" r:id="rId20"/>
    <p:sldId id="304" r:id="rId21"/>
    <p:sldId id="307" r:id="rId22"/>
    <p:sldId id="310" r:id="rId23"/>
    <p:sldId id="313" r:id="rId24"/>
    <p:sldId id="316" r:id="rId25"/>
    <p:sldId id="319" r:id="rId26"/>
    <p:sldId id="322" r:id="rId27"/>
    <p:sldId id="325" r:id="rId28"/>
    <p:sldId id="328" r:id="rId29"/>
    <p:sldId id="331" r:id="rId30"/>
    <p:sldId id="334" r:id="rId31"/>
    <p:sldId id="337" r:id="rId32"/>
    <p:sldId id="340" r:id="rId33"/>
    <p:sldId id="343" r:id="rId34"/>
    <p:sldId id="346" r:id="rId35"/>
    <p:sldId id="349" r:id="rId36"/>
    <p:sldId id="352" r:id="rId37"/>
    <p:sldId id="355" r:id="rId38"/>
    <p:sldId id="358" r:id="rId39"/>
    <p:sldId id="361" r:id="rId40"/>
    <p:sldId id="364" r:id="rId41"/>
    <p:sldId id="367" r:id="rId42"/>
    <p:sldId id="370" r:id="rId43"/>
    <p:sldId id="373" r:id="rId44"/>
    <p:sldId id="376" r:id="rId45"/>
    <p:sldId id="379" r:id="rId46"/>
    <p:sldId id="382" r:id="rId47"/>
    <p:sldId id="385" r:id="rId48"/>
    <p:sldId id="388" r:id="rId49"/>
    <p:sldId id="391" r:id="rId50"/>
    <p:sldId id="394" r:id="rId51"/>
    <p:sldId id="397" r:id="rId52"/>
    <p:sldId id="400" r:id="rId5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55"/>
      <p:bold r:id="rId56"/>
      <p:italic r:id="rId57"/>
      <p:boldItalic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Century Gothic" panose="020B0502020202020204" pitchFamily="34" charset="0"/>
      <p:regular r:id="rId63"/>
      <p:bold r:id="rId64"/>
      <p:italic r:id="rId65"/>
      <p:boldItalic r:id="rId66"/>
    </p:embeddedFont>
  </p:embeddedFontLst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9.fntdata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Master" Target="slideMasters/slideMaster5.xml"/><Relationship Id="rId61" Type="http://schemas.openxmlformats.org/officeDocument/2006/relationships/font" Target="fonts/font7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5.fntdata"/><Relationship Id="rId67" Type="http://schemas.openxmlformats.org/officeDocument/2006/relationships/tags" Target="tags/tag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3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291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662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9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33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50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4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19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421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4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4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1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42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45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7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FBAD8B-9AE4-4EA5-8272-8B447A2ED00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14018C-5A96-4A57-AB5F-34F76ED8F6E1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B6EA89-196B-469D-BE64-E6BFE97766C8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DB0FF9-2D4E-4D85-9A5A-897C77B46049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1B3786-E0CD-4C6E-9E38-0763A65F4E1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4F0AFE-C88A-4572-8DF3-D49E6CDBE8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5F55B2E-E6A9-44A2-9BC2-65B610B4F66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6D2C424-C364-40E2-9087-1C3FD141792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0A49182-069D-4E03-9701-13A6A81008D2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3171CF-285B-4B0A-816F-FBF014A1ADD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28420F-B1A4-4E68-BB23-08B31CB3AC75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t.wikipedia.org/wiki/Mapeamento_objeto-relacional" TargetMode="Externa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acervolima.com/visualizacoes-genericas-baseadas-em-classe-django-criar-recuperar-atualizar-excluir/#formview" TargetMode="External"/><Relationship Id="rId3" Type="http://schemas.openxmlformats.org/officeDocument/2006/relationships/hyperlink" Target="https://acervolima.com/visualizacoes-genericas-baseadas-em-classe-django-criar-recuperar-atualizar-excluir/#retrieveview" TargetMode="External"/><Relationship Id="rId7" Type="http://schemas.openxmlformats.org/officeDocument/2006/relationships/hyperlink" Target="https://acervolima.com/visualizacoes-genericas-baseadas-em-classe-django-criar-recuperar-atualizar-excluir/#deleteview" TargetMode="External"/><Relationship Id="rId2" Type="http://schemas.openxmlformats.org/officeDocument/2006/relationships/hyperlink" Target="https://acervolima.com/visualizacoes-genericas-baseadas-em-classe-django-criar-recuperar-atualizar-excluir/#createview" TargetMode="External"/><Relationship Id="rId1" Type="http://schemas.openxmlformats.org/officeDocument/2006/relationships/slideLayout" Target="../slideLayouts/slideLayout46.xml"/><Relationship Id="rId6" Type="http://schemas.openxmlformats.org/officeDocument/2006/relationships/hyperlink" Target="https://acervolima.com/visualizacoes-genericas-baseadas-em-classe-django-criar-recuperar-atualizar-excluir/#updateview" TargetMode="External"/><Relationship Id="rId5" Type="http://schemas.openxmlformats.org/officeDocument/2006/relationships/hyperlink" Target="https://acervolima.com/visualizacoes-genericas-baseadas-em-classe-django-criar-recuperar-atualizar-excluir/#detailview" TargetMode="External"/><Relationship Id="rId4" Type="http://schemas.openxmlformats.org/officeDocument/2006/relationships/hyperlink" Target="https://acervolima.com/visualizacoes-genericas-baseadas-em-classe-django-criar-recuperar-atualizar-excluir/#listview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visualizacoes-genericas-baseadas-em-classe-django-criar-recuperar-atualizar-excluir/#deleteview" TargetMode="External"/><Relationship Id="rId2" Type="http://schemas.openxmlformats.org/officeDocument/2006/relationships/hyperlink" Target="https://acervolima.com/visualizacoes-genericas-baseadas-em-classe-django-criar-recuperar-atualizar-excluir/#updateview" TargetMode="Externa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s://acervolima.com/visualizacoes-genericas-baseadas-em-classe-django-criar-recuperar-atualizar-excluir/#formview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 Passos com o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 </a:t>
            </a:r>
            <a:r>
              <a:rPr lang="pt-BR" sz="4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0" y="126629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Versátil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pode ser (e tem sido) utilizado para construir quase todo tipo de website, passando por redes sociais e sites de notícias. Ele pode trabalhar com qualquer framework do lado do cliente, e pode entregar conteúdo em praticamente qualquer formato (incluindo HTML, feeds RSS, JSON, XML, etc).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084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Seguro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ajuda os desenvolvedores a evitar os erros de segurança mais comuns, fornecendo um framework que foi desenhado para "fazer as coisas certas", de modo a proteger o website automaticamente.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0525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Escalável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usa uma arquitetura baseada em componentes “shared-nothing” ("nada-compartilhado") (cada parte da arquitetura é independente das outras, e consequentemente podem ser substituídas ou mudadas caso necessário).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32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0997" y="1134406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Sustentável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código do Django é escrito usando princípios de design e padrões que encorajam a criação de codigo sustentável (que facilita a manutenção) e reutilizável.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1031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5" y="1318853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Portável</a:t>
            </a:r>
            <a:endParaRPr lang="pt-BR" sz="2200" b="1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escrito em Python, que executa em muitas plataformas. Isso significa que você não esta preso em nenhuma plataforma de servidor em particular, e pode executar seus aplicativos em muitas distrubuições do Linux, Windows e Mac OS X. Além disso, o Django tem um bom suporte em muitos provedores de servidores de web.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772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53963" y="1382158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onde veio?</a:t>
            </a:r>
            <a:endParaRPr lang="pt-BR" sz="2200" b="1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foi inicialmente desenvolvido entre 2003 e 2005 por um time de web que era responsável por criar e manter sites de jornal. Depois de criar um número de sites, o time começou a fatorar e reutilizar muitos de seus códigos comuns e padrões de design. Esse código comum evoluiu para um framework genérico de desenvolvimento web.</a:t>
            </a: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0706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76315" y="510169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Trabalhando com o </a:t>
            </a:r>
          </a:p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1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</a:t>
            </a:r>
            <a:r>
              <a:rPr lang="pt-BR" sz="4000" b="1" i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4000" b="1" i="1" u="none" strike="noStrike" cap="non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 descr="Segurança para banco de dados NoSQL Database | Thales">
            <a:extLst>
              <a:ext uri="{FF2B5EF4-FFF2-40B4-BE49-F238E27FC236}">
                <a16:creationId xmlns:a16="http://schemas.microsoft.com/office/drawing/2014/main" id="{73D7F63C-4CE3-E1AA-8302-A70AB0C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881" y="3465312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3AC03472-7011-4D8A-A45C-7C67C0B6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8428" y="1960456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10079" y="1234068"/>
            <a:ext cx="72482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Conhecendo o </a:t>
            </a:r>
            <a:r>
              <a:rPr lang="pt-BR" sz="2200" i="1">
                <a:latin typeface="Arial Narrow" panose="020B0606020202030204" pitchFamily="34" charset="0"/>
              </a:rPr>
              <a:t>Framework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Baterias do Django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CRUD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Exemplos</a:t>
            </a:r>
          </a:p>
        </p:txBody>
      </p:sp>
      <p:pic>
        <p:nvPicPr>
          <p:cNvPr id="1026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CC5F45C7-36CA-A1BB-D68F-07CB7DAF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162" y="1813560"/>
            <a:ext cx="2798613" cy="23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EC75-0263-9A9F-D2DA-37AF918A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>
                <a:solidFill>
                  <a:srgbClr val="002060"/>
                </a:solidFill>
                <a:latin typeface="Arial Narrow" panose="020B0606020202030204" pitchFamily="34" charset="0"/>
              </a:rPr>
              <a:t>Roteiro para nossa aula de hoje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C94129-FA21-9F7B-0F63-CA01796844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EFBF9-2B96-5F84-651E-8E973F6AA090}"/>
              </a:ext>
            </a:extLst>
          </p:cNvPr>
          <p:cNvSpPr txBox="1"/>
          <p:nvPr/>
        </p:nvSpPr>
        <p:spPr>
          <a:xfrm>
            <a:off x="431180" y="1234068"/>
            <a:ext cx="7248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Introdução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pt-BR" sz="2200">
                <a:latin typeface="Arial Narrow" panose="020B0606020202030204" pitchFamily="34" charset="0"/>
              </a:rPr>
              <a:t>Motivação</a:t>
            </a:r>
          </a:p>
          <a:p>
            <a:r>
              <a:rPr lang="pt-BR" sz="22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2200">
                <a:latin typeface="Arial Narrow" panose="020B0606020202030204" pitchFamily="34" charset="0"/>
              </a:rPr>
              <a:t>Conclusões</a:t>
            </a:r>
          </a:p>
        </p:txBody>
      </p:sp>
      <p:pic>
        <p:nvPicPr>
          <p:cNvPr id="1026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CC5F45C7-36CA-A1BB-D68F-07CB7DAF2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6162" y="1813560"/>
            <a:ext cx="2798613" cy="232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121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59471" y="844047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que é Django? Django é um framework web Python de alto nível que permite o rápido desenvolvimento de sites seguros e de fácil manutenção.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6D5192C8-6236-CF21-E75A-FE82D1E7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1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web server-side extremamente popular e repleto de características, escrito em Python. O módulo mostra por que o Django é um dos frameworks web mais populares, como configurar um ambiente de desenvolvimento e como começar a usa-lo para criar seus próprios aplicativos da Web.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2A913F4C-E2E7-2751-28D7-BA028AFA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115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web Python de alto nível que permite o rápido desenvolvimento de sites seguros e de fácil manutenção. Construido por desenvolvedores experientes, o Django cuida de grande parte do trabalho de desenvolvimento web, para que você possa se concentrar em escrever seu aplicativo sem precisar reinventar a roda.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938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68931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gratuito e de código aberto, tem uma comunidade próspera e ativa, ótima documentação e muitas opções de suporte gratuito e pago.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688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4" y="1189699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et Started With Django Part 1: Build a Portfolio App – Real Python">
            <a:extLst>
              <a:ext uri="{FF2B5EF4-FFF2-40B4-BE49-F238E27FC236}">
                <a16:creationId xmlns:a16="http://schemas.microsoft.com/office/drawing/2014/main" id="{C6DEC759-3178-5CC2-3FCB-A947773F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237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Não estamos falando daquele canal de TV… estamos falando de uma variação do MVC </a:t>
            </a:r>
            <a:r>
              <a:rPr lang="pt-BR" sz="1800" i="1">
                <a:solidFill>
                  <a:srgbClr val="333333"/>
                </a:solidFill>
                <a:latin typeface="Arial Narrow" panose="020B0606020202030204" pitchFamily="34" charset="0"/>
              </a:rPr>
              <a:t>(Model View Controller).</a:t>
            </a:r>
          </a:p>
        </p:txBody>
      </p:sp>
      <p:pic>
        <p:nvPicPr>
          <p:cNvPr id="5" name="Picture 2" descr="Funcionamento do Django">
            <a:extLst>
              <a:ext uri="{FF2B5EF4-FFF2-40B4-BE49-F238E27FC236}">
                <a16:creationId xmlns:a16="http://schemas.microsoft.com/office/drawing/2014/main" id="{A9D9DC1C-B38E-6461-F194-85DE7522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660" y="1722510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343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Todo o desenvolvedor deve ao menos saber qual o objetivo deste padrão de desenvolvimento. Separa-se as regras de negócios (controlador), os dados e métodos de acessos aos mesmo (modelo) e as regras de apresentação (visualização). Desse modo, caso ocorra alguma alteração na sua camada de visualização (digamos que sua aplicação ganhe uma versão mobile).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5532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MTV –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Model Template View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No caso do Django, há uma variação deste modelo que é o MTV (Model Template View). Aqui entramos em um assunto que gera bastante discussão entre os iniciantes Django</a:t>
            </a:r>
            <a:r>
              <a:rPr lang="pt-BR" sz="1800" i="1">
                <a:solidFill>
                  <a:srgbClr val="333333"/>
                </a:solidFill>
                <a:latin typeface="Arial Narrow" panose="020B0606020202030204" pitchFamily="34" charset="0"/>
              </a:rPr>
              <a:t>: aonde raios está o Controller?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0095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O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Framework</a:t>
            </a:r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 é o Controlador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o controlador não é responsável pela lógica do negócio e sim pelo funcionamento do seu projeto. Além de models,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views e templates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, em Django nós temos também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url dispatchers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lang="pt-BR" sz="1800" b="1" i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middlewares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e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handlers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. E é este “além” que o Django encara como </a:t>
            </a:r>
            <a:r>
              <a:rPr lang="pt-BR" sz="1800" b="1" i="1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Controller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.</a:t>
            </a:r>
            <a:endParaRPr lang="pt-BR" sz="1800" i="1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4247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O </a:t>
            </a:r>
            <a:r>
              <a:rPr lang="pt-BR" b="1" i="1">
                <a:solidFill>
                  <a:srgbClr val="FF0000"/>
                </a:solidFill>
                <a:effectLst/>
                <a:latin typeface="-apple-system"/>
              </a:rPr>
              <a:t>Framework</a:t>
            </a:r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 é o Controlador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Somos capazes de incrementar o controlador do Django, por exemplo, somos obrigados a criar regras de urls dizendo ao Django que ao receber uma requisição para a url X, ele deverá acionar a view Y.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222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076525" y="20438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Django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3074" name="Picture 2" descr="Segurança para banco de dados NoSQL Database | Thales">
            <a:extLst>
              <a:ext uri="{FF2B5EF4-FFF2-40B4-BE49-F238E27FC236}">
                <a16:creationId xmlns:a16="http://schemas.microsoft.com/office/drawing/2014/main" id="{789B8DF9-23DC-2708-CB0D-DE2C5A48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5E38AE93-3C4B-506B-BC8A-A0C35E1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Models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Models, escrevemos classes que designarão nossas tabelas no banco de dados e manipularemos estas através de orientação a objetos (ORM – </a:t>
            </a:r>
            <a:r>
              <a:rPr lang="pt-BR" sz="18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hlinkClick r:id="rId2" tooltip="Leia mais no Wikipedia"/>
              </a:rPr>
              <a:t>Mapeamento Objeto Relacional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). Você não precisa escrever absolutamente nada de SQL, a não ser que seja estritamente necessário.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46956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Models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V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ocê também não precisa se preocupar muito com que banco vai usar – já que o ORM do Django suporta MySQL, PostgreSQL, SQLite e até mesmo Oracle.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4039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views escrevemos as regras de apresentação. Calma lá… não chegamos nos templates ainda. Estamos falando de criar funções que têm por parâmetro um objeto de requisição (request) e por retorno um objeto de resposta (response). O “meio de campo” entre estes extremos é justamente a responsabilidade da sua view..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1381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33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 que muita gente entende por “regras de negócios do sistema” será escrito na View. É nela que dizemos qual modelo deve ser instanciado, o que ele deve fazer, qual template deve ser importado, como o valor deve ser exibido nele e qual resposta deve ser enviada para o internauta (um HTML, um XML, um SVG, um redirecionamento, um erro 404, um erro 500, etc.).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6225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Views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34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escrevemos formulários em classes geralmente situadas no arquivo forms.py. Logo, podemos escrever as regras de comportamento de um formulário dentro de sua classe, tirando esta responsabilidade da View. Isto é interessante pois, se usarmos um formulário em mais de uma View não é necessário duplicar código (DRY).</a:t>
            </a:r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9269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Não engane-se… template não refere-se apenas a HTML!</a:t>
            </a:r>
          </a:p>
          <a:p>
            <a:pPr algn="l" fontAlgn="base"/>
            <a:endParaRPr lang="pt-BR" sz="1800" b="0" i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Podemos escrever templates para HTML Javascript, CSS, XML, YAML, JSON, SVG, qualquer coisa. Na View você indica qual será o tipo de resposta, o template é só a forma de apresentar o que a View “preparou”.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2912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O sistema de templates do Django é uma de suas mais notórias funcionalidades. Com ele podemos criar heranças, ou seja, um template base contendo a estrutura básica do seu website e templates específicos que herdam as características deste template base e atribuem/criam suas próprias características. Acredite, controlar as meta-tags do seu website nunca foi tão fácil… e nem é necessário uma aplicação para isso, basta saber um pouco de HTML.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14100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  <a:t>Templates</a:t>
            </a: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 b="1" i="0" err="1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404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Dentro desta estrutura de desenvolvimento, é muito fácil separar as funções do Webprogrammer e do Webdesigner. O sistema de templates do Django possui sintaxe própria e simples. O programador só preocupa-se com os dados que ele deve enviar para o template, o designer só preocupa-se com que dados ele irá receber..</a:t>
            </a:r>
          </a:p>
        </p:txBody>
      </p:sp>
      <p:pic>
        <p:nvPicPr>
          <p:cNvPr id="7170" name="Picture 2" descr="Funcionamento do Django">
            <a:extLst>
              <a:ext uri="{FF2B5EF4-FFF2-40B4-BE49-F238E27FC236}">
                <a16:creationId xmlns:a16="http://schemas.microsoft.com/office/drawing/2014/main" id="{55380480-B10F-C2CD-2FA9-7C56D0E0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47" y="1266093"/>
            <a:ext cx="2533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10152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>
                <a:solidFill>
                  <a:srgbClr val="FF0000"/>
                </a:solidFill>
              </a:rPr>
              <a:t>Modelagem de Sistemas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O MVC do Django">
            <a:extLst>
              <a:ext uri="{FF2B5EF4-FFF2-40B4-BE49-F238E27FC236}">
                <a16:creationId xmlns:a16="http://schemas.microsoft.com/office/drawing/2014/main" id="{BCF2DAF0-6C50-6377-C5C5-2DF5329F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8264" y="1249486"/>
            <a:ext cx="5382870" cy="36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252025"/>
            <a:ext cx="2966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Dentro desta estrutura de desenvolvimento, é muito fácil separar as funções do Webprogrammer e do Webdesigner.</a:t>
            </a:r>
            <a:endParaRPr lang="pt-BR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2672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iniciamos um projeto com a simpática sintaxe em um terminal do seu SO:</a:t>
            </a:r>
          </a:p>
          <a:p>
            <a:endParaRPr lang="pt-BR" sz="1800" b="1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>
                <a:latin typeface="Arial Narrow" panose="020B0606020202030204" pitchFamily="34" charset="0"/>
              </a:rPr>
              <a:t>Ele criará uma pasta com o nome do seu projeto que conterá os arquivos: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__init__.py: </a:t>
            </a:r>
            <a:r>
              <a:rPr lang="pt-BR" sz="1800">
                <a:latin typeface="Arial Narrow" panose="020B0606020202030204" pitchFamily="34" charset="0"/>
              </a:rPr>
              <a:t>É o arquivo que determina que aquela pasta é um pacote Python;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settings.py: </a:t>
            </a:r>
            <a:r>
              <a:rPr lang="pt-BR" sz="1800">
                <a:latin typeface="Arial Narrow" panose="020B0606020202030204" pitchFamily="34" charset="0"/>
              </a:rPr>
              <a:t>Arquivos de configurações em XML? Esqueça! Em Django temos a configuração do nosso projeto em um único arquivo .py;</a:t>
            </a:r>
          </a:p>
          <a:p>
            <a:endParaRPr lang="pt-BR" sz="1800">
              <a:latin typeface="Arial Narrow" panose="020B0606020202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7CA97C-801C-BADD-29F1-9AB17AABA014}"/>
              </a:ext>
            </a:extLst>
          </p:cNvPr>
          <p:cNvSpPr/>
          <p:nvPr/>
        </p:nvSpPr>
        <p:spPr>
          <a:xfrm>
            <a:off x="393895" y="1948375"/>
            <a:ext cx="7706885" cy="4290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r>
              <a:rPr lang="it-IT" sz="22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python manage.py startapp &lt;nome-da-sua-aplicacao&gt;</a:t>
            </a:r>
            <a:endParaRPr lang="pt-BR" sz="2200" b="1" i="0">
              <a:solidFill>
                <a:srgbClr val="333333"/>
              </a:solidFill>
              <a:effectLst/>
              <a:latin typeface="Arial Narrow" panose="020B0606020202030204" pitchFamily="34" charset="0"/>
            </a:endParaRPr>
          </a:p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951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459471" y="844047"/>
            <a:ext cx="8016900" cy="211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O que é Django? Django é um framework web Python de alto nível que permite o rápido desenvolvimento de sites seguros e de fácil manutenção.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6D5192C8-6236-CF21-E75A-FE82D1E7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Em Django, iniciamos um projeto com a simpática sintaxe em um terminal do seu SO: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urls.py: </a:t>
            </a:r>
            <a:r>
              <a:rPr lang="pt-BR" sz="1800">
                <a:latin typeface="Arial Narrow" panose="020B0606020202030204" pitchFamily="34" charset="0"/>
              </a:rPr>
              <a:t>Este é o “temido” url dispatcher. Você passará bons (e maus) momentos com ele;</a:t>
            </a:r>
          </a:p>
          <a:p>
            <a:endParaRPr lang="pt-BR" sz="1800">
              <a:latin typeface="Arial Narrow" panose="020B0606020202030204" pitchFamily="34" charset="0"/>
            </a:endParaRPr>
          </a:p>
          <a:p>
            <a:r>
              <a:rPr lang="pt-BR" sz="1800" b="1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>
                <a:latin typeface="Arial Narrow" panose="020B0606020202030204" pitchFamily="34" charset="0"/>
              </a:rPr>
              <a:t>manage.py: </a:t>
            </a:r>
            <a:r>
              <a:rPr lang="pt-BR" sz="1800">
                <a:latin typeface="Arial Narrow" panose="020B0606020202030204" pitchFamily="34" charset="0"/>
              </a:rPr>
              <a:t>O regente da orquestra. É através dele que você executará ações como criar uma aplicação, sincronizar o banco de dados, iniciar o servidor web embutido (somente recomendado para ambiente de desenvolvimento), etc. Esse é um dos caras que fará o seu dia bem melhor com Django.</a:t>
            </a:r>
          </a:p>
          <a:p>
            <a:endParaRPr lang="pt-BR" sz="18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992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699" y="1252025"/>
            <a:ext cx="7706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Novamente, você não precisa executar o </a:t>
            </a:r>
            <a:r>
              <a:rPr lang="pt-BR" sz="1800" b="1">
                <a:solidFill>
                  <a:srgbClr val="333333"/>
                </a:solidFill>
                <a:latin typeface="Arial Narrow" panose="020B0606020202030204" pitchFamily="34" charset="0"/>
              </a:rPr>
              <a:t>manage.py </a:t>
            </a:r>
            <a:r>
              <a:rPr lang="pt-BR" sz="1800" i="1" err="1">
                <a:solidFill>
                  <a:srgbClr val="333333"/>
                </a:solidFill>
                <a:latin typeface="Arial Narrow" panose="020B0606020202030204" pitchFamily="34" charset="0"/>
              </a:rPr>
              <a:t>startapp</a:t>
            </a:r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 para iniciar uma aplicação, é apenas praticidade.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>
                <a:latin typeface="Arial Narrow" panose="020B0606020202030204" pitchFamily="34" charset="0"/>
              </a:rPr>
              <a:t>Para o Django, um Projeto é um conjunto de aplicações. Na prática: digamos que você irá desenvolver um website para o cliente Bikes do Diego. Então poderia chamar seu projeto de bikes_do_diego e a partir daí desenvolver as aplicações necessárias para o funcionamento do website.</a:t>
            </a:r>
          </a:p>
        </p:txBody>
      </p:sp>
    </p:spTree>
    <p:extLst>
      <p:ext uri="{BB962C8B-B14F-4D97-AF65-F5344CB8AC3E}">
        <p14:creationId xmlns:p14="http://schemas.microsoft.com/office/powerpoint/2010/main" val="205663402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42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Além do seu “core”, o Django disponibiliza uma série de recursos que os Pythonistas costumam chamar de “baterias inclusas”.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0432" y="1793631"/>
            <a:ext cx="5305949" cy="334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6959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43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Dentre os recursos mais comuns, temos à disposição o auth, sites, admin, contenttypes, etc. Sem eles, o seu website funciona. Com eles, você economiza kilômetros de LOC e terá aplicações testadas à exaustão.</a:t>
            </a:r>
          </a:p>
          <a:p>
            <a:r>
              <a:rPr lang="pt-BR" sz="1800" u="sng">
                <a:solidFill>
                  <a:schemeClr val="accent1"/>
                </a:solidFill>
                <a:latin typeface="Arial Narrow" panose="020B0606020202030204" pitchFamily="34" charset="0"/>
              </a:rPr>
              <a:t>https://www.profissionaisti.com.br/entendendo-o-django/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452" y="2342271"/>
            <a:ext cx="4436929" cy="28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45076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Projetos, Aplicações e “Plugabilidade”</a:t>
            </a:r>
            <a:br>
              <a:rPr lang="pt-BR" b="1" i="0">
                <a:solidFill>
                  <a:srgbClr val="FF0000"/>
                </a:solidFill>
                <a:effectLst/>
                <a:latin typeface="-apple-system"/>
              </a:rPr>
            </a:br>
            <a:br>
              <a:rPr lang="pt-BR">
                <a:solidFill>
                  <a:srgbClr val="FF0000"/>
                </a:solidFill>
              </a:rPr>
            </a:b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44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333333"/>
                </a:solidFill>
                <a:latin typeface="Arial Narrow" panose="020B0606020202030204" pitchFamily="34" charset="0"/>
              </a:rPr>
              <a:t>Dentre os recursos mais comuns, temos à disposição o auth, sites, admin, contenttypes, etc. Sem eles, o seu website funciona. Com eles, você economiza kilômetros de LOC e terá aplicações testadas à exaustão.</a:t>
            </a:r>
          </a:p>
          <a:p>
            <a:r>
              <a:rPr lang="pt-BR" sz="1800" u="sng">
                <a:solidFill>
                  <a:schemeClr val="accent1"/>
                </a:solidFill>
                <a:latin typeface="Arial Narrow" panose="020B0606020202030204" pitchFamily="34" charset="0"/>
              </a:rPr>
              <a:t>https://www.profissionaisti.com.br/entendendo-o-django/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EF5F20-2C26-31AC-4F1C-0F5CD331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452" y="2342271"/>
            <a:ext cx="4436929" cy="28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1652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45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CRUD,</a:t>
            </a:r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pic>
        <p:nvPicPr>
          <p:cNvPr id="9218" name="Picture 2" descr="Diagrama-sem título-316">
            <a:extLst>
              <a:ext uri="{FF2B5EF4-FFF2-40B4-BE49-F238E27FC236}">
                <a16:creationId xmlns:a16="http://schemas.microsoft.com/office/drawing/2014/main" id="{F8C9D478-97A5-C6A3-E94C-C5A18C6F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7620" y="2048291"/>
            <a:ext cx="4790015" cy="294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08952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2"/>
              </a:rPr>
              <a:t>CreateView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cria ou adiciona novas entradas em uma tabela no banco de dados.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3"/>
              </a:rPr>
              <a:t>Recuperar visualizações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ler, recuperar, pesquisar ou visualizar entradas existentes como uma lista (</a:t>
            </a: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4"/>
              </a:rPr>
              <a:t> ListView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) ou recuperar uma entrada específica em detalhes(</a:t>
            </a:r>
            <a:r>
              <a:rPr lang="pt-BR" sz="1800" b="1" i="0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5"/>
              </a:rPr>
              <a:t> DetailView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)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6"/>
              </a:rPr>
              <a:t>UpdateView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atualizar ou editar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7"/>
              </a:rPr>
              <a:t>DeleteView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excluir, desativar ou remover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8"/>
              </a:rPr>
              <a:t>FormView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renderizar um formulário para modelo e manipular os dados inseridos pelo usuário</a:t>
            </a:r>
          </a:p>
          <a:p>
            <a:endParaRPr lang="pt-BR" sz="1800" u="sng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0726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61390-4132-92FD-24DE-0F42F075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>
                <a:solidFill>
                  <a:srgbClr val="FF0000"/>
                </a:solidFill>
                <a:effectLst/>
                <a:latin typeface="-apple-system"/>
              </a:rPr>
              <a:t>CRUD</a:t>
            </a:r>
            <a:endParaRPr lang="pt-BR" b="1">
              <a:solidFill>
                <a:srgbClr val="FF000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4090A0-6FB5-7A10-3877-6566C24C8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47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ADB3CB-C655-E9E7-F645-877D6151089D}"/>
              </a:ext>
            </a:extLst>
          </p:cNvPr>
          <p:cNvSpPr txBox="1"/>
          <p:nvPr/>
        </p:nvSpPr>
        <p:spPr>
          <a:xfrm>
            <a:off x="311700" y="1076179"/>
            <a:ext cx="77068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Este exemplo gira em torno da implementação completa de </a:t>
            </a:r>
            <a:r>
              <a:rPr lang="pt-BR" sz="1800" b="1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Visualizações Baseadas em Classes no Django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(Criar, Recuperar, Atualizar, Excluir). Vamos discutir o que realmente significa CRUD:</a:t>
            </a:r>
          </a:p>
          <a:p>
            <a:endParaRPr lang="pt-BR" sz="180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2"/>
              </a:rPr>
              <a:t>UpdateView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atualizar ou editar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3"/>
              </a:rPr>
              <a:t>DeleteView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excluir, desativar ou remover entradas existentes em uma tabela no banco de dados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r>
              <a:rPr lang="pt-BR" sz="1800" b="1" i="0" err="1">
                <a:solidFill>
                  <a:srgbClr val="BB0000"/>
                </a:solidFill>
                <a:effectLst/>
                <a:latin typeface="Arial Narrow" panose="020B0606020202030204" pitchFamily="34" charset="0"/>
                <a:hlinkClick r:id="rId4"/>
              </a:rPr>
              <a:t>FormView</a:t>
            </a:r>
            <a:r>
              <a:rPr lang="pt-BR" sz="1800" b="0" i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 - renderizar um formulário para modelo e manipular os dados inseridos pelo usuário</a:t>
            </a:r>
          </a:p>
          <a:p>
            <a:br>
              <a:rPr lang="pt-BR" sz="1800">
                <a:latin typeface="Arial Narrow" panose="020B0606020202030204" pitchFamily="34" charset="0"/>
              </a:rPr>
            </a:br>
            <a:endParaRPr lang="pt-BR" sz="1800" u="sng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pt-BR" sz="1800" u="sng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8053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086272" y="1983038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5" name="Google Shape;154;g10a4cd88d6f_0_57">
            <a:extLst>
              <a:ext uri="{FF2B5EF4-FFF2-40B4-BE49-F238E27FC236}">
                <a16:creationId xmlns:a16="http://schemas.microsoft.com/office/drawing/2014/main" id="{C56CFAF6-932C-7857-674E-6B5FBFD854DA}"/>
              </a:ext>
            </a:extLst>
          </p:cNvPr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2" descr="Segurança para banco de dados NoSQL Database | Thales">
            <a:extLst>
              <a:ext uri="{FF2B5EF4-FFF2-40B4-BE49-F238E27FC236}">
                <a16:creationId xmlns:a16="http://schemas.microsoft.com/office/drawing/2014/main" id="{DF7C84EB-BA6E-20E2-5AF1-7B1E47FE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968" y="2439788"/>
            <a:ext cx="1144857" cy="11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yllaDB Reviews 2022: Details, Pricing, &amp; Features | G2">
            <a:extLst>
              <a:ext uri="{FF2B5EF4-FFF2-40B4-BE49-F238E27FC236}">
                <a16:creationId xmlns:a16="http://schemas.microsoft.com/office/drawing/2014/main" id="{0AB60130-8BDF-70D1-E0BF-1846D725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768" y="876355"/>
            <a:ext cx="5158647" cy="27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1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de web server-side extremamente popular e repleto de características, escrito em Python. O módulo mostra por que o Django é um dos frameworks web mais populares, como configurar um ambiente de desenvolvimento e como começar a usa-lo para criar seus próprios aplicativos da Web.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2A913F4C-E2E7-2751-28D7-BA028AFA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115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1216855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é um framework web Python de alto nível que permite o rápido desenvolvimento de sites seguros e de fácil manutenção. Construido por desenvolvedores experientes, o Django cuida de grande parte do trabalho de desenvolvimento web, para que você possa se concentrar em escrever seu aplicativo sem precisar reinventar a roda.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938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1" y="68931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É gratuito e de código aberto, tem uma comunidade próspera e ativa, ótima documentação e muitas opções de suporte gratuito e pago.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688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75064" y="1189699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Completo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segue a filosofia de "baterias incluídas" e fornece quase tudo que desenvolvedores possam querer fazer "fora da caixa". Como tudo o que você precisa é parte de um "produto", tudo funciona perfeitamente junto, seguindo princípios de design consistentes.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237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368030" y="1266297"/>
            <a:ext cx="8016900" cy="180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1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Versátil </a:t>
            </a:r>
          </a:p>
          <a:p>
            <a:pPr marL="76200" marR="0" lvl="1" indent="0" algn="just" rtl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200" b="0" i="0" u="none" strike="noStrike" cap="none">
                <a:solidFill>
                  <a:srgbClr val="040A24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  <a:t>Django pode ser (e tem sido) utilizado para construir quase todo tipo de website, passando por redes sociais e sites de notícias. Ele pode trabalhar com qualquer framework do lado do cliente, e pode entregar conteúdo em praticamente qualquer formato (incluindo HTML, feeds RSS, JSON, XML, etc).</a:t>
            </a:r>
            <a:endParaRPr sz="2200" b="0" i="0" u="none" strike="noStrike" cap="none">
              <a:solidFill>
                <a:srgbClr val="040A24"/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59471" y="42179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Django?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Why I love Python (and Django)?. I'm not a developer, at least not in… | by  Cristian Varela | Medium">
            <a:extLst>
              <a:ext uri="{FF2B5EF4-FFF2-40B4-BE49-F238E27FC236}">
                <a16:creationId xmlns:a16="http://schemas.microsoft.com/office/drawing/2014/main" id="{A3C0747D-2C31-B5E6-14F1-C10E5AE9C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222" y="2920798"/>
            <a:ext cx="2423728" cy="201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78912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3.0.1021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Microsoft Office PowerPoint</Application>
  <PresentationFormat>Apresentação na tela (16:9)</PresentationFormat>
  <Paragraphs>181</Paragraphs>
  <Slides>48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48</vt:i4>
      </vt:variant>
    </vt:vector>
  </HeadingPairs>
  <TitlesOfParts>
    <vt:vector size="53" baseType="lpstr">
      <vt:lpstr>Office Theme</vt:lpstr>
      <vt:lpstr>simple-light-2</vt:lpstr>
      <vt:lpstr>simple-light-2</vt:lpstr>
      <vt:lpstr>simple-light-2</vt:lpstr>
      <vt:lpstr>simple-light-2</vt:lpstr>
      <vt:lpstr>Apresentação do PowerPoint</vt:lpstr>
      <vt:lpstr>Roteiro para nossa aula de hoje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Roteiro para nossa aula de hoje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MTV – Model Template View   </vt:lpstr>
      <vt:lpstr>MTV – Model Template View   </vt:lpstr>
      <vt:lpstr>MTV – Model Template View   </vt:lpstr>
      <vt:lpstr>O Framework é o Controlador   </vt:lpstr>
      <vt:lpstr>O Framework é o Controlador   </vt:lpstr>
      <vt:lpstr>Models   </vt:lpstr>
      <vt:lpstr>Models   </vt:lpstr>
      <vt:lpstr>Views   </vt:lpstr>
      <vt:lpstr>Views   </vt:lpstr>
      <vt:lpstr>Views   </vt:lpstr>
      <vt:lpstr>Templates   </vt:lpstr>
      <vt:lpstr>Templates   </vt:lpstr>
      <vt:lpstr>Templates   </vt:lpstr>
      <vt:lpstr>Modelagem de Sistemas </vt:lpstr>
      <vt:lpstr>Projetos, Aplicações e “Plugabilidade”  </vt:lpstr>
      <vt:lpstr>Projetos, Aplicações e “Plugabilidade”  </vt:lpstr>
      <vt:lpstr>Projetos, Aplicações e “Plugabilidade”  </vt:lpstr>
      <vt:lpstr>Projetos, Aplicações e “Plugabilidade”  </vt:lpstr>
      <vt:lpstr>Projetos, Aplicações e “Plugabilidade”  </vt:lpstr>
      <vt:lpstr>Projetos, Aplicações e “Plugabilidade”  </vt:lpstr>
      <vt:lpstr>CRUD</vt:lpstr>
      <vt:lpstr>CRUD</vt:lpstr>
      <vt:lpstr>CRUD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</cp:revision>
  <cp:lastPrinted>2022-10-05T16:55:48Z</cp:lastPrinted>
  <dcterms:created xsi:type="dcterms:W3CDTF">2022-10-05T16:55:48Z</dcterms:created>
  <dcterms:modified xsi:type="dcterms:W3CDTF">2023-07-30T22:25:25Z</dcterms:modified>
</cp:coreProperties>
</file>