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  <p:sldId id="262" r:id="rId25"/>
    <p:sldId id="261" r:id="rId26"/>
    <p:sldId id="260" r:id="rId27"/>
    <p:sldId id="259" r:id="rId28"/>
    <p:sldId id="258" r:id="rId29"/>
    <p:sldId id="284" r:id="rId30"/>
    <p:sldId id="283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53BF0-6334-4AE7-A4FF-A09C7C5AAD2A}" v="34" dt="2022-10-06T02:53:3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04B-C754-4361-9599-42347BB8D114}" type="datetimeFigureOut">
              <a:t>29/07/2023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B431-D9B5-476E-8166-7B2A018952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Paralelo</a:t>
            </a:r>
            <a:r>
              <a:rPr lang="en-US" dirty="0">
                <a:cs typeface="Calibri"/>
              </a:rPr>
              <a:t>:</a:t>
            </a:r>
          </a:p>
          <a:p>
            <a:pPr>
              <a:buSzPts val="1100"/>
              <a:buFont typeface="Arial"/>
            </a:pPr>
            <a:r>
              <a:rPr lang="en-US" dirty="0">
                <a:cs typeface="Calibri"/>
              </a:rPr>
              <a:t>Linhas -&gt; </a:t>
            </a:r>
            <a:r>
              <a:rPr lang="en-US" dirty="0" err="1">
                <a:cs typeface="Calibri"/>
              </a:rPr>
              <a:t>documentos</a:t>
            </a:r>
            <a:endParaRPr lang="en-US">
              <a:cs typeface="Calibri"/>
            </a:endParaRP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Tabelas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coleções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Coluna</a:t>
            </a:r>
            <a:r>
              <a:rPr lang="en-US" dirty="0">
                <a:cs typeface="Calibri"/>
              </a:rPr>
              <a:t> -&gt; campo do </a:t>
            </a:r>
            <a:r>
              <a:rPr lang="en-US" dirty="0" err="1">
                <a:cs typeface="Calibri"/>
              </a:rPr>
              <a:t>documento</a:t>
            </a:r>
          </a:p>
        </p:txBody>
      </p:sp>
    </p:spTree>
    <p:extLst>
      <p:ext uri="{BB962C8B-B14F-4D97-AF65-F5344CB8AC3E}">
        <p14:creationId xmlns:p14="http://schemas.microsoft.com/office/powerpoint/2010/main" val="312276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3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8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8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301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91564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39581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176558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23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807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8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0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8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60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89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07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3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9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6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2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7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6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35372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196407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atla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pymongo.readthedocs.io/en/stable/" TargetMode="External"/><Relationship Id="rId7" Type="http://schemas.openxmlformats.org/officeDocument/2006/relationships/hyperlink" Target="https://www.mongodbtutorial.org/getting-started/mongodb-bas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ngodb.com/json-and-bson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pymongo.readthedocs.io/en/stable/tutoria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consultas-aninhadas-em-pymongo/#:~:text=PyMongo%20%C3%A9%20um%20m%C3%B3dulo%20Python,est%C3%A3o%20no%20formato%20JSON%20bin%C3%A1ri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mongodb.com/docs/manual/tutorial/query-docu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mongo.readthedocs.io/en/s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MongoBD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Pymongo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61DF93E-D168-5557-FF95-2061080C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51" y="1972468"/>
            <a:ext cx="6481313" cy="41063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/>
                <a:cs typeface="Arial"/>
              </a:rPr>
              <a:t>Coleções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F5B5D-10D1-89C3-993D-2ABC482A5CE8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38339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latin typeface="Calibri"/>
                <a:cs typeface="Arial"/>
              </a:rPr>
              <a:t>Namespace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B0D2CFE-91BC-FDBC-4906-AF372099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1755102"/>
            <a:ext cx="6150634" cy="4167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912A6-274B-6A8F-FA31-BAC489E2CAE8}"/>
              </a:ext>
            </a:extLst>
          </p:cNvPr>
          <p:cNvSpPr txBox="1"/>
          <p:nvPr/>
        </p:nvSpPr>
        <p:spPr>
          <a:xfrm>
            <a:off x="6895381" y="2107722"/>
            <a:ext cx="26713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rgbClr val="545454"/>
                </a:solidFill>
                <a:latin typeface="Calibri"/>
                <a:cs typeface="Calibri"/>
              </a:rPr>
              <a:t>bookdb.books</a:t>
            </a:r>
            <a:endParaRPr lang="en-US" sz="3200" dirty="0" err="1">
              <a:latin typeface="Calibri"/>
              <a:cs typeface="Calibri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566D5D-A9CC-3E57-CF9F-56E2F00951AF}"/>
              </a:ext>
            </a:extLst>
          </p:cNvPr>
          <p:cNvSpPr/>
          <p:nvPr/>
        </p:nvSpPr>
        <p:spPr>
          <a:xfrm>
            <a:off x="8226725" y="1368638"/>
            <a:ext cx="2185356" cy="704490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Coleção</a:t>
            </a:r>
            <a:endParaRPr lang="en-US" dirty="0" err="1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1CBCC2C4-3AB5-3DF4-E9DE-8B72D6F34E2D}"/>
              </a:ext>
            </a:extLst>
          </p:cNvPr>
          <p:cNvSpPr/>
          <p:nvPr/>
        </p:nvSpPr>
        <p:spPr>
          <a:xfrm>
            <a:off x="6097976" y="2597090"/>
            <a:ext cx="2329130" cy="891395"/>
          </a:xfrm>
          <a:prstGeom prst="upArrow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Banco de Dados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BD86D-A673-4F5E-38CD-640955CFBBB7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2256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Diferenças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entre MongoDB e o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Relacional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4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18E7F3-0457-C413-9607-ED336ED6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33" y="1593502"/>
            <a:ext cx="7775273" cy="5269452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94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C4828A-F6A4-8996-E779-78018E6E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9967"/>
              </p:ext>
            </p:extLst>
          </p:nvPr>
        </p:nvGraphicFramePr>
        <p:xfrm>
          <a:off x="1869056" y="2904226"/>
          <a:ext cx="8473458" cy="24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729">
                  <a:extLst>
                    <a:ext uri="{9D8B030D-6E8A-4147-A177-3AD203B41FA5}">
                      <a16:colId xmlns:a16="http://schemas.microsoft.com/office/drawing/2014/main" val="3369210605"/>
                    </a:ext>
                  </a:extLst>
                </a:gridCol>
                <a:gridCol w="4236729">
                  <a:extLst>
                    <a:ext uri="{9D8B030D-6E8A-4147-A177-3AD203B41FA5}">
                      <a16:colId xmlns:a16="http://schemas.microsoft.com/office/drawing/2014/main" val="1075608151"/>
                    </a:ext>
                  </a:extLst>
                </a:gridCol>
              </a:tblGrid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MODELO RELACIONAL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28541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Instância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linha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3914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Campo (field)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Coluna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atributo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867027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Tabelas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673078"/>
                  </a:ext>
                </a:extLst>
              </a:tr>
            </a:tbl>
          </a:graphicData>
        </a:graphic>
      </p:graphicFrame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D5749D55-4061-1C34-0CF3-38258552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7" y="5648063"/>
            <a:ext cx="2743200" cy="69202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3068FEA0-57D5-58F4-C85C-EFC6C19C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174" y="106248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21612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&amp;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Escalável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JOINs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excesso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62" y="5648064"/>
            <a:ext cx="2743200" cy="692023"/>
          </a:xfrm>
          <a:prstGeom prst="rect">
            <a:avLst/>
          </a:prstGeom>
        </p:spPr>
      </p:pic>
      <p:sp>
        <p:nvSpPr>
          <p:cNvPr id="3" name="Google Shape;79;p3">
            <a:extLst>
              <a:ext uri="{FF2B5EF4-FFF2-40B4-BE49-F238E27FC236}">
                <a16:creationId xmlns:a16="http://schemas.microsoft.com/office/drawing/2014/main" id="{72264066-EC09-9A8A-B0C7-729EBB3C4D2F}"/>
              </a:ext>
            </a:extLst>
          </p:cNvPr>
          <p:cNvSpPr txBox="1"/>
          <p:nvPr/>
        </p:nvSpPr>
        <p:spPr>
          <a:xfrm>
            <a:off x="6174297" y="2476966"/>
            <a:ext cx="526567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Estrutura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rígida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ACID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dispersos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Diferentes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</a:p>
        </p:txBody>
      </p:sp>
      <p:pic>
        <p:nvPicPr>
          <p:cNvPr id="4" name="Picture 5" descr="Shape, arrow&#10;&#10;Description automatically generated">
            <a:extLst>
              <a:ext uri="{FF2B5EF4-FFF2-40B4-BE49-F238E27FC236}">
                <a16:creationId xmlns:a16="http://schemas.microsoft.com/office/drawing/2014/main" id="{FA74BC3E-3D7B-23CD-E39E-54AA4977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49" y="1408094"/>
            <a:ext cx="3936520" cy="13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BA30E-B9D9-FF84-0230-837D9965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1" y="4240498"/>
            <a:ext cx="9989387" cy="227327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647990-3527-544D-FB91-31C7C0DE4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07" b="361"/>
          <a:stretch/>
        </p:blipFill>
        <p:spPr>
          <a:xfrm>
            <a:off x="5917721" y="516148"/>
            <a:ext cx="4770981" cy="395669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18CC28-16DF-FE75-04FB-C2100E9E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419" y="2140992"/>
            <a:ext cx="2355012" cy="16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65391F-32EA-7D1F-BF78-5CD8AF84C5EE}"/>
              </a:ext>
            </a:extLst>
          </p:cNvPr>
          <p:cNvGrpSpPr/>
          <p:nvPr/>
        </p:nvGrpSpPr>
        <p:grpSpPr>
          <a:xfrm>
            <a:off x="2403895" y="5049242"/>
            <a:ext cx="4863769" cy="1552756"/>
            <a:chOff x="5221858" y="2202525"/>
            <a:chExt cx="6228450" cy="2458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224B5C-BE62-579B-F6CB-43A118290036}"/>
                </a:ext>
              </a:extLst>
            </p:cNvPr>
            <p:cNvSpPr txBox="1"/>
            <p:nvPr/>
          </p:nvSpPr>
          <p:spPr>
            <a:xfrm>
              <a:off x="5472203" y="2287439"/>
              <a:ext cx="5978105" cy="15894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{</a:t>
              </a:r>
            </a:p>
            <a:p>
              <a:r>
                <a:rPr lang="en-US" sz="1400"/>
                <a:t>   "first_name": "John",</a:t>
              </a:r>
            </a:p>
            <a:p>
              <a:r>
                <a:rPr lang="en-US" sz="1400"/>
                <a:t>   "last_name": "Doe",</a:t>
              </a:r>
            </a:p>
            <a:p>
              <a:r>
                <a:rPr lang="en-US" sz="1400"/>
                <a:t>   "age": 22,</a:t>
              </a:r>
            </a:p>
            <a:p>
              <a:r>
                <a:rPr lang="en-US" sz="1400"/>
                <a:t>   "skills": ["Programming","Databases", "API"]</a:t>
              </a:r>
            </a:p>
            <a:p>
              <a:r>
                <a:rPr lang="en-US" sz="1400"/>
                <a:t>}</a:t>
              </a:r>
            </a:p>
          </p:txBody>
        </p:sp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9791B646-F71C-014A-1D20-09AFC8C45781}"/>
                </a:ext>
              </a:extLst>
            </p:cNvPr>
            <p:cNvSpPr/>
            <p:nvPr/>
          </p:nvSpPr>
          <p:spPr>
            <a:xfrm>
              <a:off x="5221858" y="2202525"/>
              <a:ext cx="6225394" cy="2458528"/>
            </a:xfrm>
            <a:prstGeom prst="flowChartDocumen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5" name="Picture 7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19B84DE2-92B9-2305-F9C4-AA71E5FE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52" y="4633015"/>
            <a:ext cx="2571750" cy="1876425"/>
          </a:xfrm>
          <a:prstGeom prst="rect">
            <a:avLst/>
          </a:prstGeom>
        </p:spPr>
      </p:pic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B79B1B-8221-282D-2691-7E660F77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58" y="917700"/>
            <a:ext cx="7315199" cy="25928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67C1F40-3AB0-6504-EA0D-9519D5A2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90" y="3508704"/>
            <a:ext cx="8939841" cy="1120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F1BB3-6A88-C060-82F4-C955C48874E5}"/>
              </a:ext>
            </a:extLst>
          </p:cNvPr>
          <p:cNvSpPr txBox="1"/>
          <p:nvPr/>
        </p:nvSpPr>
        <p:spPr>
          <a:xfrm>
            <a:off x="5026325" y="3301042"/>
            <a:ext cx="53742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https://www.mongodb.com/docs/manual/tutorial/query-documents/</a:t>
            </a:r>
          </a:p>
        </p:txBody>
      </p:sp>
    </p:spTree>
    <p:extLst>
      <p:ext uri="{BB962C8B-B14F-4D97-AF65-F5344CB8AC3E}">
        <p14:creationId xmlns:p14="http://schemas.microsoft.com/office/powerpoint/2010/main" val="148724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Atlas -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Instância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17ABB6-D355-C12C-E6BE-EEA2F5550B49}"/>
              </a:ext>
            </a:extLst>
          </p:cNvPr>
          <p:cNvSpPr/>
          <p:nvPr/>
        </p:nvSpPr>
        <p:spPr>
          <a:xfrm>
            <a:off x="7380514" y="5910942"/>
            <a:ext cx="3211284" cy="4898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MongoDB Atlas</a:t>
            </a:r>
            <a:endParaRPr lang="en-US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9B4473-BF7A-12AA-12E3-C02B1302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257" y="2320878"/>
            <a:ext cx="6226628" cy="3100707"/>
          </a:xfrm>
          <a:prstGeom prst="rect">
            <a:avLst/>
          </a:prstGeom>
        </p:spPr>
      </p:pic>
      <p:sp>
        <p:nvSpPr>
          <p:cNvPr id="6" name="Google Shape;79;p3">
            <a:extLst>
              <a:ext uri="{FF2B5EF4-FFF2-40B4-BE49-F238E27FC236}">
                <a16:creationId xmlns:a16="http://schemas.microsoft.com/office/drawing/2014/main" id="{3D9EA31F-91A1-8DF2-1C2D-1BC626D9BB4B}"/>
              </a:ext>
            </a:extLst>
          </p:cNvPr>
          <p:cNvSpPr txBox="1"/>
          <p:nvPr/>
        </p:nvSpPr>
        <p:spPr>
          <a:xfrm>
            <a:off x="754033" y="2476967"/>
            <a:ext cx="416811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Plataforma cloud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Azure, AWS e GCP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0845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MongoDB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535506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UQ-API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Multi-cloud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97F5A37-1B70-F5EF-B620-E5F723FF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57" y="1276469"/>
            <a:ext cx="6702878" cy="56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244DD-7283-394F-D0B3-88451482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6" y="1909541"/>
            <a:ext cx="7933426" cy="49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B70630-FB53-BA96-2892-338BE2E4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2326257"/>
            <a:ext cx="8235350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66F13-8E53-67AF-0C3E-49AD29F0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83" y="2214266"/>
            <a:ext cx="8451011" cy="43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A47333-D32B-1785-76FA-F3B49B70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2113624"/>
            <a:ext cx="8752935" cy="44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BBD6F-1D2B-3401-33FE-352D09DA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7" y="2113625"/>
            <a:ext cx="9141124" cy="46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1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873712"/>
            <a:ext cx="10689200" cy="447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https://pymongo.readthedocs.io/en/stable/</a:t>
            </a:r>
            <a:endParaRPr lang="en-US" sz="2400">
              <a:solidFill>
                <a:schemeClr val="dk1"/>
              </a:solidFill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https://pymongo.readthedocs.io/en/stable/tutorial.html</a:t>
            </a:r>
            <a:endParaRPr lang="en-US" sz="2400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https://www.mongodb.com/docs/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https://www.mongodb.com/json-and-bson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7"/>
              </a:rPr>
              <a:t>https://www.mongodbtutorial.org/getting-started/mongodb-basics/</a:t>
            </a:r>
            <a:endParaRPr lang="en-US"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81926"/>
            <a:ext cx="10689200" cy="406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https://acervolima.com/consultas-aninhadas-em-pymongo/#:~:text=PyMongo%20%C3%A9%20um%20m%C3%B3dulo%20Python,est%C3%A3o%20no%20formato%20JSON%20bin%C3%A1rio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https://www.mongodb.com/docs/manual/tutorial/query-documents/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pymongo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2400"/>
              </a:spcBef>
            </a:pPr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buidl</a:t>
            </a:r>
            <a:r>
              <a:rPr lang="en-US" sz="2400" dirty="0">
                <a:ea typeface="+mn-lt"/>
                <a:cs typeface="+mn-lt"/>
              </a:rPr>
              <a:t>-essential python3-dev</a:t>
            </a:r>
            <a:endParaRPr lang="en-US" dirty="0">
              <a:cs typeface="Arial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MongoDB?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6086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MongoDB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Autor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 MongoDB Python Team</a:t>
            </a:r>
            <a:endParaRPr lang="pt-BR" sz="25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Apache Software License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Formato: BSON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B3D401A-11A4-E0CE-1F1B-B47C237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14" y="2581101"/>
            <a:ext cx="4661806" cy="3097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54393-A509-0E31-2837-045FF933FB47}"/>
              </a:ext>
            </a:extLst>
          </p:cNvPr>
          <p:cNvSpPr txBox="1"/>
          <p:nvPr/>
        </p:nvSpPr>
        <p:spPr>
          <a:xfrm>
            <a:off x="6915150" y="5772150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93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353B8F-1372-127C-243E-0BF450ABDB08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69C605-FE29-7F37-FC69-EBA29971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64" y="2274049"/>
            <a:ext cx="9954985" cy="38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Interação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Coleções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MongoDB</a:t>
            </a: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MongoDB 3.6, 4.0, 4.2, 4.4, and 5.0.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007B69-5FAA-E931-F6AA-63E3AA9E2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2072067"/>
            <a:ext cx="7532916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Banco de Dados NoSQL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Orientados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(NoSQL)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estruturado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(SQL)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Schema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opcional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F7B3C18-6B84-1B9D-435D-37B29BE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50" y="1369368"/>
            <a:ext cx="7976558" cy="5384473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74070C4-5211-03AC-6C51-D9B5576A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7D00B-153D-F5DD-2B80-17CFF2A27681}"/>
              </a:ext>
            </a:extLst>
          </p:cNvPr>
          <p:cNvSpPr txBox="1"/>
          <p:nvPr/>
        </p:nvSpPr>
        <p:spPr>
          <a:xfrm>
            <a:off x="7441721" y="6147758"/>
            <a:ext cx="410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https://www.mongodb.com/docs/</a:t>
            </a:r>
          </a:p>
        </p:txBody>
      </p:sp>
    </p:spTree>
    <p:extLst>
      <p:ext uri="{BB962C8B-B14F-4D97-AF65-F5344CB8AC3E}">
        <p14:creationId xmlns:p14="http://schemas.microsoft.com/office/powerpoint/2010/main" val="27651158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B4655-09B3-4CB9-B797-72661DA483B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0AEFA054-59BA-4723-A450-E01285E89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840817-83B1-4267-8A03-48945A0B7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2022-10-06T02:52:09Z</dcterms:created>
  <dcterms:modified xsi:type="dcterms:W3CDTF">2023-07-30T06:16:52Z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