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3" r:id="rId3"/>
    <p:sldId id="284" r:id="rId4"/>
    <p:sldId id="258" r:id="rId5"/>
    <p:sldId id="279" r:id="rId6"/>
    <p:sldId id="259" r:id="rId7"/>
    <p:sldId id="285" r:id="rId8"/>
    <p:sldId id="257" r:id="rId9"/>
    <p:sldId id="260" r:id="rId10"/>
    <p:sldId id="263" r:id="rId11"/>
    <p:sldId id="280" r:id="rId12"/>
    <p:sldId id="281" r:id="rId13"/>
    <p:sldId id="286" r:id="rId14"/>
    <p:sldId id="261" r:id="rId15"/>
    <p:sldId id="275" r:id="rId16"/>
    <p:sldId id="276" r:id="rId17"/>
    <p:sldId id="287" r:id="rId18"/>
    <p:sldId id="269" r:id="rId19"/>
    <p:sldId id="270" r:id="rId20"/>
    <p:sldId id="271" r:id="rId21"/>
    <p:sldId id="290" r:id="rId22"/>
    <p:sldId id="288" r:id="rId23"/>
    <p:sldId id="262" r:id="rId24"/>
    <p:sldId id="267" r:id="rId25"/>
    <p:sldId id="268" r:id="rId26"/>
    <p:sldId id="278" r:id="rId27"/>
    <p:sldId id="282" r:id="rId28"/>
    <p:sldId id="264" r:id="rId29"/>
    <p:sldId id="265" r:id="rId30"/>
    <p:sldId id="266" r:id="rId31"/>
    <p:sldId id="274" r:id="rId32"/>
    <p:sldId id="289" r:id="rId33"/>
    <p:sldId id="272" r:id="rId34"/>
    <p:sldId id="283" r:id="rId35"/>
    <p:sldId id="27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8" autoAdjust="0"/>
    <p:restoredTop sz="65965" autoAdjust="0"/>
  </p:normalViewPr>
  <p:slideViewPr>
    <p:cSldViewPr snapToGrid="0">
      <p:cViewPr varScale="1">
        <p:scale>
          <a:sx n="75" d="100"/>
          <a:sy n="75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8366-78F6-4B3C-B44B-186B48A03637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314A-80A0-4876-B1A5-EEE650CBF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https://stackoverflow.com/questions/27637184/what-is-dom-reflow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0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https://hackernoon.com/virtual-dom-in-reactjs-43a3fdb1d130 (</a:t>
            </a:r>
            <a:r>
              <a:rPr lang="fr-CA" dirty="0" err="1"/>
              <a:t>vrm</a:t>
            </a:r>
            <a:r>
              <a:rPr lang="fr-CA" dirty="0"/>
              <a:t> bon!)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79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https://develoger.com/shadow-dom-virtual-dom-889bf78ce701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07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https://medium.com/@elinahovakimyan/react-16-lifecycles-explained-ea3b2f7ffd2a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93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1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A9-6CD9-4C3F-A387-E56FDCE4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816C-1CCD-4E23-AB18-A5A6CBD0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DF3E-E970-487C-8F24-DA15B6C4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4AF-7829-480A-90DF-5EE15C5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334D-3C24-4657-896E-82EDC66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DD2-8773-46A5-9397-C59281C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A963-C373-4443-9667-E7FA27C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E6-6772-4369-A612-3E94462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4261-1323-4950-A4B9-D463B2D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6B1-3E82-44E8-821C-797EFAF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10D2-B1B9-483C-9A0D-95E5C08D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57AE-ADCB-4B1B-8C86-31BEF86B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038-AE08-4DD7-A0B4-D63CF5D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9597-E092-4273-8C43-2889B11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12D-9BA3-4ECE-938D-BD14037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493-6EED-4648-BC88-0AF4F17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F107-3AE4-42B7-A645-0C76B173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A9C-8981-40DC-B92F-AEBC17A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613-000D-449C-AD84-669FE0D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4BC-5A5C-419C-B246-A2AD1E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CBE-A931-4114-BBBE-BCA4BA0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8FCA-0728-4AEE-A8F6-01F5298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7EE-C70A-4837-8A0B-9F1EB6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CE89-05B9-469B-BC27-BEF16E1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522E-B33A-4422-B1B5-8C2EC73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C61-3AF7-4C5D-80C4-E7C8698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EB1-41E0-49B0-9A4D-4AD6F998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0348-E696-4CE3-BB3C-3F1A111B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51A6-31BB-4908-ADF8-7A3AE66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B0C7-B67C-4464-AD56-7496DD36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CBCC-13B6-49B3-B312-0FFC29D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D30-5630-4CA2-A2DB-DF35185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6603-CFAC-45AD-9ED6-8E702B6B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9805-93D1-45C1-8884-55B1B67A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BC81-2438-43C2-9E8A-4D01FB3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87F4-1B37-47DC-9FA7-D45DC295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DF5C2-F524-4FA6-A590-9AD2CF8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45BC0-4E53-4F0C-BC7F-EA2D1BC3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DC7B-51B7-4EFF-8CD7-F95A4BB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AEE-F992-4FD6-B799-5442639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A40C-3B63-4A33-B5AF-ECED1D8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DD2-B6A5-4B46-A34F-F2A17A1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A98F-EACE-4E7D-BC5D-733EA31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18A8-9099-4A0C-A205-6029A44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43FA-04FA-4DAD-9BC9-CC0298D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DB4-6D51-44D5-84A1-2BDFA01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269E-41B9-4EA4-BBE1-E3307D2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103C-02BD-475B-897C-35DB62AB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25D1-1BEC-4520-9977-CB2BA241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0935-6706-40E6-81AE-AA5238EF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C3B9-4B5B-4A15-826C-31AE13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2625-E5D8-45B5-B931-86E686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695-4A77-42FD-9EE9-2FF3C93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618B-AF0A-4A06-A117-ED308BA5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FD41-4600-4638-BE8F-482C3F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44C0-F360-44DC-B9D1-3303028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992B-601C-4CBD-A791-9194318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D8E-E3CC-42AD-9128-49D9E1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7F35-E4F8-4723-81F3-3AC621D5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568-D441-44DB-A0AF-95963998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EF76-516E-4DB6-9EB2-CD852185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3F4-2F0B-4EDF-BB25-F54BA930C80F}" type="datetimeFigureOut">
              <a:rPr lang="en-CA" smtClean="0"/>
              <a:t>06/03/2019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CD92-9718-4810-A375-73942AAF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085-2D91-4565-901D-D4B23BC7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tsrc.io/react-16-lifecycle-methods-how-and-when-to-use-them-f4ad31fb2282" TargetMode="External"/><Relationship Id="rId2" Type="http://schemas.openxmlformats.org/officeDocument/2006/relationships/hyperlink" Target="https://medium.com/@sgobinda007/playing-with-component-lifecycle-methods-of-react-16-3-4c946c1e698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blog/2018/08/29/using-the-react-devtools-profiler-to-diagnose-react-app-performance-issues/" TargetMode="External"/><Relationship Id="rId2" Type="http://schemas.openxmlformats.org/officeDocument/2006/relationships/hyperlink" Target="https://scotch.io/tutorials/use-the-react-profiler-for-perform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72-F0CF-4F3C-8EF9-02EC5689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React 202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A4BD-43F6-4A50-8CFA-6E0D7EC0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8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90E6-4965-494E-BF76-DFF0E691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Lifecycle</a:t>
            </a:r>
            <a:r>
              <a:rPr lang="fr-CA" dirty="0"/>
              <a:t> d’un </a:t>
            </a:r>
            <a:r>
              <a:rPr lang="fr-CA" dirty="0" err="1"/>
              <a:t>ReactElement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1E32-115A-4999-AAFB-8AD0DE45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56" y="2544361"/>
            <a:ext cx="3849493" cy="1602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72F70-0B81-42AB-9D11-3AAE2038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05" y="2544361"/>
            <a:ext cx="4441555" cy="160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C0207-5746-4DF7-A6FA-D8C308FC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068" y="4576618"/>
            <a:ext cx="4072046" cy="19162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E5E0F1-2B9D-40AF-8528-D4438701425A}"/>
              </a:ext>
            </a:extLst>
          </p:cNvPr>
          <p:cNvSpPr/>
          <p:nvPr/>
        </p:nvSpPr>
        <p:spPr>
          <a:xfrm>
            <a:off x="5188332" y="3075709"/>
            <a:ext cx="951345" cy="5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5F24F7-B10F-4CC8-8345-E8DE74C00667}"/>
              </a:ext>
            </a:extLst>
          </p:cNvPr>
          <p:cNvSpPr/>
          <p:nvPr/>
        </p:nvSpPr>
        <p:spPr>
          <a:xfrm>
            <a:off x="8156594" y="4247161"/>
            <a:ext cx="679508" cy="239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59E78-E509-4746-A9F6-C6FEF4D3885C}"/>
              </a:ext>
            </a:extLst>
          </p:cNvPr>
          <p:cNvSpPr txBox="1"/>
          <p:nvPr/>
        </p:nvSpPr>
        <p:spPr>
          <a:xfrm>
            <a:off x="4873549" y="2579947"/>
            <a:ext cx="150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Babel compile</a:t>
            </a:r>
          </a:p>
          <a:p>
            <a:pPr algn="ctr"/>
            <a:r>
              <a:rPr lang="en-CA" dirty="0"/>
              <a:t>into</a:t>
            </a:r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924B6-49D9-45BA-AE2E-66A6D9D4A9D0}"/>
              </a:ext>
            </a:extLst>
          </p:cNvPr>
          <p:cNvSpPr txBox="1"/>
          <p:nvPr/>
        </p:nvSpPr>
        <p:spPr>
          <a:xfrm>
            <a:off x="8919992" y="4182437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</a:t>
            </a:r>
            <a:r>
              <a:rPr lang="en-CA" dirty="0" err="1"/>
              <a:t>Javascript</a:t>
            </a:r>
            <a:r>
              <a:rPr lang="en-CA" dirty="0"/>
              <a:t> Object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785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6600-04FB-4637-AA3C-C2937B60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#2.1: « 2-react-element.html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DE88-922C-4C8F-924B-41BF5539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que </a:t>
            </a:r>
            <a:r>
              <a:rPr lang="fr-CA" dirty="0" err="1"/>
              <a:t>ReactElement</a:t>
            </a:r>
            <a:r>
              <a:rPr lang="fr-CA" dirty="0"/>
              <a:t> est juste un </a:t>
            </a:r>
            <a:r>
              <a:rPr lang="fr-CA" dirty="0" err="1"/>
              <a:t>object</a:t>
            </a:r>
            <a:r>
              <a:rPr lang="fr-CA" dirty="0"/>
              <a:t> Javascript en étudiant les commentaires.</a:t>
            </a:r>
          </a:p>
          <a:p>
            <a:r>
              <a:rPr lang="en-CA" dirty="0"/>
              <a:t>C</a:t>
            </a:r>
            <a:r>
              <a:rPr lang="fr-CA" dirty="0" err="1"/>
              <a:t>omprendre</a:t>
            </a:r>
            <a:r>
              <a:rPr lang="fr-CA" dirty="0"/>
              <a:t> les différentes façon de créer un </a:t>
            </a:r>
            <a:r>
              <a:rPr lang="fr-CA" dirty="0" err="1"/>
              <a:t>ReactElement</a:t>
            </a:r>
            <a:endParaRPr lang="fr-CA" dirty="0"/>
          </a:p>
          <a:p>
            <a:r>
              <a:rPr lang="fr-CA" dirty="0"/>
              <a:t>Pour la méthode </a:t>
            </a:r>
            <a:r>
              <a:rPr lang="fr-CA" dirty="0" err="1"/>
              <a:t>ReactDOM.render</a:t>
            </a:r>
            <a:r>
              <a:rPr lang="fr-CA" dirty="0"/>
              <a:t>:</a:t>
            </a:r>
          </a:p>
          <a:p>
            <a:pPr lvl="1"/>
            <a:r>
              <a:rPr lang="fr-CA" dirty="0" err="1"/>
              <a:t>Render</a:t>
            </a:r>
            <a:r>
              <a:rPr lang="fr-CA" dirty="0"/>
              <a:t> les façon #1, #2, #3, #4</a:t>
            </a:r>
          </a:p>
          <a:p>
            <a:pPr lvl="1"/>
            <a:r>
              <a:rPr lang="fr-CA" dirty="0"/>
              <a:t>Comprendre le type de message affiché lorsqu’on le fait mal</a:t>
            </a:r>
          </a:p>
        </p:txBody>
      </p:sp>
    </p:spTree>
    <p:extLst>
      <p:ext uri="{BB962C8B-B14F-4D97-AF65-F5344CB8AC3E}">
        <p14:creationId xmlns:p14="http://schemas.microsoft.com/office/powerpoint/2010/main" val="231399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A9A-C772-48F1-ADB4-160A6F2B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#2.2: « 3-react-instance.html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5ABA-2E39-4ACB-AE32-AE10177C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le « Component Instance » en suivant les commentaires</a:t>
            </a:r>
          </a:p>
          <a:p>
            <a:r>
              <a:rPr lang="fr-CA" dirty="0"/>
              <a:t>Pourquoi le </a:t>
            </a:r>
            <a:r>
              <a:rPr lang="fr-CA" dirty="0" err="1"/>
              <a:t>function</a:t>
            </a:r>
            <a:r>
              <a:rPr lang="fr-CA" dirty="0"/>
              <a:t> component n’a pas d’instance?</a:t>
            </a:r>
          </a:p>
          <a:p>
            <a:r>
              <a:rPr lang="fr-CA" dirty="0"/>
              <a:t>À partir de la console call </a:t>
            </a:r>
            <a:r>
              <a:rPr lang="fr-CA" dirty="0" err="1"/>
              <a:t>toggleMoment</a:t>
            </a:r>
            <a:r>
              <a:rPr lang="fr-CA" dirty="0"/>
              <a:t>() </a:t>
            </a:r>
            <a:r>
              <a:rPr lang="fr-CA"/>
              <a:t>sur le component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263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 – Virtual DOM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11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Qu’est</a:t>
            </a:r>
            <a:r>
              <a:rPr lang="en-CA" dirty="0"/>
              <a:t> que le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b="1" dirty="0"/>
              <a:t>Définition</a:t>
            </a:r>
            <a:r>
              <a:rPr lang="fr-CA" dirty="0"/>
              <a:t>: Le </a:t>
            </a:r>
            <a:r>
              <a:rPr lang="fr-CA" dirty="0" err="1"/>
              <a:t>virtual</a:t>
            </a:r>
            <a:r>
              <a:rPr lang="fr-CA" dirty="0"/>
              <a:t> DOM est une abstraction du HTML DOM, découplé des détails d’implémentation du browser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En concret</a:t>
            </a:r>
            <a:r>
              <a:rPr lang="fr-CA" dirty="0"/>
              <a:t>: Arbre de </a:t>
            </a:r>
            <a:r>
              <a:rPr lang="fr-CA" dirty="0" err="1"/>
              <a:t>ReactElement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Comment il passe du </a:t>
            </a:r>
            <a:r>
              <a:rPr lang="fr-CA" b="1" dirty="0" err="1"/>
              <a:t>virtual</a:t>
            </a:r>
            <a:r>
              <a:rPr lang="fr-CA" b="1" dirty="0"/>
              <a:t> au real? : </a:t>
            </a:r>
            <a:r>
              <a:rPr lang="fr-CA" dirty="0"/>
              <a:t>la méthode </a:t>
            </a:r>
            <a:r>
              <a:rPr lang="fr-CA" dirty="0" err="1"/>
              <a:t>React.Render</a:t>
            </a:r>
            <a:r>
              <a:rPr lang="fr-CA" dirty="0"/>
              <a:t>() transforme le </a:t>
            </a:r>
            <a:r>
              <a:rPr lang="fr-CA" dirty="0" err="1"/>
              <a:t>reactElement</a:t>
            </a:r>
            <a:r>
              <a:rPr lang="fr-CA" dirty="0"/>
              <a:t> en </a:t>
            </a:r>
            <a:r>
              <a:rPr lang="fr-CA" dirty="0" err="1"/>
              <a:t>node</a:t>
            </a:r>
            <a:r>
              <a:rPr lang="fr-CA" dirty="0"/>
              <a:t> propre à la plateforme (web ou native)</a:t>
            </a:r>
          </a:p>
        </p:txBody>
      </p:sp>
    </p:spTree>
    <p:extLst>
      <p:ext uri="{BB962C8B-B14F-4D97-AF65-F5344CB8AC3E}">
        <p14:creationId xmlns:p14="http://schemas.microsoft.com/office/powerpoint/2010/main" val="211396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un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b="1" dirty="0"/>
              <a:t>Le problème</a:t>
            </a:r>
            <a:r>
              <a:rPr lang="fr-CA" dirty="0"/>
              <a:t>: Changer le DOM est très couteux et </a:t>
            </a:r>
            <a:r>
              <a:rPr lang="fr-CA" dirty="0" err="1"/>
              <a:t>innéficace</a:t>
            </a:r>
            <a:endParaRPr lang="fr-CA" dirty="0"/>
          </a:p>
          <a:p>
            <a:pPr lvl="1"/>
            <a:r>
              <a:rPr lang="fr-CA" dirty="0"/>
              <a:t>Ajouter des </a:t>
            </a:r>
            <a:r>
              <a:rPr lang="fr-CA" dirty="0" err="1"/>
              <a:t>nodes</a:t>
            </a:r>
            <a:r>
              <a:rPr lang="fr-CA" dirty="0"/>
              <a:t> et </a:t>
            </a:r>
            <a:r>
              <a:rPr lang="fr-CA" dirty="0" err="1"/>
              <a:t>attributes</a:t>
            </a:r>
            <a:r>
              <a:rPr lang="fr-CA" dirty="0"/>
              <a:t> pas couteux</a:t>
            </a:r>
          </a:p>
          <a:p>
            <a:pPr lvl="1"/>
            <a:r>
              <a:rPr lang="fr-CA" dirty="0"/>
              <a:t>Recalculer CSS, </a:t>
            </a:r>
            <a:r>
              <a:rPr lang="fr-CA" dirty="0" err="1"/>
              <a:t>layout</a:t>
            </a:r>
            <a:r>
              <a:rPr lang="fr-CA" dirty="0"/>
              <a:t> et </a:t>
            </a:r>
            <a:r>
              <a:rPr lang="fr-CA" dirty="0" err="1"/>
              <a:t>repaint</a:t>
            </a:r>
            <a:r>
              <a:rPr lang="fr-CA" dirty="0"/>
              <a:t> sont très couteux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La solution apporté</a:t>
            </a:r>
            <a:r>
              <a:rPr lang="fr-CA" dirty="0"/>
              <a:t>:</a:t>
            </a:r>
          </a:p>
          <a:p>
            <a:pPr lvl="1"/>
            <a:r>
              <a:rPr lang="fr-CA" dirty="0"/>
              <a:t>Efficient diff </a:t>
            </a:r>
            <a:r>
              <a:rPr lang="fr-CA" dirty="0" err="1"/>
              <a:t>algorithm</a:t>
            </a:r>
            <a:endParaRPr lang="fr-CA" dirty="0"/>
          </a:p>
          <a:p>
            <a:pPr lvl="1"/>
            <a:r>
              <a:rPr lang="fr-CA" dirty="0" err="1"/>
              <a:t>Batched</a:t>
            </a:r>
            <a:r>
              <a:rPr lang="fr-CA" dirty="0"/>
              <a:t> update </a:t>
            </a:r>
            <a:r>
              <a:rPr lang="fr-CA" dirty="0" err="1"/>
              <a:t>operations</a:t>
            </a:r>
            <a:r>
              <a:rPr lang="fr-CA" dirty="0"/>
              <a:t> (vs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smallers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=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layout</a:t>
            </a:r>
            <a:r>
              <a:rPr lang="fr-CA" dirty="0"/>
              <a:t> + </a:t>
            </a:r>
            <a:r>
              <a:rPr lang="fr-CA" dirty="0" err="1"/>
              <a:t>repaint</a:t>
            </a:r>
            <a:endParaRPr lang="fr-CA" dirty="0"/>
          </a:p>
          <a:p>
            <a:pPr lvl="1"/>
            <a:r>
              <a:rPr lang="fr-CA" dirty="0"/>
              <a:t>Efficient update of </a:t>
            </a:r>
            <a:r>
              <a:rPr lang="fr-CA" dirty="0" err="1"/>
              <a:t>sub</a:t>
            </a:r>
            <a:r>
              <a:rPr lang="fr-CA" dirty="0"/>
              <a:t> </a:t>
            </a:r>
            <a:r>
              <a:rPr lang="fr-CA" dirty="0" err="1"/>
              <a:t>tree</a:t>
            </a:r>
            <a:r>
              <a:rPr lang="fr-CA" dirty="0"/>
              <a:t> </a:t>
            </a:r>
            <a:r>
              <a:rPr lang="fr-CA" dirty="0" err="1"/>
              <a:t>only</a:t>
            </a:r>
            <a:endParaRPr lang="fr-CA" dirty="0"/>
          </a:p>
          <a:p>
            <a:pPr lvl="1"/>
            <a:r>
              <a:rPr lang="fr-CA" dirty="0"/>
              <a:t>Uses observable </a:t>
            </a:r>
            <a:r>
              <a:rPr lang="fr-CA" dirty="0" err="1"/>
              <a:t>instead</a:t>
            </a:r>
            <a:r>
              <a:rPr lang="fr-CA" dirty="0"/>
              <a:t> of </a:t>
            </a:r>
            <a:r>
              <a:rPr lang="fr-CA" dirty="0" err="1"/>
              <a:t>dirty</a:t>
            </a:r>
            <a:r>
              <a:rPr lang="fr-CA" dirty="0"/>
              <a:t> checking to </a:t>
            </a:r>
            <a:r>
              <a:rPr lang="fr-CA" dirty="0" err="1"/>
              <a:t>detect</a:t>
            </a:r>
            <a:r>
              <a:rPr lang="fr-CA" dirty="0"/>
              <a:t> change</a:t>
            </a:r>
          </a:p>
          <a:p>
            <a:pPr lvl="2"/>
            <a:r>
              <a:rPr lang="fr-CA" dirty="0" err="1"/>
              <a:t>React</a:t>
            </a:r>
            <a:r>
              <a:rPr lang="fr-CA" dirty="0"/>
              <a:t>: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setState</a:t>
            </a:r>
            <a:r>
              <a:rPr lang="fr-CA" dirty="0"/>
              <a:t>() =</a:t>
            </a:r>
            <a:r>
              <a:rPr lang="en-CA" dirty="0"/>
              <a:t>&gt; mark component dirty</a:t>
            </a:r>
          </a:p>
          <a:p>
            <a:pPr lvl="2"/>
            <a:r>
              <a:rPr lang="en-CA" dirty="0"/>
              <a:t>Angular: Recurring process to detect change (</a:t>
            </a:r>
            <a:r>
              <a:rPr lang="en-CA" dirty="0" err="1"/>
              <a:t>doesn</a:t>
            </a:r>
            <a:r>
              <a:rPr lang="fr-CA" dirty="0"/>
              <a:t>’t </a:t>
            </a:r>
            <a:r>
              <a:rPr lang="fr-CA" dirty="0" err="1"/>
              <a:t>scale</a:t>
            </a:r>
            <a:r>
              <a:rPr lang="fr-CA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938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4B58-110D-4E64-9FDC-F84E33F9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Virtual DOM vs Shadow DOM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D3BD92-AE75-4AA8-9D79-6CA720CD2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139657"/>
              </p:ext>
            </p:extLst>
          </p:nvPr>
        </p:nvGraphicFramePr>
        <p:xfrm>
          <a:off x="444182" y="1379855"/>
          <a:ext cx="1130363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835">
                  <a:extLst>
                    <a:ext uri="{9D8B030D-6E8A-4147-A177-3AD203B41FA5}">
                      <a16:colId xmlns:a16="http://schemas.microsoft.com/office/drawing/2014/main" val="33402512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7774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Shadom</a:t>
                      </a:r>
                      <a:r>
                        <a:rPr lang="fr-CA" dirty="0"/>
                        <a:t>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6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Full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actual</a:t>
                      </a:r>
                      <a:r>
                        <a:rPr lang="fr-CA" dirty="0"/>
                        <a:t> DOM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</a:t>
                      </a:r>
                      <a:r>
                        <a:rPr lang="fr-CA" dirty="0" err="1"/>
                        <a:t>library</a:t>
                      </a:r>
                      <a:r>
                        <a:rPr lang="fr-CA" dirty="0"/>
                        <a:t> like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and Vue.js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Encapsulate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implementation</a:t>
                      </a:r>
                      <a:r>
                        <a:rPr lang="fr-CA" dirty="0"/>
                        <a:t> of the web components.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Implemented</a:t>
                      </a:r>
                      <a:r>
                        <a:rPr lang="fr-CA" dirty="0"/>
                        <a:t> by the browser (https://caniuse.com/#feat=shadowdomv1)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5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Avoid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unnecessary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to the DOM by </a:t>
                      </a:r>
                      <a:r>
                        <a:rPr lang="fr-CA" dirty="0" err="1"/>
                        <a:t>grouping</a:t>
                      </a:r>
                      <a:r>
                        <a:rPr lang="fr-CA" dirty="0"/>
                        <a:t> changes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Goal: Encapsulation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Isolate</a:t>
                      </a:r>
                      <a:r>
                        <a:rPr lang="fr-CA" dirty="0"/>
                        <a:t> CSS </a:t>
                      </a:r>
                      <a:r>
                        <a:rPr lang="fr-CA" dirty="0" err="1"/>
                        <a:t>properties</a:t>
                      </a:r>
                      <a:r>
                        <a:rPr lang="fr-CA" dirty="0"/>
                        <a:t> in </a:t>
                      </a:r>
                      <a:r>
                        <a:rPr lang="fr-CA" dirty="0" err="1"/>
                        <a:t>it’s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sub-tree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41415"/>
                  </a:ext>
                </a:extLst>
              </a:tr>
            </a:tbl>
          </a:graphicData>
        </a:graphic>
      </p:graphicFrame>
      <p:pic>
        <p:nvPicPr>
          <p:cNvPr id="1026" name="Picture 2" descr="https://cdn-images-1.medium.com/max/2000/1*-mYZovkTu-PWsGoKjRzU-g.png">
            <a:extLst>
              <a:ext uri="{FF2B5EF4-FFF2-40B4-BE49-F238E27FC236}">
                <a16:creationId xmlns:a16="http://schemas.microsoft.com/office/drawing/2014/main" id="{09DC762C-CAFC-45D2-8600-172C7AEF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64" y="3672060"/>
            <a:ext cx="7037070" cy="29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4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4 – </a:t>
            </a:r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Lifecycle</a:t>
            </a:r>
            <a:endParaRPr lang="fr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449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E8D8-113B-472E-BBEC-EE4A47A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Component </a:t>
            </a:r>
            <a:r>
              <a:rPr lang="fr-CA" dirty="0" err="1"/>
              <a:t>LifeCycle</a:t>
            </a:r>
            <a:endParaRPr lang="fr-CA" dirty="0"/>
          </a:p>
        </p:txBody>
      </p:sp>
      <p:pic>
        <p:nvPicPr>
          <p:cNvPr id="2050" name="Picture 2" descr="Image result for react component lifecycle">
            <a:extLst>
              <a:ext uri="{FF2B5EF4-FFF2-40B4-BE49-F238E27FC236}">
                <a16:creationId xmlns:a16="http://schemas.microsoft.com/office/drawing/2014/main" id="{8998ED41-0C91-47F3-858A-CA196907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5" y="1588498"/>
            <a:ext cx="8953081" cy="490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5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27486"/>
              </p:ext>
            </p:extLst>
          </p:nvPr>
        </p:nvGraphicFramePr>
        <p:xfrm>
          <a:off x="117230" y="1453528"/>
          <a:ext cx="11957539" cy="50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reactElement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61081"/>
                  </a:ext>
                </a:extLst>
              </a:tr>
              <a:tr h="925528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1 seul fois une fois que le component à été monter sur le DOM du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idéal pour faire </a:t>
                      </a:r>
                      <a:r>
                        <a:rPr lang="fr-CA" dirty="0" err="1"/>
                        <a:t>fetch</a:t>
                      </a:r>
                      <a:r>
                        <a:rPr lang="fr-CA" dirty="0"/>
                        <a:t> de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5067"/>
                  </a:ext>
                </a:extLst>
              </a:tr>
              <a:tr h="869534">
                <a:tc>
                  <a:txBody>
                    <a:bodyPr/>
                    <a:lstStyle/>
                    <a:p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nextProps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nextState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Indique s’il est nécessaire d’effectuer un nouveau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Retourne un </a:t>
                      </a:r>
                      <a:r>
                        <a:rPr lang="fr-CA" dirty="0" err="1"/>
                        <a:t>bool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React.Component</a:t>
                      </a:r>
                      <a:r>
                        <a:rPr lang="fr-CA" dirty="0"/>
                        <a:t> retourne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par défaut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18961"/>
                  </a:ext>
                </a:extLst>
              </a:tr>
              <a:tr h="75487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, snapshot)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À utiliser de façon similaire à </a:t>
                      </a:r>
                      <a:r>
                        <a:rPr lang="fr-CA" dirty="0" err="1"/>
                        <a:t>componentDidMount</a:t>
                      </a:r>
                      <a:r>
                        <a:rPr lang="fr-CA" dirty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Si on utilise </a:t>
                      </a:r>
                      <a:r>
                        <a:rPr lang="fr-CA" dirty="0" err="1"/>
                        <a:t>setState</a:t>
                      </a:r>
                      <a:r>
                        <a:rPr lang="fr-CA" dirty="0"/>
                        <a:t>, mettre une condition sinon boucle </a:t>
                      </a:r>
                      <a:r>
                        <a:rPr lang="fr-CA" dirty="0" err="1"/>
                        <a:t>infinit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006"/>
                  </a:ext>
                </a:extLst>
              </a:tr>
              <a:tr h="1199484">
                <a:tc>
                  <a:txBody>
                    <a:bodyPr/>
                    <a:lstStyle/>
                    <a:p>
                      <a:r>
                        <a:rPr lang="fr-CA" dirty="0" err="1"/>
                        <a:t>componentWillUnmount</a:t>
                      </a:r>
                      <a:r>
                        <a:rPr lang="fr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Avant qu’il soit 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du DOM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Ne pas utiliser </a:t>
                      </a:r>
                      <a:r>
                        <a:rPr lang="fr-CA" dirty="0" err="1"/>
                        <a:t>setState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Endroit pour nettoyer les </a:t>
                      </a:r>
                      <a:r>
                        <a:rPr lang="fr-CA" dirty="0" err="1"/>
                        <a:t>timers</a:t>
                      </a:r>
                      <a:r>
                        <a:rPr lang="fr-CA" dirty="0"/>
                        <a:t>, process et </a:t>
                      </a:r>
                      <a:r>
                        <a:rPr lang="fr-CA" dirty="0" err="1"/>
                        <a:t>event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listeners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3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3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4E42-1EF3-407D-B9FC-96C34FC6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249-33B6-461C-9EAF-8199B14C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DOM &amp; Browser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React</a:t>
            </a:r>
            <a:r>
              <a:rPr lang="fr-CA" dirty="0"/>
              <a:t> Building Block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Virtual DOM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Lifecycle</a:t>
            </a:r>
            <a:endParaRPr lang="fr-CA" dirty="0"/>
          </a:p>
          <a:p>
            <a:pPr marL="514350" indent="-514350">
              <a:buFont typeface="+mj-lt"/>
              <a:buAutoNum type="arabicPeriod"/>
            </a:pPr>
            <a:r>
              <a:rPr lang="fr-CA" dirty="0" err="1"/>
              <a:t>Render</a:t>
            </a:r>
            <a:r>
              <a:rPr lang="fr-CA" dirty="0"/>
              <a:t> (Waste </a:t>
            </a: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r>
              <a:rPr lang="fr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Profiling </a:t>
            </a:r>
            <a:r>
              <a:rPr lang="fr-CA" dirty="0" err="1"/>
              <a:t>tools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520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C3F0-8428-48AE-8FBA-78CC105C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848" cy="1325563"/>
          </a:xfrm>
        </p:spPr>
        <p:txBody>
          <a:bodyPr/>
          <a:lstStyle/>
          <a:p>
            <a:r>
              <a:rPr lang="fr-CA" dirty="0"/>
              <a:t>How and </a:t>
            </a:r>
            <a:r>
              <a:rPr lang="fr-CA" dirty="0" err="1"/>
              <a:t>When</a:t>
            </a:r>
            <a:r>
              <a:rPr lang="fr-CA" dirty="0"/>
              <a:t> use </a:t>
            </a:r>
            <a:r>
              <a:rPr lang="fr-CA" dirty="0" err="1"/>
              <a:t>lifecycle</a:t>
            </a:r>
            <a:r>
              <a:rPr lang="fr-CA" dirty="0"/>
              <a:t> </a:t>
            </a:r>
            <a:r>
              <a:rPr lang="fr-CA" dirty="0" err="1"/>
              <a:t>method</a:t>
            </a:r>
            <a:r>
              <a:rPr lang="fr-CA" dirty="0"/>
              <a:t> (</a:t>
            </a:r>
            <a:r>
              <a:rPr lang="fr-CA" dirty="0" err="1"/>
              <a:t>React</a:t>
            </a:r>
            <a:r>
              <a:rPr lang="fr-CA" dirty="0"/>
              <a:t> 16)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28AB-9D70-4678-A192-863BBE99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8774"/>
              </p:ext>
            </p:extLst>
          </p:nvPr>
        </p:nvGraphicFramePr>
        <p:xfrm>
          <a:off x="117230" y="1453528"/>
          <a:ext cx="11957539" cy="2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3">
                  <a:extLst>
                    <a:ext uri="{9D8B030D-6E8A-4147-A177-3AD203B41FA5}">
                      <a16:colId xmlns:a16="http://schemas.microsoft.com/office/drawing/2014/main" val="181093278"/>
                    </a:ext>
                  </a:extLst>
                </a:gridCol>
                <a:gridCol w="7711746">
                  <a:extLst>
                    <a:ext uri="{9D8B030D-6E8A-4147-A177-3AD203B41FA5}">
                      <a16:colId xmlns:a16="http://schemas.microsoft.com/office/drawing/2014/main" val="209439746"/>
                    </a:ext>
                  </a:extLst>
                </a:gridCol>
              </a:tblGrid>
              <a:tr h="694940">
                <a:tc>
                  <a:txBody>
                    <a:bodyPr/>
                    <a:lstStyle/>
                    <a:p>
                      <a:r>
                        <a:rPr lang="fr-CA" dirty="0"/>
                        <a:t>Méthode du </a:t>
                      </a:r>
                      <a:r>
                        <a:rPr lang="fr-CA" dirty="0" err="1"/>
                        <a:t>lifecyle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66161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getDerivedStateFromProps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,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Appelé avant chaque </a:t>
                      </a:r>
                      <a:r>
                        <a:rPr lang="fr-CA" dirty="0" err="1"/>
                        <a:t>render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retourner des modifications au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1947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getSnapshotBeforeUpdate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prevProps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prevState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Permet de </a:t>
                      </a:r>
                      <a:r>
                        <a:rPr lang="fr-CA" dirty="0" err="1"/>
                        <a:t>compute</a:t>
                      </a:r>
                      <a:r>
                        <a:rPr lang="fr-CA" dirty="0"/>
                        <a:t> du data qui va être accessible dans le </a:t>
                      </a:r>
                      <a:r>
                        <a:rPr lang="fr-CA" dirty="0" err="1"/>
                        <a:t>componentDidUpdate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5706"/>
                  </a:ext>
                </a:extLst>
              </a:tr>
              <a:tr h="694940">
                <a:tc>
                  <a:txBody>
                    <a:bodyPr/>
                    <a:lstStyle/>
                    <a:p>
                      <a:r>
                        <a:rPr lang="fr-CA" dirty="0" err="1"/>
                        <a:t>componentDidCatch</a:t>
                      </a:r>
                      <a:r>
                        <a:rPr lang="fr-CA" dirty="0"/>
                        <a:t>(</a:t>
                      </a:r>
                      <a:r>
                        <a:rPr lang="fr-CA" dirty="0" err="1"/>
                        <a:t>errorString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errorInfo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Attrape toutes les erreurs non attrapé par les </a:t>
                      </a:r>
                      <a:r>
                        <a:rPr lang="fr-CA" dirty="0" err="1"/>
                        <a:t>childs</a:t>
                      </a:r>
                      <a:r>
                        <a:rPr lang="fr-CA" dirty="0"/>
                        <a:t>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2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A9A-C772-48F1-ADB4-160A6F2B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#4: Inside a </a:t>
            </a:r>
            <a:r>
              <a:rPr lang="fr-CA" dirty="0" err="1"/>
              <a:t>React</a:t>
            </a:r>
            <a:r>
              <a:rPr lang="fr-CA" dirty="0"/>
              <a:t> Component Life (optionnel)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5ABA-2E39-4ACB-AE32-AE10177C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Onglet: “Inside a React Component Life”</a:t>
            </a:r>
          </a:p>
          <a:p>
            <a:endParaRPr lang="en-CA" dirty="0"/>
          </a:p>
          <a:p>
            <a:pPr marL="0" indent="0">
              <a:buNone/>
            </a:pPr>
            <a:r>
              <a:rPr lang="fr-CA" dirty="0">
                <a:hlinkClick r:id="rId2"/>
              </a:rPr>
              <a:t>https://medium.com/@sgobinda007/playing-with-component-lifecycle-methods-of-react-16-3-4c946c1e6982</a:t>
            </a:r>
            <a:r>
              <a:rPr lang="fr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fr-CA" dirty="0">
                <a:hlinkClick r:id="rId3"/>
              </a:rPr>
              <a:t>https://blog.bitsrc.io/react-16-lifecycle-methods-how-and-when-to-use-them-f4ad31fb2282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9448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5 –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8205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act virtual dom">
            <a:extLst>
              <a:ext uri="{FF2B5EF4-FFF2-40B4-BE49-F238E27FC236}">
                <a16:creationId xmlns:a16="http://schemas.microsoft.com/office/drawing/2014/main" id="{6BAB8FED-612F-4936-A63B-23E3D95C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408" y="2362426"/>
            <a:ext cx="6252612" cy="325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18-8B24-4054-9B5C-A032DAA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5" y="1462088"/>
            <a:ext cx="8526665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Lorsqu’on appelle la méthode </a:t>
            </a:r>
            <a:r>
              <a:rPr lang="fr-CA" dirty="0" err="1"/>
              <a:t>React.Render</a:t>
            </a:r>
            <a:r>
              <a:rPr lang="fr-CA" dirty="0"/>
              <a:t>() ou </a:t>
            </a:r>
            <a:r>
              <a:rPr lang="fr-CA" dirty="0" err="1"/>
              <a:t>setState</a:t>
            </a:r>
            <a:r>
              <a:rPr lang="fr-CA" dirty="0"/>
              <a:t>() 2 chose se produise: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#1) Update/</a:t>
            </a:r>
            <a:r>
              <a:rPr lang="fr-CA" dirty="0" err="1"/>
              <a:t>Render</a:t>
            </a:r>
            <a:r>
              <a:rPr lang="fr-CA" dirty="0"/>
              <a:t> du Virtual-DOM</a:t>
            </a:r>
          </a:p>
          <a:p>
            <a:r>
              <a:rPr lang="fr-CA" sz="2000" dirty="0"/>
              <a:t>Recréer les </a:t>
            </a:r>
            <a:r>
              <a:rPr lang="fr-CA" sz="2000" dirty="0" err="1"/>
              <a:t>reactElements</a:t>
            </a:r>
            <a:r>
              <a:rPr lang="fr-CA" sz="2000" dirty="0"/>
              <a:t> de l’élément et de son sous arbre</a:t>
            </a:r>
          </a:p>
          <a:p>
            <a:pPr lvl="1"/>
            <a:r>
              <a:rPr lang="fr-CA" sz="2000" dirty="0"/>
              <a:t>Sur </a:t>
            </a:r>
            <a:r>
              <a:rPr lang="fr-CA" sz="2000" dirty="0" err="1"/>
              <a:t>React.Render</a:t>
            </a:r>
            <a:r>
              <a:rPr lang="fr-CA" sz="2000" dirty="0"/>
              <a:t>() l’élément est le root</a:t>
            </a:r>
          </a:p>
          <a:p>
            <a:pPr lvl="1"/>
            <a:r>
              <a:rPr lang="fr-CA" sz="2000" dirty="0"/>
              <a:t>Avec </a:t>
            </a:r>
            <a:r>
              <a:rPr lang="fr-CA" sz="2000" dirty="0" err="1"/>
              <a:t>setState</a:t>
            </a:r>
            <a:r>
              <a:rPr lang="fr-CA" sz="2000" dirty="0"/>
              <a:t>() l’élément est le component updaté</a:t>
            </a:r>
          </a:p>
          <a:p>
            <a:pPr lvl="2"/>
            <a:r>
              <a:rPr lang="fr-CA" sz="1600" dirty="0" err="1"/>
              <a:t>SetState</a:t>
            </a:r>
            <a:r>
              <a:rPr lang="fr-CA" sz="1600" dirty="0"/>
              <a:t> marque l’élément comme sale</a:t>
            </a:r>
          </a:p>
          <a:p>
            <a:pPr marL="0" indent="0">
              <a:buNone/>
            </a:pPr>
            <a:r>
              <a:rPr lang="fr-CA" dirty="0"/>
              <a:t>#2) </a:t>
            </a:r>
            <a:r>
              <a:rPr lang="fr-CA" dirty="0" err="1"/>
              <a:t>Reconciliation</a:t>
            </a:r>
            <a:endParaRPr lang="fr-CA" dirty="0"/>
          </a:p>
          <a:p>
            <a:r>
              <a:rPr lang="fr-CA" sz="2000" dirty="0"/>
              <a:t>Le </a:t>
            </a:r>
            <a:r>
              <a:rPr lang="fr-CA" sz="2000" dirty="0" err="1"/>
              <a:t>renderer</a:t>
            </a:r>
            <a:r>
              <a:rPr lang="fr-CA" sz="2000" dirty="0"/>
              <a:t> (comme </a:t>
            </a:r>
            <a:r>
              <a:rPr lang="fr-CA" sz="2000" dirty="0" err="1"/>
              <a:t>react</a:t>
            </a:r>
            <a:r>
              <a:rPr lang="fr-CA" sz="2000" dirty="0"/>
              <a:t>-dom ou </a:t>
            </a:r>
            <a:r>
              <a:rPr lang="fr-CA" sz="2000" dirty="0" err="1"/>
              <a:t>react</a:t>
            </a:r>
            <a:r>
              <a:rPr lang="fr-CA" sz="2000" dirty="0"/>
              <a:t>-native) calcule les changements minimal à faire pour mettre à jour le DOM de la </a:t>
            </a:r>
            <a:r>
              <a:rPr lang="fr-CA" sz="2000" dirty="0" err="1"/>
              <a:t>platforme</a:t>
            </a:r>
            <a:endParaRPr lang="fr-CA" sz="2000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1685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B5A3-7084-4642-AE0B-69BD93FD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Visualisation</a:t>
            </a:r>
          </a:p>
        </p:txBody>
      </p:sp>
      <p:pic>
        <p:nvPicPr>
          <p:cNvPr id="1026" name="Picture 2" descr="should component update">
            <a:extLst>
              <a:ext uri="{FF2B5EF4-FFF2-40B4-BE49-F238E27FC236}">
                <a16:creationId xmlns:a16="http://schemas.microsoft.com/office/drawing/2014/main" id="{BE971270-F2DA-41AB-A564-12C498F627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73" y="1775383"/>
            <a:ext cx="6509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05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</a:t>
            </a:r>
            <a:r>
              <a:rPr lang="fr-CA" dirty="0" err="1"/>
              <a:t>waste</a:t>
            </a:r>
            <a:r>
              <a:rPr lang="fr-CA" dirty="0"/>
              <a:t>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C24E-07FC-4816-9A13-3E663CFC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b="1" dirty="0"/>
              <a:t>Définition</a:t>
            </a:r>
            <a:r>
              <a:rPr lang="fr-CA" dirty="0"/>
              <a:t>: </a:t>
            </a:r>
            <a:r>
              <a:rPr lang="fr-CA" dirty="0" err="1"/>
              <a:t>Render</a:t>
            </a:r>
            <a:r>
              <a:rPr lang="fr-CA" dirty="0"/>
              <a:t> qui retourne le même </a:t>
            </a:r>
            <a:r>
              <a:rPr lang="fr-CA" dirty="0" err="1"/>
              <a:t>reactElement</a:t>
            </a:r>
            <a:r>
              <a:rPr lang="fr-CA" dirty="0"/>
              <a:t> que le précédent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Pourquoi un </a:t>
            </a:r>
            <a:r>
              <a:rPr lang="fr-CA" b="1" dirty="0" err="1"/>
              <a:t>waste</a:t>
            </a:r>
            <a:r>
              <a:rPr lang="fr-CA" b="1" dirty="0"/>
              <a:t>: </a:t>
            </a:r>
            <a:r>
              <a:rPr lang="fr-CA" dirty="0"/>
              <a:t>On fait du </a:t>
            </a:r>
            <a:r>
              <a:rPr lang="fr-CA" dirty="0" err="1"/>
              <a:t>compute</a:t>
            </a:r>
            <a:r>
              <a:rPr lang="fr-CA" dirty="0"/>
              <a:t> pour rien, calcul la méthode </a:t>
            </a:r>
            <a:r>
              <a:rPr lang="fr-CA" dirty="0" err="1"/>
              <a:t>render</a:t>
            </a:r>
            <a:r>
              <a:rPr lang="fr-CA" dirty="0"/>
              <a:t> et ne va pas modifier le UI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b="1" dirty="0"/>
              <a:t>Comment prévenir? </a:t>
            </a:r>
            <a:r>
              <a:rPr lang="fr-CA" dirty="0"/>
              <a:t>Si on est capable à partir des </a:t>
            </a:r>
            <a:r>
              <a:rPr lang="fr-CA" dirty="0" err="1"/>
              <a:t>prevState</a:t>
            </a:r>
            <a:r>
              <a:rPr lang="fr-CA" dirty="0"/>
              <a:t> et </a:t>
            </a:r>
            <a:r>
              <a:rPr lang="fr-CA" dirty="0" err="1"/>
              <a:t>prevProps</a:t>
            </a:r>
            <a:r>
              <a:rPr lang="fr-CA" dirty="0"/>
              <a:t> de déterminer que mon élément ne change pas, alors je peux utiliser </a:t>
            </a:r>
            <a:r>
              <a:rPr lang="fr-CA" b="1" dirty="0" err="1"/>
              <a:t>ShouldComponentUpdate</a:t>
            </a:r>
            <a:r>
              <a:rPr lang="fr-CA" dirty="0"/>
              <a:t> pour indiquer à </a:t>
            </a:r>
            <a:r>
              <a:rPr lang="fr-CA" dirty="0" err="1"/>
              <a:t>React</a:t>
            </a:r>
            <a:r>
              <a:rPr lang="fr-CA" dirty="0"/>
              <a:t> de juste utiliser le </a:t>
            </a:r>
            <a:r>
              <a:rPr lang="fr-CA" dirty="0" err="1"/>
              <a:t>reactElement</a:t>
            </a:r>
            <a:r>
              <a:rPr lang="fr-CA" dirty="0"/>
              <a:t> précédent.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2004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C8E1-7406-47E7-9A3F-D277C53A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ShouldComponentUpdate</a:t>
            </a:r>
            <a:r>
              <a:rPr lang="fr-CA" dirty="0"/>
              <a:t> 101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514DB2-77C8-4A14-9F04-D3CC8C087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922475"/>
              </p:ext>
            </p:extLst>
          </p:nvPr>
        </p:nvGraphicFramePr>
        <p:xfrm>
          <a:off x="469900" y="2892424"/>
          <a:ext cx="11277600" cy="339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26">
                  <a:extLst>
                    <a:ext uri="{9D8B030D-6E8A-4147-A177-3AD203B41FA5}">
                      <a16:colId xmlns:a16="http://schemas.microsoft.com/office/drawing/2014/main" val="2558417782"/>
                    </a:ext>
                  </a:extLst>
                </a:gridCol>
                <a:gridCol w="8172174">
                  <a:extLst>
                    <a:ext uri="{9D8B030D-6E8A-4147-A177-3AD203B41FA5}">
                      <a16:colId xmlns:a16="http://schemas.microsoft.com/office/drawing/2014/main" val="881481147"/>
                    </a:ext>
                  </a:extLst>
                </a:gridCol>
              </a:tblGrid>
              <a:tr h="524931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Behavior</a:t>
                      </a:r>
                      <a:r>
                        <a:rPr lang="fr-CA" dirty="0"/>
                        <a:t> of </a:t>
                      </a:r>
                      <a:r>
                        <a:rPr lang="fr-CA" dirty="0" err="1"/>
                        <a:t>shouldComponentUpdate</a:t>
                      </a:r>
                      <a:r>
                        <a:rPr lang="fr-CA" dirty="0"/>
                        <a:t> 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0820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Toujours </a:t>
                      </a:r>
                      <a:r>
                        <a:rPr lang="fr-CA" dirty="0" err="1"/>
                        <a:t>true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0347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Toujours </a:t>
                      </a:r>
                      <a:r>
                        <a:rPr lang="fr-CA" dirty="0" err="1"/>
                        <a:t>true</a:t>
                      </a:r>
                      <a:r>
                        <a:rPr lang="fr-CA" dirty="0"/>
                        <a:t> mais possible </a:t>
                      </a:r>
                      <a:r>
                        <a:rPr lang="fr-CA" dirty="0" err="1"/>
                        <a:t>override</a:t>
                      </a:r>
                      <a:r>
                        <a:rPr lang="fr-CA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102668"/>
                  </a:ext>
                </a:extLst>
              </a:tr>
              <a:tr h="524931">
                <a:tc>
                  <a:txBody>
                    <a:bodyPr/>
                    <a:lstStyle/>
                    <a:p>
                      <a:r>
                        <a:rPr lang="fr-CA" dirty="0" err="1"/>
                        <a:t>PureComponent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33018"/>
                  </a:ext>
                </a:extLst>
              </a:tr>
              <a:tr h="1294351">
                <a:tc>
                  <a:txBody>
                    <a:bodyPr/>
                    <a:lstStyle/>
                    <a:p>
                      <a:r>
                        <a:rPr lang="fr-CA"/>
                        <a:t>Memo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Fait un </a:t>
                      </a:r>
                      <a:r>
                        <a:rPr lang="fr-CA" dirty="0" err="1"/>
                        <a:t>shallow</a:t>
                      </a:r>
                      <a:r>
                        <a:rPr lang="fr-CA" dirty="0"/>
                        <a:t> comparaison sur les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Wrap une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, si le memo ne se fait </a:t>
                      </a:r>
                      <a:r>
                        <a:rPr lang="fr-CA" dirty="0" err="1"/>
                        <a:t>fait</a:t>
                      </a:r>
                      <a:r>
                        <a:rPr lang="fr-CA" dirty="0"/>
                        <a:t> pas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, alors son enfant ne se fait pas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non plus.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631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960440-51E8-4C45-93FD-98425AF583BA}"/>
              </a:ext>
            </a:extLst>
          </p:cNvPr>
          <p:cNvSpPr txBox="1"/>
          <p:nvPr/>
        </p:nvSpPr>
        <p:spPr>
          <a:xfrm>
            <a:off x="469900" y="1690688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Dépendamment du type de component le </a:t>
            </a:r>
            <a:r>
              <a:rPr lang="fr-CA" sz="2400" dirty="0" err="1"/>
              <a:t>shouldComponentUpdate</a:t>
            </a:r>
            <a:r>
              <a:rPr lang="fr-CA" sz="2400" dirty="0"/>
              <a:t> à une implémentation par défaut.</a:t>
            </a:r>
          </a:p>
        </p:txBody>
      </p:sp>
    </p:spTree>
    <p:extLst>
      <p:ext uri="{BB962C8B-B14F-4D97-AF65-F5344CB8AC3E}">
        <p14:creationId xmlns:p14="http://schemas.microsoft.com/office/powerpoint/2010/main" val="183326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9088-6A08-442A-95D5-B5DF3D54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5.1: Waste </a:t>
            </a:r>
            <a:r>
              <a:rPr lang="fr-CA" dirty="0" err="1"/>
              <a:t>Render</a:t>
            </a:r>
            <a:r>
              <a:rPr lang="fr-CA" dirty="0"/>
              <a:t>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70D-755C-4860-97C2-08AA5F4B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9660"/>
            <a:ext cx="8272463" cy="5398994"/>
          </a:xfrm>
        </p:spPr>
        <p:txBody>
          <a:bodyPr>
            <a:normAutofit/>
          </a:bodyPr>
          <a:lstStyle/>
          <a:p>
            <a:r>
              <a:rPr lang="fr-CA" dirty="0"/>
              <a:t>Suivre les instructions an niveau des fichiers:</a:t>
            </a:r>
          </a:p>
          <a:p>
            <a:pPr lvl="1"/>
            <a:r>
              <a:rPr lang="fr-CA" dirty="0" err="1"/>
              <a:t>Easy</a:t>
            </a:r>
            <a:r>
              <a:rPr lang="fr-CA" dirty="0"/>
              <a:t>:</a:t>
            </a:r>
          </a:p>
          <a:p>
            <a:pPr lvl="2"/>
            <a:r>
              <a:rPr lang="fr-CA" dirty="0"/>
              <a:t>S’assurer que </a:t>
            </a:r>
            <a:r>
              <a:rPr lang="fr-CA" dirty="0" err="1"/>
              <a:t>StaticImage</a:t>
            </a:r>
            <a:r>
              <a:rPr lang="fr-CA" dirty="0"/>
              <a:t> et </a:t>
            </a:r>
            <a:r>
              <a:rPr lang="fr-CA" dirty="0" err="1"/>
              <a:t>StaticText</a:t>
            </a:r>
            <a:r>
              <a:rPr lang="fr-CA" dirty="0"/>
              <a:t> ne se re-</a:t>
            </a:r>
            <a:r>
              <a:rPr lang="fr-CA" dirty="0" err="1"/>
              <a:t>render</a:t>
            </a:r>
            <a:r>
              <a:rPr lang="fr-CA" dirty="0"/>
              <a:t> pas lorsqu’on update le compteur</a:t>
            </a:r>
          </a:p>
          <a:p>
            <a:pPr lvl="2"/>
            <a:r>
              <a:rPr lang="fr-CA" dirty="0"/>
              <a:t>S’assurer que le Counter ne s’update pas lorsque je click le </a:t>
            </a:r>
            <a:r>
              <a:rPr lang="fr-CA" dirty="0" err="1"/>
              <a:t>random</a:t>
            </a:r>
            <a:r>
              <a:rPr lang="fr-CA" dirty="0"/>
              <a:t> </a:t>
            </a:r>
            <a:r>
              <a:rPr lang="fr-CA" dirty="0" err="1"/>
              <a:t>button</a:t>
            </a:r>
            <a:endParaRPr lang="fr-CA" dirty="0"/>
          </a:p>
          <a:p>
            <a:pPr lvl="1"/>
            <a:r>
              <a:rPr lang="fr-CA" dirty="0" err="1"/>
              <a:t>Intermediate</a:t>
            </a:r>
            <a:endParaRPr lang="fr-CA" dirty="0"/>
          </a:p>
          <a:p>
            <a:pPr lvl="2"/>
            <a:r>
              <a:rPr lang="fr-CA" dirty="0"/>
              <a:t>Fixer le bugs: les </a:t>
            </a:r>
            <a:r>
              <a:rPr lang="fr-CA" dirty="0" err="1"/>
              <a:t>bouttons</a:t>
            </a:r>
            <a:r>
              <a:rPr lang="fr-CA" dirty="0"/>
              <a:t> ne font rien update à l’écran</a:t>
            </a:r>
          </a:p>
          <a:p>
            <a:pPr lvl="2"/>
            <a:r>
              <a:rPr lang="fr-CA" dirty="0"/>
              <a:t>S’assurer que </a:t>
            </a:r>
            <a:r>
              <a:rPr lang="fr-CA" dirty="0" err="1"/>
              <a:t>LifeManagementPanel</a:t>
            </a:r>
            <a:r>
              <a:rPr lang="fr-CA" dirty="0"/>
              <a:t> ne s’update pas à chaque fois</a:t>
            </a:r>
          </a:p>
          <a:p>
            <a:pPr lvl="1"/>
            <a:r>
              <a:rPr lang="fr-CA" dirty="0"/>
              <a:t>List-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/>
              <a:t>Fixer le bugs: La note ne reste pas avec sa vache lorsque j’en rajoute une</a:t>
            </a:r>
          </a:p>
          <a:p>
            <a:pPr lvl="2"/>
            <a:r>
              <a:rPr lang="fr-CA" dirty="0"/>
              <a:t>S’assurer que si j’ajoute une vache je n’update pas toutes les autres vaches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59E3D-8058-4720-A871-D651762C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463" y="1690688"/>
            <a:ext cx="3919537" cy="31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8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70AE-74BB-4BA1-9A29-0574BB0D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réconciliation 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2473B-1913-4CE3-A235-85D4142F54AC}"/>
              </a:ext>
            </a:extLst>
          </p:cNvPr>
          <p:cNvSpPr txBox="1"/>
          <p:nvPr/>
        </p:nvSpPr>
        <p:spPr>
          <a:xfrm>
            <a:off x="291820" y="1586105"/>
            <a:ext cx="1153188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Mise en </a:t>
            </a:r>
            <a:r>
              <a:rPr lang="fr-CA" sz="2000" dirty="0" err="1"/>
              <a:t>context</a:t>
            </a:r>
            <a:r>
              <a:rPr lang="fr-CA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React</a:t>
            </a:r>
            <a:r>
              <a:rPr lang="fr-CA" sz="2000" dirty="0"/>
              <a:t> possède l’ancien </a:t>
            </a:r>
            <a:r>
              <a:rPr lang="fr-CA" sz="2000" dirty="0" err="1"/>
              <a:t>virtual</a:t>
            </a:r>
            <a:r>
              <a:rPr lang="fr-CA" sz="2000" dirty="0"/>
              <a:t> DOM et le nouveau </a:t>
            </a:r>
            <a:r>
              <a:rPr lang="fr-CA" sz="2000" dirty="0" err="1"/>
              <a:t>virtual</a:t>
            </a:r>
            <a:r>
              <a:rPr lang="fr-CA" sz="2000" dirty="0"/>
              <a:t>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/>
              <a:t>React</a:t>
            </a:r>
            <a:r>
              <a:rPr lang="fr-CA" sz="2000" dirty="0"/>
              <a:t> doit trouver comment update le UI pour représenter le nouvel arbre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Chaque manipulation du DOM est coûteux, on veut minimiser le nombre d’opération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Il existe des algorithmes génériques pour passer d’un arbre à un autre avec le minimum d’opération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2000" dirty="0"/>
              <a:t>Mais ces algorithmes ont une complexité de l’ordre O(n</a:t>
            </a:r>
            <a:r>
              <a:rPr lang="fr-CA" sz="2000" baseline="30000" dirty="0"/>
              <a:t>3</a:t>
            </a:r>
            <a:r>
              <a:rPr lang="fr-CA" sz="2000" dirty="0"/>
              <a:t>) = trop couteux</a:t>
            </a:r>
          </a:p>
          <a:p>
            <a:endParaRPr lang="fr-CA" sz="2000" dirty="0"/>
          </a:p>
          <a:p>
            <a:r>
              <a:rPr lang="fr-CA" sz="2000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/>
              <a:t>Avoir algorithme d’un ordre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2000" dirty="0"/>
          </a:p>
          <a:p>
            <a:r>
              <a:rPr lang="fr-CA" sz="2000" dirty="0"/>
              <a:t>Heuristiques: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000" dirty="0"/>
              <a:t>2 éléments de types différents vont toujours produire un arbre différent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000" dirty="0"/>
              <a:t>Les développeurs peuvent indiquer quel éléments reste constant avec la </a:t>
            </a:r>
            <a:r>
              <a:rPr lang="fr-CA" sz="2000" dirty="0" err="1"/>
              <a:t>prop</a:t>
            </a:r>
            <a:r>
              <a:rPr lang="fr-CA" sz="2000" dirty="0"/>
              <a:t> « key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lvl="1"/>
            <a:endParaRPr lang="fr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197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1CE5-8AC5-4C06-84FF-96712A4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Étape de la réconciliation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0A7B7AD-F464-4C2C-8480-00C0A3FE2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37090"/>
              </p:ext>
            </p:extLst>
          </p:nvPr>
        </p:nvGraphicFramePr>
        <p:xfrm>
          <a:off x="838200" y="2230120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84100425"/>
                    </a:ext>
                  </a:extLst>
                </a:gridCol>
                <a:gridCol w="2931607">
                  <a:extLst>
                    <a:ext uri="{9D8B030D-6E8A-4147-A177-3AD203B41FA5}">
                      <a16:colId xmlns:a16="http://schemas.microsoft.com/office/drawing/2014/main" val="4093322746"/>
                    </a:ext>
                  </a:extLst>
                </a:gridCol>
                <a:gridCol w="4078793">
                  <a:extLst>
                    <a:ext uri="{9D8B030D-6E8A-4147-A177-3AD203B41FA5}">
                      <a16:colId xmlns:a16="http://schemas.microsoft.com/office/drawing/2014/main" val="60826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3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1. Si le type de l’élément est différent</a:t>
                      </a:r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&lt;a&gt; -&gt; &lt;</a:t>
                      </a:r>
                      <a:r>
                        <a:rPr lang="en-CA" dirty="0" err="1"/>
                        <a:t>img</a:t>
                      </a:r>
                      <a:r>
                        <a:rPr lang="en-CA" dirty="0"/>
                        <a:t>&gt;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Full rebuild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D</a:t>
                      </a:r>
                      <a:r>
                        <a:rPr lang="fr-CA" dirty="0" err="1"/>
                        <a:t>étruit</a:t>
                      </a:r>
                      <a:r>
                        <a:rPr lang="fr-CA" dirty="0"/>
                        <a:t> le nœud et tous ces enfants (</a:t>
                      </a:r>
                      <a:r>
                        <a:rPr lang="fr-CA" dirty="0" err="1"/>
                        <a:t>unmount</a:t>
                      </a:r>
                      <a:r>
                        <a:rPr lang="fr-CA" dirty="0"/>
                        <a:t> + destroy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8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2. Si même type, mais différents </a:t>
                      </a:r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className</a:t>
                      </a:r>
                      <a:r>
                        <a:rPr lang="fr-CA" dirty="0"/>
                        <a:t> passe de «f4» à «f5»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fait juste modifier l’attribut sur le DOM </a:t>
                      </a:r>
                      <a:r>
                        <a:rPr lang="fr-CA" dirty="0" err="1"/>
                        <a:t>node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3. Répéter sur les enfants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5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4DBE1-46DA-4F2D-B8D5-FD13DED9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 – DOM &amp; Browser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F49D8D-9B2F-4280-86E7-D80F0CC1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299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B3B-39DD-4901-99F3-B5AFD4F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5.2: </a:t>
            </a:r>
            <a:r>
              <a:rPr lang="fr-CA" dirty="0" err="1"/>
              <a:t>Reconciliation</a:t>
            </a:r>
            <a:r>
              <a:rPr lang="fr-CA" dirty="0"/>
              <a:t> Game (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Diff)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FC05-85BD-405D-BAF1-78C9F5C4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Pour chaque component deviner qu’est ce qui change et quel condition de la réconciliation cause le changement.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0DD82-B5B7-4377-8B9B-7B5BD71A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5" y="3177143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C15E-80C9-492B-A1B4-2D9DA0CA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Fun </a:t>
            </a:r>
            <a:r>
              <a:rPr lang="fr-CA" dirty="0" err="1"/>
              <a:t>recap</a:t>
            </a:r>
            <a:r>
              <a:rPr lang="fr-CA" dirty="0"/>
              <a:t> exos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6300-FC91-43F4-A5D5-C6624829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 </a:t>
            </a:r>
            <a:r>
              <a:rPr lang="fr-CA" dirty="0" err="1"/>
              <a:t>Element</a:t>
            </a:r>
            <a:r>
              <a:rPr lang="fr-CA" dirty="0"/>
              <a:t> vs Instance</a:t>
            </a:r>
          </a:p>
          <a:p>
            <a:pPr marL="0" indent="0">
              <a:buNone/>
            </a:pPr>
            <a:endParaRPr lang="en-CA"/>
          </a:p>
          <a:p>
            <a:r>
              <a:rPr lang="fr-CA"/>
              <a:t>En regardant le code, si je toggle entre le counter A et B, est ce que je préserve le state du counter ou non?</a:t>
            </a:r>
          </a:p>
          <a:p>
            <a:r>
              <a:rPr lang="fr-CA" dirty="0"/>
              <a:t>Fixer le code pour que ca fasse l’inverse</a:t>
            </a:r>
          </a:p>
          <a:p>
            <a:r>
              <a:rPr lang="fr-CA" dirty="0"/>
              <a:t>Qu’est ce qui arrive si je remplace ci-dessous et pourquoi? </a:t>
            </a:r>
          </a:p>
          <a:p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6E67C-CCDD-4645-A54F-7B1C9331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82" y="4714876"/>
            <a:ext cx="435741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7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6 – </a:t>
            </a:r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Lifecycle</a:t>
            </a:r>
            <a:endParaRPr lang="fr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4099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Profiler (</a:t>
            </a:r>
            <a:r>
              <a:rPr lang="fr-CA" dirty="0" err="1"/>
              <a:t>todo</a:t>
            </a:r>
            <a:r>
              <a:rPr lang="fr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Rappel 2 étapes importantes de </a:t>
            </a:r>
            <a:r>
              <a:rPr lang="fr-CA" dirty="0" err="1"/>
              <a:t>React</a:t>
            </a:r>
            <a:endParaRPr lang="fr-CA" dirty="0"/>
          </a:p>
          <a:p>
            <a:r>
              <a:rPr lang="fr-CA" dirty="0" err="1"/>
              <a:t>Render</a:t>
            </a:r>
            <a:r>
              <a:rPr lang="fr-CA" dirty="0"/>
              <a:t>: </a:t>
            </a:r>
            <a:r>
              <a:rPr lang="fr-CA" dirty="0" err="1"/>
              <a:t>React</a:t>
            </a:r>
            <a:r>
              <a:rPr lang="fr-CA" dirty="0"/>
              <a:t> détermine ce qui change par rapport précédent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Commit: </a:t>
            </a:r>
            <a:r>
              <a:rPr lang="fr-CA" dirty="0" err="1"/>
              <a:t>React</a:t>
            </a:r>
            <a:r>
              <a:rPr lang="fr-CA" dirty="0"/>
              <a:t> applique les changements nécessaires au DOM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Le profiling focus à trouver les problèmes au niveau du commit.</a:t>
            </a:r>
          </a:p>
          <a:p>
            <a:r>
              <a:rPr lang="fr-CA" dirty="0"/>
              <a:t>Le temps de </a:t>
            </a:r>
            <a:r>
              <a:rPr lang="fr-CA" dirty="0" err="1"/>
              <a:t>render</a:t>
            </a:r>
            <a:r>
              <a:rPr lang="fr-CA" dirty="0"/>
              <a:t> par component</a:t>
            </a:r>
          </a:p>
          <a:p>
            <a:r>
              <a:rPr lang="fr-CA" dirty="0"/>
              <a:t>Le nombre de fois qu’il se fait </a:t>
            </a:r>
            <a:r>
              <a:rPr lang="fr-CA" dirty="0" err="1"/>
              <a:t>render</a:t>
            </a:r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81D60-2660-4572-9239-7FF8F5856E9A}"/>
              </a:ext>
            </a:extLst>
          </p:cNvPr>
          <p:cNvSpPr/>
          <p:nvPr/>
        </p:nvSpPr>
        <p:spPr>
          <a:xfrm>
            <a:off x="838200" y="5807631"/>
            <a:ext cx="501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Démo: /Profiling Tools</a:t>
            </a:r>
          </a:p>
        </p:txBody>
      </p:sp>
    </p:spTree>
    <p:extLst>
      <p:ext uri="{BB962C8B-B14F-4D97-AF65-F5344CB8AC3E}">
        <p14:creationId xmlns:p14="http://schemas.microsoft.com/office/powerpoint/2010/main" val="1015803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9088-6A08-442A-95D5-B5DF3D54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6: Profiling </a:t>
            </a:r>
            <a:r>
              <a:rPr lang="fr-CA"/>
              <a:t>tool </a:t>
            </a:r>
            <a:r>
              <a:rPr lang="fr-CA" dirty="0" err="1"/>
              <a:t>playground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F70D-755C-4860-97C2-08AA5F4B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Onglet: « </a:t>
            </a:r>
            <a:r>
              <a:rPr lang="fr-CA" dirty="0" err="1"/>
              <a:t>Reconciliation</a:t>
            </a:r>
            <a:r>
              <a:rPr lang="fr-CA" dirty="0"/>
              <a:t> Game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Toggle</a:t>
            </a:r>
            <a:r>
              <a:rPr lang="fr-CA" dirty="0"/>
              <a:t> le </a:t>
            </a:r>
            <a:r>
              <a:rPr lang="fr-CA" dirty="0" err="1"/>
              <a:t>expensive</a:t>
            </a:r>
            <a:r>
              <a:rPr lang="fr-CA" dirty="0"/>
              <a:t> </a:t>
            </a:r>
            <a:r>
              <a:rPr lang="fr-CA" dirty="0" err="1"/>
              <a:t>render</a:t>
            </a:r>
            <a:endParaRPr lang="fr-CA" dirty="0"/>
          </a:p>
          <a:p>
            <a:pPr lvl="1"/>
            <a:r>
              <a:rPr lang="fr-CA" dirty="0"/>
              <a:t>Trouver à l’aide du Profiler l’élément le plus couteux à </a:t>
            </a:r>
            <a:r>
              <a:rPr lang="fr-CA" dirty="0" err="1"/>
              <a:t>render</a:t>
            </a:r>
            <a:endParaRPr lang="fr-CA" dirty="0"/>
          </a:p>
          <a:p>
            <a:r>
              <a:rPr lang="fr-CA" dirty="0"/>
              <a:t>Fixer le bug que si je fais un remake, je re-</a:t>
            </a:r>
            <a:r>
              <a:rPr lang="fr-CA" dirty="0" err="1"/>
              <a:t>render</a:t>
            </a:r>
            <a:r>
              <a:rPr lang="fr-CA" dirty="0"/>
              <a:t> pas toutes les autres </a:t>
            </a:r>
            <a:r>
              <a:rPr lang="fr-CA"/>
              <a:t>rows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96881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C400-A4FE-4EBB-924E-57B007D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DIY </a:t>
            </a:r>
            <a:r>
              <a:rPr lang="fr-CA" dirty="0" err="1"/>
              <a:t>Tooling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D2DC-9271-40AA-9767-9A3B47CC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>
                <a:hlinkClick r:id="rId2"/>
              </a:rPr>
              <a:t>https://scotch.io/tutorials/use-the-react-profiler-for-performance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Exemple comment profiler à aider à </a:t>
            </a:r>
            <a:r>
              <a:rPr lang="fr-CA" dirty="0" err="1"/>
              <a:t>debug</a:t>
            </a:r>
            <a:r>
              <a:rPr lang="fr-CA" dirty="0"/>
              <a:t> un problème chez </a:t>
            </a:r>
            <a:r>
              <a:rPr lang="fr-CA" dirty="0" err="1"/>
              <a:t>Netlify</a:t>
            </a:r>
            <a:r>
              <a:rPr lang="fr-CA" dirty="0"/>
              <a:t>: </a:t>
            </a:r>
            <a:r>
              <a:rPr lang="fr-CA" dirty="0">
                <a:hlinkClick r:id="rId3"/>
              </a:rPr>
              <a:t>https://www.netlify.com/blog/2018/08/29/using-the-react-devtools-profiler-to-diagnose-react-app-performance-issues/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43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190-7681-4868-88EA-BB715AE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AC25-6A03-48F2-A50B-650167F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7" y="1688981"/>
            <a:ext cx="10515600" cy="480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« </a:t>
            </a:r>
            <a:r>
              <a:rPr lang="fr-CA" dirty="0" err="1"/>
              <a:t>Programming</a:t>
            </a:r>
            <a:r>
              <a:rPr lang="fr-CA" dirty="0"/>
              <a:t> Interface for HTML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Représente ce qui est afficher dans le browser</a:t>
            </a:r>
          </a:p>
          <a:p>
            <a:r>
              <a:rPr lang="fr-CA" dirty="0"/>
              <a:t>La représentation est un arbre de </a:t>
            </a:r>
            <a:r>
              <a:rPr lang="fr-CA" dirty="0" err="1"/>
              <a:t>node</a:t>
            </a:r>
            <a:endParaRPr lang="fr-CA" dirty="0"/>
          </a:p>
          <a:p>
            <a:r>
              <a:rPr lang="fr-CA" dirty="0"/>
              <a:t>Offre méthode pour manipuler cette arbre</a:t>
            </a:r>
          </a:p>
          <a:p>
            <a:pPr lvl="1"/>
            <a:r>
              <a:rPr lang="fr-CA" dirty="0" err="1"/>
              <a:t>getElementById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 descr="Image result for browser dom">
            <a:extLst>
              <a:ext uri="{FF2B5EF4-FFF2-40B4-BE49-F238E27FC236}">
                <a16:creationId xmlns:a16="http://schemas.microsoft.com/office/drawing/2014/main" id="{E0D3F17F-9441-49D4-ABBD-2CC4D9E0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97" y="2616200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AAB1-5271-40EE-B47D-8A5B583D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Exos #1: « 1-classic-dom.html 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CD11-FD9D-441F-8FC2-75D37249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Comprendre comment les méthodes suivantes fonctionnent:</a:t>
            </a:r>
          </a:p>
          <a:p>
            <a:pPr lvl="1"/>
            <a:r>
              <a:rPr lang="fr-CA" dirty="0" err="1"/>
              <a:t>querySelector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lvl="1"/>
            <a:r>
              <a:rPr lang="fr-CA" dirty="0" err="1"/>
              <a:t>createTextNode</a:t>
            </a:r>
            <a:endParaRPr lang="fr-CA" dirty="0"/>
          </a:p>
          <a:p>
            <a:r>
              <a:rPr lang="fr-CA" dirty="0"/>
              <a:t>Ajouter un paragraphe de </a:t>
            </a:r>
            <a:r>
              <a:rPr lang="fr-CA" dirty="0" err="1"/>
              <a:t>liquor</a:t>
            </a:r>
            <a:r>
              <a:rPr lang="fr-CA" dirty="0"/>
              <a:t> </a:t>
            </a:r>
            <a:r>
              <a:rPr lang="fr-CA" dirty="0" err="1"/>
              <a:t>lipsum</a:t>
            </a:r>
            <a:r>
              <a:rPr lang="fr-CA" dirty="0"/>
              <a:t> en dessous du header (https://liquoripsum.com/)</a:t>
            </a:r>
          </a:p>
        </p:txBody>
      </p:sp>
    </p:spTree>
    <p:extLst>
      <p:ext uri="{BB962C8B-B14F-4D97-AF65-F5344CB8AC3E}">
        <p14:creationId xmlns:p14="http://schemas.microsoft.com/office/powerpoint/2010/main" val="19951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6C-0F19-4584-BE6C-4B8775C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le browser </a:t>
            </a:r>
            <a:r>
              <a:rPr lang="fr-CA" dirty="0" err="1"/>
              <a:t>render</a:t>
            </a:r>
            <a:r>
              <a:rPr lang="fr-CA" dirty="0"/>
              <a:t> </a:t>
            </a:r>
            <a:endParaRPr lang="en-CA" dirty="0"/>
          </a:p>
        </p:txBody>
      </p:sp>
      <p:pic>
        <p:nvPicPr>
          <p:cNvPr id="1026" name="Picture 2" descr="https://cdn-images-1.medium.com/max/800/1*ZrzXoRljG5Co5KvEsWJNjA.png">
            <a:extLst>
              <a:ext uri="{FF2B5EF4-FFF2-40B4-BE49-F238E27FC236}">
                <a16:creationId xmlns:a16="http://schemas.microsoft.com/office/drawing/2014/main" id="{4163691F-6AE1-4EA5-828F-AE7527D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9" y="2332526"/>
            <a:ext cx="6584607" cy="2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52479-B90C-4F16-9BE1-A0A5F46C3D88}"/>
              </a:ext>
            </a:extLst>
          </p:cNvPr>
          <p:cNvSpPr txBox="1"/>
          <p:nvPr/>
        </p:nvSpPr>
        <p:spPr>
          <a:xfrm>
            <a:off x="6702114" y="1386896"/>
            <a:ext cx="4783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/>
              <a:t>À retenir:</a:t>
            </a:r>
          </a:p>
          <a:p>
            <a:endParaRPr lang="fr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changement au DOM cause entre autre une opération de </a:t>
            </a:r>
            <a:r>
              <a:rPr lang="fr-CA" dirty="0" err="1"/>
              <a:t>reflow</a:t>
            </a:r>
            <a:r>
              <a:rPr lang="fr-CA" dirty="0"/>
              <a:t> et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Opération de </a:t>
            </a:r>
            <a:r>
              <a:rPr lang="fr-CA" dirty="0" err="1"/>
              <a:t>reflow</a:t>
            </a:r>
            <a:r>
              <a:rPr lang="fr-CA" dirty="0"/>
              <a:t> &amp; painting sont coûteuse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Reflow</a:t>
            </a:r>
            <a:r>
              <a:rPr lang="fr-CA" dirty="0"/>
              <a:t> = Calcule la position et géométrie des éléments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</a:t>
            </a:r>
            <a:r>
              <a:rPr lang="en-CA" dirty="0"/>
              <a:t>n </a:t>
            </a:r>
            <a:r>
              <a:rPr lang="en-CA" dirty="0" err="1"/>
              <a:t>veut</a:t>
            </a:r>
            <a:r>
              <a:rPr lang="en-CA" dirty="0"/>
              <a:t> minimiser la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</a:t>
            </a:r>
            <a:r>
              <a:rPr lang="en-CA" dirty="0"/>
              <a:t> au DOM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5D85-02AA-416E-BD76-2BF44334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43" y="4614057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295A1-A828-4ADA-BCE1-4C889629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2 - </a:t>
            </a:r>
            <a:r>
              <a:rPr lang="fr-CA" dirty="0" err="1"/>
              <a:t>React</a:t>
            </a:r>
            <a:r>
              <a:rPr lang="fr-CA" dirty="0"/>
              <a:t> Building Block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39E5-379D-48F0-A141-68E22F6ED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589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A28-3EEA-46A4-A6A9-386816C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Building Block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6E9C4-784F-4F65-AACC-12B3C607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38117"/>
              </p:ext>
            </p:extLst>
          </p:nvPr>
        </p:nvGraphicFramePr>
        <p:xfrm>
          <a:off x="838200" y="1825625"/>
          <a:ext cx="10251141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691">
                  <a:extLst>
                    <a:ext uri="{9D8B030D-6E8A-4147-A177-3AD203B41FA5}">
                      <a16:colId xmlns:a16="http://schemas.microsoft.com/office/drawing/2014/main" val="59715496"/>
                    </a:ext>
                  </a:extLst>
                </a:gridCol>
                <a:gridCol w="5227450">
                  <a:extLst>
                    <a:ext uri="{9D8B030D-6E8A-4147-A177-3AD203B41FA5}">
                      <a16:colId xmlns:a16="http://schemas.microsoft.com/office/drawing/2014/main" val="279541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Nom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« Light, </a:t>
                      </a:r>
                      <a:r>
                        <a:rPr lang="fr-CA" dirty="0" err="1"/>
                        <a:t>stateless</a:t>
                      </a:r>
                      <a:r>
                        <a:rPr lang="fr-CA" dirty="0"/>
                        <a:t>, immutable, </a:t>
                      </a:r>
                      <a:r>
                        <a:rPr lang="fr-CA" dirty="0" err="1"/>
                        <a:t>virtual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a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 »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ReactComponent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A" dirty="0" err="1"/>
                        <a:t>Blueprint</a:t>
                      </a:r>
                      <a:r>
                        <a:rPr lang="fr-CA" dirty="0"/>
                        <a:t> (</a:t>
                      </a:r>
                      <a:r>
                        <a:rPr lang="fr-CA" dirty="0" err="1"/>
                        <a:t>litérallement</a:t>
                      </a:r>
                      <a:r>
                        <a:rPr lang="fr-CA" dirty="0"/>
                        <a:t> une classe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</a:t>
                      </a:r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fr-CA" dirty="0"/>
                        <a:t>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Stateful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La méthode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retourne un </a:t>
                      </a:r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Component Instance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Instance d’un </a:t>
                      </a:r>
                      <a:r>
                        <a:rPr lang="fr-CA" dirty="0" err="1"/>
                        <a:t>ReactComponent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Équivalent à l’instance d’une classe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Dom Instance (DOM Node)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Node dans le DOM du browser.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7C4C-211B-4FDF-A37C-72633C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Element</a:t>
            </a:r>
            <a:r>
              <a:rPr lang="fr-CA" dirty="0"/>
              <a:t> &amp; Virtual DOM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F941D-AE33-4B03-8443-DFDC644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578"/>
            <a:ext cx="2019300" cy="11239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6421FB-6624-4F99-8DB1-F9BD5F28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84107"/>
              </p:ext>
            </p:extLst>
          </p:nvPr>
        </p:nvGraphicFramePr>
        <p:xfrm>
          <a:off x="5453743" y="1666240"/>
          <a:ext cx="645885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371">
                  <a:extLst>
                    <a:ext uri="{9D8B030D-6E8A-4147-A177-3AD203B41FA5}">
                      <a16:colId xmlns:a16="http://schemas.microsoft.com/office/drawing/2014/main" val="4222515365"/>
                    </a:ext>
                  </a:extLst>
                </a:gridCol>
                <a:gridCol w="4303486">
                  <a:extLst>
                    <a:ext uri="{9D8B030D-6E8A-4147-A177-3AD203B41FA5}">
                      <a16:colId xmlns:a16="http://schemas.microsoft.com/office/drawing/2014/main" val="387257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5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Uniquely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identity</a:t>
                      </a:r>
                      <a:r>
                        <a:rPr lang="fr-CA" dirty="0"/>
                        <a:t> a </a:t>
                      </a:r>
                      <a:r>
                        <a:rPr lang="fr-CA" dirty="0" err="1"/>
                        <a:t>React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elements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withing</a:t>
                      </a:r>
                      <a:r>
                        <a:rPr lang="fr-CA" dirty="0"/>
                        <a:t> an </a:t>
                      </a:r>
                      <a:r>
                        <a:rPr lang="fr-CA" dirty="0" err="1"/>
                        <a:t>array</a:t>
                      </a:r>
                      <a:r>
                        <a:rPr lang="fr-CA" dirty="0"/>
                        <a:t> of the </a:t>
                      </a:r>
                      <a:r>
                        <a:rPr lang="fr-CA" dirty="0" err="1"/>
                        <a:t>same</a:t>
                      </a:r>
                      <a:r>
                        <a:rPr lang="fr-CA" dirty="0"/>
                        <a:t>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Props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Mapping of all the </a:t>
                      </a:r>
                      <a:r>
                        <a:rPr lang="fr-CA" dirty="0" err="1"/>
                        <a:t>props</a:t>
                      </a:r>
                      <a:r>
                        <a:rPr lang="fr-CA" dirty="0"/>
                        <a:t> and values (</a:t>
                      </a:r>
                      <a:r>
                        <a:rPr lang="fr-CA" dirty="0" err="1"/>
                        <a:t>include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children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Ref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Property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used</a:t>
                      </a:r>
                      <a:r>
                        <a:rPr lang="fr-CA" dirty="0"/>
                        <a:t> to </a:t>
                      </a:r>
                      <a:r>
                        <a:rPr lang="fr-CA" dirty="0" err="1"/>
                        <a:t>access</a:t>
                      </a:r>
                      <a:r>
                        <a:rPr lang="fr-CA" dirty="0"/>
                        <a:t> the </a:t>
                      </a:r>
                      <a:r>
                        <a:rPr lang="fr-CA" dirty="0" err="1"/>
                        <a:t>underlying</a:t>
                      </a:r>
                      <a:r>
                        <a:rPr lang="fr-CA" dirty="0"/>
                        <a:t>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Set </a:t>
                      </a:r>
                      <a:r>
                        <a:rPr lang="fr-CA" dirty="0" err="1"/>
                        <a:t>when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this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ReactElement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is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rendered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dirty="0"/>
                        <a:t>Type of the </a:t>
                      </a:r>
                      <a:r>
                        <a:rPr lang="fr-CA" dirty="0" err="1"/>
                        <a:t>element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Tag </a:t>
                      </a:r>
                      <a:r>
                        <a:rPr lang="fr-CA" dirty="0" err="1"/>
                        <a:t>name</a:t>
                      </a:r>
                      <a:r>
                        <a:rPr lang="fr-CA" dirty="0"/>
                        <a:t> string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div, </a:t>
                      </a:r>
                      <a:r>
                        <a:rPr lang="fr-CA" dirty="0" err="1"/>
                        <a:t>span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Component (class or </a:t>
                      </a:r>
                      <a:r>
                        <a:rPr lang="fr-CA" dirty="0" err="1"/>
                        <a:t>function</a:t>
                      </a:r>
                      <a:r>
                        <a:rPr lang="fr-CA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React</a:t>
                      </a:r>
                      <a:r>
                        <a:rPr lang="fr-CA" dirty="0"/>
                        <a:t> Fragment (</a:t>
                      </a:r>
                      <a:r>
                        <a:rPr lang="en-CA"/>
                        <a:t>&lt;&gt;&lt;/&gt;)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/>
                        <a:t>Bool (étrange! </a:t>
                      </a:r>
                      <a:r>
                        <a:rPr lang="fr-CA" dirty="0"/>
                        <a:t>On va voir pourquoi à fin)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282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49A9A97-E8AF-4CF9-A0AA-F9F8D2FC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078984"/>
            <a:ext cx="4931172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1564</Words>
  <Application>Microsoft Office PowerPoint</Application>
  <PresentationFormat>Widescreen</PresentationFormat>
  <Paragraphs>263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React 202</vt:lpstr>
      <vt:lpstr>Table des matières</vt:lpstr>
      <vt:lpstr>1 – DOM &amp; Browser</vt:lpstr>
      <vt:lpstr>DOM (Document Object Model)</vt:lpstr>
      <vt:lpstr>Exos #1: « 1-classic-dom.html »</vt:lpstr>
      <vt:lpstr>Comment le browser render </vt:lpstr>
      <vt:lpstr>2 - React Building Block</vt:lpstr>
      <vt:lpstr>React Building Block</vt:lpstr>
      <vt:lpstr>React Element &amp; Virtual DOM</vt:lpstr>
      <vt:lpstr>Lifecycle d’un ReactElement</vt:lpstr>
      <vt:lpstr>Exos #2.1: « 2-react-element.html »</vt:lpstr>
      <vt:lpstr>Exos #2.2: « 3-react-instance.html »</vt:lpstr>
      <vt:lpstr>3 – Virtual DOM</vt:lpstr>
      <vt:lpstr>Qu’est que le virtual DOM</vt:lpstr>
      <vt:lpstr>Pourquoi un Virtual DOM</vt:lpstr>
      <vt:lpstr>Virtual DOM vs Shadow DOM</vt:lpstr>
      <vt:lpstr>4 – React Lifecycle</vt:lpstr>
      <vt:lpstr>Component LifeCycle</vt:lpstr>
      <vt:lpstr>How and When use lifecycle method</vt:lpstr>
      <vt:lpstr>How and When use lifecycle method (React 16)</vt:lpstr>
      <vt:lpstr>Exos #4: Inside a React Component Life (optionnel)</vt:lpstr>
      <vt:lpstr>5 – Render</vt:lpstr>
      <vt:lpstr>Render &amp; Reconciliation</vt:lpstr>
      <vt:lpstr>Visualisation</vt:lpstr>
      <vt:lpstr>Le waste render</vt:lpstr>
      <vt:lpstr>ShouldComponentUpdate 101</vt:lpstr>
      <vt:lpstr>Exos 5.1: Waste Render Game </vt:lpstr>
      <vt:lpstr>La réconciliation 101</vt:lpstr>
      <vt:lpstr>Étape de la réconciliation</vt:lpstr>
      <vt:lpstr>Exos 5.2: Reconciliation Game (will it Diff)</vt:lpstr>
      <vt:lpstr>Fun recap exos</vt:lpstr>
      <vt:lpstr>6 – React Lifecycle</vt:lpstr>
      <vt:lpstr>React Profiler (todo)</vt:lpstr>
      <vt:lpstr>Exos 6: Profiling tool playground</vt:lpstr>
      <vt:lpstr>DIY Tooling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Gamache</dc:creator>
  <cp:lastModifiedBy>Mathieu Gamache</cp:lastModifiedBy>
  <cp:revision>51</cp:revision>
  <dcterms:created xsi:type="dcterms:W3CDTF">2019-02-08T00:47:39Z</dcterms:created>
  <dcterms:modified xsi:type="dcterms:W3CDTF">2019-03-06T22:05:43Z</dcterms:modified>
</cp:coreProperties>
</file>