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91" r:id="rId3"/>
    <p:sldId id="273" r:id="rId4"/>
    <p:sldId id="284" r:id="rId5"/>
    <p:sldId id="258" r:id="rId6"/>
    <p:sldId id="279" r:id="rId7"/>
    <p:sldId id="259" r:id="rId8"/>
    <p:sldId id="292" r:id="rId9"/>
    <p:sldId id="286" r:id="rId10"/>
    <p:sldId id="261" r:id="rId11"/>
    <p:sldId id="294" r:id="rId12"/>
    <p:sldId id="262" r:id="rId13"/>
    <p:sldId id="276" r:id="rId14"/>
    <p:sldId id="295" r:id="rId15"/>
    <p:sldId id="285" r:id="rId16"/>
    <p:sldId id="257" r:id="rId17"/>
    <p:sldId id="263" r:id="rId18"/>
    <p:sldId id="260" r:id="rId19"/>
    <p:sldId id="296" r:id="rId20"/>
    <p:sldId id="281" r:id="rId21"/>
    <p:sldId id="288" r:id="rId22"/>
    <p:sldId id="293" r:id="rId23"/>
    <p:sldId id="269" r:id="rId24"/>
    <p:sldId id="306" r:id="rId25"/>
    <p:sldId id="307" r:id="rId26"/>
    <p:sldId id="309" r:id="rId27"/>
    <p:sldId id="308" r:id="rId28"/>
    <p:sldId id="264" r:id="rId29"/>
    <p:sldId id="265" r:id="rId30"/>
    <p:sldId id="311" r:id="rId31"/>
    <p:sldId id="267" r:id="rId32"/>
    <p:sldId id="310" r:id="rId33"/>
    <p:sldId id="268" r:id="rId34"/>
    <p:sldId id="314" r:id="rId35"/>
    <p:sldId id="278" r:id="rId36"/>
    <p:sldId id="282" r:id="rId37"/>
    <p:sldId id="313" r:id="rId38"/>
    <p:sldId id="274" r:id="rId39"/>
    <p:sldId id="312" r:id="rId40"/>
    <p:sldId id="266" r:id="rId41"/>
    <p:sldId id="287" r:id="rId42"/>
    <p:sldId id="297" r:id="rId43"/>
    <p:sldId id="270" r:id="rId44"/>
    <p:sldId id="271" r:id="rId45"/>
    <p:sldId id="290" r:id="rId46"/>
    <p:sldId id="289" r:id="rId47"/>
    <p:sldId id="272" r:id="rId48"/>
    <p:sldId id="298" r:id="rId49"/>
    <p:sldId id="299" r:id="rId50"/>
    <p:sldId id="300" r:id="rId51"/>
    <p:sldId id="301" r:id="rId52"/>
    <p:sldId id="303" r:id="rId53"/>
    <p:sldId id="304" r:id="rId54"/>
    <p:sldId id="283" r:id="rId55"/>
    <p:sldId id="27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CDB3CB4-3FFD-46CC-B82A-3D4C8DF2EAE0}">
          <p14:sldIdLst>
            <p14:sldId id="256"/>
            <p14:sldId id="291"/>
            <p14:sldId id="273"/>
          </p14:sldIdLst>
        </p14:section>
        <p14:section name="Dom and Browser" id="{26C1EE53-F96D-42F4-86B4-B803DA1C4B16}">
          <p14:sldIdLst>
            <p14:sldId id="284"/>
            <p14:sldId id="258"/>
            <p14:sldId id="279"/>
            <p14:sldId id="259"/>
            <p14:sldId id="292"/>
          </p14:sldIdLst>
        </p14:section>
        <p14:section name="Virtual DOM" id="{FD49F94B-9B7D-4097-896A-21C3D3A47390}">
          <p14:sldIdLst>
            <p14:sldId id="286"/>
            <p14:sldId id="261"/>
            <p14:sldId id="294"/>
            <p14:sldId id="262"/>
            <p14:sldId id="276"/>
            <p14:sldId id="295"/>
          </p14:sldIdLst>
        </p14:section>
        <p14:section name="React Building Block" id="{2FFBB298-775D-45E7-94B0-1C9A48D925A9}">
          <p14:sldIdLst>
            <p14:sldId id="285"/>
            <p14:sldId id="257"/>
            <p14:sldId id="263"/>
            <p14:sldId id="260"/>
            <p14:sldId id="296"/>
            <p14:sldId id="281"/>
          </p14:sldIdLst>
        </p14:section>
        <p14:section name="Render" id="{D7FBC085-E7D7-441A-BD29-C9A9B73EA2F0}">
          <p14:sldIdLst>
            <p14:sldId id="288"/>
            <p14:sldId id="293"/>
            <p14:sldId id="269"/>
            <p14:sldId id="306"/>
            <p14:sldId id="307"/>
            <p14:sldId id="309"/>
            <p14:sldId id="308"/>
            <p14:sldId id="264"/>
            <p14:sldId id="265"/>
            <p14:sldId id="311"/>
            <p14:sldId id="267"/>
            <p14:sldId id="310"/>
            <p14:sldId id="268"/>
            <p14:sldId id="314"/>
            <p14:sldId id="278"/>
            <p14:sldId id="282"/>
            <p14:sldId id="313"/>
            <p14:sldId id="274"/>
            <p14:sldId id="312"/>
            <p14:sldId id="266"/>
          </p14:sldIdLst>
        </p14:section>
        <p14:section name="React LifeCycle" id="{3FA1CF1A-DF48-42B4-9CFE-0395F17CD0D6}">
          <p14:sldIdLst>
            <p14:sldId id="287"/>
            <p14:sldId id="297"/>
            <p14:sldId id="270"/>
            <p14:sldId id="271"/>
            <p14:sldId id="290"/>
          </p14:sldIdLst>
        </p14:section>
        <p14:section name="React Profiler" id="{51D2D76E-A4DA-40F9-B53F-48F58A1AF2E6}">
          <p14:sldIdLst>
            <p14:sldId id="289"/>
            <p14:sldId id="272"/>
            <p14:sldId id="298"/>
            <p14:sldId id="299"/>
            <p14:sldId id="300"/>
            <p14:sldId id="301"/>
            <p14:sldId id="303"/>
            <p14:sldId id="304"/>
            <p14:sldId id="28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8" autoAdjust="0"/>
    <p:restoredTop sz="65965" autoAdjust="0"/>
  </p:normalViewPr>
  <p:slideViewPr>
    <p:cSldViewPr snapToGrid="0">
      <p:cViewPr varScale="1">
        <p:scale>
          <a:sx n="75" d="100"/>
          <a:sy n="75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8/09/10/introducing-the-react-profiler.html#browsing-commits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8/09/10/introducing-the-react-profiler.html#filtering-commits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8/09/10/introducing-the-react-profiler.html#filtering-commits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8/09/10/introducing-the-react-profiler.html#ranked-chart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8/09/10/introducing-the-react-profiler.html#component-chart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8/09/10/introducing-the-react-profiler.html#interactions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«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it to a process being an instance of a program. You can have multiple processes of the same one program, just like you can have multiple DOMs of the same HTML (e.g. the same page loaded on many tabs).”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>
                <a:hlinkClick r:id="rId3"/>
              </a:rPr>
              <a:t>https://reactjs.org/blog/2018/09/10/introducing-the-react-profiler.html#browsing-commits</a:t>
            </a:r>
            <a:endParaRPr lang="fr-CA" dirty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34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>
                <a:hlinkClick r:id="rId3"/>
              </a:rPr>
              <a:t>https://reactjs.org/blog/2018/09/10/introducing-the-react-profiler.html#filtering-commits</a:t>
            </a:r>
            <a:endParaRPr lang="fr-CA" dirty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07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>
                <a:hlinkClick r:id="rId3"/>
              </a:rPr>
              <a:t>https://reactjs.org/blog/2018/09/10/introducing-the-react-profiler.html#filtering-commits</a:t>
            </a:r>
            <a:endParaRPr lang="fr-CA" dirty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5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>
                <a:hlinkClick r:id="rId3"/>
              </a:rPr>
              <a:t>https://reactjs.org/blog/2018/09/10/introducing-the-react-profiler.html#ranked-chart</a:t>
            </a:r>
            <a:endParaRPr lang="fr-CA" dirty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60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>
                <a:hlinkClick r:id="rId3"/>
              </a:rPr>
              <a:t>https://reactjs.org/blog/2018/09/10/introducing-the-react-profiler.html#component-chart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02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>
                <a:hlinkClick r:id="rId3"/>
              </a:rPr>
              <a:t>https://reactjs.org/blog/2018/09/10/introducing-the-react-profiler.html#interactions</a:t>
            </a:r>
            <a:endParaRPr lang="fr-CA" dirty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3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  <a:p>
            <a:r>
              <a:rPr lang="fr-CA" dirty="0"/>
              <a:t>=</a:t>
            </a:r>
            <a:r>
              <a:rPr lang="en-CA" dirty="0"/>
              <a:t>&gt; Faire dessin</a:t>
            </a:r>
            <a:r>
              <a:rPr lang="fr-CA" dirty="0"/>
              <a:t> à l’écran!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42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https://develoger.com/shadow-dom-virtual-dom-889bf78ce701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7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16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85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13/05/2019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hfarmer.github.io/calculato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s/react-virtual-dom" TargetMode="External"/><Relationship Id="rId2" Type="http://schemas.openxmlformats.org/officeDocument/2006/relationships/hyperlink" Target="https://reactkungfu.com/2015/10/the-difference-between-virtual-dom-and-d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tsrc.io/react-16-lifecycle-methods-how-and-when-to-use-them-f4ad31fb2282" TargetMode="External"/><Relationship Id="rId2" Type="http://schemas.openxmlformats.org/officeDocument/2006/relationships/hyperlink" Target="https://medium.com/@sgobinda007/playing-with-component-lifecycle-methods-of-react-16-3-4c946c1e6982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blog/2018/08/29/using-the-react-devtools-profiler-to-diagnose-react-app-performance-issues/" TargetMode="External"/><Relationship Id="rId2" Type="http://schemas.openxmlformats.org/officeDocument/2006/relationships/hyperlink" Target="https://scotch.io/tutorials/use-the-react-profiler-for-performa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quoripsu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React 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Qu’est</a:t>
            </a:r>
            <a:r>
              <a:rPr lang="en-CA" dirty="0"/>
              <a:t> que le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Le </a:t>
            </a:r>
            <a:r>
              <a:rPr lang="fr-CA" dirty="0" err="1"/>
              <a:t>virtual</a:t>
            </a:r>
            <a:r>
              <a:rPr lang="fr-CA" dirty="0"/>
              <a:t> DOM est une abstraction du HTML DOM, découplé des détails d’implémentation du browser.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En concret</a:t>
            </a:r>
            <a:r>
              <a:rPr lang="fr-CA" dirty="0"/>
              <a:t>: Arbre </a:t>
            </a:r>
            <a:r>
              <a:rPr lang="fr-CA" dirty="0" err="1"/>
              <a:t>d’object</a:t>
            </a:r>
            <a:r>
              <a:rPr lang="fr-CA" dirty="0"/>
              <a:t> JSON (appelé </a:t>
            </a:r>
            <a:r>
              <a:rPr lang="fr-CA" dirty="0" err="1"/>
              <a:t>reactElement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1026" name="Picture 2" descr="https://reactkungfu.com/assets/images/the-difference-between-virtual-dom-and-dom/meme.jpg">
            <a:extLst>
              <a:ext uri="{FF2B5EF4-FFF2-40B4-BE49-F238E27FC236}">
                <a16:creationId xmlns:a16="http://schemas.microsoft.com/office/drawing/2014/main" id="{5DD56DAE-4A99-47A5-A325-E29F03C8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01294"/>
            <a:ext cx="48768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825625"/>
            <a:ext cx="114935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Problème: </a:t>
            </a:r>
            <a:r>
              <a:rPr lang="fr-CA" dirty="0"/>
              <a:t>Il faut </a:t>
            </a:r>
            <a:r>
              <a:rPr lang="en-CA" dirty="0" err="1"/>
              <a:t>réduire</a:t>
            </a:r>
            <a:r>
              <a:rPr lang="en-CA" dirty="0"/>
              <a:t> au minimum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d’operations</a:t>
            </a:r>
            <a:r>
              <a:rPr lang="en-CA" dirty="0"/>
              <a:t> au DOM.</a:t>
            </a:r>
            <a:endParaRPr lang="fr-CA" b="1" dirty="0"/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r>
              <a:rPr lang="fr-CA" b="1" dirty="0"/>
              <a:t>Implémentation:</a:t>
            </a:r>
          </a:p>
          <a:p>
            <a:pPr marL="514350" indent="-514350">
              <a:buAutoNum type="arabicPeriod"/>
            </a:pPr>
            <a:r>
              <a:rPr lang="fr-CA" dirty="0"/>
              <a:t>Calcule le nouveau </a:t>
            </a:r>
            <a:r>
              <a:rPr lang="fr-CA" dirty="0" err="1"/>
              <a:t>virtual</a:t>
            </a:r>
            <a:r>
              <a:rPr lang="fr-CA" dirty="0"/>
              <a:t> DOM (rapide puisque juste manipulation de JSON) – Phase de </a:t>
            </a:r>
            <a:r>
              <a:rPr lang="fr-CA" i="1" dirty="0" err="1"/>
              <a:t>render</a:t>
            </a:r>
            <a:r>
              <a:rPr lang="fr-CA" dirty="0"/>
              <a:t> ou </a:t>
            </a:r>
            <a:r>
              <a:rPr lang="fr-CA" i="1" dirty="0"/>
              <a:t>update</a:t>
            </a:r>
          </a:p>
          <a:p>
            <a:pPr marL="514350" indent="-514350">
              <a:buAutoNum type="arabicPeriod"/>
            </a:pPr>
            <a:r>
              <a:rPr lang="fr-CA" dirty="0"/>
              <a:t>Compare le nouveau </a:t>
            </a:r>
            <a:r>
              <a:rPr lang="fr-CA" dirty="0" err="1"/>
              <a:t>virtual</a:t>
            </a:r>
            <a:r>
              <a:rPr lang="fr-CA" dirty="0"/>
              <a:t> DOM à la version antérieur (</a:t>
            </a:r>
            <a:r>
              <a:rPr lang="fr-CA" dirty="0" err="1"/>
              <a:t>React</a:t>
            </a:r>
            <a:r>
              <a:rPr lang="fr-CA" dirty="0"/>
              <a:t> prend un snapshot) pour trouver exactement quel </a:t>
            </a:r>
            <a:r>
              <a:rPr lang="fr-CA" dirty="0" err="1"/>
              <a:t>reactElement</a:t>
            </a:r>
            <a:r>
              <a:rPr lang="fr-CA" dirty="0"/>
              <a:t> à changé – Phase de réconciliation</a:t>
            </a:r>
          </a:p>
          <a:p>
            <a:pPr marL="514350" indent="-514350">
              <a:buAutoNum type="arabicPeriod"/>
            </a:pPr>
            <a:r>
              <a:rPr lang="fr-CA" b="1" dirty="0"/>
              <a:t>Seulement les </a:t>
            </a:r>
            <a:r>
              <a:rPr lang="fr-CA" b="1" dirty="0" err="1"/>
              <a:t>objects</a:t>
            </a:r>
            <a:r>
              <a:rPr lang="fr-CA" b="1" dirty="0"/>
              <a:t> qui ont changés sont updaté sur le DOM</a:t>
            </a:r>
          </a:p>
          <a:p>
            <a:pPr marL="514350" indent="-514350">
              <a:buAutoNum type="arabicPeriod"/>
            </a:pPr>
            <a:r>
              <a:rPr lang="fr-CA" dirty="0"/>
              <a:t>Les changements du DOM cause des changements à l’écran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926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act virtual dom">
            <a:extLst>
              <a:ext uri="{FF2B5EF4-FFF2-40B4-BE49-F238E27FC236}">
                <a16:creationId xmlns:a16="http://schemas.microsoft.com/office/drawing/2014/main" id="{6BAB8FED-612F-4936-A63B-23E3D95C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07" y="1690688"/>
            <a:ext cx="9503581" cy="494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Récap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B58-110D-4E64-9FDC-F84E33F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 vs Shadow DOM (?)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BD92-AE75-4AA8-9D79-6CA720CD2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39657"/>
              </p:ext>
            </p:extLst>
          </p:nvPr>
        </p:nvGraphicFramePr>
        <p:xfrm>
          <a:off x="444182" y="1379855"/>
          <a:ext cx="1130363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35">
                  <a:extLst>
                    <a:ext uri="{9D8B030D-6E8A-4147-A177-3AD203B41FA5}">
                      <a16:colId xmlns:a16="http://schemas.microsoft.com/office/drawing/2014/main" val="3340251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77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Shadom</a:t>
                      </a:r>
                      <a:r>
                        <a:rPr lang="fr-CA" dirty="0"/>
                        <a:t>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Full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actual</a:t>
                      </a:r>
                      <a:r>
                        <a:rPr lang="fr-CA" dirty="0"/>
                        <a:t>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</a:t>
                      </a:r>
                      <a:r>
                        <a:rPr lang="fr-CA" dirty="0" err="1"/>
                        <a:t>library</a:t>
                      </a:r>
                      <a:r>
                        <a:rPr lang="fr-CA" dirty="0"/>
                        <a:t> like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and 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Encapsulate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implementation</a:t>
                      </a:r>
                      <a:r>
                        <a:rPr lang="fr-CA" dirty="0"/>
                        <a:t> of the web components.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the browser (https://caniuse.com/#feat=shadowdomv1)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5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Avoid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unnecessary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to the DOM by </a:t>
                      </a:r>
                      <a:r>
                        <a:rPr lang="fr-CA" dirty="0" err="1"/>
                        <a:t>grouping</a:t>
                      </a:r>
                      <a:r>
                        <a:rPr lang="fr-CA" dirty="0"/>
                        <a:t>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Isolate</a:t>
                      </a:r>
                      <a:r>
                        <a:rPr lang="fr-CA" dirty="0"/>
                        <a:t> CSS </a:t>
                      </a:r>
                      <a:r>
                        <a:rPr lang="fr-CA" dirty="0" err="1"/>
                        <a:t>properties</a:t>
                      </a:r>
                      <a:r>
                        <a:rPr lang="fr-CA" dirty="0"/>
                        <a:t> in </a:t>
                      </a:r>
                      <a:r>
                        <a:rPr lang="fr-CA" dirty="0" err="1"/>
                        <a:t>it’s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sub-tree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1415"/>
                  </a:ext>
                </a:extLst>
              </a:tr>
            </a:tbl>
          </a:graphicData>
        </a:graphic>
      </p:graphicFrame>
      <p:pic>
        <p:nvPicPr>
          <p:cNvPr id="1026" name="Picture 2" descr="https://cdn-images-1.medium.com/max/2000/1*-mYZovkTu-PWsGoKjRzU-g.png">
            <a:extLst>
              <a:ext uri="{FF2B5EF4-FFF2-40B4-BE49-F238E27FC236}">
                <a16:creationId xmlns:a16="http://schemas.microsoft.com/office/drawing/2014/main" id="{09DC762C-CAFC-45D2-8600-172C7AEF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64" y="3672060"/>
            <a:ext cx="7037070" cy="29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4DDA-42ED-49D2-A8F7-E98167EC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Petite démo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9034-3591-4B1C-9876-0C75BA2A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Visiter le site </a:t>
            </a:r>
            <a:r>
              <a:rPr lang="fr-CA" dirty="0">
                <a:hlinkClick r:id="rId2"/>
              </a:rPr>
              <a:t>https://ahfarmer.github.io/calculator/</a:t>
            </a:r>
            <a:endParaRPr lang="fr-CA" dirty="0"/>
          </a:p>
          <a:p>
            <a:r>
              <a:rPr lang="fr-CA" dirty="0"/>
              <a:t>Que représente la section de droite?</a:t>
            </a:r>
          </a:p>
          <a:p>
            <a:r>
              <a:rPr lang="fr-CA" dirty="0"/>
              <a:t>Est-ce que le state est dans le </a:t>
            </a:r>
            <a:r>
              <a:rPr lang="fr-CA" dirty="0" err="1"/>
              <a:t>virtual</a:t>
            </a:r>
            <a:r>
              <a:rPr lang="fr-CA" dirty="0"/>
              <a:t> dom? Est-ce qu’il en a besoin dans sa phase de </a:t>
            </a:r>
            <a:r>
              <a:rPr lang="fr-CA" dirty="0" err="1"/>
              <a:t>render</a:t>
            </a:r>
            <a:r>
              <a:rPr lang="fr-CA" dirty="0"/>
              <a:t> ou réconciliation?</a:t>
            </a:r>
          </a:p>
          <a:p>
            <a:r>
              <a:rPr lang="fr-CA" dirty="0"/>
              <a:t>Opération (</a:t>
            </a:r>
            <a:r>
              <a:rPr lang="fr-CA" dirty="0" err="1"/>
              <a:t>find</a:t>
            </a:r>
            <a:r>
              <a:rPr lang="fr-CA" dirty="0"/>
              <a:t> DOM </a:t>
            </a:r>
            <a:r>
              <a:rPr lang="fr-CA" dirty="0" err="1"/>
              <a:t>node</a:t>
            </a:r>
            <a:r>
              <a:rPr lang="fr-CA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89553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 – </a:t>
            </a:r>
            <a:r>
              <a:rPr lang="fr-CA" dirty="0" err="1"/>
              <a:t>React</a:t>
            </a:r>
            <a:r>
              <a:rPr lang="fr-CA" dirty="0"/>
              <a:t> Building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Looking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the </a:t>
            </a:r>
            <a:r>
              <a:rPr lang="fr-CA" dirty="0" err="1"/>
              <a:t>hood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89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166937"/>
              </p:ext>
            </p:extLst>
          </p:nvPr>
        </p:nvGraphicFramePr>
        <p:xfrm>
          <a:off x="457200" y="1825623"/>
          <a:ext cx="11480800" cy="435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789940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496661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1224642">
                <a:tc>
                  <a:txBody>
                    <a:bodyPr/>
                    <a:lstStyle/>
                    <a:p>
                      <a:r>
                        <a:rPr lang="fr-CA" sz="2000" dirty="0" err="1"/>
                        <a:t>ReactElement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« Light, </a:t>
                      </a:r>
                      <a:r>
                        <a:rPr lang="fr-CA" sz="2000" dirty="0" err="1"/>
                        <a:t>stateless</a:t>
                      </a:r>
                      <a:r>
                        <a:rPr lang="fr-CA" sz="2000" dirty="0"/>
                        <a:t>, immutable, </a:t>
                      </a:r>
                      <a:r>
                        <a:rPr lang="fr-CA" sz="2000" dirty="0" err="1"/>
                        <a:t>virtual</a:t>
                      </a:r>
                      <a:r>
                        <a:rPr lang="fr-CA" sz="2000" dirty="0"/>
                        <a:t> </a:t>
                      </a:r>
                      <a:r>
                        <a:rPr lang="fr-CA" sz="2000" dirty="0" err="1"/>
                        <a:t>representation</a:t>
                      </a:r>
                      <a:r>
                        <a:rPr lang="fr-CA" sz="2000" dirty="0"/>
                        <a:t> of a DOM </a:t>
                      </a:r>
                      <a:r>
                        <a:rPr lang="fr-CA" sz="2000" dirty="0" err="1"/>
                        <a:t>Element</a:t>
                      </a:r>
                      <a:r>
                        <a:rPr lang="fr-CA" sz="2000" dirty="0"/>
                        <a:t> » (</a:t>
                      </a:r>
                      <a:r>
                        <a:rPr lang="fr-CA" sz="2000" dirty="0" err="1"/>
                        <a:t>read</a:t>
                      </a:r>
                      <a:r>
                        <a:rPr lang="fr-CA" sz="2000" dirty="0"/>
                        <a:t> JSON </a:t>
                      </a:r>
                      <a:r>
                        <a:rPr lang="fr-CA" sz="2000" dirty="0" err="1"/>
                        <a:t>object</a:t>
                      </a:r>
                      <a:r>
                        <a:rPr lang="fr-CA" sz="20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Live in the Virtual DOM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1279074">
                <a:tc>
                  <a:txBody>
                    <a:bodyPr/>
                    <a:lstStyle/>
                    <a:p>
                      <a:r>
                        <a:rPr lang="fr-CA" sz="2000" dirty="0" err="1"/>
                        <a:t>ReactComponent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sz="2000" dirty="0" err="1"/>
                        <a:t>Blueprint</a:t>
                      </a:r>
                      <a:r>
                        <a:rPr lang="fr-CA" sz="2000" dirty="0"/>
                        <a:t> (</a:t>
                      </a:r>
                      <a:r>
                        <a:rPr lang="fr-CA" sz="2000" dirty="0" err="1"/>
                        <a:t>litérallement</a:t>
                      </a:r>
                      <a:r>
                        <a:rPr lang="fr-CA" sz="2000" dirty="0"/>
                        <a:t> une classe (</a:t>
                      </a:r>
                      <a:r>
                        <a:rPr lang="fr-CA" sz="2000" dirty="0" err="1"/>
                        <a:t>i.e</a:t>
                      </a:r>
                      <a:r>
                        <a:rPr lang="fr-CA" sz="2000" dirty="0"/>
                        <a:t>: </a:t>
                      </a:r>
                      <a:r>
                        <a:rPr lang="en-CA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sz="2000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 err="1"/>
                        <a:t>Stateful</a:t>
                      </a:r>
                      <a:endParaRPr lang="fr-CA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La méthode </a:t>
                      </a:r>
                      <a:r>
                        <a:rPr lang="fr-CA" sz="2000" dirty="0" err="1"/>
                        <a:t>render</a:t>
                      </a:r>
                      <a:r>
                        <a:rPr lang="fr-CA" sz="2000" dirty="0"/>
                        <a:t> retourne un </a:t>
                      </a:r>
                      <a:r>
                        <a:rPr lang="fr-CA" sz="2000" dirty="0" err="1"/>
                        <a:t>ReactElement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fr-CA" sz="2000" dirty="0"/>
                        <a:t>Component Instance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Instance d’un </a:t>
                      </a:r>
                      <a:r>
                        <a:rPr lang="fr-CA" sz="2000" dirty="0" err="1"/>
                        <a:t>ReactComponent</a:t>
                      </a:r>
                      <a:endParaRPr lang="fr-CA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Équivalent à l’instance d’une classe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496661">
                <a:tc>
                  <a:txBody>
                    <a:bodyPr/>
                    <a:lstStyle/>
                    <a:p>
                      <a:r>
                        <a:rPr lang="fr-CA" sz="2000" dirty="0"/>
                        <a:t>Dom Instance (DOM Node)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2000" dirty="0"/>
                        <a:t>Node dans le DOM du browser.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Transpilation d’un </a:t>
            </a:r>
            <a:r>
              <a:rPr lang="fr-CA" dirty="0" err="1"/>
              <a:t>ReactElement</a:t>
            </a:r>
            <a:r>
              <a:rPr lang="fr-CA" dirty="0"/>
              <a:t> (</a:t>
            </a:r>
            <a:r>
              <a:rPr lang="fr-CA" dirty="0" err="1"/>
              <a:t>refactor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new format + mentionner JSX)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64" y="2544360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068" y="48687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4915551" y="3137992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0"/>
            <a:ext cx="679508" cy="621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587575" y="256695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  <p:pic>
        <p:nvPicPr>
          <p:cNvPr id="1026" name="Picture 2" descr="Image result for react jsx transpiler">
            <a:extLst>
              <a:ext uri="{FF2B5EF4-FFF2-40B4-BE49-F238E27FC236}">
                <a16:creationId xmlns:a16="http://schemas.microsoft.com/office/drawing/2014/main" id="{0DFEA676-6DED-44B7-B2E4-A86BF7A1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4" y="4264175"/>
            <a:ext cx="4426687" cy="24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Property</a:t>
            </a:r>
            <a:r>
              <a:rPr lang="fr-CA" dirty="0"/>
              <a:t> of a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A9A97-E8AF-4CF9-A0AA-F9F8D2FC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668"/>
            <a:ext cx="5673409" cy="337001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421FB-6624-4F99-8DB1-F9BD5F28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4107"/>
              </p:ext>
            </p:extLst>
          </p:nvPr>
        </p:nvGraphicFramePr>
        <p:xfrm>
          <a:off x="5453743" y="1666240"/>
          <a:ext cx="645885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22515365"/>
                    </a:ext>
                  </a:extLst>
                </a:gridCol>
                <a:gridCol w="4303486">
                  <a:extLst>
                    <a:ext uri="{9D8B030D-6E8A-4147-A177-3AD203B41FA5}">
                      <a16:colId xmlns:a16="http://schemas.microsoft.com/office/drawing/2014/main" val="38725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Uniquely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identity</a:t>
                      </a:r>
                      <a:r>
                        <a:rPr lang="fr-CA" dirty="0"/>
                        <a:t> a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elements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withing</a:t>
                      </a:r>
                      <a:r>
                        <a:rPr lang="fr-CA" dirty="0"/>
                        <a:t> an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same</a:t>
                      </a:r>
                      <a:r>
                        <a:rPr lang="fr-CA" dirty="0"/>
                        <a:t>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Mapping of all the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 and values (</a:t>
                      </a:r>
                      <a:r>
                        <a:rPr lang="fr-CA" dirty="0" err="1"/>
                        <a:t>include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children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Ref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used</a:t>
                      </a:r>
                      <a:r>
                        <a:rPr lang="fr-CA" dirty="0"/>
                        <a:t> to </a:t>
                      </a:r>
                      <a:r>
                        <a:rPr lang="fr-CA" dirty="0" err="1"/>
                        <a:t>access</a:t>
                      </a:r>
                      <a:r>
                        <a:rPr lang="fr-CA" dirty="0"/>
                        <a:t> the </a:t>
                      </a:r>
                      <a:r>
                        <a:rPr lang="fr-CA" dirty="0" err="1"/>
                        <a:t>underlying</a:t>
                      </a:r>
                      <a:r>
                        <a:rPr lang="fr-CA" dirty="0"/>
                        <a:t>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Set </a:t>
                      </a:r>
                      <a:r>
                        <a:rPr lang="fr-CA" dirty="0" err="1"/>
                        <a:t>when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this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ReactElement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rendered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Type of the </a:t>
                      </a:r>
                      <a:r>
                        <a:rPr lang="fr-CA" dirty="0" err="1"/>
                        <a:t>element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Tag </a:t>
                      </a:r>
                      <a:r>
                        <a:rPr lang="fr-CA" dirty="0" err="1"/>
                        <a:t>name</a:t>
                      </a:r>
                      <a:r>
                        <a:rPr lang="fr-CA" dirty="0"/>
                        <a:t> string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div, </a:t>
                      </a:r>
                      <a:r>
                        <a:rPr lang="fr-CA" dirty="0" err="1"/>
                        <a:t>span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Component (class or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Fragment (</a:t>
                      </a:r>
                      <a:r>
                        <a:rPr lang="en-CA" dirty="0"/>
                        <a:t>&lt;&gt;&lt;/&gt;)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Bool</a:t>
                      </a:r>
                      <a:r>
                        <a:rPr lang="fr-CA" dirty="0"/>
                        <a:t> (étrange! On va voir pourquoi à fin)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6600-04FB-4637-AA3C-C2937B60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 #2.1: « 2-react-element.html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DE88-922C-4C8F-924B-41BF5539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que </a:t>
            </a:r>
            <a:r>
              <a:rPr lang="fr-CA" dirty="0" err="1"/>
              <a:t>ReactElement</a:t>
            </a:r>
            <a:r>
              <a:rPr lang="fr-CA" dirty="0"/>
              <a:t> est juste un </a:t>
            </a:r>
            <a:r>
              <a:rPr lang="fr-CA" dirty="0" err="1"/>
              <a:t>object</a:t>
            </a:r>
            <a:r>
              <a:rPr lang="fr-CA" dirty="0"/>
              <a:t> Javascript en étudiant les commentaires.</a:t>
            </a:r>
          </a:p>
          <a:p>
            <a:r>
              <a:rPr lang="en-CA" dirty="0"/>
              <a:t>C</a:t>
            </a:r>
            <a:r>
              <a:rPr lang="fr-CA" dirty="0" err="1"/>
              <a:t>omprendre</a:t>
            </a:r>
            <a:r>
              <a:rPr lang="fr-CA" dirty="0"/>
              <a:t> les différentes façon de créer un </a:t>
            </a:r>
            <a:r>
              <a:rPr lang="fr-CA" dirty="0" err="1"/>
              <a:t>ReactElement</a:t>
            </a:r>
            <a:endParaRPr lang="fr-CA" dirty="0"/>
          </a:p>
          <a:p>
            <a:r>
              <a:rPr lang="fr-CA" dirty="0"/>
              <a:t>Pour la méthode </a:t>
            </a:r>
            <a:r>
              <a:rPr lang="fr-CA" dirty="0" err="1"/>
              <a:t>ReactDOM.render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Render</a:t>
            </a:r>
            <a:r>
              <a:rPr lang="fr-CA" dirty="0"/>
              <a:t> les façon #1, #2, #3, #4</a:t>
            </a:r>
          </a:p>
          <a:p>
            <a:pPr lvl="1"/>
            <a:r>
              <a:rPr lang="fr-CA" dirty="0"/>
              <a:t>Comprendre le type de message affiché lorsqu’on le fait mal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fr-CA" dirty="0"/>
              <a:t>TODO: </a:t>
            </a:r>
            <a:r>
              <a:rPr lang="fr-CA" dirty="0" err="1"/>
              <a:t>Reviser</a:t>
            </a:r>
            <a:r>
              <a:rPr lang="fr-CA" dirty="0"/>
              <a:t> + voir </a:t>
            </a:r>
            <a:r>
              <a:rPr lang="fr-CA" dirty="0" err="1"/>
              <a:t>children</a:t>
            </a:r>
            <a:r>
              <a:rPr lang="fr-CA" dirty="0"/>
              <a:t> de </a:t>
            </a:r>
            <a:r>
              <a:rPr lang="fr-CA" dirty="0" err="1"/>
              <a:t>render</a:t>
            </a:r>
            <a:r>
              <a:rPr lang="fr-CA" dirty="0"/>
              <a:t> + class</a:t>
            </a:r>
          </a:p>
        </p:txBody>
      </p:sp>
    </p:spTree>
    <p:extLst>
      <p:ext uri="{BB962C8B-B14F-4D97-AF65-F5344CB8AC3E}">
        <p14:creationId xmlns:p14="http://schemas.microsoft.com/office/powerpoint/2010/main" val="149305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E0C2-B64D-4871-936B-05B991B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3191-433F-4CBA-8033-92AE83FD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Todo</a:t>
            </a:r>
            <a:endParaRPr lang="fr-CA" dirty="0"/>
          </a:p>
          <a:p>
            <a:pPr lvl="1"/>
            <a:r>
              <a:rPr lang="fr-CA" dirty="0">
                <a:hlinkClick r:id="rId2"/>
              </a:rPr>
              <a:t>https://reactkungfu.com/2015/10/the-difference-between-virtual-dom-and-dom/</a:t>
            </a:r>
            <a:endParaRPr lang="fr-CA" dirty="0"/>
          </a:p>
          <a:p>
            <a:pPr lvl="1"/>
            <a:r>
              <a:rPr lang="fr-CA" dirty="0">
                <a:hlinkClick r:id="rId3"/>
              </a:rPr>
              <a:t>https://www.codecademy.com/articles/react-virtual-dom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081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 #2.2: « 3-react-instance.html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le « Component Instance » en suivant les commentaires</a:t>
            </a:r>
          </a:p>
          <a:p>
            <a:r>
              <a:rPr lang="fr-CA" dirty="0"/>
              <a:t>Pourquoi le </a:t>
            </a:r>
            <a:r>
              <a:rPr lang="fr-CA" dirty="0" err="1"/>
              <a:t>function</a:t>
            </a:r>
            <a:r>
              <a:rPr lang="fr-CA" dirty="0"/>
              <a:t>-component n’a pas d’instance?</a:t>
            </a:r>
          </a:p>
          <a:p>
            <a:r>
              <a:rPr lang="fr-CA" dirty="0"/>
              <a:t>À partir de la console call </a:t>
            </a:r>
            <a:r>
              <a:rPr lang="fr-CA" dirty="0" err="1"/>
              <a:t>toggleMoment</a:t>
            </a:r>
            <a:r>
              <a:rPr lang="fr-CA" dirty="0"/>
              <a:t>() sur le component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263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 – </a:t>
            </a:r>
            <a:r>
              <a:rPr lang="fr-CA" dirty="0" err="1"/>
              <a:t>Render</a:t>
            </a:r>
            <a:r>
              <a:rPr lang="fr-CA" dirty="0"/>
              <a:t> &amp; Réconciliation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CA" dirty="0"/>
              <a:t>2 phases où des optimisations sont possibles (</a:t>
            </a:r>
            <a:r>
              <a:rPr lang="fr-CA" dirty="0" err="1"/>
              <a:t>hype</a:t>
            </a:r>
            <a:r>
              <a:rPr lang="fr-CA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8205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BED35-368A-418E-B43C-5F1F4970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Du </a:t>
            </a:r>
            <a:r>
              <a:rPr lang="fr-CA" dirty="0" err="1"/>
              <a:t>virtual</a:t>
            </a:r>
            <a:r>
              <a:rPr lang="fr-CA" dirty="0"/>
              <a:t> DOM au vrai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64AAF-7132-4373-9F9C-D23B3496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Comment il passe du </a:t>
            </a:r>
            <a:r>
              <a:rPr lang="fr-CA" b="1" dirty="0" err="1"/>
              <a:t>virtual</a:t>
            </a:r>
            <a:r>
              <a:rPr lang="fr-CA" b="1" dirty="0"/>
              <a:t> au real? : </a:t>
            </a:r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propre à la plateforme (web ou native)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solidFill>
                  <a:srgbClr val="FF0000"/>
                </a:solidFill>
              </a:rPr>
              <a:t>(TODO: méthode </a:t>
            </a:r>
            <a:r>
              <a:rPr lang="fr-CA" dirty="0" err="1">
                <a:solidFill>
                  <a:srgbClr val="FF0000"/>
                </a:solidFill>
              </a:rPr>
              <a:t>render</a:t>
            </a:r>
            <a:r>
              <a:rPr lang="fr-CA" dirty="0">
                <a:solidFill>
                  <a:srgbClr val="FF0000"/>
                </a:solidFill>
              </a:rPr>
              <a:t> provient du package dom ou native)</a:t>
            </a:r>
          </a:p>
        </p:txBody>
      </p:sp>
    </p:spTree>
    <p:extLst>
      <p:ext uri="{BB962C8B-B14F-4D97-AF65-F5344CB8AC3E}">
        <p14:creationId xmlns:p14="http://schemas.microsoft.com/office/powerpoint/2010/main" val="270802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4F70-8332-4E0D-B12D-336E6754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Premier </a:t>
            </a:r>
            <a:r>
              <a:rPr lang="fr-CA" dirty="0" err="1"/>
              <a:t>render</a:t>
            </a:r>
            <a:r>
              <a:rPr lang="fr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E459-75C9-4367-96B9-DDB06AE9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Lorsque index.js est lu par le browser et exécute ligne suivante: 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Va créer le </a:t>
            </a:r>
            <a:r>
              <a:rPr lang="fr-CA" dirty="0" err="1"/>
              <a:t>virtual</a:t>
            </a:r>
            <a:r>
              <a:rPr lang="fr-CA" dirty="0"/>
              <a:t> DOM à partir du root </a:t>
            </a:r>
            <a:r>
              <a:rPr lang="en-CA" dirty="0"/>
              <a:t>&lt;</a:t>
            </a:r>
            <a:r>
              <a:rPr lang="fr-CA" dirty="0"/>
              <a:t>App/&gt; ainsi que tous ces enfants</a:t>
            </a:r>
          </a:p>
          <a:p>
            <a:r>
              <a:rPr lang="fr-CA" dirty="0"/>
              <a:t>Le pousse directement sur le DOM</a:t>
            </a:r>
          </a:p>
          <a:p>
            <a:r>
              <a:rPr lang="fr-CA" dirty="0"/>
              <a:t>Pas vraiment d’optimisation possible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8CDD0-3154-436C-8CC0-BA105D5C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3" y="2370138"/>
            <a:ext cx="7424933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6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4F70-8332-4E0D-B12D-336E6754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Update - Phase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E459-75C9-4367-96B9-DDB06AE9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/>
              <a:t>Lorsqu’un component utilise </a:t>
            </a:r>
            <a:r>
              <a:rPr lang="fr-CA" dirty="0" err="1"/>
              <a:t>setState</a:t>
            </a:r>
            <a:r>
              <a:rPr lang="fr-CA" dirty="0"/>
              <a:t>(), </a:t>
            </a:r>
            <a:r>
              <a:rPr lang="fr-CA" dirty="0" err="1"/>
              <a:t>react</a:t>
            </a:r>
            <a:r>
              <a:rPr lang="fr-CA" dirty="0"/>
              <a:t> marque ce component comme « </a:t>
            </a:r>
            <a:r>
              <a:rPr lang="fr-CA" dirty="0" err="1"/>
              <a:t>dirty</a:t>
            </a:r>
            <a:r>
              <a:rPr lang="fr-CA" dirty="0"/>
              <a:t> ».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À la fin du </a:t>
            </a:r>
            <a:r>
              <a:rPr lang="fr-CA" dirty="0" err="1"/>
              <a:t>event</a:t>
            </a:r>
            <a:r>
              <a:rPr lang="fr-CA" dirty="0"/>
              <a:t> </a:t>
            </a:r>
            <a:r>
              <a:rPr lang="fr-CA" dirty="0" err="1"/>
              <a:t>loop</a:t>
            </a:r>
            <a:r>
              <a:rPr lang="fr-CA" dirty="0"/>
              <a:t>, </a:t>
            </a:r>
            <a:r>
              <a:rPr lang="fr-CA" dirty="0" err="1"/>
              <a:t>react</a:t>
            </a:r>
            <a:r>
              <a:rPr lang="fr-CA" dirty="0"/>
              <a:t> va </a:t>
            </a:r>
            <a:r>
              <a:rPr lang="fr-CA" dirty="0" err="1"/>
              <a:t>render</a:t>
            </a:r>
            <a:r>
              <a:rPr lang="fr-CA" dirty="0"/>
              <a:t> le </a:t>
            </a:r>
            <a:r>
              <a:rPr lang="fr-CA" dirty="0" err="1"/>
              <a:t>virtual</a:t>
            </a:r>
            <a:r>
              <a:rPr lang="fr-CA" dirty="0"/>
              <a:t> dom de chaque* </a:t>
            </a:r>
            <a:r>
              <a:rPr lang="fr-CA" dirty="0" err="1"/>
              <a:t>dirty</a:t>
            </a:r>
            <a:r>
              <a:rPr lang="fr-CA" dirty="0"/>
              <a:t> component ainsi que ces enfants</a:t>
            </a:r>
          </a:p>
          <a:p>
            <a:pPr lvl="1"/>
            <a:r>
              <a:rPr lang="fr-CA" dirty="0"/>
              <a:t>Aucun changement au DOM à cette étape</a:t>
            </a:r>
          </a:p>
          <a:p>
            <a:pPr lvl="1"/>
            <a:r>
              <a:rPr lang="fr-CA" dirty="0"/>
              <a:t>*Comportement par défaut de </a:t>
            </a:r>
            <a:r>
              <a:rPr lang="fr-CA" dirty="0" err="1"/>
              <a:t>React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514350" indent="-514350">
              <a:buAutoNum type="arabicPeriod"/>
            </a:pP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3ED5A-7196-4E52-8A80-5FA80A23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2" y="2801937"/>
            <a:ext cx="3997943" cy="1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39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4F70-8332-4E0D-B12D-336E6754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Update – Optimisation phase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E459-75C9-4367-96B9-DDB06AE9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Optimisation fait avec Virtual DOM</a:t>
            </a:r>
          </a:p>
          <a:p>
            <a:pPr lvl="1"/>
            <a:r>
              <a:rPr lang="fr-CA" dirty="0"/>
              <a:t>Uses observable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dirty</a:t>
            </a:r>
            <a:r>
              <a:rPr lang="fr-CA" dirty="0"/>
              <a:t> checking to </a:t>
            </a:r>
            <a:r>
              <a:rPr lang="fr-CA" dirty="0" err="1"/>
              <a:t>detect</a:t>
            </a:r>
            <a:r>
              <a:rPr lang="fr-CA" dirty="0"/>
              <a:t> change</a:t>
            </a:r>
          </a:p>
          <a:p>
            <a:pPr lvl="2"/>
            <a:r>
              <a:rPr lang="en-CA" dirty="0"/>
              <a:t>vs recurring process to detect change (</a:t>
            </a:r>
            <a:r>
              <a:rPr lang="en-CA" dirty="0" err="1"/>
              <a:t>doesn</a:t>
            </a:r>
            <a:r>
              <a:rPr lang="fr-CA" dirty="0"/>
              <a:t>’t </a:t>
            </a:r>
            <a:r>
              <a:rPr lang="fr-CA" dirty="0" err="1"/>
              <a:t>scale</a:t>
            </a:r>
            <a:r>
              <a:rPr lang="fr-CA" dirty="0"/>
              <a:t>)</a:t>
            </a:r>
          </a:p>
          <a:p>
            <a:pPr lvl="1"/>
            <a:r>
              <a:rPr lang="fr-CA" dirty="0" err="1"/>
              <a:t>Batched</a:t>
            </a:r>
            <a:r>
              <a:rPr lang="fr-CA" dirty="0"/>
              <a:t> update </a:t>
            </a:r>
            <a:r>
              <a:rPr lang="fr-CA" dirty="0" err="1"/>
              <a:t>operations</a:t>
            </a:r>
            <a:r>
              <a:rPr lang="fr-CA" dirty="0"/>
              <a:t> </a:t>
            </a:r>
          </a:p>
          <a:p>
            <a:pPr lvl="2"/>
            <a:r>
              <a:rPr lang="fr-CA" dirty="0"/>
              <a:t>Grâce au </a:t>
            </a:r>
            <a:r>
              <a:rPr lang="fr-CA" dirty="0" err="1"/>
              <a:t>event</a:t>
            </a:r>
            <a:r>
              <a:rPr lang="fr-CA" dirty="0"/>
              <a:t> </a:t>
            </a:r>
            <a:r>
              <a:rPr lang="fr-CA" dirty="0" err="1"/>
              <a:t>loop</a:t>
            </a:r>
            <a:endParaRPr lang="fr-CA" dirty="0"/>
          </a:p>
          <a:p>
            <a:pPr lvl="2"/>
            <a:r>
              <a:rPr lang="fr-CA" dirty="0"/>
              <a:t>Update seulement 1 fois le DOM au lieu de plusieurs fois</a:t>
            </a:r>
          </a:p>
          <a:p>
            <a:pPr lvl="2"/>
            <a:r>
              <a:rPr lang="fr-CA" dirty="0"/>
              <a:t>=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layout</a:t>
            </a:r>
            <a:r>
              <a:rPr lang="fr-CA" dirty="0"/>
              <a:t> + </a:t>
            </a:r>
            <a:r>
              <a:rPr lang="fr-CA" dirty="0" err="1"/>
              <a:t>repaint</a:t>
            </a:r>
            <a:endParaRPr lang="fr-CA" dirty="0"/>
          </a:p>
          <a:p>
            <a:pPr lvl="1"/>
            <a:r>
              <a:rPr lang="fr-CA" dirty="0"/>
              <a:t>Efficient update of </a:t>
            </a:r>
            <a:r>
              <a:rPr lang="fr-CA" dirty="0" err="1"/>
              <a:t>sub-tree</a:t>
            </a:r>
            <a:r>
              <a:rPr lang="fr-CA" dirty="0"/>
              <a:t> </a:t>
            </a:r>
            <a:r>
              <a:rPr lang="fr-CA" dirty="0" err="1"/>
              <a:t>only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Nous verrons bientôt les optimisation possible par développeur (</a:t>
            </a:r>
            <a:r>
              <a:rPr lang="fr-CA" dirty="0" err="1"/>
              <a:t>hint</a:t>
            </a:r>
            <a:r>
              <a:rPr lang="fr-CA" dirty="0"/>
              <a:t>: </a:t>
            </a:r>
            <a:r>
              <a:rPr lang="fr-CA" dirty="0" err="1"/>
              <a:t>shouldComponentUpdate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514350" indent="-514350"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77315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Update – Phase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5" y="1462088"/>
            <a:ext cx="11473065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Lorsque </a:t>
            </a:r>
            <a:r>
              <a:rPr lang="fr-CA" dirty="0" err="1"/>
              <a:t>React</a:t>
            </a:r>
            <a:r>
              <a:rPr lang="fr-CA" dirty="0"/>
              <a:t> à son nouveau </a:t>
            </a:r>
            <a:r>
              <a:rPr lang="fr-CA" dirty="0" err="1"/>
              <a:t>virtual</a:t>
            </a:r>
            <a:r>
              <a:rPr lang="fr-CA" dirty="0"/>
              <a:t> DOM, le </a:t>
            </a:r>
            <a:r>
              <a:rPr lang="fr-CA" dirty="0" err="1"/>
              <a:t>renderer</a:t>
            </a:r>
            <a:r>
              <a:rPr lang="fr-CA" dirty="0"/>
              <a:t> utilise un algorithme de </a:t>
            </a:r>
            <a:r>
              <a:rPr lang="fr-CA" dirty="0" err="1"/>
              <a:t>diffing</a:t>
            </a:r>
            <a:r>
              <a:rPr lang="fr-CA" dirty="0"/>
              <a:t> pour calculer les changements minimal à faire pour mettre à jour le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9258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réconciliation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291820" y="1586105"/>
            <a:ext cx="1153188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Mise en </a:t>
            </a:r>
            <a:r>
              <a:rPr lang="fr-CA" sz="2000" dirty="0" err="1"/>
              <a:t>context</a:t>
            </a:r>
            <a:r>
              <a:rPr lang="fr-CA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possède l’ancien </a:t>
            </a:r>
            <a:r>
              <a:rPr lang="fr-CA" sz="2000" dirty="0" err="1"/>
              <a:t>virtual</a:t>
            </a:r>
            <a:r>
              <a:rPr lang="fr-CA" sz="2000" dirty="0"/>
              <a:t> DOM et le nouveau </a:t>
            </a:r>
            <a:r>
              <a:rPr lang="fr-CA" sz="2000" dirty="0" err="1"/>
              <a:t>virtual</a:t>
            </a:r>
            <a:r>
              <a:rPr lang="fr-CA" sz="2000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Mais ces algorithmes ont une complexité de l’ordre O(n</a:t>
            </a:r>
            <a:r>
              <a:rPr lang="fr-CA" sz="2000" baseline="30000" dirty="0"/>
              <a:t>3</a:t>
            </a:r>
            <a:r>
              <a:rPr lang="fr-CA" sz="2000" dirty="0"/>
              <a:t>) = trop couteux</a:t>
            </a:r>
          </a:p>
          <a:p>
            <a:endParaRPr lang="fr-CA" sz="2000" dirty="0"/>
          </a:p>
          <a:p>
            <a:r>
              <a:rPr lang="fr-CA" sz="2000" dirty="0"/>
              <a:t>Objectif du </a:t>
            </a:r>
            <a:r>
              <a:rPr lang="fr-CA" sz="2000" dirty="0" err="1"/>
              <a:t>React</a:t>
            </a:r>
            <a:r>
              <a:rPr lang="fr-CA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/>
          </a:p>
          <a:p>
            <a:r>
              <a:rPr lang="fr-CA" sz="2000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Les développeurs peuvent indiquer quel éléments reste constant avec la </a:t>
            </a:r>
            <a:r>
              <a:rPr lang="fr-CA" sz="2000" dirty="0" err="1"/>
              <a:t>prop</a:t>
            </a:r>
            <a:r>
              <a:rPr lang="fr-CA" sz="2000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Diff </a:t>
            </a:r>
            <a:r>
              <a:rPr lang="fr-CA" dirty="0" err="1"/>
              <a:t>Algorithm</a:t>
            </a:r>
            <a:endParaRPr lang="fr-CA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D0838E-18D2-458E-B100-86D891EADA1E}"/>
              </a:ext>
            </a:extLst>
          </p:cNvPr>
          <p:cNvSpPr txBox="1"/>
          <p:nvPr/>
        </p:nvSpPr>
        <p:spPr>
          <a:xfrm>
            <a:off x="1397000" y="5308600"/>
            <a:ext cx="3049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TODO: Talk about keys</a:t>
            </a:r>
            <a:endParaRPr lang="fr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4E42-1EF3-407D-B9FC-96C34FC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249-33B6-461C-9EAF-8199B14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DOM &amp; Browser (browser 101)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Virtual DOM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React</a:t>
            </a:r>
            <a:r>
              <a:rPr lang="fr-CA" dirty="0"/>
              <a:t> Building Block</a:t>
            </a:r>
          </a:p>
          <a:p>
            <a:pPr marL="514350" indent="-514350">
              <a:buFont typeface="+mj-lt"/>
              <a:buAutoNum type="arabicPeriod"/>
            </a:pPr>
            <a:r>
              <a:rPr lang="fr-CA" b="1" dirty="0" err="1">
                <a:solidFill>
                  <a:srgbClr val="FF0000"/>
                </a:solidFill>
              </a:rPr>
              <a:t>Render</a:t>
            </a:r>
            <a:r>
              <a:rPr lang="fr-CA" b="1" dirty="0">
                <a:solidFill>
                  <a:srgbClr val="FF0000"/>
                </a:solidFill>
              </a:rPr>
              <a:t> (Waste </a:t>
            </a:r>
            <a:r>
              <a:rPr lang="fr-CA" b="1" dirty="0" err="1">
                <a:solidFill>
                  <a:srgbClr val="FF0000"/>
                </a:solidFill>
              </a:rPr>
              <a:t>Render</a:t>
            </a:r>
            <a:r>
              <a:rPr lang="fr-CA" b="1" dirty="0">
                <a:solidFill>
                  <a:srgbClr val="FF0000"/>
                </a:solidFill>
              </a:rPr>
              <a:t> &amp; </a:t>
            </a:r>
            <a:r>
              <a:rPr lang="fr-CA" b="1" dirty="0" err="1">
                <a:solidFill>
                  <a:srgbClr val="FF0000"/>
                </a:solidFill>
              </a:rPr>
              <a:t>Reconciliation</a:t>
            </a:r>
            <a:r>
              <a:rPr lang="fr-CA" b="1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Profiling </a:t>
            </a:r>
            <a:r>
              <a:rPr lang="fr-CA" dirty="0" err="1"/>
              <a:t>tools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520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2409-97DC-4805-AB56-B423DE2B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83E1-C5B5-44D1-AE49-BB2DB129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356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9BB5B0-4589-4561-85EF-14CE93A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Optimisation par les développeurs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E4B4A0-9BEE-4546-AFF5-9DC316FA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Waste </a:t>
            </a:r>
            <a:r>
              <a:rPr lang="fr-CA" dirty="0" err="1"/>
              <a:t>Render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3398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dirty="0" err="1"/>
              <a:t>waste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que le précédent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Pourquoi un </a:t>
            </a:r>
            <a:r>
              <a:rPr lang="fr-CA" b="1" dirty="0" err="1"/>
              <a:t>waste</a:t>
            </a:r>
            <a:r>
              <a:rPr lang="fr-CA" b="1" dirty="0"/>
              <a:t>: </a:t>
            </a:r>
            <a:r>
              <a:rPr lang="fr-CA" dirty="0"/>
              <a:t>On fait du </a:t>
            </a:r>
            <a:r>
              <a:rPr lang="fr-CA" dirty="0" err="1"/>
              <a:t>compute</a:t>
            </a:r>
            <a:r>
              <a:rPr lang="fr-CA" dirty="0"/>
              <a:t> pour rien, calcul la méthode </a:t>
            </a:r>
            <a:r>
              <a:rPr lang="fr-CA" dirty="0" err="1"/>
              <a:t>render</a:t>
            </a:r>
            <a:r>
              <a:rPr lang="fr-CA" dirty="0"/>
              <a:t> et ne va pas modifier le UI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Comment prévenir? </a:t>
            </a:r>
            <a:r>
              <a:rPr lang="fr-CA" dirty="0"/>
              <a:t>Si on est capable à partir des </a:t>
            </a:r>
            <a:r>
              <a:rPr lang="fr-CA" dirty="0" err="1"/>
              <a:t>prevState</a:t>
            </a:r>
            <a:r>
              <a:rPr lang="fr-CA" dirty="0"/>
              <a:t> et </a:t>
            </a:r>
            <a:r>
              <a:rPr lang="fr-CA" dirty="0" err="1"/>
              <a:t>prevProps</a:t>
            </a:r>
            <a:r>
              <a:rPr lang="fr-CA" dirty="0"/>
              <a:t> de déterminer que mon élément ne change pas, alors je peux utiliser </a:t>
            </a:r>
            <a:r>
              <a:rPr lang="fr-CA" b="1" dirty="0" err="1"/>
              <a:t>ShouldComponentUpdate</a:t>
            </a:r>
            <a:r>
              <a:rPr lang="fr-CA" dirty="0"/>
              <a:t> pour indiquer à </a:t>
            </a:r>
            <a:r>
              <a:rPr lang="fr-CA" dirty="0" err="1"/>
              <a:t>React</a:t>
            </a:r>
            <a:r>
              <a:rPr lang="fr-CA" dirty="0"/>
              <a:t> de juste utiliser le </a:t>
            </a:r>
            <a:r>
              <a:rPr lang="fr-CA" dirty="0" err="1"/>
              <a:t>reactElement</a:t>
            </a:r>
            <a:r>
              <a:rPr lang="fr-CA" dirty="0"/>
              <a:t> précédent.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199AA8-4C1B-4434-B69C-3281636639E8}"/>
              </a:ext>
            </a:extLst>
          </p:cNvPr>
          <p:cNvSpPr txBox="1"/>
          <p:nvPr/>
        </p:nvSpPr>
        <p:spPr>
          <a:xfrm>
            <a:off x="6235701" y="239123"/>
            <a:ext cx="585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i="1" dirty="0" err="1"/>
              <a:t>Bool</a:t>
            </a:r>
            <a:r>
              <a:rPr lang="fr-CA" b="1" i="1" dirty="0"/>
              <a:t> </a:t>
            </a:r>
            <a:r>
              <a:rPr lang="fr-CA" b="1" i="1" dirty="0" err="1"/>
              <a:t>shouldComponentUpdate</a:t>
            </a:r>
            <a:r>
              <a:rPr lang="fr-CA" b="1" i="1" dirty="0"/>
              <a:t>(</a:t>
            </a:r>
            <a:r>
              <a:rPr lang="fr-CA" b="1" i="1" dirty="0" err="1"/>
              <a:t>nextProps</a:t>
            </a:r>
            <a:r>
              <a:rPr lang="fr-CA" b="1" i="1" dirty="0"/>
              <a:t>, </a:t>
            </a:r>
            <a:r>
              <a:rPr lang="fr-CA" b="1" i="1" dirty="0" err="1"/>
              <a:t>nextState</a:t>
            </a:r>
            <a:r>
              <a:rPr lang="fr-CA" b="1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Indique s’il est nécessaire d’effectuer un nouveau </a:t>
            </a:r>
            <a:r>
              <a:rPr lang="fr-CA" dirty="0" err="1"/>
              <a:t>render</a:t>
            </a:r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Sinon </a:t>
            </a:r>
            <a:r>
              <a:rPr lang="fr-CA" dirty="0" err="1"/>
              <a:t>ré-utilise</a:t>
            </a:r>
            <a:r>
              <a:rPr lang="fr-CA" dirty="0"/>
              <a:t> </a:t>
            </a:r>
            <a:r>
              <a:rPr lang="fr-CA" dirty="0" err="1"/>
              <a:t>reactElement</a:t>
            </a:r>
            <a:r>
              <a:rPr lang="fr-CA" dirty="0"/>
              <a:t> </a:t>
            </a:r>
            <a:r>
              <a:rPr lang="fr-CA" dirty="0" err="1"/>
              <a:t>previous</a:t>
            </a:r>
            <a:r>
              <a:rPr lang="fr-CA" dirty="0"/>
              <a:t> snapshot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React.Component</a:t>
            </a:r>
            <a:r>
              <a:rPr lang="fr-CA" dirty="0"/>
              <a:t> retourne </a:t>
            </a:r>
            <a:r>
              <a:rPr lang="fr-CA" dirty="0" err="1"/>
              <a:t>true</a:t>
            </a:r>
            <a:r>
              <a:rPr lang="fr-CA" dirty="0"/>
              <a:t> par défaut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75473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Différentes implémentations du </a:t>
            </a:r>
            <a:r>
              <a:rPr lang="fr-CA" dirty="0" err="1"/>
              <a:t>ShouldComponentUpdate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514DB2-77C8-4A14-9F04-D3CC8C087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19511"/>
              </p:ext>
            </p:extLst>
          </p:nvPr>
        </p:nvGraphicFramePr>
        <p:xfrm>
          <a:off x="469900" y="2892424"/>
          <a:ext cx="11277600" cy="339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26">
                  <a:extLst>
                    <a:ext uri="{9D8B030D-6E8A-4147-A177-3AD203B41FA5}">
                      <a16:colId xmlns:a16="http://schemas.microsoft.com/office/drawing/2014/main" val="2558417782"/>
                    </a:ext>
                  </a:extLst>
                </a:gridCol>
                <a:gridCol w="8172174">
                  <a:extLst>
                    <a:ext uri="{9D8B030D-6E8A-4147-A177-3AD203B41FA5}">
                      <a16:colId xmlns:a16="http://schemas.microsoft.com/office/drawing/2014/main" val="881481147"/>
                    </a:ext>
                  </a:extLst>
                </a:gridCol>
              </a:tblGrid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Behavior</a:t>
                      </a:r>
                      <a:r>
                        <a:rPr lang="fr-CA" dirty="0"/>
                        <a:t> of </a:t>
                      </a:r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0820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Pas de méthode </a:t>
                      </a:r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 (équivalent à toujours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0347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mais possible </a:t>
                      </a:r>
                      <a:r>
                        <a:rPr lang="fr-CA" dirty="0" err="1"/>
                        <a:t>override</a:t>
                      </a:r>
                      <a:r>
                        <a:rPr lang="fr-CA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2668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PureComponent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33018"/>
                  </a:ext>
                </a:extLst>
              </a:tr>
              <a:tr h="1294351">
                <a:tc>
                  <a:txBody>
                    <a:bodyPr/>
                    <a:lstStyle/>
                    <a:p>
                      <a:r>
                        <a:rPr lang="fr-CA" dirty="0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Wrap une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, si le memo ne se fait </a:t>
                      </a:r>
                      <a:r>
                        <a:rPr lang="fr-CA" dirty="0" err="1"/>
                        <a:t>fait</a:t>
                      </a:r>
                      <a:r>
                        <a:rPr lang="fr-CA" dirty="0"/>
                        <a:t>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, alors son enfant ne se fait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non plus.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31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960440-51E8-4C45-93FD-98425AF583BA}"/>
              </a:ext>
            </a:extLst>
          </p:cNvPr>
          <p:cNvSpPr txBox="1"/>
          <p:nvPr/>
        </p:nvSpPr>
        <p:spPr>
          <a:xfrm>
            <a:off x="469900" y="1690688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Dépendamment du type de component le </a:t>
            </a:r>
            <a:r>
              <a:rPr lang="fr-CA" sz="2400" dirty="0" err="1"/>
              <a:t>shouldComponentUpdate</a:t>
            </a:r>
            <a:r>
              <a:rPr lang="fr-CA" sz="2400" dirty="0"/>
              <a:t> à une implémentation par défaut.</a:t>
            </a:r>
          </a:p>
        </p:txBody>
      </p:sp>
    </p:spTree>
    <p:extLst>
      <p:ext uri="{BB962C8B-B14F-4D97-AF65-F5344CB8AC3E}">
        <p14:creationId xmlns:p14="http://schemas.microsoft.com/office/powerpoint/2010/main" val="1833262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5.1: Waste </a:t>
            </a:r>
            <a:r>
              <a:rPr lang="fr-CA" dirty="0" err="1"/>
              <a:t>Render</a:t>
            </a:r>
            <a:r>
              <a:rPr lang="fr-CA" dirty="0"/>
              <a:t>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9660"/>
            <a:ext cx="8272463" cy="5398994"/>
          </a:xfrm>
        </p:spPr>
        <p:txBody>
          <a:bodyPr>
            <a:normAutofit/>
          </a:bodyPr>
          <a:lstStyle/>
          <a:p>
            <a:r>
              <a:rPr lang="fr-CA" dirty="0"/>
              <a:t>Suivre les instructions an niveau des fichiers:</a:t>
            </a:r>
          </a:p>
          <a:p>
            <a:pPr lvl="1"/>
            <a:r>
              <a:rPr lang="fr-CA" dirty="0" err="1"/>
              <a:t>Easy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StaticImage</a:t>
            </a:r>
            <a:r>
              <a:rPr lang="fr-CA" dirty="0"/>
              <a:t> et </a:t>
            </a:r>
            <a:r>
              <a:rPr lang="fr-CA" dirty="0" err="1"/>
              <a:t>StaticText</a:t>
            </a:r>
            <a:r>
              <a:rPr lang="fr-CA" dirty="0"/>
              <a:t> ne se re-</a:t>
            </a:r>
            <a:r>
              <a:rPr lang="fr-CA" dirty="0" err="1"/>
              <a:t>render</a:t>
            </a:r>
            <a:r>
              <a:rPr lang="fr-CA" dirty="0"/>
              <a:t> pas lorsqu’on update le compteur</a:t>
            </a:r>
          </a:p>
          <a:p>
            <a:pPr lvl="2"/>
            <a:r>
              <a:rPr lang="fr-CA" dirty="0"/>
              <a:t>S’assurer que le Counter ne s’update pas lorsque je click le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button</a:t>
            </a:r>
            <a:endParaRPr lang="fr-CA" dirty="0"/>
          </a:p>
          <a:p>
            <a:pPr lvl="1"/>
            <a:r>
              <a:rPr lang="fr-CA" dirty="0" err="1"/>
              <a:t>Intermediate</a:t>
            </a:r>
            <a:endParaRPr lang="fr-CA" dirty="0"/>
          </a:p>
          <a:p>
            <a:pPr lvl="2"/>
            <a:r>
              <a:rPr lang="fr-CA" dirty="0"/>
              <a:t>Fixer le bugs: les </a:t>
            </a:r>
            <a:r>
              <a:rPr lang="fr-CA" dirty="0" err="1"/>
              <a:t>bouttons</a:t>
            </a:r>
            <a:r>
              <a:rPr lang="fr-CA" dirty="0"/>
              <a:t> ne font rien update à l’écran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LifeManagementPanel</a:t>
            </a:r>
            <a:r>
              <a:rPr lang="fr-CA" dirty="0"/>
              <a:t> ne s’update pas à chaque fois</a:t>
            </a:r>
          </a:p>
          <a:p>
            <a:pPr lvl="1"/>
            <a:r>
              <a:rPr lang="fr-CA" dirty="0"/>
              <a:t>List-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/>
              <a:t>Fixer le bugs: La note ne reste pas avec sa vache lorsque j’en rajoute une</a:t>
            </a:r>
          </a:p>
          <a:p>
            <a:pPr lvl="2"/>
            <a:r>
              <a:rPr lang="fr-CA" dirty="0"/>
              <a:t>S’assurer que si j’ajoute une vache je n’update pas toutes les autres vaches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59E3D-8058-4720-A871-D651762C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463" y="1690688"/>
            <a:ext cx="3919537" cy="31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2A1F-120F-4EBB-B8C1-1FC7FA8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Exos: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shallow</a:t>
            </a:r>
            <a:r>
              <a:rPr lang="fr-CA" dirty="0"/>
              <a:t> comparaison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3E9D-694E-4317-A0CF-AE8EF6E5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Avec Sam voir son feedback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(focus 12 et 13)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Focus sur juste fonction?</a:t>
            </a:r>
          </a:p>
        </p:txBody>
      </p:sp>
    </p:spTree>
    <p:extLst>
      <p:ext uri="{BB962C8B-B14F-4D97-AF65-F5344CB8AC3E}">
        <p14:creationId xmlns:p14="http://schemas.microsoft.com/office/powerpoint/2010/main" val="28632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15E-80C9-492B-A1B4-2D9DA0C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Fun </a:t>
            </a:r>
            <a:r>
              <a:rPr lang="fr-CA" dirty="0" err="1"/>
              <a:t>recap</a:t>
            </a:r>
            <a:r>
              <a:rPr lang="fr-CA" dirty="0"/>
              <a:t> exos </a:t>
            </a:r>
            <a:r>
              <a:rPr lang="fr-CA" b="1" dirty="0">
                <a:solidFill>
                  <a:srgbClr val="FF0000"/>
                </a:solidFill>
              </a:rPr>
              <a:t>(</a:t>
            </a:r>
            <a:r>
              <a:rPr lang="fr-CA" b="1" dirty="0" err="1">
                <a:solidFill>
                  <a:srgbClr val="FF0000"/>
                </a:solidFill>
              </a:rPr>
              <a:t>todos</a:t>
            </a:r>
            <a:r>
              <a:rPr lang="fr-CA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300-FC91-43F4-A5D5-C6624829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 </a:t>
            </a:r>
            <a:r>
              <a:rPr lang="fr-CA" dirty="0" err="1"/>
              <a:t>Element</a:t>
            </a:r>
            <a:r>
              <a:rPr lang="fr-CA" dirty="0"/>
              <a:t> vs Instance</a:t>
            </a:r>
          </a:p>
          <a:p>
            <a:pPr marL="0" indent="0">
              <a:buNone/>
            </a:pPr>
            <a:endParaRPr lang="en-CA"/>
          </a:p>
          <a:p>
            <a:r>
              <a:rPr lang="fr-CA"/>
              <a:t>En regardant le code, si je toggle entre le counter A et B, est ce que je préserve le state du counter ou non?</a:t>
            </a:r>
          </a:p>
          <a:p>
            <a:r>
              <a:rPr lang="fr-CA" dirty="0"/>
              <a:t>Fixer le code pour que ca fasse l’inverse</a:t>
            </a:r>
          </a:p>
          <a:p>
            <a:r>
              <a:rPr lang="fr-CA" dirty="0"/>
              <a:t>Qu’est ce qui arrive si je remplace ci-dessous et pourquoi? </a:t>
            </a:r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6E67C-CCDD-4645-A54F-7B1C9331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82" y="4714876"/>
            <a:ext cx="435741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9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A595-CC23-4180-8F10-559ACAF4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Réconciliation and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6277-3262-4F73-A239-3A0F0E64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Keys are </a:t>
            </a:r>
            <a:r>
              <a:rPr lang="fr-CA" dirty="0" err="1"/>
              <a:t>hint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3945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4DBE1-46DA-4F2D-B8D5-FD13DED9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– DOM &amp; Browser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F49D8D-9B2F-4280-86E7-D80F0CC1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998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5.2: </a:t>
            </a:r>
            <a:r>
              <a:rPr lang="fr-CA" dirty="0" err="1"/>
              <a:t>Reconciliation</a:t>
            </a:r>
            <a:r>
              <a:rPr lang="fr-CA" dirty="0"/>
              <a:t> Game (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Diff)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chaque component deviner qu’est ce qui change et quel condition de la réconciliation cause le changement.</a:t>
            </a:r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solidFill>
                  <a:srgbClr val="FF0000"/>
                </a:solidFill>
              </a:rPr>
              <a:t>TODO: Revoir quoi faire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85" y="4001294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 –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Lifecycle</a:t>
            </a:r>
            <a:r>
              <a:rPr lang="fr-CA" dirty="0"/>
              <a:t> (skip)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</a:t>
            </a:r>
            <a:r>
              <a:rPr lang="fr-CA" dirty="0"/>
              <a:t>’on skip cet partie?)</a:t>
            </a:r>
          </a:p>
        </p:txBody>
      </p:sp>
    </p:spTree>
    <p:extLst>
      <p:ext uri="{BB962C8B-B14F-4D97-AF65-F5344CB8AC3E}">
        <p14:creationId xmlns:p14="http://schemas.microsoft.com/office/powerpoint/2010/main" val="3504496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6138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93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#4: Inside a </a:t>
            </a:r>
            <a:r>
              <a:rPr lang="fr-CA" dirty="0" err="1"/>
              <a:t>React</a:t>
            </a:r>
            <a:r>
              <a:rPr lang="fr-CA" dirty="0"/>
              <a:t> Component Life (optionnel)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Onglet: “Inside a React Component Life”</a:t>
            </a:r>
          </a:p>
          <a:p>
            <a:endParaRPr lang="en-CA" dirty="0"/>
          </a:p>
          <a:p>
            <a:pPr marL="0" indent="0">
              <a:buNone/>
            </a:pPr>
            <a:r>
              <a:rPr lang="fr-CA" dirty="0">
                <a:hlinkClick r:id="rId2"/>
              </a:rPr>
              <a:t>https://medium.com/@sgobinda007/playing-with-component-lifecycle-methods-of-react-16-3-4c946c1e6982</a:t>
            </a:r>
            <a:r>
              <a:rPr lang="fr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fr-CA" dirty="0">
                <a:hlinkClick r:id="rId3"/>
              </a:rPr>
              <a:t>https://blog.bitsrc.io/react-16-lifecycle-methods-how-and-when-to-use-them-f4ad31fb2282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4482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6 – </a:t>
            </a:r>
            <a:r>
              <a:rPr lang="fr-CA" dirty="0" err="1"/>
              <a:t>React</a:t>
            </a:r>
            <a:r>
              <a:rPr lang="fr-CA" dirty="0"/>
              <a:t> Profiler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099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du </a:t>
            </a:r>
            <a:r>
              <a:rPr lang="fr-CA" dirty="0" err="1"/>
              <a:t>React</a:t>
            </a:r>
            <a:r>
              <a:rPr lang="fr-CA" dirty="0"/>
              <a:t>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Le profiling focus à trouver les problèmes au niveau du commit.</a:t>
            </a:r>
          </a:p>
          <a:p>
            <a:r>
              <a:rPr lang="fr-CA" dirty="0"/>
              <a:t>Le temps de </a:t>
            </a:r>
            <a:r>
              <a:rPr lang="fr-CA" dirty="0" err="1"/>
              <a:t>render</a:t>
            </a:r>
            <a:r>
              <a:rPr lang="fr-CA" dirty="0"/>
              <a:t> par component</a:t>
            </a:r>
          </a:p>
          <a:p>
            <a:r>
              <a:rPr lang="fr-CA" dirty="0"/>
              <a:t>Le nombre de fois qu’il se fait </a:t>
            </a:r>
            <a:r>
              <a:rPr lang="fr-CA" dirty="0" err="1"/>
              <a:t>render</a:t>
            </a:r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ABF-1503-4E1D-83FA-AB0D17DC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Feature</a:t>
            </a:r>
            <a:r>
              <a:rPr lang="fr-CA" dirty="0"/>
              <a:t>: </a:t>
            </a:r>
            <a:r>
              <a:rPr lang="fr-CA" dirty="0" err="1"/>
              <a:t>Browsing</a:t>
            </a:r>
            <a:r>
              <a:rPr lang="fr-CA" dirty="0"/>
              <a:t> </a:t>
            </a:r>
            <a:r>
              <a:rPr lang="fr-CA" dirty="0" err="1"/>
              <a:t>Commits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2D9-7E06-4669-9247-CF94DCDE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/>
              <a:t>React</a:t>
            </a:r>
            <a:r>
              <a:rPr lang="fr-CA" dirty="0"/>
              <a:t> fonctionne en 2 phases:</a:t>
            </a:r>
          </a:p>
          <a:p>
            <a:pPr marL="514350" indent="-514350">
              <a:buAutoNum type="arabicParenR"/>
            </a:pPr>
            <a:r>
              <a:rPr lang="fr-CA" dirty="0" err="1"/>
              <a:t>Render</a:t>
            </a:r>
            <a:r>
              <a:rPr lang="fr-CA" dirty="0"/>
              <a:t> (</a:t>
            </a:r>
            <a:r>
              <a:rPr lang="fr-CA" dirty="0" err="1"/>
              <a:t>render</a:t>
            </a:r>
            <a:r>
              <a:rPr lang="fr-CA" dirty="0"/>
              <a:t> des components + comparaison </a:t>
            </a:r>
            <a:r>
              <a:rPr lang="fr-CA" dirty="0" err="1"/>
              <a:t>virtual</a:t>
            </a:r>
            <a:r>
              <a:rPr lang="fr-CA" dirty="0"/>
              <a:t> DOM)</a:t>
            </a:r>
          </a:p>
          <a:p>
            <a:pPr marL="514350" indent="-514350">
              <a:buAutoNum type="arabicParenR"/>
            </a:pPr>
            <a:r>
              <a:rPr lang="fr-CA" dirty="0"/>
              <a:t>Commit (update le HTML DOM + call </a:t>
            </a:r>
            <a:r>
              <a:rPr lang="fr-CA" dirty="0" err="1"/>
              <a:t>componentDidMount</a:t>
            </a:r>
            <a:r>
              <a:rPr lang="fr-CA" dirty="0"/>
              <a:t> + </a:t>
            </a:r>
            <a:r>
              <a:rPr lang="fr-CA" dirty="0" err="1"/>
              <a:t>componentDidUpdate</a:t>
            </a:r>
            <a:r>
              <a:rPr lang="fr-CA" dirty="0"/>
              <a:t>)</a:t>
            </a:r>
          </a:p>
        </p:txBody>
      </p:sp>
      <p:pic>
        <p:nvPicPr>
          <p:cNvPr id="1026" name="Picture 2" descr="Bar chart of profiled commits">
            <a:extLst>
              <a:ext uri="{FF2B5EF4-FFF2-40B4-BE49-F238E27FC236}">
                <a16:creationId xmlns:a16="http://schemas.microsoft.com/office/drawing/2014/main" id="{25633EB2-D445-437B-B5B0-109F5947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23" y="4095750"/>
            <a:ext cx="8205153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01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ABF-1503-4E1D-83FA-AB0D17DC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Feature</a:t>
            </a:r>
            <a:r>
              <a:rPr lang="fr-CA" dirty="0"/>
              <a:t>: </a:t>
            </a:r>
            <a:r>
              <a:rPr lang="fr-CA" dirty="0" err="1"/>
              <a:t>Filtering</a:t>
            </a:r>
            <a:r>
              <a:rPr lang="fr-CA" dirty="0"/>
              <a:t>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2D9-7E06-4669-9247-CF94DCDE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Enlève le noise des bons </a:t>
            </a:r>
            <a:r>
              <a:rPr lang="fr-CA" dirty="0" err="1"/>
              <a:t>commits</a:t>
            </a:r>
            <a:r>
              <a:rPr lang="fr-CA" dirty="0"/>
              <a:t> et de trouver ceux qui ont été lent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2052" name="Picture 4" descr="Filtering commits by time">
            <a:extLst>
              <a:ext uri="{FF2B5EF4-FFF2-40B4-BE49-F238E27FC236}">
                <a16:creationId xmlns:a16="http://schemas.microsoft.com/office/drawing/2014/main" id="{E327D4A7-7C94-493B-961E-42BD1AA6F6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178175"/>
            <a:ext cx="85534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8531343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While</a:t>
            </a:r>
            <a:r>
              <a:rPr lang="fr-CA" dirty="0"/>
              <a:t> HTML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text</a:t>
            </a:r>
            <a:r>
              <a:rPr lang="fr-CA" dirty="0"/>
              <a:t>, the DOM </a:t>
            </a:r>
            <a:r>
              <a:rPr lang="fr-CA" dirty="0" err="1"/>
              <a:t>is</a:t>
            </a:r>
            <a:r>
              <a:rPr lang="fr-CA" dirty="0"/>
              <a:t> an in-memory </a:t>
            </a:r>
            <a:r>
              <a:rPr lang="fr-CA" dirty="0" err="1"/>
              <a:t>representation</a:t>
            </a:r>
            <a:r>
              <a:rPr lang="fr-CA" dirty="0"/>
              <a:t> of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structured</a:t>
            </a:r>
            <a:r>
              <a:rPr lang="fr-CA" dirty="0"/>
              <a:t> </a:t>
            </a:r>
            <a:r>
              <a:rPr lang="fr-CA" dirty="0" err="1"/>
              <a:t>text</a:t>
            </a:r>
            <a:r>
              <a:rPr lang="fr-CA" dirty="0"/>
              <a:t>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Les éléments du HTML devient des </a:t>
            </a:r>
            <a:r>
              <a:rPr lang="fr-CA" dirty="0" err="1"/>
              <a:t>nodes</a:t>
            </a:r>
            <a:r>
              <a:rPr lang="fr-CA" dirty="0"/>
              <a:t> dans le DOM</a:t>
            </a:r>
          </a:p>
          <a:p>
            <a:r>
              <a:rPr lang="fr-CA" dirty="0"/>
              <a:t>HTML DOM offre interface pour traverser et modifier cet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2" y="28575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ABF-1503-4E1D-83FA-AB0D17DC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Feature</a:t>
            </a:r>
            <a:r>
              <a:rPr lang="fr-CA" dirty="0"/>
              <a:t>: Flame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2D9-7E06-4669-9247-CF94DCDE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744663"/>
            <a:ext cx="10515600" cy="4351338"/>
          </a:xfrm>
        </p:spPr>
        <p:txBody>
          <a:bodyPr/>
          <a:lstStyle/>
          <a:p>
            <a:r>
              <a:rPr lang="fr-CA" dirty="0"/>
              <a:t>Utile pour comparer les différences de performances entre les itérations</a:t>
            </a:r>
          </a:p>
          <a:p>
            <a:r>
              <a:rPr lang="fr-CA" dirty="0"/>
              <a:t>Possible d’investiguer le state + </a:t>
            </a:r>
            <a:r>
              <a:rPr lang="fr-CA" dirty="0" err="1"/>
              <a:t>props</a:t>
            </a:r>
            <a:r>
              <a:rPr lang="fr-CA" dirty="0"/>
              <a:t> du </a:t>
            </a:r>
            <a:r>
              <a:rPr lang="fr-CA" dirty="0" err="1"/>
              <a:t>current</a:t>
            </a:r>
            <a:r>
              <a:rPr lang="fr-CA" dirty="0"/>
              <a:t> commit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3076" name="Picture 4" descr="Seeing which values changed between commits">
            <a:extLst>
              <a:ext uri="{FF2B5EF4-FFF2-40B4-BE49-F238E27FC236}">
                <a16:creationId xmlns:a16="http://schemas.microsoft.com/office/drawing/2014/main" id="{76DE2381-7E1B-4A44-A51E-DC3BE95810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178175"/>
            <a:ext cx="85534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6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ABF-1503-4E1D-83FA-AB0D17DC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Feature</a:t>
            </a:r>
            <a:r>
              <a:rPr lang="fr-CA" dirty="0"/>
              <a:t>: </a:t>
            </a:r>
            <a:r>
              <a:rPr lang="fr-CA" dirty="0" err="1"/>
              <a:t>Ranked</a:t>
            </a:r>
            <a:r>
              <a:rPr lang="fr-CA" dirty="0"/>
              <a:t>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2D9-7E06-4669-9247-CF94DCDE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Utile pour trouver les components les plus lent pour un simple commit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098" name="Picture 2" descr="Example ranked chart">
            <a:extLst>
              <a:ext uri="{FF2B5EF4-FFF2-40B4-BE49-F238E27FC236}">
                <a16:creationId xmlns:a16="http://schemas.microsoft.com/office/drawing/2014/main" id="{F43E3CCE-8B34-4D84-A86F-0B3CDD94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3825"/>
            <a:ext cx="8001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47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ABF-1503-4E1D-83FA-AB0D17DC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Feature</a:t>
            </a:r>
            <a:r>
              <a:rPr lang="fr-CA" dirty="0"/>
              <a:t>: Component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2D9-7E06-4669-9247-CF94DCDE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Permet de mieux investiguer 1 component en particulier</a:t>
            </a:r>
          </a:p>
          <a:p>
            <a:r>
              <a:rPr lang="fr-CA" dirty="0"/>
              <a:t>Montre le temps de chaque </a:t>
            </a:r>
            <a:r>
              <a:rPr lang="fr-CA" dirty="0" err="1"/>
              <a:t>render</a:t>
            </a:r>
            <a:endParaRPr lang="fr-CA" dirty="0"/>
          </a:p>
        </p:txBody>
      </p:sp>
      <p:pic>
        <p:nvPicPr>
          <p:cNvPr id="5124" name="Picture 4" descr="How to view all renders for a specific component">
            <a:extLst>
              <a:ext uri="{FF2B5EF4-FFF2-40B4-BE49-F238E27FC236}">
                <a16:creationId xmlns:a16="http://schemas.microsoft.com/office/drawing/2014/main" id="{44B7A549-87BE-4A38-85B4-4026A05316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3244850"/>
            <a:ext cx="85534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4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ABF-1503-4E1D-83FA-AB0D17DC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Feature</a:t>
            </a:r>
            <a:r>
              <a:rPr lang="fr-CA" dirty="0"/>
              <a:t>: Interactions (new)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2D9-7E06-4669-9247-CF94DCDE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* Trouver qu’est ce qui à causé un update</a:t>
            </a:r>
          </a:p>
        </p:txBody>
      </p:sp>
      <p:pic>
        <p:nvPicPr>
          <p:cNvPr id="6146" name="Picture 2" descr="Navigate between interactions and commits">
            <a:extLst>
              <a:ext uri="{FF2B5EF4-FFF2-40B4-BE49-F238E27FC236}">
                <a16:creationId xmlns:a16="http://schemas.microsoft.com/office/drawing/2014/main" id="{79EA0AEF-CE37-4118-84C4-58A49A2681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46375"/>
            <a:ext cx="85534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18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6: Profiling </a:t>
            </a:r>
            <a:r>
              <a:rPr lang="fr-CA" dirty="0" err="1"/>
              <a:t>tool</a:t>
            </a:r>
            <a:r>
              <a:rPr lang="fr-CA" dirty="0"/>
              <a:t> </a:t>
            </a:r>
            <a:r>
              <a:rPr lang="fr-CA" dirty="0" err="1"/>
              <a:t>playground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Toggle</a:t>
            </a:r>
            <a:r>
              <a:rPr lang="fr-CA" dirty="0"/>
              <a:t> le </a:t>
            </a:r>
            <a:r>
              <a:rPr lang="fr-CA" dirty="0" err="1"/>
              <a:t>expensive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  <a:p>
            <a:pPr lvl="1"/>
            <a:r>
              <a:rPr lang="fr-CA" dirty="0"/>
              <a:t>Trouver à l’aide du Profiler l’élément le plus couteux à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Fixer le bug que si je fais un remake, je re-</a:t>
            </a:r>
            <a:r>
              <a:rPr lang="fr-CA" dirty="0" err="1"/>
              <a:t>render</a:t>
            </a:r>
            <a:r>
              <a:rPr lang="fr-CA" dirty="0"/>
              <a:t> pas toutes les autres </a:t>
            </a:r>
            <a:r>
              <a:rPr lang="fr-CA" dirty="0" err="1"/>
              <a:t>rows</a:t>
            </a:r>
            <a:endParaRPr lang="fr-CA" dirty="0"/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solidFill>
                  <a:srgbClr val="FF0000"/>
                </a:solidFill>
              </a:rPr>
              <a:t>+ ajouter délai dans </a:t>
            </a:r>
            <a:r>
              <a:rPr lang="fr-CA" dirty="0" err="1">
                <a:solidFill>
                  <a:srgbClr val="FF0000"/>
                </a:solidFill>
              </a:rPr>
              <a:t>componentDidUpdate</a:t>
            </a:r>
            <a:r>
              <a:rPr lang="fr-CA" dirty="0">
                <a:solidFill>
                  <a:srgbClr val="FF0000"/>
                </a:solidFill>
              </a:rPr>
              <a:t> (pour ralentir)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6881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DIY </a:t>
            </a:r>
            <a:r>
              <a:rPr lang="fr-CA" dirty="0" err="1"/>
              <a:t>Tooling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hlinkClick r:id="rId2"/>
              </a:rPr>
              <a:t>https://scotch.io/tutorials/use-the-react-profiler-for-performance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Exemple comment profiler à aider à </a:t>
            </a:r>
            <a:r>
              <a:rPr lang="fr-CA" dirty="0" err="1"/>
              <a:t>debug</a:t>
            </a:r>
            <a:r>
              <a:rPr lang="fr-CA" dirty="0"/>
              <a:t> un problème chez </a:t>
            </a:r>
            <a:r>
              <a:rPr lang="fr-CA" dirty="0" err="1"/>
              <a:t>Netlify</a:t>
            </a:r>
            <a:r>
              <a:rPr lang="fr-CA" dirty="0"/>
              <a:t>: </a:t>
            </a:r>
            <a:r>
              <a:rPr lang="fr-CA" dirty="0">
                <a:hlinkClick r:id="rId3"/>
              </a:rPr>
              <a:t>https://www.netlify.com/blog/2018/08/29/using-the-react-devtools-profiler-to-diagnose-react-app-performance-issues/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AAB1-5271-40EE-B47D-8A5B583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#1: « 1-classic-dom.html »  (TODO)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CD11-FD9D-441F-8FC2-75D37249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Comprendre comment les méthodes suivantes fonctionnent:</a:t>
            </a:r>
          </a:p>
          <a:p>
            <a:pPr lvl="1"/>
            <a:r>
              <a:rPr lang="fr-CA" dirty="0" err="1"/>
              <a:t>querySelector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lvl="1"/>
            <a:r>
              <a:rPr lang="fr-CA" dirty="0" err="1"/>
              <a:t>createTextNode</a:t>
            </a:r>
            <a:endParaRPr lang="fr-CA" dirty="0"/>
          </a:p>
          <a:p>
            <a:r>
              <a:rPr lang="fr-CA" dirty="0"/>
              <a:t>Ajouter un paragraphe de </a:t>
            </a:r>
            <a:r>
              <a:rPr lang="fr-CA" dirty="0" err="1"/>
              <a:t>liquor</a:t>
            </a:r>
            <a:r>
              <a:rPr lang="fr-CA" dirty="0"/>
              <a:t> </a:t>
            </a:r>
            <a:r>
              <a:rPr lang="fr-CA" dirty="0" err="1"/>
              <a:t>lipsum</a:t>
            </a:r>
            <a:r>
              <a:rPr lang="fr-CA" dirty="0"/>
              <a:t> en dessous du header (</a:t>
            </a:r>
            <a:r>
              <a:rPr lang="fr-CA" dirty="0">
                <a:hlinkClick r:id="rId2"/>
              </a:rPr>
              <a:t>https://liquoripsum.com/</a:t>
            </a:r>
            <a:r>
              <a:rPr lang="fr-CA" dirty="0"/>
              <a:t>)</a:t>
            </a:r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TODO: à partir d’un </a:t>
            </a:r>
            <a:r>
              <a:rPr lang="fr-CA" dirty="0" err="1"/>
              <a:t>object</a:t>
            </a:r>
            <a:r>
              <a:rPr lang="fr-CA" dirty="0"/>
              <a:t> </a:t>
            </a:r>
            <a:r>
              <a:rPr lang="fr-CA" dirty="0" err="1"/>
              <a:t>json</a:t>
            </a:r>
            <a:r>
              <a:rPr lang="fr-CA" dirty="0"/>
              <a:t>, créer boucle pour </a:t>
            </a:r>
            <a:r>
              <a:rPr lang="fr-CA" dirty="0" err="1"/>
              <a:t>render</a:t>
            </a:r>
            <a:r>
              <a:rPr lang="fr-CA" dirty="0"/>
              <a:t> à l’écran. </a:t>
            </a:r>
          </a:p>
        </p:txBody>
      </p:sp>
    </p:spTree>
    <p:extLst>
      <p:ext uri="{BB962C8B-B14F-4D97-AF65-F5344CB8AC3E}">
        <p14:creationId xmlns:p14="http://schemas.microsoft.com/office/powerpoint/2010/main" val="19951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315136" cy="31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207320" y="1480160"/>
            <a:ext cx="5761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032" y="4398157"/>
            <a:ext cx="5514029" cy="13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DD8F-1E6F-46C7-8662-4054EFE8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problème avec les </a:t>
            </a:r>
            <a:r>
              <a:rPr lang="fr-CA" dirty="0" err="1"/>
              <a:t>SPAs</a:t>
            </a:r>
            <a:r>
              <a:rPr lang="fr-CA" dirty="0"/>
              <a:t> et le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1C3A-5463-4B0A-83D8-9322E7DA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2374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4000" dirty="0"/>
              <a:t>Les sites </a:t>
            </a:r>
            <a:r>
              <a:rPr lang="fr-CA" sz="4000" dirty="0" err="1"/>
              <a:t>webs</a:t>
            </a:r>
            <a:r>
              <a:rPr lang="fr-CA" sz="4000" dirty="0"/>
              <a:t> dynamique demande de sans cesse modifier le DOM </a:t>
            </a:r>
            <a:r>
              <a:rPr lang="fr-CA" sz="4000" dirty="0" err="1"/>
              <a:t>Tree</a:t>
            </a:r>
            <a:r>
              <a:rPr lang="fr-CA" sz="4000" dirty="0"/>
              <a:t>… faudrait que ca soit fait de façon efficace.</a:t>
            </a:r>
          </a:p>
          <a:p>
            <a:pPr marL="0" indent="0" algn="ctr">
              <a:buNone/>
            </a:pPr>
            <a:endParaRPr lang="fr-CA" sz="4000" dirty="0"/>
          </a:p>
          <a:p>
            <a:pPr marL="0" indent="0" algn="ctr">
              <a:buNone/>
            </a:pPr>
            <a:endParaRPr lang="fr-CA" sz="40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1916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 – Virtual DOM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1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2150</Words>
  <Application>Microsoft Office PowerPoint</Application>
  <PresentationFormat>Widescreen</PresentationFormat>
  <Paragraphs>361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React 202</vt:lpstr>
      <vt:lpstr>PowerPoint Presentation</vt:lpstr>
      <vt:lpstr>Table des matières</vt:lpstr>
      <vt:lpstr>1 – DOM &amp; Browser</vt:lpstr>
      <vt:lpstr>DOM (Document Object Model)</vt:lpstr>
      <vt:lpstr>Exos #1: « 1-classic-dom.html »  (TODO)</vt:lpstr>
      <vt:lpstr>Comment le browser render </vt:lpstr>
      <vt:lpstr>Le problème avec les SPAs et le DOM</vt:lpstr>
      <vt:lpstr>2 – Virtual DOM</vt:lpstr>
      <vt:lpstr>Qu’est que le virtual DOM</vt:lpstr>
      <vt:lpstr>Introduction Virtual DOM</vt:lpstr>
      <vt:lpstr>Récap</vt:lpstr>
      <vt:lpstr>Virtual DOM vs Shadow DOM (?)</vt:lpstr>
      <vt:lpstr>Petite démo</vt:lpstr>
      <vt:lpstr>3 – React Building Block</vt:lpstr>
      <vt:lpstr>React Building Block</vt:lpstr>
      <vt:lpstr>Transpilation d’un ReactElement (refactor with new format + mentionner JSX)</vt:lpstr>
      <vt:lpstr>Property of a React Element</vt:lpstr>
      <vt:lpstr>Démo #2.1: « 2-react-element.html »</vt:lpstr>
      <vt:lpstr>Démo #2.2: « 3-react-instance.html »</vt:lpstr>
      <vt:lpstr>4 – Render &amp; Réconciliation</vt:lpstr>
      <vt:lpstr>Du virtual DOM au vrai DOM</vt:lpstr>
      <vt:lpstr>Component LifeCycle</vt:lpstr>
      <vt:lpstr>Premier render </vt:lpstr>
      <vt:lpstr>Update - Phase render</vt:lpstr>
      <vt:lpstr>Update – Optimisation phase render</vt:lpstr>
      <vt:lpstr>Update – Phase Reconciliation</vt:lpstr>
      <vt:lpstr>La réconciliation 101</vt:lpstr>
      <vt:lpstr>React Diff Algorithm</vt:lpstr>
      <vt:lpstr>PowerPoint Presentation</vt:lpstr>
      <vt:lpstr>Visualisation</vt:lpstr>
      <vt:lpstr>Optimisation par les développeurs</vt:lpstr>
      <vt:lpstr>Le waste render</vt:lpstr>
      <vt:lpstr>Component LifeCycle</vt:lpstr>
      <vt:lpstr>Différentes implémentations du ShouldComponentUpdate</vt:lpstr>
      <vt:lpstr>Exos 5.1: Waste Render Game </vt:lpstr>
      <vt:lpstr>Exos: What is shallow comparaison</vt:lpstr>
      <vt:lpstr>Fun recap exos (todos)</vt:lpstr>
      <vt:lpstr>Réconciliation and keys</vt:lpstr>
      <vt:lpstr>Exos 5.2: Reconciliation Game (will it Diff)</vt:lpstr>
      <vt:lpstr>5 – React Lifecycle (skip)</vt:lpstr>
      <vt:lpstr>Component LifeCycle</vt:lpstr>
      <vt:lpstr>How and When use lifecycle method</vt:lpstr>
      <vt:lpstr>How and When use lifecycle method (React 16)</vt:lpstr>
      <vt:lpstr>Exos #4: Inside a React Component Life (optionnel)</vt:lpstr>
      <vt:lpstr>6 – React Profiler</vt:lpstr>
      <vt:lpstr>Why du React Profiler</vt:lpstr>
      <vt:lpstr>Feature: Browsing Commits</vt:lpstr>
      <vt:lpstr>Feature: Filtering commit</vt:lpstr>
      <vt:lpstr>Feature: Flame Chart</vt:lpstr>
      <vt:lpstr>Feature: Ranked Char</vt:lpstr>
      <vt:lpstr>Feature: Component Chart</vt:lpstr>
      <vt:lpstr>Feature: Interactions (new)</vt:lpstr>
      <vt:lpstr>Exos 6: Profiling tool playground</vt:lpstr>
      <vt:lpstr>DIY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88</cp:revision>
  <dcterms:created xsi:type="dcterms:W3CDTF">2019-02-08T00:47:39Z</dcterms:created>
  <dcterms:modified xsi:type="dcterms:W3CDTF">2019-05-13T20:10:53Z</dcterms:modified>
</cp:coreProperties>
</file>