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4" r:id="rId4"/>
    <p:sldId id="266" r:id="rId5"/>
    <p:sldId id="267" r:id="rId6"/>
    <p:sldId id="261" r:id="rId7"/>
    <p:sldId id="271" r:id="rId8"/>
    <p:sldId id="269" r:id="rId9"/>
    <p:sldId id="272" r:id="rId10"/>
    <p:sldId id="274" r:id="rId11"/>
    <p:sldId id="282" r:id="rId12"/>
    <p:sldId id="279" r:id="rId13"/>
    <p:sldId id="275" r:id="rId14"/>
    <p:sldId id="276" r:id="rId15"/>
    <p:sldId id="277" r:id="rId16"/>
    <p:sldId id="278" r:id="rId17"/>
    <p:sldId id="259" r:id="rId18"/>
    <p:sldId id="262" r:id="rId19"/>
    <p:sldId id="280" r:id="rId20"/>
    <p:sldId id="284" r:id="rId21"/>
    <p:sldId id="291" r:id="rId22"/>
    <p:sldId id="285" r:id="rId23"/>
    <p:sldId id="286" r:id="rId24"/>
    <p:sldId id="287" r:id="rId25"/>
    <p:sldId id="288" r:id="rId26"/>
    <p:sldId id="289" r:id="rId27"/>
    <p:sldId id="292" r:id="rId28"/>
    <p:sldId id="293" r:id="rId29"/>
    <p:sldId id="294" r:id="rId30"/>
    <p:sldId id="298" r:id="rId31"/>
    <p:sldId id="295" r:id="rId32"/>
    <p:sldId id="296" r:id="rId33"/>
    <p:sldId id="297" r:id="rId34"/>
    <p:sldId id="299" r:id="rId35"/>
    <p:sldId id="300" r:id="rId36"/>
    <p:sldId id="301" r:id="rId37"/>
    <p:sldId id="302" r:id="rId38"/>
    <p:sldId id="303" r:id="rId39"/>
    <p:sldId id="304" r:id="rId40"/>
    <p:sldId id="305" r:id="rId41"/>
    <p:sldId id="306" r:id="rId42"/>
    <p:sldId id="307" r:id="rId43"/>
    <p:sldId id="281"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B08A14-7DEE-4061-889B-6396E5FEA9EC}"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EDB740E1-A7A9-4F86-991D-66E64B716EC4}">
      <dgm:prSet/>
      <dgm:spPr/>
      <dgm:t>
        <a:bodyPr/>
        <a:lstStyle/>
        <a:p>
          <a:r>
            <a:rPr lang="fr-CA"/>
            <a:t>Store: State global de l’application (gros objet json)</a:t>
          </a:r>
          <a:endParaRPr lang="en-US"/>
        </a:p>
      </dgm:t>
    </dgm:pt>
    <dgm:pt modelId="{578E861A-F554-475B-9612-4169A67241E0}" type="parTrans" cxnId="{EBC3B6A0-4D67-4C45-A980-B70C5BBB8460}">
      <dgm:prSet/>
      <dgm:spPr/>
      <dgm:t>
        <a:bodyPr/>
        <a:lstStyle/>
        <a:p>
          <a:endParaRPr lang="en-US"/>
        </a:p>
      </dgm:t>
    </dgm:pt>
    <dgm:pt modelId="{72E6A042-D45B-4631-B666-F6A6E8F04209}" type="sibTrans" cxnId="{EBC3B6A0-4D67-4C45-A980-B70C5BBB8460}">
      <dgm:prSet/>
      <dgm:spPr/>
      <dgm:t>
        <a:bodyPr/>
        <a:lstStyle/>
        <a:p>
          <a:endParaRPr lang="en-US"/>
        </a:p>
      </dgm:t>
    </dgm:pt>
    <dgm:pt modelId="{5D650267-B9FA-4DFE-9669-A4B09524908F}">
      <dgm:prSet/>
      <dgm:spPr/>
      <dgm:t>
        <a:bodyPr/>
        <a:lstStyle/>
        <a:p>
          <a:r>
            <a:rPr lang="fr-CA"/>
            <a:t>Actions: Objet indiquant une intention de modifier le Store. Possède au minimum un ‘type’.</a:t>
          </a:r>
          <a:endParaRPr lang="en-US"/>
        </a:p>
      </dgm:t>
    </dgm:pt>
    <dgm:pt modelId="{4E3E78E7-D265-426C-8469-C7117C78571B}" type="parTrans" cxnId="{4767EF2C-6434-4267-A0A9-9FCC36BD6614}">
      <dgm:prSet/>
      <dgm:spPr/>
      <dgm:t>
        <a:bodyPr/>
        <a:lstStyle/>
        <a:p>
          <a:endParaRPr lang="en-US"/>
        </a:p>
      </dgm:t>
    </dgm:pt>
    <dgm:pt modelId="{9BDFF033-CDFC-4BB2-9810-78392A75BFF4}" type="sibTrans" cxnId="{4767EF2C-6434-4267-A0A9-9FCC36BD6614}">
      <dgm:prSet/>
      <dgm:spPr/>
      <dgm:t>
        <a:bodyPr/>
        <a:lstStyle/>
        <a:p>
          <a:endParaRPr lang="en-US"/>
        </a:p>
      </dgm:t>
    </dgm:pt>
    <dgm:pt modelId="{865E2682-0323-4A66-9B00-85AD65C1B563}">
      <dgm:prSet/>
      <dgm:spPr/>
      <dgm:t>
        <a:bodyPr/>
        <a:lstStyle/>
        <a:p>
          <a:r>
            <a:rPr lang="fr-CA"/>
            <a:t>Reducers: Réagit à une action, met à jour le store.</a:t>
          </a:r>
          <a:endParaRPr lang="en-US"/>
        </a:p>
      </dgm:t>
    </dgm:pt>
    <dgm:pt modelId="{89988DAC-AB94-49B6-9E70-C145762FDDB1}" type="parTrans" cxnId="{5177D20C-DDCF-429A-B475-1831B6ED14A7}">
      <dgm:prSet/>
      <dgm:spPr/>
      <dgm:t>
        <a:bodyPr/>
        <a:lstStyle/>
        <a:p>
          <a:endParaRPr lang="en-US"/>
        </a:p>
      </dgm:t>
    </dgm:pt>
    <dgm:pt modelId="{5C8CA6A3-E083-4F0C-9D30-D0C7CEC02EFB}" type="sibTrans" cxnId="{5177D20C-DDCF-429A-B475-1831B6ED14A7}">
      <dgm:prSet/>
      <dgm:spPr/>
      <dgm:t>
        <a:bodyPr/>
        <a:lstStyle/>
        <a:p>
          <a:endParaRPr lang="en-US"/>
        </a:p>
      </dgm:t>
    </dgm:pt>
    <dgm:pt modelId="{8037568D-A255-47A8-8D8C-D695F5265FBD}">
      <dgm:prSet/>
      <dgm:spPr/>
      <dgm:t>
        <a:bodyPr/>
        <a:lstStyle/>
        <a:p>
          <a:r>
            <a:rPr lang="fr-CA"/>
            <a:t>Middleware: Intercepte des actions avant qu’elles atteignent les reducers. Utilile entre autre pour ‘logging’, ‘telemetry’, ‘asynchronous request’…</a:t>
          </a:r>
          <a:endParaRPr lang="en-US"/>
        </a:p>
      </dgm:t>
    </dgm:pt>
    <dgm:pt modelId="{DA88D042-2F40-49C1-A952-7509E361677A}" type="parTrans" cxnId="{DB6A3CD7-15D9-462F-A0E4-5FBBB838A91F}">
      <dgm:prSet/>
      <dgm:spPr/>
      <dgm:t>
        <a:bodyPr/>
        <a:lstStyle/>
        <a:p>
          <a:endParaRPr lang="en-US"/>
        </a:p>
      </dgm:t>
    </dgm:pt>
    <dgm:pt modelId="{840C6138-01C7-4FC8-AA9C-0A9723B21BA6}" type="sibTrans" cxnId="{DB6A3CD7-15D9-462F-A0E4-5FBBB838A91F}">
      <dgm:prSet/>
      <dgm:spPr/>
      <dgm:t>
        <a:bodyPr/>
        <a:lstStyle/>
        <a:p>
          <a:endParaRPr lang="en-US"/>
        </a:p>
      </dgm:t>
    </dgm:pt>
    <dgm:pt modelId="{949264B3-1E27-4B0A-8348-5CC4C3DD7576}" type="pres">
      <dgm:prSet presAssocID="{36B08A14-7DEE-4061-889B-6396E5FEA9EC}" presName="outerComposite" presStyleCnt="0">
        <dgm:presLayoutVars>
          <dgm:chMax val="5"/>
          <dgm:dir/>
          <dgm:resizeHandles val="exact"/>
        </dgm:presLayoutVars>
      </dgm:prSet>
      <dgm:spPr/>
    </dgm:pt>
    <dgm:pt modelId="{24926882-32C4-4CD8-8A2E-F3ED5E249D80}" type="pres">
      <dgm:prSet presAssocID="{36B08A14-7DEE-4061-889B-6396E5FEA9EC}" presName="dummyMaxCanvas" presStyleCnt="0">
        <dgm:presLayoutVars/>
      </dgm:prSet>
      <dgm:spPr/>
    </dgm:pt>
    <dgm:pt modelId="{303E6E39-1F0E-46DE-8B0A-BFBBA5B32695}" type="pres">
      <dgm:prSet presAssocID="{36B08A14-7DEE-4061-889B-6396E5FEA9EC}" presName="FourNodes_1" presStyleLbl="node1" presStyleIdx="0" presStyleCnt="4">
        <dgm:presLayoutVars>
          <dgm:bulletEnabled val="1"/>
        </dgm:presLayoutVars>
      </dgm:prSet>
      <dgm:spPr/>
    </dgm:pt>
    <dgm:pt modelId="{E90BC0F0-EB6F-4838-B5AA-05B482B33092}" type="pres">
      <dgm:prSet presAssocID="{36B08A14-7DEE-4061-889B-6396E5FEA9EC}" presName="FourNodes_2" presStyleLbl="node1" presStyleIdx="1" presStyleCnt="4">
        <dgm:presLayoutVars>
          <dgm:bulletEnabled val="1"/>
        </dgm:presLayoutVars>
      </dgm:prSet>
      <dgm:spPr/>
    </dgm:pt>
    <dgm:pt modelId="{22028EC7-2403-47F4-BDE7-14CE3FD03E31}" type="pres">
      <dgm:prSet presAssocID="{36B08A14-7DEE-4061-889B-6396E5FEA9EC}" presName="FourNodes_3" presStyleLbl="node1" presStyleIdx="2" presStyleCnt="4">
        <dgm:presLayoutVars>
          <dgm:bulletEnabled val="1"/>
        </dgm:presLayoutVars>
      </dgm:prSet>
      <dgm:spPr/>
    </dgm:pt>
    <dgm:pt modelId="{887688DC-E92D-4628-94C8-4C10A1C1776E}" type="pres">
      <dgm:prSet presAssocID="{36B08A14-7DEE-4061-889B-6396E5FEA9EC}" presName="FourNodes_4" presStyleLbl="node1" presStyleIdx="3" presStyleCnt="4">
        <dgm:presLayoutVars>
          <dgm:bulletEnabled val="1"/>
        </dgm:presLayoutVars>
      </dgm:prSet>
      <dgm:spPr/>
    </dgm:pt>
    <dgm:pt modelId="{8A48788D-A714-4A42-AE93-C995B9561056}" type="pres">
      <dgm:prSet presAssocID="{36B08A14-7DEE-4061-889B-6396E5FEA9EC}" presName="FourConn_1-2" presStyleLbl="fgAccFollowNode1" presStyleIdx="0" presStyleCnt="3">
        <dgm:presLayoutVars>
          <dgm:bulletEnabled val="1"/>
        </dgm:presLayoutVars>
      </dgm:prSet>
      <dgm:spPr/>
    </dgm:pt>
    <dgm:pt modelId="{287E7900-25EA-40E4-9FEA-DABDD6A50495}" type="pres">
      <dgm:prSet presAssocID="{36B08A14-7DEE-4061-889B-6396E5FEA9EC}" presName="FourConn_2-3" presStyleLbl="fgAccFollowNode1" presStyleIdx="1" presStyleCnt="3">
        <dgm:presLayoutVars>
          <dgm:bulletEnabled val="1"/>
        </dgm:presLayoutVars>
      </dgm:prSet>
      <dgm:spPr/>
    </dgm:pt>
    <dgm:pt modelId="{6888623D-DAF7-4E8A-862A-3D2954758D7E}" type="pres">
      <dgm:prSet presAssocID="{36B08A14-7DEE-4061-889B-6396E5FEA9EC}" presName="FourConn_3-4" presStyleLbl="fgAccFollowNode1" presStyleIdx="2" presStyleCnt="3">
        <dgm:presLayoutVars>
          <dgm:bulletEnabled val="1"/>
        </dgm:presLayoutVars>
      </dgm:prSet>
      <dgm:spPr/>
    </dgm:pt>
    <dgm:pt modelId="{FD8E5E30-2A94-40D0-9513-8D27243B8C82}" type="pres">
      <dgm:prSet presAssocID="{36B08A14-7DEE-4061-889B-6396E5FEA9EC}" presName="FourNodes_1_text" presStyleLbl="node1" presStyleIdx="3" presStyleCnt="4">
        <dgm:presLayoutVars>
          <dgm:bulletEnabled val="1"/>
        </dgm:presLayoutVars>
      </dgm:prSet>
      <dgm:spPr/>
    </dgm:pt>
    <dgm:pt modelId="{D6A597EE-8DF8-4D4A-AD11-3A9731775BA7}" type="pres">
      <dgm:prSet presAssocID="{36B08A14-7DEE-4061-889B-6396E5FEA9EC}" presName="FourNodes_2_text" presStyleLbl="node1" presStyleIdx="3" presStyleCnt="4">
        <dgm:presLayoutVars>
          <dgm:bulletEnabled val="1"/>
        </dgm:presLayoutVars>
      </dgm:prSet>
      <dgm:spPr/>
    </dgm:pt>
    <dgm:pt modelId="{AA55D63A-CFAD-4D7D-9BFC-328E893B20CA}" type="pres">
      <dgm:prSet presAssocID="{36B08A14-7DEE-4061-889B-6396E5FEA9EC}" presName="FourNodes_3_text" presStyleLbl="node1" presStyleIdx="3" presStyleCnt="4">
        <dgm:presLayoutVars>
          <dgm:bulletEnabled val="1"/>
        </dgm:presLayoutVars>
      </dgm:prSet>
      <dgm:spPr/>
    </dgm:pt>
    <dgm:pt modelId="{1145B634-F235-48AC-84A0-B448B6288C38}" type="pres">
      <dgm:prSet presAssocID="{36B08A14-7DEE-4061-889B-6396E5FEA9EC}" presName="FourNodes_4_text" presStyleLbl="node1" presStyleIdx="3" presStyleCnt="4">
        <dgm:presLayoutVars>
          <dgm:bulletEnabled val="1"/>
        </dgm:presLayoutVars>
      </dgm:prSet>
      <dgm:spPr/>
    </dgm:pt>
  </dgm:ptLst>
  <dgm:cxnLst>
    <dgm:cxn modelId="{5177D20C-DDCF-429A-B475-1831B6ED14A7}" srcId="{36B08A14-7DEE-4061-889B-6396E5FEA9EC}" destId="{865E2682-0323-4A66-9B00-85AD65C1B563}" srcOrd="2" destOrd="0" parTransId="{89988DAC-AB94-49B6-9E70-C145762FDDB1}" sibTransId="{5C8CA6A3-E083-4F0C-9D30-D0C7CEC02EFB}"/>
    <dgm:cxn modelId="{64B4B910-F64D-4F35-86B9-40C1C377180E}" type="presOf" srcId="{EDB740E1-A7A9-4F86-991D-66E64B716EC4}" destId="{FD8E5E30-2A94-40D0-9513-8D27243B8C82}" srcOrd="1" destOrd="0" presId="urn:microsoft.com/office/officeart/2005/8/layout/vProcess5"/>
    <dgm:cxn modelId="{E139121A-A126-4E70-AC76-A215CD319B78}" type="presOf" srcId="{865E2682-0323-4A66-9B00-85AD65C1B563}" destId="{22028EC7-2403-47F4-BDE7-14CE3FD03E31}" srcOrd="0" destOrd="0" presId="urn:microsoft.com/office/officeart/2005/8/layout/vProcess5"/>
    <dgm:cxn modelId="{3352B623-CC8E-4A84-8236-27E23541493F}" type="presOf" srcId="{5C8CA6A3-E083-4F0C-9D30-D0C7CEC02EFB}" destId="{6888623D-DAF7-4E8A-862A-3D2954758D7E}" srcOrd="0" destOrd="0" presId="urn:microsoft.com/office/officeart/2005/8/layout/vProcess5"/>
    <dgm:cxn modelId="{39EEFB25-AFBA-417D-BB81-9B9B63705107}" type="presOf" srcId="{72E6A042-D45B-4631-B666-F6A6E8F04209}" destId="{8A48788D-A714-4A42-AE93-C995B9561056}" srcOrd="0" destOrd="0" presId="urn:microsoft.com/office/officeart/2005/8/layout/vProcess5"/>
    <dgm:cxn modelId="{4767EF2C-6434-4267-A0A9-9FCC36BD6614}" srcId="{36B08A14-7DEE-4061-889B-6396E5FEA9EC}" destId="{5D650267-B9FA-4DFE-9669-A4B09524908F}" srcOrd="1" destOrd="0" parTransId="{4E3E78E7-D265-426C-8469-C7117C78571B}" sibTransId="{9BDFF033-CDFC-4BB2-9810-78392A75BFF4}"/>
    <dgm:cxn modelId="{9ACC6841-B3BE-424C-9C45-265AC7747BCE}" type="presOf" srcId="{EDB740E1-A7A9-4F86-991D-66E64B716EC4}" destId="{303E6E39-1F0E-46DE-8B0A-BFBBA5B32695}" srcOrd="0" destOrd="0" presId="urn:microsoft.com/office/officeart/2005/8/layout/vProcess5"/>
    <dgm:cxn modelId="{10152159-4C72-48DA-A6ED-B5580F67E83E}" type="presOf" srcId="{8037568D-A255-47A8-8D8C-D695F5265FBD}" destId="{1145B634-F235-48AC-84A0-B448B6288C38}" srcOrd="1" destOrd="0" presId="urn:microsoft.com/office/officeart/2005/8/layout/vProcess5"/>
    <dgm:cxn modelId="{13E0287C-5341-47BF-A287-224E554CDBC5}" type="presOf" srcId="{9BDFF033-CDFC-4BB2-9810-78392A75BFF4}" destId="{287E7900-25EA-40E4-9FEA-DABDD6A50495}" srcOrd="0" destOrd="0" presId="urn:microsoft.com/office/officeart/2005/8/layout/vProcess5"/>
    <dgm:cxn modelId="{15672887-366A-4D1A-BCFD-46A7834C31D0}" type="presOf" srcId="{5D650267-B9FA-4DFE-9669-A4B09524908F}" destId="{D6A597EE-8DF8-4D4A-AD11-3A9731775BA7}" srcOrd="1" destOrd="0" presId="urn:microsoft.com/office/officeart/2005/8/layout/vProcess5"/>
    <dgm:cxn modelId="{B7A8408F-F9FC-4F3E-98A6-F95AD4E754CB}" type="presOf" srcId="{36B08A14-7DEE-4061-889B-6396E5FEA9EC}" destId="{949264B3-1E27-4B0A-8348-5CC4C3DD7576}" srcOrd="0" destOrd="0" presId="urn:microsoft.com/office/officeart/2005/8/layout/vProcess5"/>
    <dgm:cxn modelId="{EBC3B6A0-4D67-4C45-A980-B70C5BBB8460}" srcId="{36B08A14-7DEE-4061-889B-6396E5FEA9EC}" destId="{EDB740E1-A7A9-4F86-991D-66E64B716EC4}" srcOrd="0" destOrd="0" parTransId="{578E861A-F554-475B-9612-4169A67241E0}" sibTransId="{72E6A042-D45B-4631-B666-F6A6E8F04209}"/>
    <dgm:cxn modelId="{F3F1B0BD-9AFC-4C0B-9937-8221835F636D}" type="presOf" srcId="{865E2682-0323-4A66-9B00-85AD65C1B563}" destId="{AA55D63A-CFAD-4D7D-9BFC-328E893B20CA}" srcOrd="1" destOrd="0" presId="urn:microsoft.com/office/officeart/2005/8/layout/vProcess5"/>
    <dgm:cxn modelId="{1C9706CC-D826-4DEB-BFAB-D92E866C9EE8}" type="presOf" srcId="{8037568D-A255-47A8-8D8C-D695F5265FBD}" destId="{887688DC-E92D-4628-94C8-4C10A1C1776E}" srcOrd="0" destOrd="0" presId="urn:microsoft.com/office/officeart/2005/8/layout/vProcess5"/>
    <dgm:cxn modelId="{DB6A3CD7-15D9-462F-A0E4-5FBBB838A91F}" srcId="{36B08A14-7DEE-4061-889B-6396E5FEA9EC}" destId="{8037568D-A255-47A8-8D8C-D695F5265FBD}" srcOrd="3" destOrd="0" parTransId="{DA88D042-2F40-49C1-A952-7509E361677A}" sibTransId="{840C6138-01C7-4FC8-AA9C-0A9723B21BA6}"/>
    <dgm:cxn modelId="{0B8D91F1-1942-414D-9839-D52E050077BA}" type="presOf" srcId="{5D650267-B9FA-4DFE-9669-A4B09524908F}" destId="{E90BC0F0-EB6F-4838-B5AA-05B482B33092}" srcOrd="0" destOrd="0" presId="urn:microsoft.com/office/officeart/2005/8/layout/vProcess5"/>
    <dgm:cxn modelId="{2ABC3036-B3B8-4FAA-9C5B-49507BBA7048}" type="presParOf" srcId="{949264B3-1E27-4B0A-8348-5CC4C3DD7576}" destId="{24926882-32C4-4CD8-8A2E-F3ED5E249D80}" srcOrd="0" destOrd="0" presId="urn:microsoft.com/office/officeart/2005/8/layout/vProcess5"/>
    <dgm:cxn modelId="{DA4D73CF-BEA2-4CAC-958B-DF50D3436A4E}" type="presParOf" srcId="{949264B3-1E27-4B0A-8348-5CC4C3DD7576}" destId="{303E6E39-1F0E-46DE-8B0A-BFBBA5B32695}" srcOrd="1" destOrd="0" presId="urn:microsoft.com/office/officeart/2005/8/layout/vProcess5"/>
    <dgm:cxn modelId="{42944B6F-ABF2-4BBB-9DAD-28D965B7EA6C}" type="presParOf" srcId="{949264B3-1E27-4B0A-8348-5CC4C3DD7576}" destId="{E90BC0F0-EB6F-4838-B5AA-05B482B33092}" srcOrd="2" destOrd="0" presId="urn:microsoft.com/office/officeart/2005/8/layout/vProcess5"/>
    <dgm:cxn modelId="{8D559C6C-6FAC-4E9E-BD11-604051C28A5B}" type="presParOf" srcId="{949264B3-1E27-4B0A-8348-5CC4C3DD7576}" destId="{22028EC7-2403-47F4-BDE7-14CE3FD03E31}" srcOrd="3" destOrd="0" presId="urn:microsoft.com/office/officeart/2005/8/layout/vProcess5"/>
    <dgm:cxn modelId="{771A1797-C660-43BE-8DE2-DE8837DFC625}" type="presParOf" srcId="{949264B3-1E27-4B0A-8348-5CC4C3DD7576}" destId="{887688DC-E92D-4628-94C8-4C10A1C1776E}" srcOrd="4" destOrd="0" presId="urn:microsoft.com/office/officeart/2005/8/layout/vProcess5"/>
    <dgm:cxn modelId="{BD1467F2-DB81-4E56-85DA-5A64EEB154C2}" type="presParOf" srcId="{949264B3-1E27-4B0A-8348-5CC4C3DD7576}" destId="{8A48788D-A714-4A42-AE93-C995B9561056}" srcOrd="5" destOrd="0" presId="urn:microsoft.com/office/officeart/2005/8/layout/vProcess5"/>
    <dgm:cxn modelId="{841C95A8-3223-4B51-A987-3625A5D6FF1C}" type="presParOf" srcId="{949264B3-1E27-4B0A-8348-5CC4C3DD7576}" destId="{287E7900-25EA-40E4-9FEA-DABDD6A50495}" srcOrd="6" destOrd="0" presId="urn:microsoft.com/office/officeart/2005/8/layout/vProcess5"/>
    <dgm:cxn modelId="{6772C2A8-00F1-4B15-9D13-D5337664A44C}" type="presParOf" srcId="{949264B3-1E27-4B0A-8348-5CC4C3DD7576}" destId="{6888623D-DAF7-4E8A-862A-3D2954758D7E}" srcOrd="7" destOrd="0" presId="urn:microsoft.com/office/officeart/2005/8/layout/vProcess5"/>
    <dgm:cxn modelId="{2B980778-527B-4948-A387-C52AF6E38BFF}" type="presParOf" srcId="{949264B3-1E27-4B0A-8348-5CC4C3DD7576}" destId="{FD8E5E30-2A94-40D0-9513-8D27243B8C82}" srcOrd="8" destOrd="0" presId="urn:microsoft.com/office/officeart/2005/8/layout/vProcess5"/>
    <dgm:cxn modelId="{CE34AE76-C89A-47CF-B1E0-3AFAF9A82A9C}" type="presParOf" srcId="{949264B3-1E27-4B0A-8348-5CC4C3DD7576}" destId="{D6A597EE-8DF8-4D4A-AD11-3A9731775BA7}" srcOrd="9" destOrd="0" presId="urn:microsoft.com/office/officeart/2005/8/layout/vProcess5"/>
    <dgm:cxn modelId="{325C663F-6188-42B2-96D0-EC7A956F4D83}" type="presParOf" srcId="{949264B3-1E27-4B0A-8348-5CC4C3DD7576}" destId="{AA55D63A-CFAD-4D7D-9BFC-328E893B20CA}" srcOrd="10" destOrd="0" presId="urn:microsoft.com/office/officeart/2005/8/layout/vProcess5"/>
    <dgm:cxn modelId="{4A66457B-96B0-40A4-9486-9B901B1B392F}" type="presParOf" srcId="{949264B3-1E27-4B0A-8348-5CC4C3DD7576}" destId="{1145B634-F235-48AC-84A0-B448B6288C38}"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E6E39-1F0E-46DE-8B0A-BFBBA5B32695}">
      <dsp:nvSpPr>
        <dsp:cNvPr id="0" name=""/>
        <dsp:cNvSpPr/>
      </dsp:nvSpPr>
      <dsp:spPr>
        <a:xfrm>
          <a:off x="0" y="0"/>
          <a:ext cx="7924800" cy="691398"/>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CA" sz="1700" kern="1200"/>
            <a:t>Store: State global de l’application (gros objet json)</a:t>
          </a:r>
          <a:endParaRPr lang="en-US" sz="1700" kern="1200"/>
        </a:p>
      </dsp:txBody>
      <dsp:txXfrm>
        <a:off x="20250" y="20250"/>
        <a:ext cx="7120304" cy="650898"/>
      </dsp:txXfrm>
    </dsp:sp>
    <dsp:sp modelId="{E90BC0F0-EB6F-4838-B5AA-05B482B33092}">
      <dsp:nvSpPr>
        <dsp:cNvPr id="0" name=""/>
        <dsp:cNvSpPr/>
      </dsp:nvSpPr>
      <dsp:spPr>
        <a:xfrm>
          <a:off x="663701" y="817107"/>
          <a:ext cx="7924800" cy="691398"/>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CA" sz="1700" kern="1200"/>
            <a:t>Actions: Objet indiquant une intention de modifier le Store. Possède au minimum un ‘type’.</a:t>
          </a:r>
          <a:endParaRPr lang="en-US" sz="1700" kern="1200"/>
        </a:p>
      </dsp:txBody>
      <dsp:txXfrm>
        <a:off x="683951" y="837357"/>
        <a:ext cx="6771188" cy="650898"/>
      </dsp:txXfrm>
    </dsp:sp>
    <dsp:sp modelId="{22028EC7-2403-47F4-BDE7-14CE3FD03E31}">
      <dsp:nvSpPr>
        <dsp:cNvPr id="0" name=""/>
        <dsp:cNvSpPr/>
      </dsp:nvSpPr>
      <dsp:spPr>
        <a:xfrm>
          <a:off x="1317498" y="1634214"/>
          <a:ext cx="7924800" cy="691398"/>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CA" sz="1700" kern="1200"/>
            <a:t>Reducers: Réagit à une action, met à jour le store.</a:t>
          </a:r>
          <a:endParaRPr lang="en-US" sz="1700" kern="1200"/>
        </a:p>
      </dsp:txBody>
      <dsp:txXfrm>
        <a:off x="1337748" y="1654464"/>
        <a:ext cx="6781094" cy="650898"/>
      </dsp:txXfrm>
    </dsp:sp>
    <dsp:sp modelId="{887688DC-E92D-4628-94C8-4C10A1C1776E}">
      <dsp:nvSpPr>
        <dsp:cNvPr id="0" name=""/>
        <dsp:cNvSpPr/>
      </dsp:nvSpPr>
      <dsp:spPr>
        <a:xfrm>
          <a:off x="1981200" y="2451322"/>
          <a:ext cx="7924800" cy="691398"/>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CA" sz="1700" kern="1200"/>
            <a:t>Middleware: Intercepte des actions avant qu’elles atteignent les reducers. Utilile entre autre pour ‘logging’, ‘telemetry’, ‘asynchronous request’…</a:t>
          </a:r>
          <a:endParaRPr lang="en-US" sz="1700" kern="1200"/>
        </a:p>
      </dsp:txBody>
      <dsp:txXfrm>
        <a:off x="2001450" y="2471572"/>
        <a:ext cx="6771188" cy="650898"/>
      </dsp:txXfrm>
    </dsp:sp>
    <dsp:sp modelId="{8A48788D-A714-4A42-AE93-C995B9561056}">
      <dsp:nvSpPr>
        <dsp:cNvPr id="0" name=""/>
        <dsp:cNvSpPr/>
      </dsp:nvSpPr>
      <dsp:spPr>
        <a:xfrm>
          <a:off x="7475390" y="529548"/>
          <a:ext cx="449409" cy="449409"/>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576507" y="529548"/>
        <a:ext cx="247175" cy="338180"/>
      </dsp:txXfrm>
    </dsp:sp>
    <dsp:sp modelId="{287E7900-25EA-40E4-9FEA-DABDD6A50495}">
      <dsp:nvSpPr>
        <dsp:cNvPr id="0" name=""/>
        <dsp:cNvSpPr/>
      </dsp:nvSpPr>
      <dsp:spPr>
        <a:xfrm>
          <a:off x="8139092" y="1346655"/>
          <a:ext cx="449409" cy="449409"/>
        </a:xfrm>
        <a:prstGeom prst="downArrow">
          <a:avLst>
            <a:gd name="adj1" fmla="val 55000"/>
            <a:gd name="adj2" fmla="val 45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240209" y="1346655"/>
        <a:ext cx="247175" cy="338180"/>
      </dsp:txXfrm>
    </dsp:sp>
    <dsp:sp modelId="{6888623D-DAF7-4E8A-862A-3D2954758D7E}">
      <dsp:nvSpPr>
        <dsp:cNvPr id="0" name=""/>
        <dsp:cNvSpPr/>
      </dsp:nvSpPr>
      <dsp:spPr>
        <a:xfrm>
          <a:off x="8792888" y="2163763"/>
          <a:ext cx="449409" cy="449409"/>
        </a:xfrm>
        <a:prstGeom prst="downArrow">
          <a:avLst>
            <a:gd name="adj1" fmla="val 55000"/>
            <a:gd name="adj2" fmla="val 45000"/>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894005" y="2163763"/>
        <a:ext cx="247175" cy="33818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3/7/2019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3/7/2019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youtube.com/watch?v=Gjiu7Lgdg3s" TargetMode="External"/><Relationship Id="rId2" Type="http://schemas.openxmlformats.org/officeDocument/2006/relationships/hyperlink" Target="https://www.youtube.com/watch?v=JUuic7mEs-s" TargetMode="External"/><Relationship Id="rId1" Type="http://schemas.openxmlformats.org/officeDocument/2006/relationships/slideLayout" Target="../slideLayouts/slideLayout2.xml"/><Relationship Id="rId4" Type="http://schemas.openxmlformats.org/officeDocument/2006/relationships/hyperlink" Target="https://medium.com/@alexandereardon/the-middleware-listener-pattern-better-asynchronous-actions-in-redux-16164fb6186f"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25875-F9D7-4958-A6A2-14CB1DDF575D}"/>
              </a:ext>
            </a:extLst>
          </p:cNvPr>
          <p:cNvSpPr>
            <a:spLocks noGrp="1"/>
          </p:cNvSpPr>
          <p:nvPr>
            <p:ph type="ctrTitle"/>
          </p:nvPr>
        </p:nvSpPr>
        <p:spPr/>
        <p:txBody>
          <a:bodyPr/>
          <a:lstStyle/>
          <a:p>
            <a:r>
              <a:rPr lang="fr-CA" dirty="0"/>
              <a:t>Part 1 - </a:t>
            </a:r>
            <a:r>
              <a:rPr lang="fr-CA" dirty="0" err="1"/>
              <a:t>Redux</a:t>
            </a:r>
            <a:endParaRPr lang="en-US" dirty="0"/>
          </a:p>
        </p:txBody>
      </p:sp>
      <p:sp>
        <p:nvSpPr>
          <p:cNvPr id="3" name="Subtitle 2">
            <a:extLst>
              <a:ext uri="{FF2B5EF4-FFF2-40B4-BE49-F238E27FC236}">
                <a16:creationId xmlns:a16="http://schemas.microsoft.com/office/drawing/2014/main" id="{A0B6178D-127E-4846-85D9-02DFD787E6E5}"/>
              </a:ext>
            </a:extLst>
          </p:cNvPr>
          <p:cNvSpPr>
            <a:spLocks noGrp="1"/>
          </p:cNvSpPr>
          <p:nvPr>
            <p:ph type="subTitle" idx="1"/>
          </p:nvPr>
        </p:nvSpPr>
        <p:spPr/>
        <p:txBody>
          <a:bodyPr/>
          <a:lstStyle/>
          <a:p>
            <a:endParaRPr lang="en-US" dirty="0"/>
          </a:p>
        </p:txBody>
      </p:sp>
      <p:pic>
        <p:nvPicPr>
          <p:cNvPr id="1026" name="Picture 2" descr="Image result for logo redux">
            <a:extLst>
              <a:ext uri="{FF2B5EF4-FFF2-40B4-BE49-F238E27FC236}">
                <a16:creationId xmlns:a16="http://schemas.microsoft.com/office/drawing/2014/main" id="{CE37DBEE-519D-45C5-81A4-C5733565BC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0288" y="1600200"/>
            <a:ext cx="3003630" cy="3003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834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A0D65-D4BB-4623-899C-FA39EDB8638A}"/>
              </a:ext>
            </a:extLst>
          </p:cNvPr>
          <p:cNvSpPr>
            <a:spLocks noGrp="1"/>
          </p:cNvSpPr>
          <p:nvPr>
            <p:ph type="title"/>
          </p:nvPr>
        </p:nvSpPr>
        <p:spPr/>
        <p:txBody>
          <a:bodyPr/>
          <a:lstStyle/>
          <a:p>
            <a:r>
              <a:rPr lang="en-CA" dirty="0"/>
              <a:t>Middleware</a:t>
            </a:r>
          </a:p>
        </p:txBody>
      </p:sp>
      <p:sp>
        <p:nvSpPr>
          <p:cNvPr id="4" name="Text Placeholder 3">
            <a:extLst>
              <a:ext uri="{FF2B5EF4-FFF2-40B4-BE49-F238E27FC236}">
                <a16:creationId xmlns:a16="http://schemas.microsoft.com/office/drawing/2014/main" id="{52EE2AFF-65BB-42D0-B852-BDF2D79E0EDD}"/>
              </a:ext>
            </a:extLst>
          </p:cNvPr>
          <p:cNvSpPr>
            <a:spLocks noGrp="1"/>
          </p:cNvSpPr>
          <p:nvPr>
            <p:ph type="body" sz="half" idx="2"/>
          </p:nvPr>
        </p:nvSpPr>
        <p:spPr/>
        <p:txBody>
          <a:bodyPr>
            <a:normAutofit/>
          </a:bodyPr>
          <a:lstStyle/>
          <a:p>
            <a:r>
              <a:rPr lang="en-CA" sz="2400" dirty="0" err="1"/>
              <a:t>Même</a:t>
            </a:r>
            <a:r>
              <a:rPr lang="en-CA" sz="2400" dirty="0"/>
              <a:t> concept </a:t>
            </a:r>
            <a:r>
              <a:rPr lang="en-CA" sz="2400" dirty="0" err="1"/>
              <a:t>qu’un</a:t>
            </a:r>
            <a:r>
              <a:rPr lang="en-CA" sz="2400" dirty="0"/>
              <a:t> Middleware </a:t>
            </a:r>
            <a:r>
              <a:rPr lang="en-CA" sz="2400" dirty="0" err="1"/>
              <a:t>en</a:t>
            </a:r>
            <a:r>
              <a:rPr lang="en-CA" sz="2400" dirty="0"/>
              <a:t> .NET Core</a:t>
            </a:r>
          </a:p>
        </p:txBody>
      </p:sp>
      <p:pic>
        <p:nvPicPr>
          <p:cNvPr id="10" name="Picture Placeholder 9">
            <a:extLst>
              <a:ext uri="{FF2B5EF4-FFF2-40B4-BE49-F238E27FC236}">
                <a16:creationId xmlns:a16="http://schemas.microsoft.com/office/drawing/2014/main" id="{D5817222-4F88-42F9-973B-B6D67E0D91A5}"/>
              </a:ext>
            </a:extLst>
          </p:cNvPr>
          <p:cNvPicPr>
            <a:picLocks noGrp="1" noChangeAspect="1"/>
          </p:cNvPicPr>
          <p:nvPr>
            <p:ph type="pic" idx="1"/>
          </p:nvPr>
        </p:nvPicPr>
        <p:blipFill>
          <a:blip r:embed="rId2"/>
          <a:srcRect t="20404" b="20404"/>
          <a:stretch>
            <a:fillRect/>
          </a:stretch>
        </p:blipFill>
        <p:spPr/>
      </p:pic>
      <p:sp>
        <p:nvSpPr>
          <p:cNvPr id="3" name="Rectangle 2">
            <a:extLst>
              <a:ext uri="{FF2B5EF4-FFF2-40B4-BE49-F238E27FC236}">
                <a16:creationId xmlns:a16="http://schemas.microsoft.com/office/drawing/2014/main" id="{E2D96EB9-C2C0-4198-904A-26905508BD0B}"/>
              </a:ext>
            </a:extLst>
          </p:cNvPr>
          <p:cNvSpPr/>
          <p:nvPr/>
        </p:nvSpPr>
        <p:spPr>
          <a:xfrm>
            <a:off x="2690544" y="-54469"/>
            <a:ext cx="2364750"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Pipeline</a:t>
            </a:r>
          </a:p>
        </p:txBody>
      </p:sp>
      <p:sp>
        <p:nvSpPr>
          <p:cNvPr id="5" name="Arrow: Right 4">
            <a:extLst>
              <a:ext uri="{FF2B5EF4-FFF2-40B4-BE49-F238E27FC236}">
                <a16:creationId xmlns:a16="http://schemas.microsoft.com/office/drawing/2014/main" id="{54A57496-FC81-4FB1-B4FB-E0C2A57B3E28}"/>
              </a:ext>
            </a:extLst>
          </p:cNvPr>
          <p:cNvSpPr/>
          <p:nvPr/>
        </p:nvSpPr>
        <p:spPr>
          <a:xfrm rot="1794114">
            <a:off x="4739780" y="713063"/>
            <a:ext cx="788565" cy="226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86129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D7CDC-898E-4B88-8477-79F797AB05E7}"/>
              </a:ext>
            </a:extLst>
          </p:cNvPr>
          <p:cNvSpPr>
            <a:spLocks noGrp="1"/>
          </p:cNvSpPr>
          <p:nvPr>
            <p:ph type="title"/>
          </p:nvPr>
        </p:nvSpPr>
        <p:spPr/>
        <p:txBody>
          <a:bodyPr/>
          <a:lstStyle/>
          <a:p>
            <a:r>
              <a:rPr lang="en-CA" dirty="0"/>
              <a:t>Middleware</a:t>
            </a:r>
          </a:p>
        </p:txBody>
      </p:sp>
      <p:pic>
        <p:nvPicPr>
          <p:cNvPr id="5" name="Content Placeholder 4">
            <a:extLst>
              <a:ext uri="{FF2B5EF4-FFF2-40B4-BE49-F238E27FC236}">
                <a16:creationId xmlns:a16="http://schemas.microsoft.com/office/drawing/2014/main" id="{22C87B5C-0276-43A0-80AA-15FCA67542E6}"/>
              </a:ext>
            </a:extLst>
          </p:cNvPr>
          <p:cNvPicPr>
            <a:picLocks noGrp="1" noChangeAspect="1"/>
          </p:cNvPicPr>
          <p:nvPr>
            <p:ph idx="1"/>
          </p:nvPr>
        </p:nvPicPr>
        <p:blipFill>
          <a:blip r:embed="rId2"/>
          <a:stretch>
            <a:fillRect/>
          </a:stretch>
        </p:blipFill>
        <p:spPr>
          <a:xfrm>
            <a:off x="2950724" y="3229658"/>
            <a:ext cx="6287377" cy="1581371"/>
          </a:xfrm>
        </p:spPr>
      </p:pic>
    </p:spTree>
    <p:extLst>
      <p:ext uri="{BB962C8B-B14F-4D97-AF65-F5344CB8AC3E}">
        <p14:creationId xmlns:p14="http://schemas.microsoft.com/office/powerpoint/2010/main" val="1547424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44" name="Rectangle 6">
            <a:extLst>
              <a:ext uri="{FF2B5EF4-FFF2-40B4-BE49-F238E27FC236}">
                <a16:creationId xmlns:a16="http://schemas.microsoft.com/office/drawing/2014/main" id="{933B46D5-42D5-4194-B895-B45DCFF2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8">
            <a:extLst>
              <a:ext uri="{FF2B5EF4-FFF2-40B4-BE49-F238E27FC236}">
                <a16:creationId xmlns:a16="http://schemas.microsoft.com/office/drawing/2014/main" id="{18896DCC-8879-4CF3-BB2D-0C535C805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10" name="Rectangle 9">
              <a:extLst>
                <a:ext uri="{FF2B5EF4-FFF2-40B4-BE49-F238E27FC236}">
                  <a16:creationId xmlns:a16="http://schemas.microsoft.com/office/drawing/2014/main" id="{534630B0-6EE6-4DFE-9FC5-0988FED6CB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605C0C27-BDE8-4899-B838-C0DC2EAB8C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EDC3E8DB-0AA9-4C49-A986-24A6D44A52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Rectangle 12">
              <a:extLst>
                <a:ext uri="{FF2B5EF4-FFF2-40B4-BE49-F238E27FC236}">
                  <a16:creationId xmlns:a16="http://schemas.microsoft.com/office/drawing/2014/main" id="{334CA156-4C5B-4EAD-99BC-E2C734D5A5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8" name="Freeform 9">
              <a:extLst>
                <a:ext uri="{FF2B5EF4-FFF2-40B4-BE49-F238E27FC236}">
                  <a16:creationId xmlns:a16="http://schemas.microsoft.com/office/drawing/2014/main" id="{5E568387-0266-4411-9330-8E9CD9B82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10">
              <a:extLst>
                <a:ext uri="{FF2B5EF4-FFF2-40B4-BE49-F238E27FC236}">
                  <a16:creationId xmlns:a16="http://schemas.microsoft.com/office/drawing/2014/main" id="{C84DAA3E-ACD2-4620-8906-7C7280CE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2D86F227-CF83-476B-B657-D6B0C53B3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12">
              <a:extLst>
                <a:ext uri="{FF2B5EF4-FFF2-40B4-BE49-F238E27FC236}">
                  <a16:creationId xmlns:a16="http://schemas.microsoft.com/office/drawing/2014/main" id="{14934B78-B04C-4CFA-A64D-EFA402E14E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60B3248E-2504-49B9-879B-D0158482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CA4F4223-FB0B-4CA0-8913-341EDCD78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42327D55-3076-45A9-8C23-54CC450F3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10BA2659-760C-445C-96A9-155F0BF09F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9EF5E6EC-49CF-43A0-8ED2-136FCDCAD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F4A1A617-AE8C-49B0-9B78-F0E2BFB2BD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4B1C21A9-2A27-4BA8-AB2C-E2F23D93F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803E4DF0-86BE-4F7B-99D9-A4DAF790A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324C4266-1501-454D-A3A2-C60585E37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4">
              <a:extLst>
                <a:ext uri="{FF2B5EF4-FFF2-40B4-BE49-F238E27FC236}">
                  <a16:creationId xmlns:a16="http://schemas.microsoft.com/office/drawing/2014/main" id="{335F4B74-90BA-4372-9744-660DE1DAE6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5">
              <a:extLst>
                <a:ext uri="{FF2B5EF4-FFF2-40B4-BE49-F238E27FC236}">
                  <a16:creationId xmlns:a16="http://schemas.microsoft.com/office/drawing/2014/main" id="{676BC228-1D88-4E9F-A39C-485245F38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6">
              <a:extLst>
                <a:ext uri="{FF2B5EF4-FFF2-40B4-BE49-F238E27FC236}">
                  <a16:creationId xmlns:a16="http://schemas.microsoft.com/office/drawing/2014/main" id="{82C283AD-515F-427B-A581-F1EC42B2F8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7">
              <a:extLst>
                <a:ext uri="{FF2B5EF4-FFF2-40B4-BE49-F238E27FC236}">
                  <a16:creationId xmlns:a16="http://schemas.microsoft.com/office/drawing/2014/main" id="{A211013C-44EA-4C7F-867A-70F84606A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8">
              <a:extLst>
                <a:ext uri="{FF2B5EF4-FFF2-40B4-BE49-F238E27FC236}">
                  <a16:creationId xmlns:a16="http://schemas.microsoft.com/office/drawing/2014/main" id="{5A091894-50E1-4B1B-94B2-693B5DC5A0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9">
              <a:extLst>
                <a:ext uri="{FF2B5EF4-FFF2-40B4-BE49-F238E27FC236}">
                  <a16:creationId xmlns:a16="http://schemas.microsoft.com/office/drawing/2014/main" id="{33665320-A7B0-4BE7-B587-654A5E130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36">
              <a:extLst>
                <a:ext uri="{FF2B5EF4-FFF2-40B4-BE49-F238E27FC236}">
                  <a16:creationId xmlns:a16="http://schemas.microsoft.com/office/drawing/2014/main" id="{5E731000-CA59-41D5-BBAF-4CF0C93C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37">
              <a:extLst>
                <a:ext uri="{FF2B5EF4-FFF2-40B4-BE49-F238E27FC236}">
                  <a16:creationId xmlns:a16="http://schemas.microsoft.com/office/drawing/2014/main" id="{3ADE52FC-89F2-4DE3-90F2-23F8A19B5F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38">
              <a:extLst>
                <a:ext uri="{FF2B5EF4-FFF2-40B4-BE49-F238E27FC236}">
                  <a16:creationId xmlns:a16="http://schemas.microsoft.com/office/drawing/2014/main" id="{C598494B-717D-4E29-9D55-F0FEF36C02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9">
              <a:extLst>
                <a:ext uri="{FF2B5EF4-FFF2-40B4-BE49-F238E27FC236}">
                  <a16:creationId xmlns:a16="http://schemas.microsoft.com/office/drawing/2014/main" id="{4E748B28-C809-4A72-BA26-B4270600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40">
              <a:extLst>
                <a:ext uri="{FF2B5EF4-FFF2-40B4-BE49-F238E27FC236}">
                  <a16:creationId xmlns:a16="http://schemas.microsoft.com/office/drawing/2014/main" id="{1B55B6D8-6E87-41B4-8C20-4C59AB35B0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41">
              <a:extLst>
                <a:ext uri="{FF2B5EF4-FFF2-40B4-BE49-F238E27FC236}">
                  <a16:creationId xmlns:a16="http://schemas.microsoft.com/office/drawing/2014/main" id="{8AF0CB98-D797-4C0F-B534-B53FFEC58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42">
              <a:extLst>
                <a:ext uri="{FF2B5EF4-FFF2-40B4-BE49-F238E27FC236}">
                  <a16:creationId xmlns:a16="http://schemas.microsoft.com/office/drawing/2014/main" id="{8161F426-0884-4746-ADFB-ED2E8ED5E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43">
              <a:extLst>
                <a:ext uri="{FF2B5EF4-FFF2-40B4-BE49-F238E27FC236}">
                  <a16:creationId xmlns:a16="http://schemas.microsoft.com/office/drawing/2014/main" id="{9FB6AEF0-B7A7-4C34-8BCA-D1939E5C0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44">
              <a:extLst>
                <a:ext uri="{FF2B5EF4-FFF2-40B4-BE49-F238E27FC236}">
                  <a16:creationId xmlns:a16="http://schemas.microsoft.com/office/drawing/2014/main" id="{C4221C70-D5F8-42A7-B0AF-B63791EFA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57">
              <a:extLst>
                <a:ext uri="{FF2B5EF4-FFF2-40B4-BE49-F238E27FC236}">
                  <a16:creationId xmlns:a16="http://schemas.microsoft.com/office/drawing/2014/main" id="{4C075733-AA99-4CB2-934E-9F42E6FC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58">
              <a:extLst>
                <a:ext uri="{FF2B5EF4-FFF2-40B4-BE49-F238E27FC236}">
                  <a16:creationId xmlns:a16="http://schemas.microsoft.com/office/drawing/2014/main" id="{266B426D-F5FB-456F-84B5-2DACFEA7AB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5" name="Round Diagonal Corner Rectangle 6">
            <a:extLst>
              <a:ext uri="{FF2B5EF4-FFF2-40B4-BE49-F238E27FC236}">
                <a16:creationId xmlns:a16="http://schemas.microsoft.com/office/drawing/2014/main" id="{083A6575-45DF-4CD7-8E7D-50E51B82D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4">
            <a:extLst>
              <a:ext uri="{FF2B5EF4-FFF2-40B4-BE49-F238E27FC236}">
                <a16:creationId xmlns:a16="http://schemas.microsoft.com/office/drawing/2014/main" id="{24D5107C-CFBB-42E8-AB36-7A072DC780D2}"/>
              </a:ext>
            </a:extLst>
          </p:cNvPr>
          <p:cNvPicPr>
            <a:picLocks noChangeAspect="1"/>
          </p:cNvPicPr>
          <p:nvPr/>
        </p:nvPicPr>
        <p:blipFill>
          <a:blip r:embed="rId3"/>
          <a:stretch>
            <a:fillRect/>
          </a:stretch>
        </p:blipFill>
        <p:spPr>
          <a:xfrm>
            <a:off x="2333412" y="1342503"/>
            <a:ext cx="8723567" cy="4165503"/>
          </a:xfrm>
          <a:prstGeom prst="rect">
            <a:avLst/>
          </a:prstGeom>
        </p:spPr>
      </p:pic>
    </p:spTree>
    <p:extLst>
      <p:ext uri="{BB962C8B-B14F-4D97-AF65-F5344CB8AC3E}">
        <p14:creationId xmlns:p14="http://schemas.microsoft.com/office/powerpoint/2010/main" val="1130541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6="http://schemas.microsoft.com/office/drawing/2014/main" xmlns:a14="http://schemas.microsoft.com/office/drawing/2010/main" xmlns="">
                <a:solidFill>
                  <a:srgbClr val="FFFFFF"/>
                </a:solidFill>
              </a14:hiddenFill>
            </a:ext>
          </a:extLst>
        </p:spPr>
      </p:pic>
      <p:grpSp>
        <p:nvGrpSpPr>
          <p:cNvPr id="10"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9"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1"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grpSp>
      <p:grpSp>
        <p:nvGrpSpPr>
          <p:cNvPr id="66" name="Group 65">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7" name="Rectangle 66">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grpSp>
      <p:sp>
        <p:nvSpPr>
          <p:cNvPr id="7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3"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4"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5"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6"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7"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8"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9"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0"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1"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2"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83"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4"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5"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6"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7"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8"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9"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0"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1"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2"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sp>
        <p:nvSpPr>
          <p:cNvPr id="2" name="Title 1">
            <a:extLst>
              <a:ext uri="{FF2B5EF4-FFF2-40B4-BE49-F238E27FC236}">
                <a16:creationId xmlns:a16="http://schemas.microsoft.com/office/drawing/2014/main" id="{1BEC99D5-1100-403A-A0B6-1614C9DA0BAF}"/>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solidFill>
                  <a:srgbClr val="FFFFFF"/>
                </a:solidFill>
              </a:rPr>
              <a:t>Redux + React</a:t>
            </a:r>
          </a:p>
        </p:txBody>
      </p:sp>
      <p:sp>
        <p:nvSpPr>
          <p:cNvPr id="3" name="Text Placeholder 2">
            <a:extLst>
              <a:ext uri="{FF2B5EF4-FFF2-40B4-BE49-F238E27FC236}">
                <a16:creationId xmlns:a16="http://schemas.microsoft.com/office/drawing/2014/main" id="{38FA8A05-0F34-4083-9BC7-24C830317B2D}"/>
              </a:ext>
            </a:extLst>
          </p:cNvPr>
          <p:cNvSpPr>
            <a:spLocks noGrp="1"/>
          </p:cNvSpPr>
          <p:nvPr>
            <p:ph type="body" idx="1"/>
          </p:nvPr>
        </p:nvSpPr>
        <p:spPr>
          <a:xfrm>
            <a:off x="2667001" y="3602038"/>
            <a:ext cx="6857999" cy="953029"/>
          </a:xfrm>
        </p:spPr>
        <p:txBody>
          <a:bodyPr vert="horz" lIns="91440" tIns="45720" rIns="91440" bIns="45720" rtlCol="0">
            <a:normAutofit/>
          </a:bodyPr>
          <a:lstStyle/>
          <a:p>
            <a:pPr algn="ctr"/>
            <a:endParaRPr lang="en-US" sz="2000">
              <a:solidFill>
                <a:schemeClr val="bg2"/>
              </a:solidFill>
            </a:endParaRPr>
          </a:p>
        </p:txBody>
      </p:sp>
    </p:spTree>
    <p:extLst>
      <p:ext uri="{BB962C8B-B14F-4D97-AF65-F5344CB8AC3E}">
        <p14:creationId xmlns:p14="http://schemas.microsoft.com/office/powerpoint/2010/main" val="302644510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23A9C1-A51A-4658-9745-5643CF7ED2A4}"/>
              </a:ext>
            </a:extLst>
          </p:cNvPr>
          <p:cNvPicPr>
            <a:picLocks noChangeAspect="1"/>
          </p:cNvPicPr>
          <p:nvPr/>
        </p:nvPicPr>
        <p:blipFill>
          <a:blip r:embed="rId2"/>
          <a:stretch>
            <a:fillRect/>
          </a:stretch>
        </p:blipFill>
        <p:spPr>
          <a:xfrm>
            <a:off x="2094941" y="1280812"/>
            <a:ext cx="8002117" cy="4296375"/>
          </a:xfrm>
          <a:prstGeom prst="rect">
            <a:avLst/>
          </a:prstGeom>
        </p:spPr>
      </p:pic>
      <p:sp>
        <p:nvSpPr>
          <p:cNvPr id="5" name="Rectangle 4">
            <a:extLst>
              <a:ext uri="{FF2B5EF4-FFF2-40B4-BE49-F238E27FC236}">
                <a16:creationId xmlns:a16="http://schemas.microsoft.com/office/drawing/2014/main" id="{47CD4704-A91E-40AF-9383-E41B5565DBAF}"/>
              </a:ext>
            </a:extLst>
          </p:cNvPr>
          <p:cNvSpPr/>
          <p:nvPr/>
        </p:nvSpPr>
        <p:spPr>
          <a:xfrm>
            <a:off x="4125729" y="4653857"/>
            <a:ext cx="3278463" cy="92333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Component</a:t>
            </a:r>
          </a:p>
        </p:txBody>
      </p:sp>
      <p:sp>
        <p:nvSpPr>
          <p:cNvPr id="6" name="Arrow: Right 5">
            <a:extLst>
              <a:ext uri="{FF2B5EF4-FFF2-40B4-BE49-F238E27FC236}">
                <a16:creationId xmlns:a16="http://schemas.microsoft.com/office/drawing/2014/main" id="{64C8E51C-B27F-4F7E-A640-265BBDAFD718}"/>
              </a:ext>
            </a:extLst>
          </p:cNvPr>
          <p:cNvSpPr/>
          <p:nvPr/>
        </p:nvSpPr>
        <p:spPr>
          <a:xfrm rot="19336894">
            <a:off x="6828639" y="4577865"/>
            <a:ext cx="545284" cy="327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37739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2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9"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F88E3960-EC20-467C-8878-61E020447616}"/>
              </a:ext>
            </a:extLst>
          </p:cNvPr>
          <p:cNvSpPr>
            <a:spLocks noGrp="1"/>
          </p:cNvSpPr>
          <p:nvPr>
            <p:ph type="title"/>
          </p:nvPr>
        </p:nvSpPr>
        <p:spPr>
          <a:xfrm>
            <a:off x="1141413" y="1082673"/>
            <a:ext cx="2869416" cy="4708528"/>
          </a:xfrm>
        </p:spPr>
        <p:txBody>
          <a:bodyPr>
            <a:normAutofit/>
          </a:bodyPr>
          <a:lstStyle/>
          <a:p>
            <a:pPr algn="r"/>
            <a:r>
              <a:rPr lang="en-CA" sz="4000"/>
              <a:t>Pourquoi react + redux?</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6EC0356-2343-46DF-B987-CEB636737A6A}"/>
              </a:ext>
            </a:extLst>
          </p:cNvPr>
          <p:cNvSpPr>
            <a:spLocks noGrp="1"/>
          </p:cNvSpPr>
          <p:nvPr>
            <p:ph idx="1"/>
          </p:nvPr>
        </p:nvSpPr>
        <p:spPr>
          <a:xfrm>
            <a:off x="5297763" y="1082673"/>
            <a:ext cx="5751237" cy="4708528"/>
          </a:xfrm>
        </p:spPr>
        <p:txBody>
          <a:bodyPr anchor="ctr">
            <a:normAutofit/>
          </a:bodyPr>
          <a:lstStyle/>
          <a:p>
            <a:r>
              <a:rPr lang="en-CA" sz="1800"/>
              <a:t>Utiliser un state global plutôt à travers tous les components plutôt que de passer des props.</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grpSp>
    </p:spTree>
    <p:extLst>
      <p:ext uri="{BB962C8B-B14F-4D97-AF65-F5344CB8AC3E}">
        <p14:creationId xmlns:p14="http://schemas.microsoft.com/office/powerpoint/2010/main" val="2723285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0"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204038B-5C06-41C7-9EB2-BF0F92571F81}"/>
              </a:ext>
            </a:extLst>
          </p:cNvPr>
          <p:cNvPicPr>
            <a:picLocks noChangeAspect="1"/>
          </p:cNvPicPr>
          <p:nvPr/>
        </p:nvPicPr>
        <p:blipFill>
          <a:blip r:embed="rId4"/>
          <a:stretch>
            <a:fillRect/>
          </a:stretch>
        </p:blipFill>
        <p:spPr>
          <a:xfrm>
            <a:off x="1517113" y="1136606"/>
            <a:ext cx="9154594" cy="4577297"/>
          </a:xfrm>
          <a:prstGeom prst="rect">
            <a:avLst/>
          </a:prstGeom>
        </p:spPr>
      </p:pic>
    </p:spTree>
    <p:extLst>
      <p:ext uri="{BB962C8B-B14F-4D97-AF65-F5344CB8AC3E}">
        <p14:creationId xmlns:p14="http://schemas.microsoft.com/office/powerpoint/2010/main" val="2636127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0A4ED-77C8-46EA-904B-DD7506943B13}"/>
              </a:ext>
            </a:extLst>
          </p:cNvPr>
          <p:cNvSpPr>
            <a:spLocks noGrp="1"/>
          </p:cNvSpPr>
          <p:nvPr>
            <p:ph type="title"/>
          </p:nvPr>
        </p:nvSpPr>
        <p:spPr/>
        <p:txBody>
          <a:bodyPr/>
          <a:lstStyle/>
          <a:p>
            <a:r>
              <a:rPr lang="fr-CA" dirty="0"/>
              <a:t>Comment connecter un Component à </a:t>
            </a:r>
            <a:r>
              <a:rPr lang="fr-CA" dirty="0" err="1"/>
              <a:t>redux</a:t>
            </a:r>
            <a:r>
              <a:rPr lang="fr-CA" dirty="0"/>
              <a:t>?</a:t>
            </a:r>
            <a:endParaRPr lang="en-US" dirty="0"/>
          </a:p>
        </p:txBody>
      </p:sp>
      <p:pic>
        <p:nvPicPr>
          <p:cNvPr id="3" name="Picture 2">
            <a:extLst>
              <a:ext uri="{FF2B5EF4-FFF2-40B4-BE49-F238E27FC236}">
                <a16:creationId xmlns:a16="http://schemas.microsoft.com/office/drawing/2014/main" id="{E4B92294-CDCF-4134-9969-8ABD81CF1C0A}"/>
              </a:ext>
            </a:extLst>
          </p:cNvPr>
          <p:cNvPicPr>
            <a:picLocks noChangeAspect="1"/>
          </p:cNvPicPr>
          <p:nvPr/>
        </p:nvPicPr>
        <p:blipFill>
          <a:blip r:embed="rId2"/>
          <a:stretch>
            <a:fillRect/>
          </a:stretch>
        </p:blipFill>
        <p:spPr>
          <a:xfrm>
            <a:off x="3622674" y="2010382"/>
            <a:ext cx="4943475" cy="4229100"/>
          </a:xfrm>
          <a:prstGeom prst="rect">
            <a:avLst/>
          </a:prstGeom>
        </p:spPr>
      </p:pic>
    </p:spTree>
    <p:extLst>
      <p:ext uri="{BB962C8B-B14F-4D97-AF65-F5344CB8AC3E}">
        <p14:creationId xmlns:p14="http://schemas.microsoft.com/office/powerpoint/2010/main" val="1407173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C81D6A83-743A-4F6A-8F59-D08314456297}"/>
              </a:ext>
            </a:extLst>
          </p:cNvPr>
          <p:cNvSpPr>
            <a:spLocks noGrp="1"/>
          </p:cNvSpPr>
          <p:nvPr>
            <p:ph type="title"/>
          </p:nvPr>
        </p:nvSpPr>
        <p:spPr>
          <a:xfrm>
            <a:off x="1141413" y="1082673"/>
            <a:ext cx="2869416" cy="4708528"/>
          </a:xfrm>
        </p:spPr>
        <p:txBody>
          <a:bodyPr>
            <a:normAutofit/>
          </a:bodyPr>
          <a:lstStyle/>
          <a:p>
            <a:pPr algn="r"/>
            <a:r>
              <a:rPr lang="fr-CA" sz="4000"/>
              <a:t>ExerciceS</a:t>
            </a:r>
            <a:endParaRPr lang="en-US" sz="400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ADC3DF-FF62-4599-9E52-9E4EF0077B2F}"/>
              </a:ext>
            </a:extLst>
          </p:cNvPr>
          <p:cNvSpPr>
            <a:spLocks noGrp="1"/>
          </p:cNvSpPr>
          <p:nvPr>
            <p:ph idx="1"/>
          </p:nvPr>
        </p:nvSpPr>
        <p:spPr>
          <a:xfrm>
            <a:off x="5297763" y="1082673"/>
            <a:ext cx="5751237" cy="4708528"/>
          </a:xfrm>
        </p:spPr>
        <p:txBody>
          <a:bodyPr anchor="ctr">
            <a:normAutofit/>
          </a:bodyPr>
          <a:lstStyle/>
          <a:p>
            <a:r>
              <a:rPr lang="en-US" sz="1800"/>
              <a:t>1- Clear all cart items</a:t>
            </a:r>
          </a:p>
          <a:p>
            <a:r>
              <a:rPr lang="en-US" sz="1800"/>
              <a:t>2- Add a console middleware</a:t>
            </a:r>
          </a:p>
          <a:p>
            <a:r>
              <a:rPr lang="en-US" sz="1800"/>
              <a:t>3- Delete a cart item</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207370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a16="http://schemas.microsoft.com/office/drawing/2014/main">
                <a:solidFill>
                  <a:srgbClr val="FFFFFF"/>
                </a:solidFill>
              </a14:hiddenFill>
            </a:ext>
          </a:extLst>
        </p:spPr>
      </p:pic>
      <p:grpSp>
        <p:nvGrpSpPr>
          <p:cNvPr id="10"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9"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1"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grpSp>
      <p:grpSp>
        <p:nvGrpSpPr>
          <p:cNvPr id="66" name="Group 65">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7" name="Rectangle 66">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sp>
        <p:nvSpPr>
          <p:cNvPr id="7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3"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4"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5"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6"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7"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8"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9"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0"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1"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2"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83"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4"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5"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6"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7"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8"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9"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0"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1"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2"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sp>
        <p:nvSpPr>
          <p:cNvPr id="2" name="Title 1">
            <a:extLst>
              <a:ext uri="{FF2B5EF4-FFF2-40B4-BE49-F238E27FC236}">
                <a16:creationId xmlns:a16="http://schemas.microsoft.com/office/drawing/2014/main" id="{D66A7A93-51A3-4610-86B2-2D66B15C8A52}"/>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solidFill>
                  <a:srgbClr val="FFFFFF"/>
                </a:solidFill>
              </a:rPr>
              <a:t>Messaging Patterns</a:t>
            </a:r>
          </a:p>
        </p:txBody>
      </p:sp>
      <p:sp>
        <p:nvSpPr>
          <p:cNvPr id="3" name="Text Placeholder 2">
            <a:extLst>
              <a:ext uri="{FF2B5EF4-FFF2-40B4-BE49-F238E27FC236}">
                <a16:creationId xmlns:a16="http://schemas.microsoft.com/office/drawing/2014/main" id="{F016767F-5912-4C20-98A8-0A78288FC1B4}"/>
              </a:ext>
            </a:extLst>
          </p:cNvPr>
          <p:cNvSpPr>
            <a:spLocks noGrp="1"/>
          </p:cNvSpPr>
          <p:nvPr>
            <p:ph type="body" idx="1"/>
          </p:nvPr>
        </p:nvSpPr>
        <p:spPr>
          <a:xfrm>
            <a:off x="2667001" y="3602038"/>
            <a:ext cx="6857999" cy="953029"/>
          </a:xfrm>
        </p:spPr>
        <p:txBody>
          <a:bodyPr vert="horz" lIns="91440" tIns="45720" rIns="91440" bIns="45720" rtlCol="0">
            <a:normAutofit/>
          </a:bodyPr>
          <a:lstStyle/>
          <a:p>
            <a:pPr algn="ctr"/>
            <a:endParaRPr lang="en-US" sz="2000">
              <a:solidFill>
                <a:schemeClr val="bg2"/>
              </a:solidFill>
            </a:endParaRPr>
          </a:p>
        </p:txBody>
      </p:sp>
    </p:spTree>
    <p:extLst>
      <p:ext uri="{BB962C8B-B14F-4D97-AF65-F5344CB8AC3E}">
        <p14:creationId xmlns:p14="http://schemas.microsoft.com/office/powerpoint/2010/main" val="412737367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844AD-309A-469E-9534-721C996E8663}"/>
              </a:ext>
            </a:extLst>
          </p:cNvPr>
          <p:cNvSpPr>
            <a:spLocks noGrp="1"/>
          </p:cNvSpPr>
          <p:nvPr>
            <p:ph type="title"/>
          </p:nvPr>
        </p:nvSpPr>
        <p:spPr/>
        <p:txBody>
          <a:bodyPr/>
          <a:lstStyle/>
          <a:p>
            <a:r>
              <a:rPr lang="en-CA" dirty="0"/>
              <a:t>Le plan</a:t>
            </a:r>
          </a:p>
        </p:txBody>
      </p:sp>
      <p:sp>
        <p:nvSpPr>
          <p:cNvPr id="3" name="Content Placeholder 2">
            <a:extLst>
              <a:ext uri="{FF2B5EF4-FFF2-40B4-BE49-F238E27FC236}">
                <a16:creationId xmlns:a16="http://schemas.microsoft.com/office/drawing/2014/main" id="{2041C96E-A2B6-455A-AF55-76CB8C453295}"/>
              </a:ext>
            </a:extLst>
          </p:cNvPr>
          <p:cNvSpPr>
            <a:spLocks noGrp="1"/>
          </p:cNvSpPr>
          <p:nvPr>
            <p:ph idx="1"/>
          </p:nvPr>
        </p:nvSpPr>
        <p:spPr/>
        <p:txBody>
          <a:bodyPr/>
          <a:lstStyle/>
          <a:p>
            <a:r>
              <a:rPr lang="en-CA" dirty="0" err="1"/>
              <a:t>Fondamentaux</a:t>
            </a:r>
            <a:r>
              <a:rPr lang="en-CA" dirty="0"/>
              <a:t> Redux</a:t>
            </a:r>
          </a:p>
          <a:p>
            <a:r>
              <a:rPr lang="en-CA" dirty="0"/>
              <a:t>React + Redux</a:t>
            </a:r>
          </a:p>
          <a:p>
            <a:r>
              <a:rPr lang="en-CA" dirty="0"/>
              <a:t>Messaging Patterns</a:t>
            </a:r>
          </a:p>
        </p:txBody>
      </p:sp>
    </p:spTree>
    <p:extLst>
      <p:ext uri="{BB962C8B-B14F-4D97-AF65-F5344CB8AC3E}">
        <p14:creationId xmlns:p14="http://schemas.microsoft.com/office/powerpoint/2010/main" val="2117717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2"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BE757002-8158-480A-AA82-2A82E0A0EAD5}"/>
              </a:ext>
            </a:extLst>
          </p:cNvPr>
          <p:cNvSpPr>
            <a:spLocks noGrp="1"/>
          </p:cNvSpPr>
          <p:nvPr>
            <p:ph type="title"/>
          </p:nvPr>
        </p:nvSpPr>
        <p:spPr>
          <a:xfrm>
            <a:off x="1141413" y="618518"/>
            <a:ext cx="9905998" cy="1478570"/>
          </a:xfrm>
        </p:spPr>
        <p:txBody>
          <a:bodyPr>
            <a:normAutofit/>
          </a:bodyPr>
          <a:lstStyle/>
          <a:p>
            <a:r>
              <a:rPr lang="en-CA"/>
              <a:t>Introduction</a:t>
            </a:r>
            <a:endParaRPr lang="en-CA" dirty="0"/>
          </a:p>
        </p:txBody>
      </p:sp>
      <p:sp>
        <p:nvSpPr>
          <p:cNvPr id="3" name="Content Placeholder 2">
            <a:extLst>
              <a:ext uri="{FF2B5EF4-FFF2-40B4-BE49-F238E27FC236}">
                <a16:creationId xmlns:a16="http://schemas.microsoft.com/office/drawing/2014/main" id="{FDD97F4E-A208-4E50-A255-08B8097B41CB}"/>
              </a:ext>
            </a:extLst>
          </p:cNvPr>
          <p:cNvSpPr>
            <a:spLocks noGrp="1"/>
          </p:cNvSpPr>
          <p:nvPr>
            <p:ph idx="1"/>
          </p:nvPr>
        </p:nvSpPr>
        <p:spPr>
          <a:xfrm>
            <a:off x="1141412" y="2249487"/>
            <a:ext cx="9905999" cy="3541714"/>
          </a:xfrm>
        </p:spPr>
        <p:txBody>
          <a:bodyPr>
            <a:normAutofit/>
          </a:bodyPr>
          <a:lstStyle/>
          <a:p>
            <a:r>
              <a:rPr lang="fr-FR"/>
              <a:t>Ces patterns de messaging sont universels, peu importe le language ou la technologie utilisée</a:t>
            </a:r>
          </a:p>
          <a:p>
            <a:r>
              <a:rPr lang="fr-FR"/>
              <a:t>Ces patterns sont aussi valide pour notre backend C#</a:t>
            </a:r>
          </a:p>
          <a:p>
            <a:r>
              <a:rPr lang="fr-FR"/>
              <a:t>Ces patterns sont tirés du livre "Enterprise Integration Pattern" publié en 2003. Le livre contient 65 patterns de messaging. Nous allons couvrir quelques patterns qui s'applique partiulièrement bien dans un contexte d'application front-end.</a:t>
            </a:r>
          </a:p>
          <a:p>
            <a:endParaRPr lang="fr-FR"/>
          </a:p>
          <a:p>
            <a:pPr marL="0" indent="0">
              <a:buNone/>
            </a:pPr>
            <a:endParaRPr lang="en-CA" dirty="0"/>
          </a:p>
        </p:txBody>
      </p:sp>
      <p:grpSp>
        <p:nvGrpSpPr>
          <p:cNvPr id="83"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600670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068D0EE-C6C8-484A-AFB7-3602BA27F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DE5FB8C-CC3F-4C24-BF4F-1B5999DE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4">
            <a:extLst>
              <a:ext uri="{FF2B5EF4-FFF2-40B4-BE49-F238E27FC236}">
                <a16:creationId xmlns:a16="http://schemas.microsoft.com/office/drawing/2014/main" id="{782CAF83-0958-45E1-A515-35286252B4E4}"/>
              </a:ext>
            </a:extLst>
          </p:cNvPr>
          <p:cNvPicPr>
            <a:picLocks noChangeAspect="1"/>
          </p:cNvPicPr>
          <p:nvPr/>
        </p:nvPicPr>
        <p:blipFill>
          <a:blip r:embed="rId3"/>
          <a:stretch>
            <a:fillRect/>
          </a:stretch>
        </p:blipFill>
        <p:spPr>
          <a:xfrm>
            <a:off x="3978995" y="643467"/>
            <a:ext cx="4234009" cy="5571066"/>
          </a:xfrm>
          <a:prstGeom prst="rect">
            <a:avLst/>
          </a:prstGeom>
        </p:spPr>
      </p:pic>
    </p:spTree>
    <p:extLst>
      <p:ext uri="{BB962C8B-B14F-4D97-AF65-F5344CB8AC3E}">
        <p14:creationId xmlns:p14="http://schemas.microsoft.com/office/powerpoint/2010/main" val="1196343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7D40-469F-4FF9-B91B-7A1D65CBDA1E}"/>
              </a:ext>
            </a:extLst>
          </p:cNvPr>
          <p:cNvSpPr>
            <a:spLocks noGrp="1"/>
          </p:cNvSpPr>
          <p:nvPr>
            <p:ph type="title"/>
          </p:nvPr>
        </p:nvSpPr>
        <p:spPr/>
        <p:txBody>
          <a:bodyPr/>
          <a:lstStyle/>
          <a:p>
            <a:r>
              <a:rPr lang="en-CA" dirty="0"/>
              <a:t>Message</a:t>
            </a:r>
          </a:p>
        </p:txBody>
      </p:sp>
      <p:sp>
        <p:nvSpPr>
          <p:cNvPr id="3" name="Content Placeholder 2">
            <a:extLst>
              <a:ext uri="{FF2B5EF4-FFF2-40B4-BE49-F238E27FC236}">
                <a16:creationId xmlns:a16="http://schemas.microsoft.com/office/drawing/2014/main" id="{3D1E1B99-0D0F-4BF2-8DAA-A9E3FFA2FAA4}"/>
              </a:ext>
            </a:extLst>
          </p:cNvPr>
          <p:cNvSpPr>
            <a:spLocks noGrp="1"/>
          </p:cNvSpPr>
          <p:nvPr>
            <p:ph idx="1"/>
          </p:nvPr>
        </p:nvSpPr>
        <p:spPr/>
        <p:txBody>
          <a:bodyPr/>
          <a:lstStyle/>
          <a:p>
            <a:r>
              <a:rPr lang="fr-FR" dirty="0"/>
              <a:t>Dans le jargon </a:t>
            </a:r>
            <a:r>
              <a:rPr lang="fr-FR" dirty="0" err="1"/>
              <a:t>redux</a:t>
            </a:r>
            <a:r>
              <a:rPr lang="fr-FR" dirty="0"/>
              <a:t> un message est </a:t>
            </a:r>
            <a:r>
              <a:rPr lang="fr-FR" dirty="0" err="1"/>
              <a:t>courament</a:t>
            </a:r>
            <a:r>
              <a:rPr lang="fr-FR" dirty="0"/>
              <a:t> appelé une "action".</a:t>
            </a:r>
          </a:p>
          <a:p>
            <a:r>
              <a:rPr lang="fr-FR" dirty="0"/>
              <a:t>Pour nous aider à mieux distinguer les différents cas d'utilisations, nous les séparons en 4 catégories:</a:t>
            </a:r>
          </a:p>
          <a:p>
            <a:pPr lvl="1"/>
            <a:r>
              <a:rPr lang="en-CA" dirty="0"/>
              <a:t>Events</a:t>
            </a:r>
          </a:p>
          <a:p>
            <a:pPr lvl="1"/>
            <a:r>
              <a:rPr lang="en-CA" dirty="0"/>
              <a:t>Documents</a:t>
            </a:r>
          </a:p>
          <a:p>
            <a:pPr lvl="1"/>
            <a:r>
              <a:rPr lang="en-CA" dirty="0"/>
              <a:t>Commands</a:t>
            </a:r>
          </a:p>
          <a:p>
            <a:pPr lvl="1"/>
            <a:r>
              <a:rPr lang="en-CA" dirty="0"/>
              <a:t>Queries</a:t>
            </a:r>
          </a:p>
        </p:txBody>
      </p:sp>
    </p:spTree>
    <p:extLst>
      <p:ext uri="{BB962C8B-B14F-4D97-AF65-F5344CB8AC3E}">
        <p14:creationId xmlns:p14="http://schemas.microsoft.com/office/powerpoint/2010/main" val="220638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4020B-1A0F-4805-BF96-4488B4A1C92A}"/>
              </a:ext>
            </a:extLst>
          </p:cNvPr>
          <p:cNvSpPr>
            <a:spLocks noGrp="1"/>
          </p:cNvSpPr>
          <p:nvPr>
            <p:ph type="title"/>
          </p:nvPr>
        </p:nvSpPr>
        <p:spPr/>
        <p:txBody>
          <a:bodyPr/>
          <a:lstStyle/>
          <a:p>
            <a:r>
              <a:rPr lang="en-CA" dirty="0"/>
              <a:t>Events</a:t>
            </a:r>
          </a:p>
        </p:txBody>
      </p:sp>
      <p:sp>
        <p:nvSpPr>
          <p:cNvPr id="3" name="Content Placeholder 2">
            <a:extLst>
              <a:ext uri="{FF2B5EF4-FFF2-40B4-BE49-F238E27FC236}">
                <a16:creationId xmlns:a16="http://schemas.microsoft.com/office/drawing/2014/main" id="{E85907AC-D2B7-4C5A-B420-7F63CED9A323}"/>
              </a:ext>
            </a:extLst>
          </p:cNvPr>
          <p:cNvSpPr>
            <a:spLocks noGrp="1"/>
          </p:cNvSpPr>
          <p:nvPr>
            <p:ph idx="1"/>
          </p:nvPr>
        </p:nvSpPr>
        <p:spPr/>
        <p:txBody>
          <a:bodyPr/>
          <a:lstStyle/>
          <a:p>
            <a:r>
              <a:rPr lang="fr-FR" dirty="0"/>
              <a:t>Un événement informe qu'un changement a eu lieu, quelque chose est arrivé. </a:t>
            </a:r>
          </a:p>
          <a:p>
            <a:endParaRPr lang="fr-FR" dirty="0"/>
          </a:p>
          <a:p>
            <a:r>
              <a:rPr lang="fr-FR" dirty="0"/>
              <a:t>Ex: USER_ADDED_TO_DO_NOT_DISTURB_LIST_EVENT</a:t>
            </a:r>
          </a:p>
          <a:p>
            <a:endParaRPr lang="en-CA" dirty="0"/>
          </a:p>
        </p:txBody>
      </p:sp>
    </p:spTree>
    <p:extLst>
      <p:ext uri="{BB962C8B-B14F-4D97-AF65-F5344CB8AC3E}">
        <p14:creationId xmlns:p14="http://schemas.microsoft.com/office/powerpoint/2010/main" val="1802722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DB13-B249-43E1-ABCE-232E22E602C4}"/>
              </a:ext>
            </a:extLst>
          </p:cNvPr>
          <p:cNvSpPr>
            <a:spLocks noGrp="1"/>
          </p:cNvSpPr>
          <p:nvPr>
            <p:ph type="title"/>
          </p:nvPr>
        </p:nvSpPr>
        <p:spPr/>
        <p:txBody>
          <a:bodyPr/>
          <a:lstStyle/>
          <a:p>
            <a:r>
              <a:rPr lang="en-CA" dirty="0"/>
              <a:t>Documents</a:t>
            </a:r>
          </a:p>
        </p:txBody>
      </p:sp>
      <p:sp>
        <p:nvSpPr>
          <p:cNvPr id="3" name="Content Placeholder 2">
            <a:extLst>
              <a:ext uri="{FF2B5EF4-FFF2-40B4-BE49-F238E27FC236}">
                <a16:creationId xmlns:a16="http://schemas.microsoft.com/office/drawing/2014/main" id="{4CF817A3-5BBA-40B1-89EA-C7F772EEEE4F}"/>
              </a:ext>
            </a:extLst>
          </p:cNvPr>
          <p:cNvSpPr>
            <a:spLocks noGrp="1"/>
          </p:cNvSpPr>
          <p:nvPr>
            <p:ph idx="1"/>
          </p:nvPr>
        </p:nvSpPr>
        <p:spPr/>
        <p:txBody>
          <a:bodyPr>
            <a:normAutofit/>
          </a:bodyPr>
          <a:lstStyle/>
          <a:p>
            <a:r>
              <a:rPr lang="fr-FR" dirty="0"/>
              <a:t>Un document transfère des données. En gros, il mets à jour le state avec de nouvelles données. </a:t>
            </a:r>
          </a:p>
          <a:p>
            <a:r>
              <a:rPr lang="fr-FR" dirty="0"/>
              <a:t>Ces données sont appliqués sur le state par un </a:t>
            </a:r>
            <a:r>
              <a:rPr lang="fr-FR" dirty="0" err="1"/>
              <a:t>reducer</a:t>
            </a:r>
            <a:r>
              <a:rPr lang="fr-FR" dirty="0"/>
              <a:t>.</a:t>
            </a:r>
          </a:p>
          <a:p>
            <a:endParaRPr lang="fr-FR" dirty="0"/>
          </a:p>
          <a:p>
            <a:r>
              <a:rPr lang="fr-FR" dirty="0"/>
              <a:t>Ex: SET_DO_NOT_DISTURB_LIST_USERS</a:t>
            </a:r>
          </a:p>
          <a:p>
            <a:endParaRPr lang="en-CA" dirty="0"/>
          </a:p>
        </p:txBody>
      </p:sp>
    </p:spTree>
    <p:extLst>
      <p:ext uri="{BB962C8B-B14F-4D97-AF65-F5344CB8AC3E}">
        <p14:creationId xmlns:p14="http://schemas.microsoft.com/office/powerpoint/2010/main" val="1559576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930D-3514-4986-8FE0-3C08865D153D}"/>
              </a:ext>
            </a:extLst>
          </p:cNvPr>
          <p:cNvSpPr>
            <a:spLocks noGrp="1"/>
          </p:cNvSpPr>
          <p:nvPr>
            <p:ph type="title"/>
          </p:nvPr>
        </p:nvSpPr>
        <p:spPr/>
        <p:txBody>
          <a:bodyPr/>
          <a:lstStyle/>
          <a:p>
            <a:r>
              <a:rPr lang="en-CA" dirty="0"/>
              <a:t>Commands</a:t>
            </a:r>
          </a:p>
        </p:txBody>
      </p:sp>
      <p:sp>
        <p:nvSpPr>
          <p:cNvPr id="3" name="Content Placeholder 2">
            <a:extLst>
              <a:ext uri="{FF2B5EF4-FFF2-40B4-BE49-F238E27FC236}">
                <a16:creationId xmlns:a16="http://schemas.microsoft.com/office/drawing/2014/main" id="{B5A86DCB-BD86-4718-AF98-7758648E32C2}"/>
              </a:ext>
            </a:extLst>
          </p:cNvPr>
          <p:cNvSpPr>
            <a:spLocks noGrp="1"/>
          </p:cNvSpPr>
          <p:nvPr>
            <p:ph idx="1"/>
          </p:nvPr>
        </p:nvSpPr>
        <p:spPr/>
        <p:txBody>
          <a:bodyPr>
            <a:normAutofit/>
          </a:bodyPr>
          <a:lstStyle/>
          <a:p>
            <a:r>
              <a:rPr lang="fr-FR" dirty="0"/>
              <a:t>Une commande est un appel de procédure modifiant le state d'un système. </a:t>
            </a:r>
          </a:p>
          <a:p>
            <a:r>
              <a:rPr lang="fr-FR" dirty="0"/>
              <a:t>Une commande survient généralement à la suite d'une action de la part d'un utilisateur. </a:t>
            </a:r>
          </a:p>
          <a:p>
            <a:r>
              <a:rPr lang="fr-FR" dirty="0"/>
              <a:t>Dans </a:t>
            </a:r>
            <a:r>
              <a:rPr lang="fr-FR" dirty="0" err="1"/>
              <a:t>Apricot</a:t>
            </a:r>
            <a:r>
              <a:rPr lang="fr-FR" dirty="0"/>
              <a:t>, une commande résulte en 1 ou plusieurs événements.</a:t>
            </a:r>
            <a:br>
              <a:rPr lang="fr-FR" dirty="0"/>
            </a:br>
            <a:endParaRPr lang="fr-FR" dirty="0"/>
          </a:p>
          <a:p>
            <a:r>
              <a:rPr lang="fr-FR" dirty="0"/>
              <a:t>Ex. ADD_USER_TO_DO_NOT_DISTURB_LIST_COMMAND</a:t>
            </a:r>
          </a:p>
          <a:p>
            <a:endParaRPr lang="en-CA" dirty="0"/>
          </a:p>
        </p:txBody>
      </p:sp>
    </p:spTree>
    <p:extLst>
      <p:ext uri="{BB962C8B-B14F-4D97-AF65-F5344CB8AC3E}">
        <p14:creationId xmlns:p14="http://schemas.microsoft.com/office/powerpoint/2010/main" val="3226315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DA932-96E2-4A16-AF02-94781AF2C814}"/>
              </a:ext>
            </a:extLst>
          </p:cNvPr>
          <p:cNvSpPr>
            <a:spLocks noGrp="1"/>
          </p:cNvSpPr>
          <p:nvPr>
            <p:ph type="title"/>
          </p:nvPr>
        </p:nvSpPr>
        <p:spPr/>
        <p:txBody>
          <a:bodyPr/>
          <a:lstStyle/>
          <a:p>
            <a:r>
              <a:rPr lang="en-CA" dirty="0"/>
              <a:t>Queries</a:t>
            </a:r>
          </a:p>
        </p:txBody>
      </p:sp>
      <p:sp>
        <p:nvSpPr>
          <p:cNvPr id="3" name="Content Placeholder 2">
            <a:extLst>
              <a:ext uri="{FF2B5EF4-FFF2-40B4-BE49-F238E27FC236}">
                <a16:creationId xmlns:a16="http://schemas.microsoft.com/office/drawing/2014/main" id="{599CA4A8-1152-42EA-9DB5-3EB5565D0B7F}"/>
              </a:ext>
            </a:extLst>
          </p:cNvPr>
          <p:cNvSpPr>
            <a:spLocks noGrp="1"/>
          </p:cNvSpPr>
          <p:nvPr>
            <p:ph idx="1"/>
          </p:nvPr>
        </p:nvSpPr>
        <p:spPr/>
        <p:txBody>
          <a:bodyPr/>
          <a:lstStyle/>
          <a:p>
            <a:r>
              <a:rPr lang="fr-FR" dirty="0"/>
              <a:t>Une </a:t>
            </a:r>
            <a:r>
              <a:rPr lang="fr-FR" dirty="0" err="1"/>
              <a:t>query</a:t>
            </a:r>
            <a:r>
              <a:rPr lang="fr-FR" dirty="0"/>
              <a:t> à pour but de récupérer des données. Les données seront ensuite appliquées au state avec une action de type Documents.</a:t>
            </a:r>
          </a:p>
          <a:p>
            <a:pPr marL="0" indent="0">
              <a:buNone/>
            </a:pPr>
            <a:br>
              <a:rPr lang="fr-FR" dirty="0"/>
            </a:br>
            <a:endParaRPr lang="fr-FR" dirty="0"/>
          </a:p>
          <a:p>
            <a:r>
              <a:rPr lang="fr-FR" dirty="0"/>
              <a:t>Ex. GET_DO_NOT_DISTURB_LIST_QUERY</a:t>
            </a:r>
          </a:p>
          <a:p>
            <a:endParaRPr lang="en-CA" dirty="0"/>
          </a:p>
        </p:txBody>
      </p:sp>
    </p:spTree>
    <p:extLst>
      <p:ext uri="{BB962C8B-B14F-4D97-AF65-F5344CB8AC3E}">
        <p14:creationId xmlns:p14="http://schemas.microsoft.com/office/powerpoint/2010/main" val="1751438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5"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a16="http://schemas.microsoft.com/office/drawing/2014/main">
                <a:solidFill>
                  <a:srgbClr val="FFFFFF"/>
                </a:solidFill>
              </a14:hiddenFill>
            </a:ext>
          </a:extLst>
        </p:spPr>
      </p:pic>
      <p:grpSp>
        <p:nvGrpSpPr>
          <p:cNvPr id="67"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23"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35"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grpSp>
      <p:sp useBgFill="1">
        <p:nvSpPr>
          <p:cNvPr id="66" name="Rectangle 65">
            <a:extLst>
              <a:ext uri="{FF2B5EF4-FFF2-40B4-BE49-F238E27FC236}">
                <a16:creationId xmlns:a16="http://schemas.microsoft.com/office/drawing/2014/main" id="{2F0EACBB-AB1D-4D11-AE26-0A672B872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EDEE0B57-C901-4422-9C96-B0E1A0D4D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305051" cy="6858001"/>
            <a:chOff x="0" y="0"/>
            <a:chExt cx="2305051" cy="6858001"/>
          </a:xfrm>
          <a:solidFill>
            <a:schemeClr val="tx1">
              <a:alpha val="15000"/>
            </a:schemeClr>
          </a:solidFill>
          <a:effectLst/>
        </p:grpSpPr>
        <p:sp>
          <p:nvSpPr>
            <p:cNvPr id="69" name="Rectangle 5">
              <a:extLst>
                <a:ext uri="{FF2B5EF4-FFF2-40B4-BE49-F238E27FC236}">
                  <a16:creationId xmlns:a16="http://schemas.microsoft.com/office/drawing/2014/main" id="{DFB7752C-355B-405A-9E36-8A24B1C8097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70" name="Freeform 6">
              <a:extLst>
                <a:ext uri="{FF2B5EF4-FFF2-40B4-BE49-F238E27FC236}">
                  <a16:creationId xmlns:a16="http://schemas.microsoft.com/office/drawing/2014/main" id="{D443A052-8BBA-4E89-8E02-7C0E579320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1" name="Freeform 7">
              <a:extLst>
                <a:ext uri="{FF2B5EF4-FFF2-40B4-BE49-F238E27FC236}">
                  <a16:creationId xmlns:a16="http://schemas.microsoft.com/office/drawing/2014/main" id="{D84E76D0-F1AA-43A3-AF16-FC0C11A8B6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2" name="Rectangle 8">
              <a:extLst>
                <a:ext uri="{FF2B5EF4-FFF2-40B4-BE49-F238E27FC236}">
                  <a16:creationId xmlns:a16="http://schemas.microsoft.com/office/drawing/2014/main" id="{9734AB48-FF75-47D2-A2D4-813E3668D2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73" name="Freeform 9">
              <a:extLst>
                <a:ext uri="{FF2B5EF4-FFF2-40B4-BE49-F238E27FC236}">
                  <a16:creationId xmlns:a16="http://schemas.microsoft.com/office/drawing/2014/main" id="{1368D216-2271-414F-8E2F-BBD7BAE5B8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4" name="Freeform 10">
              <a:extLst>
                <a:ext uri="{FF2B5EF4-FFF2-40B4-BE49-F238E27FC236}">
                  <a16:creationId xmlns:a16="http://schemas.microsoft.com/office/drawing/2014/main" id="{78B8D732-8D97-4C44-AD9D-A701837D8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5" name="Freeform 11">
              <a:extLst>
                <a:ext uri="{FF2B5EF4-FFF2-40B4-BE49-F238E27FC236}">
                  <a16:creationId xmlns:a16="http://schemas.microsoft.com/office/drawing/2014/main" id="{EC4E30E9-8EDF-4BD6-8B3D-62A3CBE9DD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6" name="Freeform 12">
              <a:extLst>
                <a:ext uri="{FF2B5EF4-FFF2-40B4-BE49-F238E27FC236}">
                  <a16:creationId xmlns:a16="http://schemas.microsoft.com/office/drawing/2014/main" id="{EF6A7406-59C6-46D9-99E9-438B2A9D32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7" name="Freeform 13">
              <a:extLst>
                <a:ext uri="{FF2B5EF4-FFF2-40B4-BE49-F238E27FC236}">
                  <a16:creationId xmlns:a16="http://schemas.microsoft.com/office/drawing/2014/main" id="{D1DD83FF-178D-48F7-B949-BEA201D49B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8" name="Freeform 14">
              <a:extLst>
                <a:ext uri="{FF2B5EF4-FFF2-40B4-BE49-F238E27FC236}">
                  <a16:creationId xmlns:a16="http://schemas.microsoft.com/office/drawing/2014/main" id="{6A5A29AD-C101-4CE2-979A-6DCB4A7A4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9" name="Freeform 15">
              <a:extLst>
                <a:ext uri="{FF2B5EF4-FFF2-40B4-BE49-F238E27FC236}">
                  <a16:creationId xmlns:a16="http://schemas.microsoft.com/office/drawing/2014/main" id="{7E64DC01-A372-4A6D-9F23-2A5CBF9980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0" name="Freeform 16">
              <a:extLst>
                <a:ext uri="{FF2B5EF4-FFF2-40B4-BE49-F238E27FC236}">
                  <a16:creationId xmlns:a16="http://schemas.microsoft.com/office/drawing/2014/main" id="{0E0D1E88-1947-4726-BC4B-0B8C3ECCFD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1" name="Freeform 17">
              <a:extLst>
                <a:ext uri="{FF2B5EF4-FFF2-40B4-BE49-F238E27FC236}">
                  <a16:creationId xmlns:a16="http://schemas.microsoft.com/office/drawing/2014/main" id="{EA9ECCEF-2E16-4CA2-85D4-9EB37FE66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2" name="Freeform 18">
              <a:extLst>
                <a:ext uri="{FF2B5EF4-FFF2-40B4-BE49-F238E27FC236}">
                  <a16:creationId xmlns:a16="http://schemas.microsoft.com/office/drawing/2014/main" id="{1C6C3FA0-B2D3-4D4D-8628-B14A3FA77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3" name="Freeform 19">
              <a:extLst>
                <a:ext uri="{FF2B5EF4-FFF2-40B4-BE49-F238E27FC236}">
                  <a16:creationId xmlns:a16="http://schemas.microsoft.com/office/drawing/2014/main" id="{3A753C5E-01E1-4D65-A6EB-E5930DCFDF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4" name="Freeform 20">
              <a:extLst>
                <a:ext uri="{FF2B5EF4-FFF2-40B4-BE49-F238E27FC236}">
                  <a16:creationId xmlns:a16="http://schemas.microsoft.com/office/drawing/2014/main" id="{E46804AC-3189-4DC2-9BC5-384EC685C4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5" name="Freeform 21">
              <a:extLst>
                <a:ext uri="{FF2B5EF4-FFF2-40B4-BE49-F238E27FC236}">
                  <a16:creationId xmlns:a16="http://schemas.microsoft.com/office/drawing/2014/main" id="{010BEEA6-B9B9-4D2F-AD3E-8EC9E0C99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6" name="Freeform 22">
              <a:extLst>
                <a:ext uri="{FF2B5EF4-FFF2-40B4-BE49-F238E27FC236}">
                  <a16:creationId xmlns:a16="http://schemas.microsoft.com/office/drawing/2014/main" id="{B3932E83-9873-4D25-86A5-6EE3B14DAF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7" name="Freeform 23">
              <a:extLst>
                <a:ext uri="{FF2B5EF4-FFF2-40B4-BE49-F238E27FC236}">
                  <a16:creationId xmlns:a16="http://schemas.microsoft.com/office/drawing/2014/main" id="{1A310838-FF82-41D6-9EF9-A5F113EB83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8" name="Freeform 24">
              <a:extLst>
                <a:ext uri="{FF2B5EF4-FFF2-40B4-BE49-F238E27FC236}">
                  <a16:creationId xmlns:a16="http://schemas.microsoft.com/office/drawing/2014/main" id="{CDBAD0C9-1C9F-40DA-BA69-27A23103AB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9" name="Freeform 25">
              <a:extLst>
                <a:ext uri="{FF2B5EF4-FFF2-40B4-BE49-F238E27FC236}">
                  <a16:creationId xmlns:a16="http://schemas.microsoft.com/office/drawing/2014/main" id="{D17596AA-5D74-406E-A51A-16BEDC312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0" name="Freeform 26">
              <a:extLst>
                <a:ext uri="{FF2B5EF4-FFF2-40B4-BE49-F238E27FC236}">
                  <a16:creationId xmlns:a16="http://schemas.microsoft.com/office/drawing/2014/main" id="{DDDC92CF-60F7-4965-B1F2-F81903BB62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1" name="Freeform 27">
              <a:extLst>
                <a:ext uri="{FF2B5EF4-FFF2-40B4-BE49-F238E27FC236}">
                  <a16:creationId xmlns:a16="http://schemas.microsoft.com/office/drawing/2014/main" id="{23107427-2EC2-41B7-B146-DBA62F941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2" name="Freeform 28">
              <a:extLst>
                <a:ext uri="{FF2B5EF4-FFF2-40B4-BE49-F238E27FC236}">
                  <a16:creationId xmlns:a16="http://schemas.microsoft.com/office/drawing/2014/main" id="{7E2FAD21-CCF3-4EC4-8DFC-7DB86329BE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3" name="Freeform 29">
              <a:extLst>
                <a:ext uri="{FF2B5EF4-FFF2-40B4-BE49-F238E27FC236}">
                  <a16:creationId xmlns:a16="http://schemas.microsoft.com/office/drawing/2014/main" id="{EE3D718C-F3A6-400C-AC0A-722BDF50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4" name="Freeform 30">
              <a:extLst>
                <a:ext uri="{FF2B5EF4-FFF2-40B4-BE49-F238E27FC236}">
                  <a16:creationId xmlns:a16="http://schemas.microsoft.com/office/drawing/2014/main" id="{2CC9F20E-57E9-4CAB-94E6-3036968D22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5" name="Freeform 31">
              <a:extLst>
                <a:ext uri="{FF2B5EF4-FFF2-40B4-BE49-F238E27FC236}">
                  <a16:creationId xmlns:a16="http://schemas.microsoft.com/office/drawing/2014/main" id="{3AB3EB8C-4DD3-4AB3-B928-8D63333EB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6" name="Freeform 32">
              <a:extLst>
                <a:ext uri="{FF2B5EF4-FFF2-40B4-BE49-F238E27FC236}">
                  <a16:creationId xmlns:a16="http://schemas.microsoft.com/office/drawing/2014/main" id="{78EC0F3C-B7A5-4751-B558-C559831EB2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7" name="Rectangle 33">
              <a:extLst>
                <a:ext uri="{FF2B5EF4-FFF2-40B4-BE49-F238E27FC236}">
                  <a16:creationId xmlns:a16="http://schemas.microsoft.com/office/drawing/2014/main" id="{CB4A11DF-A9A4-4BF8-8C77-67CEF8BC32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98" name="Freeform 34">
              <a:extLst>
                <a:ext uri="{FF2B5EF4-FFF2-40B4-BE49-F238E27FC236}">
                  <a16:creationId xmlns:a16="http://schemas.microsoft.com/office/drawing/2014/main" id="{D06C7FB4-5DD3-4914-AC07-BEEBD5BF79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9" name="Freeform 35">
              <a:extLst>
                <a:ext uri="{FF2B5EF4-FFF2-40B4-BE49-F238E27FC236}">
                  <a16:creationId xmlns:a16="http://schemas.microsoft.com/office/drawing/2014/main" id="{DCB7F6AD-2DBD-4EB2-8C64-694124B4B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0" name="Freeform 36">
              <a:extLst>
                <a:ext uri="{FF2B5EF4-FFF2-40B4-BE49-F238E27FC236}">
                  <a16:creationId xmlns:a16="http://schemas.microsoft.com/office/drawing/2014/main" id="{9E5550B6-5605-4E54-A195-B4BF775F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1" name="Freeform 37">
              <a:extLst>
                <a:ext uri="{FF2B5EF4-FFF2-40B4-BE49-F238E27FC236}">
                  <a16:creationId xmlns:a16="http://schemas.microsoft.com/office/drawing/2014/main" id="{E304A2E6-18F7-46E4-9E04-3BC7CB760A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2" name="Freeform 38">
              <a:extLst>
                <a:ext uri="{FF2B5EF4-FFF2-40B4-BE49-F238E27FC236}">
                  <a16:creationId xmlns:a16="http://schemas.microsoft.com/office/drawing/2014/main" id="{9C72B715-DEA5-4B4E-B501-AB464DED7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3" name="Freeform 39">
              <a:extLst>
                <a:ext uri="{FF2B5EF4-FFF2-40B4-BE49-F238E27FC236}">
                  <a16:creationId xmlns:a16="http://schemas.microsoft.com/office/drawing/2014/main" id="{2437C95C-AE26-46C4-B31F-8AB902D46B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4" name="Freeform 40">
              <a:extLst>
                <a:ext uri="{FF2B5EF4-FFF2-40B4-BE49-F238E27FC236}">
                  <a16:creationId xmlns:a16="http://schemas.microsoft.com/office/drawing/2014/main" id="{BBA27273-38F8-4A36-B028-A32478B6C5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5" name="Freeform 41">
              <a:extLst>
                <a:ext uri="{FF2B5EF4-FFF2-40B4-BE49-F238E27FC236}">
                  <a16:creationId xmlns:a16="http://schemas.microsoft.com/office/drawing/2014/main" id="{E51A07CA-2C97-4B89-8C8F-FDA4C9CD0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6" name="Freeform 42">
              <a:extLst>
                <a:ext uri="{FF2B5EF4-FFF2-40B4-BE49-F238E27FC236}">
                  <a16:creationId xmlns:a16="http://schemas.microsoft.com/office/drawing/2014/main" id="{EE5FA2D7-5F6C-4D04-9AC4-F3396C9560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7" name="Freeform 43">
              <a:extLst>
                <a:ext uri="{FF2B5EF4-FFF2-40B4-BE49-F238E27FC236}">
                  <a16:creationId xmlns:a16="http://schemas.microsoft.com/office/drawing/2014/main" id="{520D88A1-74EF-4BEF-AA1E-F326A663D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8" name="Freeform 44">
              <a:extLst>
                <a:ext uri="{FF2B5EF4-FFF2-40B4-BE49-F238E27FC236}">
                  <a16:creationId xmlns:a16="http://schemas.microsoft.com/office/drawing/2014/main" id="{1EA8D0F6-A8B5-4DA9-BE93-BF469E1DD1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9" name="Rectangle 45">
              <a:extLst>
                <a:ext uri="{FF2B5EF4-FFF2-40B4-BE49-F238E27FC236}">
                  <a16:creationId xmlns:a16="http://schemas.microsoft.com/office/drawing/2014/main" id="{901DDDC8-E72F-42BE-AA19-1EF49F7C3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10" name="Freeform 46">
              <a:extLst>
                <a:ext uri="{FF2B5EF4-FFF2-40B4-BE49-F238E27FC236}">
                  <a16:creationId xmlns:a16="http://schemas.microsoft.com/office/drawing/2014/main" id="{B7F08799-84CC-4FEA-BA09-9433D6F87B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1" name="Freeform 47">
              <a:extLst>
                <a:ext uri="{FF2B5EF4-FFF2-40B4-BE49-F238E27FC236}">
                  <a16:creationId xmlns:a16="http://schemas.microsoft.com/office/drawing/2014/main" id="{79BFE384-A6F5-453B-9EF3-5AED3651E3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2" name="Freeform 48">
              <a:extLst>
                <a:ext uri="{FF2B5EF4-FFF2-40B4-BE49-F238E27FC236}">
                  <a16:creationId xmlns:a16="http://schemas.microsoft.com/office/drawing/2014/main" id="{0DFA5601-E0AD-4408-88DA-E4EC88C3E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3" name="Freeform 49">
              <a:extLst>
                <a:ext uri="{FF2B5EF4-FFF2-40B4-BE49-F238E27FC236}">
                  <a16:creationId xmlns:a16="http://schemas.microsoft.com/office/drawing/2014/main" id="{56D418E4-5A45-4E6E-933E-FB1CE91ADA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4" name="Freeform 50">
              <a:extLst>
                <a:ext uri="{FF2B5EF4-FFF2-40B4-BE49-F238E27FC236}">
                  <a16:creationId xmlns:a16="http://schemas.microsoft.com/office/drawing/2014/main" id="{5C69D665-56A6-4A37-AD1F-99694ECE6A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5" name="Freeform 51">
              <a:extLst>
                <a:ext uri="{FF2B5EF4-FFF2-40B4-BE49-F238E27FC236}">
                  <a16:creationId xmlns:a16="http://schemas.microsoft.com/office/drawing/2014/main" id="{63233125-FD9D-4C9E-A6BE-A980F6D0D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6" name="Freeform 52">
              <a:extLst>
                <a:ext uri="{FF2B5EF4-FFF2-40B4-BE49-F238E27FC236}">
                  <a16:creationId xmlns:a16="http://schemas.microsoft.com/office/drawing/2014/main" id="{306D92BE-D0C9-4E40-A670-395526119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7" name="Freeform 53">
              <a:extLst>
                <a:ext uri="{FF2B5EF4-FFF2-40B4-BE49-F238E27FC236}">
                  <a16:creationId xmlns:a16="http://schemas.microsoft.com/office/drawing/2014/main" id="{EAEF90F1-3367-4F79-9D5A-6C553F260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8" name="Freeform 54">
              <a:extLst>
                <a:ext uri="{FF2B5EF4-FFF2-40B4-BE49-F238E27FC236}">
                  <a16:creationId xmlns:a16="http://schemas.microsoft.com/office/drawing/2014/main" id="{D6A83746-02ED-4DC5-AEFC-893A1D1FC7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9" name="Freeform 55">
              <a:extLst>
                <a:ext uri="{FF2B5EF4-FFF2-40B4-BE49-F238E27FC236}">
                  <a16:creationId xmlns:a16="http://schemas.microsoft.com/office/drawing/2014/main" id="{870B08E6-DF62-467D-939C-3F1F98E6E1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0" name="Freeform 56">
              <a:extLst>
                <a:ext uri="{FF2B5EF4-FFF2-40B4-BE49-F238E27FC236}">
                  <a16:creationId xmlns:a16="http://schemas.microsoft.com/office/drawing/2014/main" id="{E62C43E8-6EED-4775-A812-B307C3BB6D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1" name="Freeform 57">
              <a:extLst>
                <a:ext uri="{FF2B5EF4-FFF2-40B4-BE49-F238E27FC236}">
                  <a16:creationId xmlns:a16="http://schemas.microsoft.com/office/drawing/2014/main" id="{DCA412B6-54EC-4444-8B8A-9D572B08BD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2" name="Freeform 58">
              <a:extLst>
                <a:ext uri="{FF2B5EF4-FFF2-40B4-BE49-F238E27FC236}">
                  <a16:creationId xmlns:a16="http://schemas.microsoft.com/office/drawing/2014/main" id="{7322FB00-608C-46A7-868E-01A55C600A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1CF93E1B-E26F-4996-9227-C5F9E72439D2}"/>
              </a:ext>
            </a:extLst>
          </p:cNvPr>
          <p:cNvSpPr>
            <a:spLocks noGrp="1"/>
          </p:cNvSpPr>
          <p:nvPr>
            <p:ph type="title"/>
          </p:nvPr>
        </p:nvSpPr>
        <p:spPr>
          <a:xfrm>
            <a:off x="1700212" y="1122363"/>
            <a:ext cx="8791575" cy="2387600"/>
          </a:xfrm>
        </p:spPr>
        <p:txBody>
          <a:bodyPr vert="horz" lIns="91440" tIns="45720" rIns="91440" bIns="45720" rtlCol="0" anchor="b">
            <a:normAutofit/>
          </a:bodyPr>
          <a:lstStyle/>
          <a:p>
            <a:r>
              <a:rPr lang="en-US" sz="5400"/>
              <a:t>Patterns</a:t>
            </a:r>
          </a:p>
        </p:txBody>
      </p:sp>
      <p:sp>
        <p:nvSpPr>
          <p:cNvPr id="3" name="Content Placeholder 2">
            <a:extLst>
              <a:ext uri="{FF2B5EF4-FFF2-40B4-BE49-F238E27FC236}">
                <a16:creationId xmlns:a16="http://schemas.microsoft.com/office/drawing/2014/main" id="{D59784B6-150F-4737-9B44-5988C2C08234}"/>
              </a:ext>
            </a:extLst>
          </p:cNvPr>
          <p:cNvSpPr>
            <a:spLocks noGrp="1"/>
          </p:cNvSpPr>
          <p:nvPr>
            <p:ph idx="1"/>
          </p:nvPr>
        </p:nvSpPr>
        <p:spPr>
          <a:xfrm>
            <a:off x="1700212" y="3602038"/>
            <a:ext cx="8791575" cy="1655762"/>
          </a:xfrm>
        </p:spPr>
        <p:txBody>
          <a:bodyPr vert="horz" lIns="91440" tIns="45720" rIns="91440" bIns="45720" rtlCol="0">
            <a:normAutofit/>
          </a:bodyPr>
          <a:lstStyle/>
          <a:p>
            <a:pPr marL="0" indent="0">
              <a:buNone/>
            </a:pPr>
            <a:r>
              <a:rPr lang="en-US" cap="all">
                <a:solidFill>
                  <a:schemeClr val="tx2"/>
                </a:solidFill>
              </a:rPr>
              <a:t>Tous les patterns de messaging démontrés sont implémentés avec un middleware Redux.</a:t>
            </a:r>
          </a:p>
        </p:txBody>
      </p:sp>
      <p:grpSp>
        <p:nvGrpSpPr>
          <p:cNvPr id="124" name="Group 123">
            <a:extLst>
              <a:ext uri="{FF2B5EF4-FFF2-40B4-BE49-F238E27FC236}">
                <a16:creationId xmlns:a16="http://schemas.microsoft.com/office/drawing/2014/main" id="{B8DE5EA2-C86F-45CC-A9F1-5100DE1D19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rgbClr val="FFFFFF">
              <a:alpha val="10000"/>
            </a:srgbClr>
          </a:solidFill>
        </p:grpSpPr>
        <p:sp>
          <p:nvSpPr>
            <p:cNvPr id="125" name="Freeform 32">
              <a:extLst>
                <a:ext uri="{FF2B5EF4-FFF2-40B4-BE49-F238E27FC236}">
                  <a16:creationId xmlns:a16="http://schemas.microsoft.com/office/drawing/2014/main" id="{9AA01EC3-108D-4DFC-A750-19ACE71FB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6" name="Freeform 33">
              <a:extLst>
                <a:ext uri="{FF2B5EF4-FFF2-40B4-BE49-F238E27FC236}">
                  <a16:creationId xmlns:a16="http://schemas.microsoft.com/office/drawing/2014/main" id="{A9FCB53A-15A0-47CE-BF67-ADA8B12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7" name="Freeform 34">
              <a:extLst>
                <a:ext uri="{FF2B5EF4-FFF2-40B4-BE49-F238E27FC236}">
                  <a16:creationId xmlns:a16="http://schemas.microsoft.com/office/drawing/2014/main" id="{013DEB80-2F33-454E-ADF4-E250AC4C55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8" name="Freeform 35">
              <a:extLst>
                <a:ext uri="{FF2B5EF4-FFF2-40B4-BE49-F238E27FC236}">
                  <a16:creationId xmlns:a16="http://schemas.microsoft.com/office/drawing/2014/main" id="{7C0608D2-DD43-44FB-9427-8D47F35F9A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9" name="Freeform 36">
              <a:extLst>
                <a:ext uri="{FF2B5EF4-FFF2-40B4-BE49-F238E27FC236}">
                  <a16:creationId xmlns:a16="http://schemas.microsoft.com/office/drawing/2014/main" id="{F55DAF32-BF45-427E-8640-FF28881DE1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0" name="Freeform 37">
              <a:extLst>
                <a:ext uri="{FF2B5EF4-FFF2-40B4-BE49-F238E27FC236}">
                  <a16:creationId xmlns:a16="http://schemas.microsoft.com/office/drawing/2014/main" id="{B45620ED-F9C5-455B-A9CC-B55AA19B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1" name="Freeform 38">
              <a:extLst>
                <a:ext uri="{FF2B5EF4-FFF2-40B4-BE49-F238E27FC236}">
                  <a16:creationId xmlns:a16="http://schemas.microsoft.com/office/drawing/2014/main" id="{541EBFC0-CD4B-4ED6-91D7-907517148D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2" name="Freeform 39">
              <a:extLst>
                <a:ext uri="{FF2B5EF4-FFF2-40B4-BE49-F238E27FC236}">
                  <a16:creationId xmlns:a16="http://schemas.microsoft.com/office/drawing/2014/main" id="{340715CE-35AB-48B6-9AEA-55C593A93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3" name="Freeform 40">
              <a:extLst>
                <a:ext uri="{FF2B5EF4-FFF2-40B4-BE49-F238E27FC236}">
                  <a16:creationId xmlns:a16="http://schemas.microsoft.com/office/drawing/2014/main" id="{D7D01A1B-E910-4A37-82C3-2E0FC595E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4" name="Rectangle 41">
              <a:extLst>
                <a:ext uri="{FF2B5EF4-FFF2-40B4-BE49-F238E27FC236}">
                  <a16:creationId xmlns:a16="http://schemas.microsoft.com/office/drawing/2014/main" id="{8663205C-5E32-4C7F-920B-270F738A15C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759233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7">
            <a:extLst>
              <a:ext uri="{FF2B5EF4-FFF2-40B4-BE49-F238E27FC236}">
                <a16:creationId xmlns:a16="http://schemas.microsoft.com/office/drawing/2014/main" id="{1ECA9AF1-370A-4AF8-9B82-4D11601AA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9">
            <a:extLst>
              <a:ext uri="{FF2B5EF4-FFF2-40B4-BE49-F238E27FC236}">
                <a16:creationId xmlns:a16="http://schemas.microsoft.com/office/drawing/2014/main" id="{BE9CFF9D-9107-400A-8C5A-09CA2BA7A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54295" cy="685800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C3F5AE7-B34F-4BEF-96D0-74CA215E81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rgbClr val="000000">
              <a:alpha val="25000"/>
            </a:srgbClr>
          </a:solidFill>
        </p:grpSpPr>
        <p:sp>
          <p:nvSpPr>
            <p:cNvPr id="13" name="Rectangle 5">
              <a:extLst>
                <a:ext uri="{FF2B5EF4-FFF2-40B4-BE49-F238E27FC236}">
                  <a16:creationId xmlns:a16="http://schemas.microsoft.com/office/drawing/2014/main" id="{BCC99937-0E7D-42EF-A5DB-86FAF32C000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FE097643-AAC6-4390-A109-6965053C1B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B6ADC944-08FF-42C1-8D55-B4EA06CD2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17023431-F2E0-4D75-8C2C-98E00D89C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E34C0BEB-550B-421E-A0BB-0901C0E89C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29FFB337-3695-41C1-B104-55125202E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9BF53A3A-34D4-405C-B140-0AE528066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84EE2242-1F65-43B3-861E-4085AEC5AD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E5B8229F-9313-4FC2-8A4A-49211C4E1F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B28AAEC8-A731-419D-A078-0FCFEAE4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2741D6DA-0F0D-4D55-883E-24A374A79F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78F62958-A05D-478B-B23C-75AE8542581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87057A7E-9CF9-405A-8A33-0CA1AC51E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AE876AFB-8370-4923-8278-E5FE62DE2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5477A94C-373F-42ED-9257-0DAB03B209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5012B077-1FC3-4D22-ACB6-ED86831EAD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D07A07B0-4407-49F7-9B26-61FF0CCE5F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DEABD0F-FFCE-4FC2-950E-6334D1727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434BB427-BC30-4BAB-82E9-BDE1F0B154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1F7A956E-DCF3-4544-AF1D-442CB52758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AF9D24E3-E510-495A-9DE8-7DAA3FA5BE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0753727A-395C-4B1C-A63B-45DFA5278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B75C5A82-D9C8-414D-B324-403DC32B2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5DDAFA2F-C6E2-4656-B490-5683762B7F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EEB3485F-B9A8-4C89-836E-67249D5ABD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F14F069E-B2BC-4B84-ACBC-9E3343A34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1" name="Freeform 31">
              <a:extLst>
                <a:ext uri="{FF2B5EF4-FFF2-40B4-BE49-F238E27FC236}">
                  <a16:creationId xmlns:a16="http://schemas.microsoft.com/office/drawing/2014/main" id="{03BE3291-5AE0-49F5-9C60-84CF6AFBA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244CDAE4-20B8-4D5D-8E25-7EFBE621ED82}"/>
              </a:ext>
            </a:extLst>
          </p:cNvPr>
          <p:cNvSpPr>
            <a:spLocks noGrp="1"/>
          </p:cNvSpPr>
          <p:nvPr>
            <p:ph type="title"/>
          </p:nvPr>
        </p:nvSpPr>
        <p:spPr>
          <a:xfrm>
            <a:off x="1144992" y="1082673"/>
            <a:ext cx="2865837" cy="4708528"/>
          </a:xfrm>
        </p:spPr>
        <p:txBody>
          <a:bodyPr>
            <a:normAutofit/>
          </a:bodyPr>
          <a:lstStyle/>
          <a:p>
            <a:pPr algn="ctr"/>
            <a:r>
              <a:rPr lang="en-CA" sz="4000">
                <a:solidFill>
                  <a:srgbClr val="FFFFFF"/>
                </a:solidFill>
              </a:rPr>
              <a:t>Action deciders</a:t>
            </a:r>
          </a:p>
        </p:txBody>
      </p:sp>
      <p:sp>
        <p:nvSpPr>
          <p:cNvPr id="3" name="Content Placeholder 2">
            <a:extLst>
              <a:ext uri="{FF2B5EF4-FFF2-40B4-BE49-F238E27FC236}">
                <a16:creationId xmlns:a16="http://schemas.microsoft.com/office/drawing/2014/main" id="{723F8E65-72BF-4F7B-9DEF-F914CC057E88}"/>
              </a:ext>
            </a:extLst>
          </p:cNvPr>
          <p:cNvSpPr>
            <a:spLocks noGrp="1"/>
          </p:cNvSpPr>
          <p:nvPr>
            <p:ph idx="1"/>
          </p:nvPr>
        </p:nvSpPr>
        <p:spPr>
          <a:xfrm>
            <a:off x="5303836" y="1066799"/>
            <a:ext cx="5743575" cy="4724402"/>
          </a:xfrm>
        </p:spPr>
        <p:txBody>
          <a:bodyPr anchor="ctr">
            <a:normAutofit/>
          </a:bodyPr>
          <a:lstStyle/>
          <a:p>
            <a:r>
              <a:rPr lang="fr-FR" sz="2000"/>
              <a:t>Ensemble de patterns qui s'exécute en fonction d'une ou plusieurs ’conditions’.</a:t>
            </a:r>
          </a:p>
          <a:p>
            <a:pPr lvl="1"/>
            <a:r>
              <a:rPr lang="fr-FR"/>
              <a:t>Filtering</a:t>
            </a:r>
          </a:p>
          <a:p>
            <a:pPr lvl="1"/>
            <a:r>
              <a:rPr lang="fr-FR"/>
              <a:t>Mapping</a:t>
            </a:r>
          </a:p>
          <a:p>
            <a:pPr lvl="1"/>
            <a:r>
              <a:rPr lang="fr-FR"/>
              <a:t>Splitter</a:t>
            </a:r>
            <a:endParaRPr lang="en-CA" dirty="0"/>
          </a:p>
        </p:txBody>
      </p:sp>
    </p:spTree>
    <p:extLst>
      <p:ext uri="{BB962C8B-B14F-4D97-AF65-F5344CB8AC3E}">
        <p14:creationId xmlns:p14="http://schemas.microsoft.com/office/powerpoint/2010/main" val="2457315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E241C-E202-427B-B126-43C5B7FA5B50}"/>
              </a:ext>
            </a:extLst>
          </p:cNvPr>
          <p:cNvSpPr>
            <a:spLocks noGrp="1"/>
          </p:cNvSpPr>
          <p:nvPr>
            <p:ph type="title"/>
          </p:nvPr>
        </p:nvSpPr>
        <p:spPr>
          <a:xfrm>
            <a:off x="1141413" y="609600"/>
            <a:ext cx="5934508" cy="1639886"/>
          </a:xfrm>
        </p:spPr>
        <p:txBody>
          <a:bodyPr/>
          <a:lstStyle/>
          <a:p>
            <a:r>
              <a:rPr lang="en-CA"/>
              <a:t>Filtering</a:t>
            </a:r>
            <a:endParaRPr lang="en-CA" dirty="0"/>
          </a:p>
        </p:txBody>
      </p:sp>
      <p:sp>
        <p:nvSpPr>
          <p:cNvPr id="5" name="AutoShape 2" descr="https://www.evernote.com/shard/s538/res/ef7f3559-eef3-4134-b3b2-2a6d1a889c26">
            <a:extLst>
              <a:ext uri="{FF2B5EF4-FFF2-40B4-BE49-F238E27FC236}">
                <a16:creationId xmlns:a16="http://schemas.microsoft.com/office/drawing/2014/main" id="{D11EC8E6-CDE3-448B-9EBB-8DC56865702E}"/>
              </a:ext>
            </a:extLst>
          </p:cNvPr>
          <p:cNvSpPr>
            <a:spLocks noGrp="1" noChangeAspect="1" noChangeArrowheads="1"/>
          </p:cNvSpPr>
          <p:nvPr>
            <p:ph type="body" sz="half" idx="2"/>
          </p:nvPr>
        </p:nvSpPr>
        <p:spPr bwMode="auto">
          <a:xfrm>
            <a:off x="1141410" y="2249486"/>
            <a:ext cx="5934511" cy="35417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fr-FR" sz="2400" dirty="0"/>
              <a:t>Le pattern </a:t>
            </a:r>
            <a:r>
              <a:rPr lang="fr-FR" sz="2400" dirty="0" err="1"/>
              <a:t>Filtering</a:t>
            </a:r>
            <a:r>
              <a:rPr lang="fr-FR" sz="2400" dirty="0"/>
              <a:t> consiste à gérer une action uniquement si une ou plusieurs conditions sont respectés.</a:t>
            </a:r>
          </a:p>
          <a:p>
            <a:r>
              <a:rPr lang="fr-FR" sz="2400" dirty="0"/>
              <a:t>Cette condition est habituellement le type de l'action.</a:t>
            </a:r>
          </a:p>
          <a:p>
            <a:pPr marL="285750" indent="-285750">
              <a:buFont typeface="Arial" panose="020B0604020202020204" pitchFamily="34" charset="0"/>
              <a:buChar char="•"/>
            </a:pPr>
            <a:endParaRPr lang="fr-FR" dirty="0"/>
          </a:p>
          <a:p>
            <a:br>
              <a:rPr lang="fr-FR" dirty="0"/>
            </a:br>
            <a:endParaRPr lang="en-CA" dirty="0"/>
          </a:p>
        </p:txBody>
      </p:sp>
      <p:pic>
        <p:nvPicPr>
          <p:cNvPr id="10" name="Picture 9">
            <a:extLst>
              <a:ext uri="{FF2B5EF4-FFF2-40B4-BE49-F238E27FC236}">
                <a16:creationId xmlns:a16="http://schemas.microsoft.com/office/drawing/2014/main" id="{0D1251D0-DB12-426A-9524-733DC49FFC3A}"/>
              </a:ext>
            </a:extLst>
          </p:cNvPr>
          <p:cNvPicPr>
            <a:picLocks noChangeAspect="1"/>
          </p:cNvPicPr>
          <p:nvPr/>
        </p:nvPicPr>
        <p:blipFill>
          <a:blip r:embed="rId2"/>
          <a:stretch>
            <a:fillRect/>
          </a:stretch>
        </p:blipFill>
        <p:spPr>
          <a:xfrm>
            <a:off x="8114911" y="2420143"/>
            <a:ext cx="2400300" cy="1600200"/>
          </a:xfrm>
          <a:prstGeom prst="rect">
            <a:avLst/>
          </a:prstGeom>
        </p:spPr>
      </p:pic>
    </p:spTree>
    <p:extLst>
      <p:ext uri="{BB962C8B-B14F-4D97-AF65-F5344CB8AC3E}">
        <p14:creationId xmlns:p14="http://schemas.microsoft.com/office/powerpoint/2010/main" val="1732481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6="http://schemas.microsoft.com/office/drawing/2014/main" xmlns:a14="http://schemas.microsoft.com/office/drawing/2010/main" xmlns="">
                <a:solidFill>
                  <a:srgbClr val="FFFFFF"/>
                </a:solidFill>
              </a14:hiddenFill>
            </a:ext>
          </a:extLst>
        </p:spPr>
      </p:pic>
      <p:grpSp>
        <p:nvGrpSpPr>
          <p:cNvPr id="10"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9"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1"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grpSp>
      <p:grpSp>
        <p:nvGrpSpPr>
          <p:cNvPr id="66" name="Group 65">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7" name="Rectangle 66">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grpSp>
      <p:sp>
        <p:nvSpPr>
          <p:cNvPr id="7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3"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4"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5"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6"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7"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8"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9"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0"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1"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2"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83"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4"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5"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6"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7"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8"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9"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0"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1"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2"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sp>
        <p:nvSpPr>
          <p:cNvPr id="2" name="Title 1">
            <a:extLst>
              <a:ext uri="{FF2B5EF4-FFF2-40B4-BE49-F238E27FC236}">
                <a16:creationId xmlns:a16="http://schemas.microsoft.com/office/drawing/2014/main" id="{A164C400-1667-431F-A4E1-4697EA8CE86C}"/>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solidFill>
                  <a:srgbClr val="FFFFFF"/>
                </a:solidFill>
              </a:rPr>
              <a:t>Fondamentaux Redux</a:t>
            </a:r>
          </a:p>
        </p:txBody>
      </p:sp>
      <p:sp>
        <p:nvSpPr>
          <p:cNvPr id="3" name="Text Placeholder 2">
            <a:extLst>
              <a:ext uri="{FF2B5EF4-FFF2-40B4-BE49-F238E27FC236}">
                <a16:creationId xmlns:a16="http://schemas.microsoft.com/office/drawing/2014/main" id="{B59DCE98-2C81-4E27-B934-A30E227CA929}"/>
              </a:ext>
            </a:extLst>
          </p:cNvPr>
          <p:cNvSpPr>
            <a:spLocks noGrp="1"/>
          </p:cNvSpPr>
          <p:nvPr>
            <p:ph type="body" idx="1"/>
          </p:nvPr>
        </p:nvSpPr>
        <p:spPr>
          <a:xfrm>
            <a:off x="2667001" y="3602038"/>
            <a:ext cx="6857999" cy="953029"/>
          </a:xfrm>
        </p:spPr>
        <p:txBody>
          <a:bodyPr vert="horz" lIns="91440" tIns="45720" rIns="91440" bIns="45720" rtlCol="0">
            <a:normAutofit/>
          </a:bodyPr>
          <a:lstStyle/>
          <a:p>
            <a:pPr algn="ctr"/>
            <a:endParaRPr lang="en-US" sz="2000">
              <a:solidFill>
                <a:schemeClr val="bg2"/>
              </a:solidFill>
            </a:endParaRPr>
          </a:p>
        </p:txBody>
      </p:sp>
    </p:spTree>
    <p:extLst>
      <p:ext uri="{BB962C8B-B14F-4D97-AF65-F5344CB8AC3E}">
        <p14:creationId xmlns:p14="http://schemas.microsoft.com/office/powerpoint/2010/main" val="1216588332"/>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8433-60A2-4191-9F47-85B2F05AB0EC}"/>
              </a:ext>
            </a:extLst>
          </p:cNvPr>
          <p:cNvSpPr>
            <a:spLocks noGrp="1"/>
          </p:cNvSpPr>
          <p:nvPr>
            <p:ph type="title"/>
          </p:nvPr>
        </p:nvSpPr>
        <p:spPr/>
        <p:txBody>
          <a:bodyPr/>
          <a:lstStyle/>
          <a:p>
            <a:r>
              <a:rPr lang="en-CA" dirty="0"/>
              <a:t>Filtering</a:t>
            </a:r>
          </a:p>
        </p:txBody>
      </p:sp>
      <p:pic>
        <p:nvPicPr>
          <p:cNvPr id="5" name="Content Placeholder 4">
            <a:extLst>
              <a:ext uri="{FF2B5EF4-FFF2-40B4-BE49-F238E27FC236}">
                <a16:creationId xmlns:a16="http://schemas.microsoft.com/office/drawing/2014/main" id="{E6478572-462B-45C8-837B-B06D87E28683}"/>
              </a:ext>
            </a:extLst>
          </p:cNvPr>
          <p:cNvPicPr>
            <a:picLocks noGrp="1" noChangeAspect="1"/>
          </p:cNvPicPr>
          <p:nvPr>
            <p:ph idx="1"/>
          </p:nvPr>
        </p:nvPicPr>
        <p:blipFill>
          <a:blip r:embed="rId2"/>
          <a:stretch>
            <a:fillRect/>
          </a:stretch>
        </p:blipFill>
        <p:spPr>
          <a:xfrm>
            <a:off x="2207670" y="3229658"/>
            <a:ext cx="7773485" cy="1581371"/>
          </a:xfrm>
        </p:spPr>
      </p:pic>
    </p:spTree>
    <p:extLst>
      <p:ext uri="{BB962C8B-B14F-4D97-AF65-F5344CB8AC3E}">
        <p14:creationId xmlns:p14="http://schemas.microsoft.com/office/powerpoint/2010/main" val="526904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1024-3F99-4961-8413-13241792A9E8}"/>
              </a:ext>
            </a:extLst>
          </p:cNvPr>
          <p:cNvSpPr>
            <a:spLocks noGrp="1"/>
          </p:cNvSpPr>
          <p:nvPr>
            <p:ph type="title"/>
          </p:nvPr>
        </p:nvSpPr>
        <p:spPr/>
        <p:txBody>
          <a:bodyPr/>
          <a:lstStyle/>
          <a:p>
            <a:r>
              <a:rPr lang="en-CA" dirty="0"/>
              <a:t>Mapping</a:t>
            </a:r>
          </a:p>
        </p:txBody>
      </p:sp>
      <p:sp>
        <p:nvSpPr>
          <p:cNvPr id="4" name="Text Placeholder 3">
            <a:extLst>
              <a:ext uri="{FF2B5EF4-FFF2-40B4-BE49-F238E27FC236}">
                <a16:creationId xmlns:a16="http://schemas.microsoft.com/office/drawing/2014/main" id="{22AD0145-9652-48D1-8BC0-5697FD49B947}"/>
              </a:ext>
            </a:extLst>
          </p:cNvPr>
          <p:cNvSpPr>
            <a:spLocks noGrp="1"/>
          </p:cNvSpPr>
          <p:nvPr>
            <p:ph type="body" sz="half" idx="2"/>
          </p:nvPr>
        </p:nvSpPr>
        <p:spPr/>
        <p:txBody>
          <a:bodyPr>
            <a:normAutofit fontScale="92500" lnSpcReduction="10000"/>
          </a:bodyPr>
          <a:lstStyle/>
          <a:p>
            <a:r>
              <a:rPr lang="fr-FR" sz="2400" dirty="0"/>
              <a:t>Le pattern Mapping consiste à transformer l'action X en action Y selon une ou plusieurs conditions.</a:t>
            </a:r>
          </a:p>
          <a:p>
            <a:endParaRPr lang="fr-FR" sz="2400" dirty="0"/>
          </a:p>
          <a:p>
            <a:r>
              <a:rPr lang="fr-FR" sz="2400" dirty="0"/>
              <a:t>Les conditions peuvent être basé sur:</a:t>
            </a:r>
          </a:p>
          <a:p>
            <a:pPr marL="742950" lvl="1" indent="-285750">
              <a:buFont typeface="Arial" panose="020B0604020202020204" pitchFamily="34" charset="0"/>
              <a:buChar char="•"/>
            </a:pPr>
            <a:r>
              <a:rPr lang="fr-FR" sz="2400" dirty="0"/>
              <a:t>Les données de l'action X</a:t>
            </a:r>
          </a:p>
          <a:p>
            <a:pPr marL="742950" lvl="1" indent="-285750">
              <a:buFont typeface="Arial" panose="020B0604020202020204" pitchFamily="34" charset="0"/>
              <a:buChar char="•"/>
            </a:pPr>
            <a:r>
              <a:rPr lang="fr-FR" sz="2400" dirty="0"/>
              <a:t>Une variable du state</a:t>
            </a:r>
          </a:p>
          <a:p>
            <a:pPr marL="742950" lvl="1" indent="-285750">
              <a:buFont typeface="Arial" panose="020B0604020202020204" pitchFamily="34" charset="0"/>
              <a:buChar char="•"/>
            </a:pPr>
            <a:r>
              <a:rPr lang="fr-FR" sz="2400" dirty="0"/>
              <a:t>Une variable globale tel que l'environnement</a:t>
            </a:r>
          </a:p>
          <a:p>
            <a:pPr marL="285750" indent="-285750">
              <a:buFont typeface="Arial" panose="020B0604020202020204" pitchFamily="34" charset="0"/>
              <a:buChar char="•"/>
            </a:pPr>
            <a:endParaRPr lang="en-CA" dirty="0"/>
          </a:p>
        </p:txBody>
      </p:sp>
      <p:pic>
        <p:nvPicPr>
          <p:cNvPr id="6" name="Picture 5">
            <a:extLst>
              <a:ext uri="{FF2B5EF4-FFF2-40B4-BE49-F238E27FC236}">
                <a16:creationId xmlns:a16="http://schemas.microsoft.com/office/drawing/2014/main" id="{CEF02772-F8D9-4AA6-82E5-39D3F7BA5098}"/>
              </a:ext>
            </a:extLst>
          </p:cNvPr>
          <p:cNvPicPr>
            <a:picLocks noChangeAspect="1"/>
          </p:cNvPicPr>
          <p:nvPr/>
        </p:nvPicPr>
        <p:blipFill>
          <a:blip r:embed="rId2"/>
          <a:stretch>
            <a:fillRect/>
          </a:stretch>
        </p:blipFill>
        <p:spPr>
          <a:xfrm>
            <a:off x="7350190" y="1800225"/>
            <a:ext cx="2362200" cy="1628775"/>
          </a:xfrm>
          <a:prstGeom prst="rect">
            <a:avLst/>
          </a:prstGeom>
        </p:spPr>
      </p:pic>
    </p:spTree>
    <p:extLst>
      <p:ext uri="{BB962C8B-B14F-4D97-AF65-F5344CB8AC3E}">
        <p14:creationId xmlns:p14="http://schemas.microsoft.com/office/powerpoint/2010/main" val="15542955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041507E-FA4E-41ED-93CB-74657990D569}"/>
              </a:ext>
            </a:extLst>
          </p:cNvPr>
          <p:cNvSpPr>
            <a:spLocks noGrp="1"/>
          </p:cNvSpPr>
          <p:nvPr>
            <p:ph type="title"/>
          </p:nvPr>
        </p:nvSpPr>
        <p:spPr>
          <a:xfrm>
            <a:off x="855266" y="618518"/>
            <a:ext cx="2851417" cy="1478570"/>
          </a:xfrm>
        </p:spPr>
        <p:txBody>
          <a:bodyPr>
            <a:normAutofit/>
          </a:bodyPr>
          <a:lstStyle/>
          <a:p>
            <a:r>
              <a:rPr lang="en-CA" sz="3200">
                <a:solidFill>
                  <a:srgbClr val="FFFFFF"/>
                </a:solidFill>
              </a:rPr>
              <a:t>Mapping</a:t>
            </a:r>
          </a:p>
        </p:txBody>
      </p:sp>
      <p:sp>
        <p:nvSpPr>
          <p:cNvPr id="9" name="Content Placeholder 8">
            <a:extLst>
              <a:ext uri="{FF2B5EF4-FFF2-40B4-BE49-F238E27FC236}">
                <a16:creationId xmlns:a16="http://schemas.microsoft.com/office/drawing/2014/main" id="{38D67622-B8D8-4A46-9337-83C305F3F8A0}"/>
              </a:ext>
            </a:extLst>
          </p:cNvPr>
          <p:cNvSpPr>
            <a:spLocks noGrp="1"/>
          </p:cNvSpPr>
          <p:nvPr>
            <p:ph idx="1"/>
          </p:nvPr>
        </p:nvSpPr>
        <p:spPr>
          <a:xfrm>
            <a:off x="844620" y="2249487"/>
            <a:ext cx="2862444" cy="3957302"/>
          </a:xfrm>
        </p:spPr>
        <p:txBody>
          <a:bodyPr>
            <a:normAutofit/>
          </a:bodyPr>
          <a:lstStyle/>
          <a:p>
            <a:endParaRPr lang="en-US" sz="1400">
              <a:solidFill>
                <a:srgbClr val="FFFFFF"/>
              </a:solidFill>
            </a:endParaRPr>
          </a:p>
        </p:txBody>
      </p:sp>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7" name="Content Placeholder 3">
            <a:extLst>
              <a:ext uri="{FF2B5EF4-FFF2-40B4-BE49-F238E27FC236}">
                <a16:creationId xmlns:a16="http://schemas.microsoft.com/office/drawing/2014/main" id="{B2DE7F23-DCED-4EC8-AF65-5B9AB778A584}"/>
              </a:ext>
            </a:extLst>
          </p:cNvPr>
          <p:cNvPicPr>
            <a:picLocks noChangeAspect="1"/>
          </p:cNvPicPr>
          <p:nvPr/>
        </p:nvPicPr>
        <p:blipFill>
          <a:blip r:embed="rId3"/>
          <a:stretch>
            <a:fillRect/>
          </a:stretch>
        </p:blipFill>
        <p:spPr>
          <a:xfrm>
            <a:off x="4849693" y="643467"/>
            <a:ext cx="6568214" cy="5566562"/>
          </a:xfrm>
          <a:prstGeom prst="rect">
            <a:avLst/>
          </a:prstGeom>
        </p:spPr>
      </p:pic>
    </p:spTree>
    <p:extLst>
      <p:ext uri="{BB962C8B-B14F-4D97-AF65-F5344CB8AC3E}">
        <p14:creationId xmlns:p14="http://schemas.microsoft.com/office/powerpoint/2010/main" val="2790515980"/>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92E09-D048-4BFE-9646-A5149EFA97C9}"/>
              </a:ext>
            </a:extLst>
          </p:cNvPr>
          <p:cNvSpPr>
            <a:spLocks noGrp="1"/>
          </p:cNvSpPr>
          <p:nvPr>
            <p:ph type="title"/>
          </p:nvPr>
        </p:nvSpPr>
        <p:spPr/>
        <p:txBody>
          <a:bodyPr/>
          <a:lstStyle/>
          <a:p>
            <a:r>
              <a:rPr lang="en-CA" dirty="0"/>
              <a:t>Splitter</a:t>
            </a:r>
          </a:p>
        </p:txBody>
      </p:sp>
      <p:sp>
        <p:nvSpPr>
          <p:cNvPr id="4" name="Text Placeholder 3">
            <a:extLst>
              <a:ext uri="{FF2B5EF4-FFF2-40B4-BE49-F238E27FC236}">
                <a16:creationId xmlns:a16="http://schemas.microsoft.com/office/drawing/2014/main" id="{E9DA3359-4078-4E6F-93FE-106F7454B36D}"/>
              </a:ext>
            </a:extLst>
          </p:cNvPr>
          <p:cNvSpPr>
            <a:spLocks noGrp="1"/>
          </p:cNvSpPr>
          <p:nvPr>
            <p:ph type="body" sz="half" idx="2"/>
          </p:nvPr>
        </p:nvSpPr>
        <p:spPr/>
        <p:txBody>
          <a:bodyPr>
            <a:normAutofit/>
          </a:bodyPr>
          <a:lstStyle/>
          <a:p>
            <a:r>
              <a:rPr lang="fr-FR" sz="2400" dirty="0"/>
              <a:t>Le pattern Splitter consiste à dispatcher plusieurs actions quand une action survient.</a:t>
            </a:r>
          </a:p>
          <a:p>
            <a:r>
              <a:rPr lang="fr-FR" sz="2400" dirty="0"/>
              <a:t>Un exemple typique est une action pour afficher un </a:t>
            </a:r>
            <a:r>
              <a:rPr lang="fr-FR" sz="2400" dirty="0" err="1"/>
              <a:t>loading</a:t>
            </a:r>
            <a:r>
              <a:rPr lang="fr-FR" sz="2400" dirty="0"/>
              <a:t>.</a:t>
            </a:r>
          </a:p>
          <a:p>
            <a:endParaRPr lang="fr-FR" sz="2400" dirty="0"/>
          </a:p>
        </p:txBody>
      </p:sp>
      <p:pic>
        <p:nvPicPr>
          <p:cNvPr id="8" name="Picture 7">
            <a:extLst>
              <a:ext uri="{FF2B5EF4-FFF2-40B4-BE49-F238E27FC236}">
                <a16:creationId xmlns:a16="http://schemas.microsoft.com/office/drawing/2014/main" id="{4F22E687-55C0-4A80-A8F5-3BF455622E0C}"/>
              </a:ext>
            </a:extLst>
          </p:cNvPr>
          <p:cNvPicPr>
            <a:picLocks noChangeAspect="1"/>
          </p:cNvPicPr>
          <p:nvPr/>
        </p:nvPicPr>
        <p:blipFill>
          <a:blip r:embed="rId2"/>
          <a:stretch>
            <a:fillRect/>
          </a:stretch>
        </p:blipFill>
        <p:spPr>
          <a:xfrm>
            <a:off x="7536996" y="1838325"/>
            <a:ext cx="2343150" cy="1590675"/>
          </a:xfrm>
          <a:prstGeom prst="rect">
            <a:avLst/>
          </a:prstGeom>
        </p:spPr>
      </p:pic>
      <p:pic>
        <p:nvPicPr>
          <p:cNvPr id="10" name="Picture 9">
            <a:extLst>
              <a:ext uri="{FF2B5EF4-FFF2-40B4-BE49-F238E27FC236}">
                <a16:creationId xmlns:a16="http://schemas.microsoft.com/office/drawing/2014/main" id="{433092A8-A5DF-4F9B-A39F-A487FB6E256C}"/>
              </a:ext>
            </a:extLst>
          </p:cNvPr>
          <p:cNvPicPr>
            <a:picLocks noChangeAspect="1"/>
          </p:cNvPicPr>
          <p:nvPr/>
        </p:nvPicPr>
        <p:blipFill>
          <a:blip r:embed="rId3"/>
          <a:stretch>
            <a:fillRect/>
          </a:stretch>
        </p:blipFill>
        <p:spPr>
          <a:xfrm>
            <a:off x="1262813" y="4452172"/>
            <a:ext cx="3172268" cy="1219370"/>
          </a:xfrm>
          <a:prstGeom prst="rect">
            <a:avLst/>
          </a:prstGeom>
        </p:spPr>
      </p:pic>
    </p:spTree>
    <p:extLst>
      <p:ext uri="{BB962C8B-B14F-4D97-AF65-F5344CB8AC3E}">
        <p14:creationId xmlns:p14="http://schemas.microsoft.com/office/powerpoint/2010/main" val="19271944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CAF8-05BC-4BF0-AFB7-8481BBC4836A}"/>
              </a:ext>
            </a:extLst>
          </p:cNvPr>
          <p:cNvSpPr>
            <a:spLocks noGrp="1"/>
          </p:cNvSpPr>
          <p:nvPr>
            <p:ph type="title"/>
          </p:nvPr>
        </p:nvSpPr>
        <p:spPr/>
        <p:txBody>
          <a:bodyPr/>
          <a:lstStyle/>
          <a:p>
            <a:r>
              <a:rPr lang="en-CA" dirty="0"/>
              <a:t>Splitter</a:t>
            </a:r>
          </a:p>
        </p:txBody>
      </p:sp>
      <p:sp>
        <p:nvSpPr>
          <p:cNvPr id="3" name="Content Placeholder 2">
            <a:extLst>
              <a:ext uri="{FF2B5EF4-FFF2-40B4-BE49-F238E27FC236}">
                <a16:creationId xmlns:a16="http://schemas.microsoft.com/office/drawing/2014/main" id="{8328320B-A99B-4925-8143-59466B8BD92A}"/>
              </a:ext>
            </a:extLst>
          </p:cNvPr>
          <p:cNvSpPr>
            <a:spLocks noGrp="1"/>
          </p:cNvSpPr>
          <p:nvPr>
            <p:ph idx="1"/>
          </p:nvPr>
        </p:nvSpPr>
        <p:spPr/>
        <p:txBody>
          <a:bodyPr/>
          <a:lstStyle/>
          <a:p>
            <a:r>
              <a:rPr lang="fr-FR" dirty="0"/>
              <a:t>Ce pattern à pour avantage de:</a:t>
            </a:r>
          </a:p>
          <a:p>
            <a:pPr lvl="1"/>
            <a:r>
              <a:rPr lang="fr-FR" dirty="0"/>
              <a:t>Assurer que les </a:t>
            </a:r>
            <a:r>
              <a:rPr lang="fr-FR" dirty="0" err="1"/>
              <a:t>reducers</a:t>
            </a:r>
            <a:r>
              <a:rPr lang="fr-FR" dirty="0"/>
              <a:t> ont une seule responsabilité (par exemple, les </a:t>
            </a:r>
            <a:r>
              <a:rPr lang="fr-FR" dirty="0" err="1"/>
              <a:t>reducers</a:t>
            </a:r>
            <a:r>
              <a:rPr lang="fr-FR" dirty="0"/>
              <a:t> n'ont pas à gérer individuellement un flag </a:t>
            </a:r>
            <a:r>
              <a:rPr lang="fr-FR" dirty="0" err="1"/>
              <a:t>isLoading</a:t>
            </a:r>
            <a:r>
              <a:rPr lang="fr-FR" dirty="0"/>
              <a:t>)</a:t>
            </a:r>
          </a:p>
          <a:p>
            <a:pPr lvl="1"/>
            <a:r>
              <a:rPr lang="fr-FR" dirty="0"/>
              <a:t>Découpler les </a:t>
            </a:r>
            <a:r>
              <a:rPr lang="fr-FR" dirty="0" err="1"/>
              <a:t>reducers</a:t>
            </a:r>
            <a:r>
              <a:rPr lang="fr-FR" dirty="0"/>
              <a:t> des actions (un </a:t>
            </a:r>
            <a:r>
              <a:rPr lang="fr-FR" dirty="0" err="1"/>
              <a:t>reducer</a:t>
            </a:r>
            <a:r>
              <a:rPr lang="fr-FR" dirty="0"/>
              <a:t> peut réagir à API_LOADING sans connaître l'action GET_DO_NOT_DISTURB_LIST_QUERY)</a:t>
            </a:r>
          </a:p>
          <a:p>
            <a:endParaRPr lang="en-CA" dirty="0"/>
          </a:p>
        </p:txBody>
      </p:sp>
    </p:spTree>
    <p:extLst>
      <p:ext uri="{BB962C8B-B14F-4D97-AF65-F5344CB8AC3E}">
        <p14:creationId xmlns:p14="http://schemas.microsoft.com/office/powerpoint/2010/main" val="2460267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F0934B5-112B-4439-8CD0-2F0D3075307A}"/>
              </a:ext>
            </a:extLst>
          </p:cNvPr>
          <p:cNvSpPr>
            <a:spLocks noGrp="1"/>
          </p:cNvSpPr>
          <p:nvPr>
            <p:ph type="title"/>
          </p:nvPr>
        </p:nvSpPr>
        <p:spPr>
          <a:xfrm>
            <a:off x="855266" y="618518"/>
            <a:ext cx="2851417" cy="1478570"/>
          </a:xfrm>
        </p:spPr>
        <p:txBody>
          <a:bodyPr>
            <a:normAutofit/>
          </a:bodyPr>
          <a:lstStyle/>
          <a:p>
            <a:r>
              <a:rPr lang="en-CA" sz="3200">
                <a:solidFill>
                  <a:srgbClr val="FFFFFF"/>
                </a:solidFill>
              </a:rPr>
              <a:t>Splitter</a:t>
            </a:r>
          </a:p>
        </p:txBody>
      </p:sp>
      <p:sp>
        <p:nvSpPr>
          <p:cNvPr id="10" name="Content Placeholder 9">
            <a:extLst>
              <a:ext uri="{FF2B5EF4-FFF2-40B4-BE49-F238E27FC236}">
                <a16:creationId xmlns:a16="http://schemas.microsoft.com/office/drawing/2014/main" id="{7259444D-B6CB-4557-8E8E-7C09CF0A065E}"/>
              </a:ext>
            </a:extLst>
          </p:cNvPr>
          <p:cNvSpPr>
            <a:spLocks noGrp="1"/>
          </p:cNvSpPr>
          <p:nvPr>
            <p:ph idx="1"/>
          </p:nvPr>
        </p:nvSpPr>
        <p:spPr>
          <a:xfrm>
            <a:off x="844620" y="2249487"/>
            <a:ext cx="2862444" cy="3957302"/>
          </a:xfrm>
        </p:spPr>
        <p:txBody>
          <a:bodyPr>
            <a:normAutofit/>
          </a:bodyPr>
          <a:lstStyle/>
          <a:p>
            <a:endParaRPr lang="en-US" sz="1400">
              <a:solidFill>
                <a:srgbClr val="FFFFFF"/>
              </a:solidFill>
            </a:endParaRP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8" name="Content Placeholder 4">
            <a:extLst>
              <a:ext uri="{FF2B5EF4-FFF2-40B4-BE49-F238E27FC236}">
                <a16:creationId xmlns:a16="http://schemas.microsoft.com/office/drawing/2014/main" id="{5411BF92-BFB6-4473-98A2-09BFE9F33FDE}"/>
              </a:ext>
            </a:extLst>
          </p:cNvPr>
          <p:cNvPicPr>
            <a:picLocks noChangeAspect="1"/>
          </p:cNvPicPr>
          <p:nvPr/>
        </p:nvPicPr>
        <p:blipFill>
          <a:blip r:embed="rId3"/>
          <a:stretch>
            <a:fillRect/>
          </a:stretch>
        </p:blipFill>
        <p:spPr>
          <a:xfrm>
            <a:off x="4711778" y="2079137"/>
            <a:ext cx="6844045" cy="2695221"/>
          </a:xfrm>
          <a:prstGeom prst="rect">
            <a:avLst/>
          </a:prstGeom>
        </p:spPr>
      </p:pic>
    </p:spTree>
    <p:extLst>
      <p:ext uri="{BB962C8B-B14F-4D97-AF65-F5344CB8AC3E}">
        <p14:creationId xmlns:p14="http://schemas.microsoft.com/office/powerpoint/2010/main" val="3812360281"/>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7">
            <a:extLst>
              <a:ext uri="{FF2B5EF4-FFF2-40B4-BE49-F238E27FC236}">
                <a16:creationId xmlns:a16="http://schemas.microsoft.com/office/drawing/2014/main" id="{1ECA9AF1-370A-4AF8-9B82-4D11601AA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9">
            <a:extLst>
              <a:ext uri="{FF2B5EF4-FFF2-40B4-BE49-F238E27FC236}">
                <a16:creationId xmlns:a16="http://schemas.microsoft.com/office/drawing/2014/main" id="{BE9CFF9D-9107-400A-8C5A-09CA2BA7A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54295" cy="685800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C3F5AE7-B34F-4BEF-96D0-74CA215E81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rgbClr val="000000">
              <a:alpha val="25000"/>
            </a:srgbClr>
          </a:solidFill>
        </p:grpSpPr>
        <p:sp>
          <p:nvSpPr>
            <p:cNvPr id="13" name="Rectangle 5">
              <a:extLst>
                <a:ext uri="{FF2B5EF4-FFF2-40B4-BE49-F238E27FC236}">
                  <a16:creationId xmlns:a16="http://schemas.microsoft.com/office/drawing/2014/main" id="{BCC99937-0E7D-42EF-A5DB-86FAF32C000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FE097643-AAC6-4390-A109-6965053C1B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B6ADC944-08FF-42C1-8D55-B4EA06CD2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17023431-F2E0-4D75-8C2C-98E00D89C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E34C0BEB-550B-421E-A0BB-0901C0E89C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29FFB337-3695-41C1-B104-55125202E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9BF53A3A-34D4-405C-B140-0AE528066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84EE2242-1F65-43B3-861E-4085AEC5AD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E5B8229F-9313-4FC2-8A4A-49211C4E1F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B28AAEC8-A731-419D-A078-0FCFEAE4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2741D6DA-0F0D-4D55-883E-24A374A79F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78F62958-A05D-478B-B23C-75AE8542581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87057A7E-9CF9-405A-8A33-0CA1AC51E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AE876AFB-8370-4923-8278-E5FE62DE2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5477A94C-373F-42ED-9257-0DAB03B209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5012B077-1FC3-4D22-ACB6-ED86831EAD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D07A07B0-4407-49F7-9B26-61FF0CCE5F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DEABD0F-FFCE-4FC2-950E-6334D1727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434BB427-BC30-4BAB-82E9-BDE1F0B154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1F7A956E-DCF3-4544-AF1D-442CB52758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AF9D24E3-E510-495A-9DE8-7DAA3FA5BE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0753727A-395C-4B1C-A63B-45DFA5278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B75C5A82-D9C8-414D-B324-403DC32B2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5DDAFA2F-C6E2-4656-B490-5683762B7F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EEB3485F-B9A8-4C89-836E-67249D5ABD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F14F069E-B2BC-4B84-ACBC-9E3343A34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1">
              <a:extLst>
                <a:ext uri="{FF2B5EF4-FFF2-40B4-BE49-F238E27FC236}">
                  <a16:creationId xmlns:a16="http://schemas.microsoft.com/office/drawing/2014/main" id="{03BE3291-5AE0-49F5-9C60-84CF6AFBA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244CDAE4-20B8-4D5D-8E25-7EFBE621ED82}"/>
              </a:ext>
            </a:extLst>
          </p:cNvPr>
          <p:cNvSpPr>
            <a:spLocks noGrp="1"/>
          </p:cNvSpPr>
          <p:nvPr>
            <p:ph type="title"/>
          </p:nvPr>
        </p:nvSpPr>
        <p:spPr>
          <a:xfrm>
            <a:off x="1144992" y="1082673"/>
            <a:ext cx="2865837" cy="4708528"/>
          </a:xfrm>
        </p:spPr>
        <p:txBody>
          <a:bodyPr>
            <a:normAutofit/>
          </a:bodyPr>
          <a:lstStyle/>
          <a:p>
            <a:pPr algn="ctr"/>
            <a:r>
              <a:rPr lang="en-CA" sz="3100">
                <a:solidFill>
                  <a:srgbClr val="FFFFFF"/>
                </a:solidFill>
              </a:rPr>
              <a:t>Action transformers</a:t>
            </a:r>
          </a:p>
        </p:txBody>
      </p:sp>
      <p:sp>
        <p:nvSpPr>
          <p:cNvPr id="3" name="Content Placeholder 2">
            <a:extLst>
              <a:ext uri="{FF2B5EF4-FFF2-40B4-BE49-F238E27FC236}">
                <a16:creationId xmlns:a16="http://schemas.microsoft.com/office/drawing/2014/main" id="{723F8E65-72BF-4F7B-9DEF-F914CC057E88}"/>
              </a:ext>
            </a:extLst>
          </p:cNvPr>
          <p:cNvSpPr>
            <a:spLocks noGrp="1"/>
          </p:cNvSpPr>
          <p:nvPr>
            <p:ph idx="1"/>
          </p:nvPr>
        </p:nvSpPr>
        <p:spPr>
          <a:xfrm>
            <a:off x="5303836" y="1066799"/>
            <a:ext cx="5743575" cy="4724402"/>
          </a:xfrm>
        </p:spPr>
        <p:txBody>
          <a:bodyPr anchor="ctr">
            <a:normAutofit/>
          </a:bodyPr>
          <a:lstStyle/>
          <a:p>
            <a:r>
              <a:rPr lang="fr-FR" sz="2000" dirty="0"/>
              <a:t>Ensemble de patterns qui vise à transformer les données d'une action.</a:t>
            </a:r>
          </a:p>
          <a:p>
            <a:pPr lvl="1"/>
            <a:r>
              <a:rPr lang="fr-FR" dirty="0" err="1"/>
              <a:t>Enricher</a:t>
            </a:r>
            <a:endParaRPr lang="fr-FR" dirty="0"/>
          </a:p>
          <a:p>
            <a:pPr lvl="1"/>
            <a:r>
              <a:rPr lang="fr-FR" dirty="0" err="1"/>
              <a:t>Normalizer</a:t>
            </a:r>
            <a:endParaRPr lang="fr-FR" dirty="0"/>
          </a:p>
          <a:p>
            <a:pPr lvl="1"/>
            <a:r>
              <a:rPr lang="fr-FR" dirty="0"/>
              <a:t>Translator</a:t>
            </a:r>
            <a:endParaRPr lang="en-CA" dirty="0"/>
          </a:p>
        </p:txBody>
      </p:sp>
    </p:spTree>
    <p:extLst>
      <p:ext uri="{BB962C8B-B14F-4D97-AF65-F5344CB8AC3E}">
        <p14:creationId xmlns:p14="http://schemas.microsoft.com/office/powerpoint/2010/main" val="1124792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66911-A0C2-4091-A9BD-CB511535F379}"/>
              </a:ext>
            </a:extLst>
          </p:cNvPr>
          <p:cNvSpPr>
            <a:spLocks noGrp="1"/>
          </p:cNvSpPr>
          <p:nvPr>
            <p:ph type="title"/>
          </p:nvPr>
        </p:nvSpPr>
        <p:spPr/>
        <p:txBody>
          <a:bodyPr/>
          <a:lstStyle/>
          <a:p>
            <a:r>
              <a:rPr lang="en-CA" dirty="0"/>
              <a:t>Enricher</a:t>
            </a:r>
          </a:p>
        </p:txBody>
      </p:sp>
      <p:sp>
        <p:nvSpPr>
          <p:cNvPr id="4" name="Text Placeholder 3">
            <a:extLst>
              <a:ext uri="{FF2B5EF4-FFF2-40B4-BE49-F238E27FC236}">
                <a16:creationId xmlns:a16="http://schemas.microsoft.com/office/drawing/2014/main" id="{F06AE9E6-3278-407D-BCFB-D2EDB8A0CD4C}"/>
              </a:ext>
            </a:extLst>
          </p:cNvPr>
          <p:cNvSpPr>
            <a:spLocks noGrp="1"/>
          </p:cNvSpPr>
          <p:nvPr>
            <p:ph type="body" sz="half" idx="2"/>
          </p:nvPr>
        </p:nvSpPr>
        <p:spPr/>
        <p:txBody>
          <a:bodyPr/>
          <a:lstStyle/>
          <a:p>
            <a:r>
              <a:rPr lang="fr-FR" sz="2400" dirty="0"/>
              <a:t>Le pattern </a:t>
            </a:r>
            <a:r>
              <a:rPr lang="fr-FR" sz="2400" dirty="0" err="1"/>
              <a:t>Enricher</a:t>
            </a:r>
            <a:r>
              <a:rPr lang="fr-FR" sz="2400" dirty="0"/>
              <a:t> consiste à ajouter à une action des informations qui ne devraient pas </a:t>
            </a:r>
            <a:r>
              <a:rPr lang="fr-FR" sz="2400" dirty="0" err="1"/>
              <a:t>nécessairements</a:t>
            </a:r>
            <a:r>
              <a:rPr lang="fr-FR" sz="2400" dirty="0"/>
              <a:t> être connu par un Component.</a:t>
            </a:r>
          </a:p>
          <a:p>
            <a:endParaRPr lang="en-CA" dirty="0"/>
          </a:p>
        </p:txBody>
      </p:sp>
      <p:pic>
        <p:nvPicPr>
          <p:cNvPr id="6" name="Picture 5">
            <a:extLst>
              <a:ext uri="{FF2B5EF4-FFF2-40B4-BE49-F238E27FC236}">
                <a16:creationId xmlns:a16="http://schemas.microsoft.com/office/drawing/2014/main" id="{12320023-7193-4A07-8C4B-48D864BB0C94}"/>
              </a:ext>
            </a:extLst>
          </p:cNvPr>
          <p:cNvPicPr>
            <a:picLocks noChangeAspect="1"/>
          </p:cNvPicPr>
          <p:nvPr/>
        </p:nvPicPr>
        <p:blipFill>
          <a:blip r:embed="rId2"/>
          <a:stretch>
            <a:fillRect/>
          </a:stretch>
        </p:blipFill>
        <p:spPr>
          <a:xfrm>
            <a:off x="7672582" y="1847850"/>
            <a:ext cx="2314575" cy="1581150"/>
          </a:xfrm>
          <a:prstGeom prst="rect">
            <a:avLst/>
          </a:prstGeom>
        </p:spPr>
      </p:pic>
    </p:spTree>
    <p:extLst>
      <p:ext uri="{BB962C8B-B14F-4D97-AF65-F5344CB8AC3E}">
        <p14:creationId xmlns:p14="http://schemas.microsoft.com/office/powerpoint/2010/main" val="1276948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1182D6C-DA2B-443D-981E-6FA1F3CCF6C8}"/>
              </a:ext>
            </a:extLst>
          </p:cNvPr>
          <p:cNvSpPr>
            <a:spLocks noGrp="1"/>
          </p:cNvSpPr>
          <p:nvPr>
            <p:ph type="title"/>
          </p:nvPr>
        </p:nvSpPr>
        <p:spPr>
          <a:xfrm>
            <a:off x="855266" y="618518"/>
            <a:ext cx="2851417" cy="1478570"/>
          </a:xfrm>
        </p:spPr>
        <p:txBody>
          <a:bodyPr>
            <a:normAutofit/>
          </a:bodyPr>
          <a:lstStyle/>
          <a:p>
            <a:r>
              <a:rPr lang="en-CA" sz="3200">
                <a:solidFill>
                  <a:srgbClr val="FFFFFF"/>
                </a:solidFill>
              </a:rPr>
              <a:t>Enricher</a:t>
            </a:r>
          </a:p>
        </p:txBody>
      </p:sp>
      <p:sp>
        <p:nvSpPr>
          <p:cNvPr id="10" name="Content Placeholder 9">
            <a:extLst>
              <a:ext uri="{FF2B5EF4-FFF2-40B4-BE49-F238E27FC236}">
                <a16:creationId xmlns:a16="http://schemas.microsoft.com/office/drawing/2014/main" id="{2DEBEEDD-9C1C-4FBF-9E78-E2713EB84339}"/>
              </a:ext>
            </a:extLst>
          </p:cNvPr>
          <p:cNvSpPr>
            <a:spLocks noGrp="1"/>
          </p:cNvSpPr>
          <p:nvPr>
            <p:ph idx="1"/>
          </p:nvPr>
        </p:nvSpPr>
        <p:spPr>
          <a:xfrm>
            <a:off x="844620" y="2249487"/>
            <a:ext cx="2862444" cy="3957302"/>
          </a:xfrm>
        </p:spPr>
        <p:txBody>
          <a:bodyPr>
            <a:normAutofit/>
          </a:bodyPr>
          <a:lstStyle/>
          <a:p>
            <a:endParaRPr lang="en-US" sz="1400">
              <a:solidFill>
                <a:srgbClr val="FFFFFF"/>
              </a:solidFill>
            </a:endParaRP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8" name="Content Placeholder 4">
            <a:extLst>
              <a:ext uri="{FF2B5EF4-FFF2-40B4-BE49-F238E27FC236}">
                <a16:creationId xmlns:a16="http://schemas.microsoft.com/office/drawing/2014/main" id="{FDB69858-F05A-4667-B736-639F8934DCC4}"/>
              </a:ext>
            </a:extLst>
          </p:cNvPr>
          <p:cNvPicPr>
            <a:picLocks noChangeAspect="1"/>
          </p:cNvPicPr>
          <p:nvPr/>
        </p:nvPicPr>
        <p:blipFill>
          <a:blip r:embed="rId3"/>
          <a:stretch>
            <a:fillRect/>
          </a:stretch>
        </p:blipFill>
        <p:spPr>
          <a:xfrm>
            <a:off x="4711778" y="1613076"/>
            <a:ext cx="6844045" cy="3627343"/>
          </a:xfrm>
          <a:prstGeom prst="rect">
            <a:avLst/>
          </a:prstGeom>
        </p:spPr>
      </p:pic>
    </p:spTree>
    <p:extLst>
      <p:ext uri="{BB962C8B-B14F-4D97-AF65-F5344CB8AC3E}">
        <p14:creationId xmlns:p14="http://schemas.microsoft.com/office/powerpoint/2010/main" val="1763737614"/>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5789-281C-43B2-8E75-7102793969FE}"/>
              </a:ext>
            </a:extLst>
          </p:cNvPr>
          <p:cNvSpPr>
            <a:spLocks noGrp="1"/>
          </p:cNvSpPr>
          <p:nvPr>
            <p:ph type="title"/>
          </p:nvPr>
        </p:nvSpPr>
        <p:spPr>
          <a:xfrm>
            <a:off x="1141413" y="609600"/>
            <a:ext cx="5934508" cy="1639886"/>
          </a:xfrm>
        </p:spPr>
        <p:txBody>
          <a:bodyPr/>
          <a:lstStyle/>
          <a:p>
            <a:r>
              <a:rPr lang="en-CA"/>
              <a:t>Normalizer</a:t>
            </a:r>
            <a:endParaRPr lang="en-CA" dirty="0"/>
          </a:p>
        </p:txBody>
      </p:sp>
      <p:sp>
        <p:nvSpPr>
          <p:cNvPr id="4" name="Text Placeholder 3">
            <a:extLst>
              <a:ext uri="{FF2B5EF4-FFF2-40B4-BE49-F238E27FC236}">
                <a16:creationId xmlns:a16="http://schemas.microsoft.com/office/drawing/2014/main" id="{3C5EB559-6B95-454C-8B1D-A4102C89150F}"/>
              </a:ext>
            </a:extLst>
          </p:cNvPr>
          <p:cNvSpPr>
            <a:spLocks noGrp="1"/>
          </p:cNvSpPr>
          <p:nvPr>
            <p:ph type="body" sz="half" idx="2"/>
          </p:nvPr>
        </p:nvSpPr>
        <p:spPr>
          <a:xfrm>
            <a:off x="1141410" y="2249486"/>
            <a:ext cx="5934511" cy="3541714"/>
          </a:xfrm>
        </p:spPr>
        <p:txBody>
          <a:bodyPr>
            <a:normAutofit/>
          </a:bodyPr>
          <a:lstStyle/>
          <a:p>
            <a:r>
              <a:rPr lang="fr-FR" sz="2400"/>
              <a:t>Le pattern Normalizer consiste à normaliser / flatten la structure de données d'une action afin de l'optimiser pour le state.</a:t>
            </a:r>
            <a:endParaRPr lang="en-CA" sz="2400" dirty="0"/>
          </a:p>
        </p:txBody>
      </p:sp>
      <p:pic>
        <p:nvPicPr>
          <p:cNvPr id="6" name="Picture 5">
            <a:extLst>
              <a:ext uri="{FF2B5EF4-FFF2-40B4-BE49-F238E27FC236}">
                <a16:creationId xmlns:a16="http://schemas.microsoft.com/office/drawing/2014/main" id="{784F513F-A5BC-4DF3-A433-66BADD5572EB}"/>
              </a:ext>
            </a:extLst>
          </p:cNvPr>
          <p:cNvPicPr>
            <a:picLocks noChangeAspect="1"/>
          </p:cNvPicPr>
          <p:nvPr/>
        </p:nvPicPr>
        <p:blipFill>
          <a:blip r:embed="rId2"/>
          <a:stretch>
            <a:fillRect/>
          </a:stretch>
        </p:blipFill>
        <p:spPr>
          <a:xfrm>
            <a:off x="7248136" y="1842990"/>
            <a:ext cx="2305050" cy="1590675"/>
          </a:xfrm>
          <a:prstGeom prst="rect">
            <a:avLst/>
          </a:prstGeom>
        </p:spPr>
      </p:pic>
    </p:spTree>
    <p:extLst>
      <p:ext uri="{BB962C8B-B14F-4D97-AF65-F5344CB8AC3E}">
        <p14:creationId xmlns:p14="http://schemas.microsoft.com/office/powerpoint/2010/main" val="3699955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C99A-D30F-4194-A6F5-89519B6FA908}"/>
              </a:ext>
            </a:extLst>
          </p:cNvPr>
          <p:cNvSpPr>
            <a:spLocks noGrp="1"/>
          </p:cNvSpPr>
          <p:nvPr>
            <p:ph type="title"/>
          </p:nvPr>
        </p:nvSpPr>
        <p:spPr/>
        <p:txBody>
          <a:bodyPr/>
          <a:lstStyle/>
          <a:p>
            <a:r>
              <a:rPr lang="en-CA" dirty="0" err="1"/>
              <a:t>Définition</a:t>
            </a:r>
            <a:endParaRPr lang="en-CA" dirty="0"/>
          </a:p>
        </p:txBody>
      </p:sp>
      <p:sp>
        <p:nvSpPr>
          <p:cNvPr id="3" name="Text Placeholder 2">
            <a:extLst>
              <a:ext uri="{FF2B5EF4-FFF2-40B4-BE49-F238E27FC236}">
                <a16:creationId xmlns:a16="http://schemas.microsoft.com/office/drawing/2014/main" id="{7D66E554-6C25-414D-91FF-C872AB05BF37}"/>
              </a:ext>
            </a:extLst>
          </p:cNvPr>
          <p:cNvSpPr>
            <a:spLocks noGrp="1"/>
          </p:cNvSpPr>
          <p:nvPr>
            <p:ph type="body" idx="1"/>
          </p:nvPr>
        </p:nvSpPr>
        <p:spPr/>
        <p:txBody>
          <a:bodyPr/>
          <a:lstStyle/>
          <a:p>
            <a:r>
              <a:rPr lang="en-CA" dirty="0" err="1"/>
              <a:t>Officielle</a:t>
            </a:r>
            <a:endParaRPr lang="en-CA" dirty="0"/>
          </a:p>
        </p:txBody>
      </p:sp>
      <p:sp>
        <p:nvSpPr>
          <p:cNvPr id="4" name="Content Placeholder 3">
            <a:extLst>
              <a:ext uri="{FF2B5EF4-FFF2-40B4-BE49-F238E27FC236}">
                <a16:creationId xmlns:a16="http://schemas.microsoft.com/office/drawing/2014/main" id="{A7D2423C-8707-4B04-A7DF-C3131CF82C5B}"/>
              </a:ext>
            </a:extLst>
          </p:cNvPr>
          <p:cNvSpPr>
            <a:spLocks noGrp="1"/>
          </p:cNvSpPr>
          <p:nvPr>
            <p:ph sz="half" idx="2"/>
          </p:nvPr>
        </p:nvSpPr>
        <p:spPr/>
        <p:txBody>
          <a:bodyPr/>
          <a:lstStyle/>
          <a:p>
            <a:r>
              <a:rPr lang="en-CA" dirty="0"/>
              <a:t>Redux is a predictable (immutable) state container for JavaScript apps.</a:t>
            </a:r>
          </a:p>
          <a:p>
            <a:endParaRPr lang="en-CA" dirty="0"/>
          </a:p>
        </p:txBody>
      </p:sp>
      <p:sp>
        <p:nvSpPr>
          <p:cNvPr id="5" name="Text Placeholder 4">
            <a:extLst>
              <a:ext uri="{FF2B5EF4-FFF2-40B4-BE49-F238E27FC236}">
                <a16:creationId xmlns:a16="http://schemas.microsoft.com/office/drawing/2014/main" id="{2E35855E-3230-4CA8-BB8C-74AAB5D0EB54}"/>
              </a:ext>
            </a:extLst>
          </p:cNvPr>
          <p:cNvSpPr>
            <a:spLocks noGrp="1"/>
          </p:cNvSpPr>
          <p:nvPr>
            <p:ph type="body" sz="quarter" idx="3"/>
          </p:nvPr>
        </p:nvSpPr>
        <p:spPr/>
        <p:txBody>
          <a:bodyPr/>
          <a:lstStyle/>
          <a:p>
            <a:r>
              <a:rPr lang="en-CA" dirty="0"/>
              <a:t>Plus simple</a:t>
            </a:r>
          </a:p>
        </p:txBody>
      </p:sp>
      <p:sp>
        <p:nvSpPr>
          <p:cNvPr id="6" name="Content Placeholder 5">
            <a:extLst>
              <a:ext uri="{FF2B5EF4-FFF2-40B4-BE49-F238E27FC236}">
                <a16:creationId xmlns:a16="http://schemas.microsoft.com/office/drawing/2014/main" id="{432D45AB-E624-40A8-ABBC-8A6D4486E468}"/>
              </a:ext>
            </a:extLst>
          </p:cNvPr>
          <p:cNvSpPr>
            <a:spLocks noGrp="1"/>
          </p:cNvSpPr>
          <p:nvPr>
            <p:ph sz="quarter" idx="4"/>
          </p:nvPr>
        </p:nvSpPr>
        <p:spPr/>
        <p:txBody>
          <a:bodyPr/>
          <a:lstStyle/>
          <a:p>
            <a:r>
              <a:rPr lang="fr-CA" dirty="0" err="1"/>
              <a:t>Redux</a:t>
            </a:r>
            <a:r>
              <a:rPr lang="fr-CA" dirty="0"/>
              <a:t> est un moyen de </a:t>
            </a:r>
            <a:r>
              <a:rPr lang="fr-CA" sz="3600" dirty="0"/>
              <a:t>partager</a:t>
            </a:r>
            <a:r>
              <a:rPr lang="fr-CA" dirty="0"/>
              <a:t> un State global à travers ton application.</a:t>
            </a:r>
            <a:endParaRPr lang="en-US" dirty="0"/>
          </a:p>
          <a:p>
            <a:endParaRPr lang="en-CA" dirty="0"/>
          </a:p>
        </p:txBody>
      </p:sp>
    </p:spTree>
    <p:extLst>
      <p:ext uri="{BB962C8B-B14F-4D97-AF65-F5344CB8AC3E}">
        <p14:creationId xmlns:p14="http://schemas.microsoft.com/office/powerpoint/2010/main" val="11416904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0241C-4597-4D26-9040-01685B6FA9A6}"/>
              </a:ext>
            </a:extLst>
          </p:cNvPr>
          <p:cNvSpPr>
            <a:spLocks noGrp="1"/>
          </p:cNvSpPr>
          <p:nvPr>
            <p:ph type="title"/>
          </p:nvPr>
        </p:nvSpPr>
        <p:spPr/>
        <p:txBody>
          <a:bodyPr/>
          <a:lstStyle/>
          <a:p>
            <a:r>
              <a:rPr lang="en-CA" dirty="0"/>
              <a:t>Translator</a:t>
            </a:r>
          </a:p>
        </p:txBody>
      </p:sp>
      <p:sp>
        <p:nvSpPr>
          <p:cNvPr id="4" name="Text Placeholder 3">
            <a:extLst>
              <a:ext uri="{FF2B5EF4-FFF2-40B4-BE49-F238E27FC236}">
                <a16:creationId xmlns:a16="http://schemas.microsoft.com/office/drawing/2014/main" id="{37AD1171-4E6B-427D-A087-913BB833EA3F}"/>
              </a:ext>
            </a:extLst>
          </p:cNvPr>
          <p:cNvSpPr>
            <a:spLocks noGrp="1"/>
          </p:cNvSpPr>
          <p:nvPr>
            <p:ph type="body" sz="half" idx="2"/>
          </p:nvPr>
        </p:nvSpPr>
        <p:spPr/>
        <p:txBody>
          <a:bodyPr/>
          <a:lstStyle/>
          <a:p>
            <a:r>
              <a:rPr lang="fr-FR" sz="2400" dirty="0"/>
              <a:t>Le pattern Translator consiste à automatiquement dispatcher une action Y quand une action X survient.</a:t>
            </a:r>
          </a:p>
          <a:p>
            <a:r>
              <a:rPr lang="fr-FR" sz="2400" dirty="0"/>
              <a:t>La différence avec le pattern Mapping est que ce que dernier est conditionnelle.</a:t>
            </a:r>
          </a:p>
          <a:p>
            <a:endParaRPr lang="en-CA" dirty="0"/>
          </a:p>
        </p:txBody>
      </p:sp>
      <p:pic>
        <p:nvPicPr>
          <p:cNvPr id="6" name="Picture 5">
            <a:extLst>
              <a:ext uri="{FF2B5EF4-FFF2-40B4-BE49-F238E27FC236}">
                <a16:creationId xmlns:a16="http://schemas.microsoft.com/office/drawing/2014/main" id="{D0B67572-6509-4AB4-BBF5-CC21ABC665EB}"/>
              </a:ext>
            </a:extLst>
          </p:cNvPr>
          <p:cNvPicPr>
            <a:picLocks noChangeAspect="1"/>
          </p:cNvPicPr>
          <p:nvPr/>
        </p:nvPicPr>
        <p:blipFill>
          <a:blip r:embed="rId2"/>
          <a:stretch>
            <a:fillRect/>
          </a:stretch>
        </p:blipFill>
        <p:spPr>
          <a:xfrm>
            <a:off x="7747227" y="1847850"/>
            <a:ext cx="2314575" cy="1581150"/>
          </a:xfrm>
          <a:prstGeom prst="rect">
            <a:avLst/>
          </a:prstGeom>
        </p:spPr>
      </p:pic>
    </p:spTree>
    <p:extLst>
      <p:ext uri="{BB962C8B-B14F-4D97-AF65-F5344CB8AC3E}">
        <p14:creationId xmlns:p14="http://schemas.microsoft.com/office/powerpoint/2010/main" val="121687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43C54C5-27DE-4A6E-B593-EF1F1DE493A7}"/>
              </a:ext>
            </a:extLst>
          </p:cNvPr>
          <p:cNvSpPr>
            <a:spLocks noGrp="1"/>
          </p:cNvSpPr>
          <p:nvPr>
            <p:ph type="title"/>
          </p:nvPr>
        </p:nvSpPr>
        <p:spPr>
          <a:xfrm>
            <a:off x="855266" y="618518"/>
            <a:ext cx="2851417" cy="1478570"/>
          </a:xfrm>
        </p:spPr>
        <p:txBody>
          <a:bodyPr>
            <a:normAutofit/>
          </a:bodyPr>
          <a:lstStyle/>
          <a:p>
            <a:r>
              <a:rPr lang="en-CA" sz="3200">
                <a:solidFill>
                  <a:srgbClr val="FFFFFF"/>
                </a:solidFill>
              </a:rPr>
              <a:t>Translator</a:t>
            </a:r>
          </a:p>
        </p:txBody>
      </p:sp>
      <p:sp>
        <p:nvSpPr>
          <p:cNvPr id="10" name="Content Placeholder 9">
            <a:extLst>
              <a:ext uri="{FF2B5EF4-FFF2-40B4-BE49-F238E27FC236}">
                <a16:creationId xmlns:a16="http://schemas.microsoft.com/office/drawing/2014/main" id="{AD6B5DC9-2D35-4A18-87F5-53C83C2FC4AB}"/>
              </a:ext>
            </a:extLst>
          </p:cNvPr>
          <p:cNvSpPr>
            <a:spLocks noGrp="1"/>
          </p:cNvSpPr>
          <p:nvPr>
            <p:ph idx="1"/>
          </p:nvPr>
        </p:nvSpPr>
        <p:spPr>
          <a:xfrm>
            <a:off x="844620" y="2249487"/>
            <a:ext cx="2862444" cy="3957302"/>
          </a:xfrm>
        </p:spPr>
        <p:txBody>
          <a:bodyPr>
            <a:normAutofit/>
          </a:bodyPr>
          <a:lstStyle/>
          <a:p>
            <a:endParaRPr lang="en-US" sz="1400">
              <a:solidFill>
                <a:srgbClr val="FFFFFF"/>
              </a:solidFill>
            </a:endParaRP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8" name="Content Placeholder 4">
            <a:extLst>
              <a:ext uri="{FF2B5EF4-FFF2-40B4-BE49-F238E27FC236}">
                <a16:creationId xmlns:a16="http://schemas.microsoft.com/office/drawing/2014/main" id="{6858F7DC-E72F-42BF-948C-A9E02DA6AD40}"/>
              </a:ext>
            </a:extLst>
          </p:cNvPr>
          <p:cNvPicPr>
            <a:picLocks noChangeAspect="1"/>
          </p:cNvPicPr>
          <p:nvPr/>
        </p:nvPicPr>
        <p:blipFill>
          <a:blip r:embed="rId3"/>
          <a:stretch>
            <a:fillRect/>
          </a:stretch>
        </p:blipFill>
        <p:spPr>
          <a:xfrm>
            <a:off x="4711778" y="1681653"/>
            <a:ext cx="6844045" cy="3490190"/>
          </a:xfrm>
          <a:prstGeom prst="rect">
            <a:avLst/>
          </a:prstGeom>
        </p:spPr>
      </p:pic>
    </p:spTree>
    <p:extLst>
      <p:ext uri="{BB962C8B-B14F-4D97-AF65-F5344CB8AC3E}">
        <p14:creationId xmlns:p14="http://schemas.microsoft.com/office/powerpoint/2010/main" val="4216476"/>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CF1DF-4F03-47CE-9688-79C1A4E8FD3B}"/>
              </a:ext>
            </a:extLst>
          </p:cNvPr>
          <p:cNvSpPr>
            <a:spLocks noGrp="1"/>
          </p:cNvSpPr>
          <p:nvPr>
            <p:ph type="title"/>
          </p:nvPr>
        </p:nvSpPr>
        <p:spPr/>
        <p:txBody>
          <a:bodyPr/>
          <a:lstStyle/>
          <a:p>
            <a:r>
              <a:rPr lang="en-CA" dirty="0" err="1"/>
              <a:t>Ressources</a:t>
            </a:r>
            <a:endParaRPr lang="en-CA" dirty="0"/>
          </a:p>
        </p:txBody>
      </p:sp>
      <p:sp>
        <p:nvSpPr>
          <p:cNvPr id="3" name="Content Placeholder 2">
            <a:extLst>
              <a:ext uri="{FF2B5EF4-FFF2-40B4-BE49-F238E27FC236}">
                <a16:creationId xmlns:a16="http://schemas.microsoft.com/office/drawing/2014/main" id="{C635466F-96DF-4FAA-9E27-1C3B25244ECD}"/>
              </a:ext>
            </a:extLst>
          </p:cNvPr>
          <p:cNvSpPr>
            <a:spLocks noGrp="1"/>
          </p:cNvSpPr>
          <p:nvPr>
            <p:ph idx="1"/>
          </p:nvPr>
        </p:nvSpPr>
        <p:spPr/>
        <p:txBody>
          <a:bodyPr>
            <a:normAutofit/>
          </a:bodyPr>
          <a:lstStyle/>
          <a:p>
            <a:r>
              <a:rPr lang="en-CA" dirty="0"/>
              <a:t>Advanced Redux Patterns by Nik Kaufman: </a:t>
            </a:r>
            <a:r>
              <a:rPr lang="en-CA" dirty="0">
                <a:hlinkClick r:id="rId2"/>
              </a:rPr>
              <a:t>https://www.youtube.com/watch?v=JUuic7mEs-s</a:t>
            </a:r>
            <a:endParaRPr lang="en-CA" dirty="0"/>
          </a:p>
          <a:p>
            <a:r>
              <a:rPr lang="en-CA" dirty="0"/>
              <a:t>Practical Advanced Redux by Boris </a:t>
            </a:r>
            <a:r>
              <a:rPr lang="en-CA" dirty="0" err="1"/>
              <a:t>Dinkevich</a:t>
            </a:r>
            <a:r>
              <a:rPr lang="en-CA" dirty="0"/>
              <a:t>: </a:t>
            </a:r>
            <a:r>
              <a:rPr lang="en-CA" dirty="0">
                <a:hlinkClick r:id="rId3"/>
              </a:rPr>
              <a:t>https://www.youtube.com/watch?v=Gjiu7Lgdg3s</a:t>
            </a:r>
            <a:endParaRPr lang="en-CA" dirty="0"/>
          </a:p>
          <a:p>
            <a:r>
              <a:rPr lang="en-CA" dirty="0"/>
              <a:t>Middleware listener pattern: </a:t>
            </a:r>
            <a:r>
              <a:rPr lang="en-CA" dirty="0">
                <a:hlinkClick r:id="rId4"/>
              </a:rPr>
              <a:t>https://medium.com/@alexandereardon/the-middleware-listener-pattern-better-asynchronous-actions-in-redux-16164fb6186f</a:t>
            </a:r>
            <a:endParaRPr lang="en-CA" dirty="0"/>
          </a:p>
          <a:p>
            <a:endParaRPr lang="en-CA" dirty="0"/>
          </a:p>
        </p:txBody>
      </p:sp>
    </p:spTree>
    <p:extLst>
      <p:ext uri="{BB962C8B-B14F-4D97-AF65-F5344CB8AC3E}">
        <p14:creationId xmlns:p14="http://schemas.microsoft.com/office/powerpoint/2010/main" val="33645840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82474-AEEC-4120-8E17-02EE88F70796}"/>
              </a:ext>
            </a:extLst>
          </p:cNvPr>
          <p:cNvSpPr>
            <a:spLocks noGrp="1"/>
          </p:cNvSpPr>
          <p:nvPr>
            <p:ph type="title"/>
          </p:nvPr>
        </p:nvSpPr>
        <p:spPr/>
        <p:txBody>
          <a:bodyPr/>
          <a:lstStyle/>
          <a:p>
            <a:r>
              <a:rPr lang="en-CA" dirty="0" err="1"/>
              <a:t>Exercices</a:t>
            </a:r>
            <a:endParaRPr lang="en-CA" dirty="0"/>
          </a:p>
        </p:txBody>
      </p:sp>
      <p:sp>
        <p:nvSpPr>
          <p:cNvPr id="3" name="Content Placeholder 2">
            <a:extLst>
              <a:ext uri="{FF2B5EF4-FFF2-40B4-BE49-F238E27FC236}">
                <a16:creationId xmlns:a16="http://schemas.microsoft.com/office/drawing/2014/main" id="{F2D3CBB7-1765-44D4-B89D-9941ADF954D5}"/>
              </a:ext>
            </a:extLst>
          </p:cNvPr>
          <p:cNvSpPr>
            <a:spLocks noGrp="1"/>
          </p:cNvSpPr>
          <p:nvPr>
            <p:ph idx="1"/>
          </p:nvPr>
        </p:nvSpPr>
        <p:spPr/>
        <p:txBody>
          <a:bodyPr/>
          <a:lstStyle/>
          <a:p>
            <a:r>
              <a:rPr lang="en-CA" dirty="0"/>
              <a:t>4- Create an HTTP Request middleware</a:t>
            </a:r>
          </a:p>
          <a:p>
            <a:r>
              <a:rPr lang="en-CA" dirty="0"/>
              <a:t>5- Use a mapper for HTTP requests (mapper)</a:t>
            </a:r>
          </a:p>
          <a:p>
            <a:r>
              <a:rPr lang="en-CA" dirty="0"/>
              <a:t>6- Add a loading notification (splitter)</a:t>
            </a:r>
          </a:p>
          <a:p>
            <a:r>
              <a:rPr lang="en-CA" dirty="0"/>
              <a:t>7- Add a correlation id to all actions (enricher)</a:t>
            </a:r>
          </a:p>
        </p:txBody>
      </p:sp>
    </p:spTree>
    <p:extLst>
      <p:ext uri="{BB962C8B-B14F-4D97-AF65-F5344CB8AC3E}">
        <p14:creationId xmlns:p14="http://schemas.microsoft.com/office/powerpoint/2010/main" val="3069775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9"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3063A2C8-F52E-4D77-9913-62DB1D644D8D}"/>
              </a:ext>
            </a:extLst>
          </p:cNvPr>
          <p:cNvSpPr>
            <a:spLocks noGrp="1"/>
          </p:cNvSpPr>
          <p:nvPr>
            <p:ph type="title"/>
          </p:nvPr>
        </p:nvSpPr>
        <p:spPr>
          <a:xfrm>
            <a:off x="1019015" y="1093787"/>
            <a:ext cx="3059969" cy="4697413"/>
          </a:xfrm>
        </p:spPr>
        <p:txBody>
          <a:bodyPr>
            <a:normAutofit/>
          </a:bodyPr>
          <a:lstStyle/>
          <a:p>
            <a:r>
              <a:rPr lang="en-CA"/>
              <a:t>Pourquoi redux?</a:t>
            </a:r>
            <a:endParaRPr lang="en-CA" dirty="0"/>
          </a:p>
        </p:txBody>
      </p:sp>
      <p:sp useBgFill="1">
        <p:nvSpPr>
          <p:cNvPr id="61"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123F99-A055-4D4D-AAFE-347373207D57}"/>
              </a:ext>
            </a:extLst>
          </p:cNvPr>
          <p:cNvSpPr>
            <a:spLocks noGrp="1"/>
          </p:cNvSpPr>
          <p:nvPr>
            <p:ph idx="1"/>
          </p:nvPr>
        </p:nvSpPr>
        <p:spPr>
          <a:xfrm>
            <a:off x="5215467" y="1093788"/>
            <a:ext cx="5831944" cy="4697413"/>
          </a:xfrm>
        </p:spPr>
        <p:txBody>
          <a:bodyPr>
            <a:normAutofit/>
          </a:bodyPr>
          <a:lstStyle/>
          <a:p>
            <a:r>
              <a:rPr lang="en-CA"/>
              <a:t>State Centralisé</a:t>
            </a:r>
          </a:p>
          <a:p>
            <a:r>
              <a:rPr lang="en-CA"/>
              <a:t>State Prédictible (state immutable, reducers pure)</a:t>
            </a:r>
          </a:p>
          <a:p>
            <a:r>
              <a:rPr lang="en-CA"/>
              <a:t>Debugging (time travel, reproduit facilement un état, journal)</a:t>
            </a:r>
          </a:p>
          <a:p>
            <a:r>
              <a:rPr lang="en-CA"/>
              <a:t>Event Sourcing</a:t>
            </a:r>
          </a:p>
          <a:p>
            <a:endParaRPr lang="en-CA"/>
          </a:p>
          <a:p>
            <a:endParaRPr lang="en-CA" dirty="0"/>
          </a:p>
        </p:txBody>
      </p:sp>
    </p:spTree>
    <p:extLst>
      <p:ext uri="{BB962C8B-B14F-4D97-AF65-F5344CB8AC3E}">
        <p14:creationId xmlns:p14="http://schemas.microsoft.com/office/powerpoint/2010/main" val="2327476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2F9A9-CFF1-4DCB-B546-C0A604FB2E23}"/>
              </a:ext>
            </a:extLst>
          </p:cNvPr>
          <p:cNvSpPr>
            <a:spLocks noGrp="1"/>
          </p:cNvSpPr>
          <p:nvPr>
            <p:ph type="title"/>
          </p:nvPr>
        </p:nvSpPr>
        <p:spPr>
          <a:xfrm>
            <a:off x="1141413" y="618518"/>
            <a:ext cx="9905998" cy="1478570"/>
          </a:xfrm>
        </p:spPr>
        <p:txBody>
          <a:bodyPr>
            <a:normAutofit/>
          </a:bodyPr>
          <a:lstStyle/>
          <a:p>
            <a:r>
              <a:rPr lang="fr-CA" dirty="0"/>
              <a:t>Les 4 fondamentaux </a:t>
            </a:r>
            <a:r>
              <a:rPr lang="fr-CA" dirty="0" err="1"/>
              <a:t>Redux</a:t>
            </a:r>
            <a:endParaRPr lang="en-US" dirty="0"/>
          </a:p>
        </p:txBody>
      </p:sp>
      <p:graphicFrame>
        <p:nvGraphicFramePr>
          <p:cNvPr id="5" name="Content Placeholder 2">
            <a:extLst>
              <a:ext uri="{FF2B5EF4-FFF2-40B4-BE49-F238E27FC236}">
                <a16:creationId xmlns:a16="http://schemas.microsoft.com/office/drawing/2014/main" id="{B750D8DF-E113-4BA1-923B-A509BF24DFE1}"/>
              </a:ext>
            </a:extLst>
          </p:cNvPr>
          <p:cNvGraphicFramePr>
            <a:graphicFrameLocks noGrp="1"/>
          </p:cNvGraphicFramePr>
          <p:nvPr>
            <p:ph idx="1"/>
            <p:extLst>
              <p:ext uri="{D42A27DB-BD31-4B8C-83A1-F6EECF244321}">
                <p14:modId xmlns:p14="http://schemas.microsoft.com/office/powerpoint/2010/main" val="4280155868"/>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2009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7" name="Group 16">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8" name="Group 17">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0"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2"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7"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9" name="Group 18">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0"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8" name="Rectangle 57">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62" name="Rectangle 61">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4"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D0A861B1-7998-45DA-9CE0-F692E97C62BE}"/>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Store</a:t>
            </a:r>
          </a:p>
        </p:txBody>
      </p:sp>
      <p:sp>
        <p:nvSpPr>
          <p:cNvPr id="4" name="Text Placeholder 3">
            <a:extLst>
              <a:ext uri="{FF2B5EF4-FFF2-40B4-BE49-F238E27FC236}">
                <a16:creationId xmlns:a16="http://schemas.microsoft.com/office/drawing/2014/main" id="{0EE19D77-6171-4017-A4C6-A541BB133D82}"/>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a:solidFill>
                  <a:srgbClr val="FFFFFF"/>
                </a:solidFill>
              </a:rPr>
              <a:t>Le State est Immutable</a:t>
            </a:r>
          </a:p>
          <a:p>
            <a:pPr marL="285750" indent="-228600">
              <a:buFont typeface="Arial" panose="020B0604020202020204" pitchFamily="34" charset="0"/>
              <a:buChar char="•"/>
            </a:pPr>
            <a:r>
              <a:rPr lang="en-US" sz="1400">
                <a:solidFill>
                  <a:srgbClr val="FFFFFF"/>
                </a:solidFill>
              </a:rPr>
              <a:t>Une transition de state est un Snapshot</a:t>
            </a:r>
          </a:p>
        </p:txBody>
      </p:sp>
      <p:grpSp>
        <p:nvGrpSpPr>
          <p:cNvPr id="66" name="Group 65">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7"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8"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9"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4"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0" name="Picture Placeholder 9">
            <a:extLst>
              <a:ext uri="{FF2B5EF4-FFF2-40B4-BE49-F238E27FC236}">
                <a16:creationId xmlns:a16="http://schemas.microsoft.com/office/drawing/2014/main" id="{C68E6935-C0A1-44FA-9DAA-2D6B82C97201}"/>
              </a:ext>
            </a:extLst>
          </p:cNvPr>
          <p:cNvPicPr>
            <a:picLocks noGrp="1" noChangeAspect="1"/>
          </p:cNvPicPr>
          <p:nvPr>
            <p:ph type="pic" idx="1"/>
          </p:nvPr>
        </p:nvPicPr>
        <p:blipFill>
          <a:blip r:embed="rId3"/>
          <a:srcRect t="504" b="504"/>
          <a:stretch>
            <a:fillRect/>
          </a:stretch>
        </p:blipFill>
        <p:spPr>
          <a:xfrm>
            <a:off x="6164030" y="643467"/>
            <a:ext cx="3939540" cy="5566562"/>
          </a:xfrm>
          <a:prstGeom prst="rect">
            <a:avLst/>
          </a:prstGeom>
        </p:spPr>
      </p:pic>
    </p:spTree>
    <p:extLst>
      <p:ext uri="{BB962C8B-B14F-4D97-AF65-F5344CB8AC3E}">
        <p14:creationId xmlns:p14="http://schemas.microsoft.com/office/powerpoint/2010/main" val="318567591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BBD3-A4BD-4E15-AF02-2DBF7417F4BA}"/>
              </a:ext>
            </a:extLst>
          </p:cNvPr>
          <p:cNvSpPr>
            <a:spLocks noGrp="1"/>
          </p:cNvSpPr>
          <p:nvPr>
            <p:ph type="title"/>
          </p:nvPr>
        </p:nvSpPr>
        <p:spPr/>
        <p:txBody>
          <a:bodyPr/>
          <a:lstStyle/>
          <a:p>
            <a:r>
              <a:rPr lang="en-CA" dirty="0"/>
              <a:t>Actions</a:t>
            </a:r>
          </a:p>
        </p:txBody>
      </p:sp>
      <p:pic>
        <p:nvPicPr>
          <p:cNvPr id="13" name="Content Placeholder 12">
            <a:extLst>
              <a:ext uri="{FF2B5EF4-FFF2-40B4-BE49-F238E27FC236}">
                <a16:creationId xmlns:a16="http://schemas.microsoft.com/office/drawing/2014/main" id="{D9054D2E-70E5-47C7-8DB0-51B4B8BF18AC}"/>
              </a:ext>
            </a:extLst>
          </p:cNvPr>
          <p:cNvPicPr>
            <a:picLocks noGrp="1" noChangeAspect="1"/>
          </p:cNvPicPr>
          <p:nvPr>
            <p:ph idx="1"/>
          </p:nvPr>
        </p:nvPicPr>
        <p:blipFill>
          <a:blip r:embed="rId2"/>
          <a:stretch>
            <a:fillRect/>
          </a:stretch>
        </p:blipFill>
        <p:spPr>
          <a:xfrm>
            <a:off x="4574963" y="3115342"/>
            <a:ext cx="3038899" cy="1810003"/>
          </a:xfrm>
        </p:spPr>
      </p:pic>
    </p:spTree>
    <p:extLst>
      <p:ext uri="{BB962C8B-B14F-4D97-AF65-F5344CB8AC3E}">
        <p14:creationId xmlns:p14="http://schemas.microsoft.com/office/powerpoint/2010/main" val="705638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3"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5"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5E266D14-A489-4751-867A-060C6D76925A}"/>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800"/>
              <a:t>Reducers</a:t>
            </a:r>
          </a:p>
        </p:txBody>
      </p:sp>
      <p:sp>
        <p:nvSpPr>
          <p:cNvPr id="4" name="Text Placeholder 3">
            <a:extLst>
              <a:ext uri="{FF2B5EF4-FFF2-40B4-BE49-F238E27FC236}">
                <a16:creationId xmlns:a16="http://schemas.microsoft.com/office/drawing/2014/main" id="{2392B449-D76B-4FBE-8D57-820B2FC26D70}"/>
              </a:ext>
            </a:extLst>
          </p:cNvPr>
          <p:cNvSpPr>
            <a:spLocks noGrp="1"/>
          </p:cNvSpPr>
          <p:nvPr>
            <p:ph type="body" sz="half" idx="2"/>
          </p:nvPr>
        </p:nvSpPr>
        <p:spPr>
          <a:xfrm>
            <a:off x="1876425" y="3602038"/>
            <a:ext cx="3734942" cy="2052720"/>
          </a:xfrm>
        </p:spPr>
        <p:txBody>
          <a:bodyPr vert="horz" lIns="91440" tIns="45720" rIns="91440" bIns="45720" rtlCol="0">
            <a:normAutofit/>
          </a:bodyPr>
          <a:lstStyle/>
          <a:p>
            <a:r>
              <a:rPr lang="en-US" sz="2000" cap="all">
                <a:solidFill>
                  <a:schemeClr val="tx2"/>
                </a:solidFill>
              </a:rPr>
              <a:t>Un reducer est une function pure, c’est à dire sans aucun effet bord (ex. call asynchrone)</a:t>
            </a:r>
          </a:p>
        </p:txBody>
      </p:sp>
      <p:sp>
        <p:nvSpPr>
          <p:cNvPr id="131" name="Round Diagonal Corner Rectangle 6">
            <a:extLst>
              <a:ext uri="{FF2B5EF4-FFF2-40B4-BE49-F238E27FC236}">
                <a16:creationId xmlns:a16="http://schemas.microsoft.com/office/drawing/2014/main" id="{01958E0A-0BC1-424F-9B41-D614FC13A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3E882E36-A170-4AE2-BEA1-73CFD04BB0FF}"/>
              </a:ext>
            </a:extLst>
          </p:cNvPr>
          <p:cNvPicPr>
            <a:picLocks noGrp="1" noChangeAspect="1"/>
          </p:cNvPicPr>
          <p:nvPr>
            <p:ph idx="1"/>
          </p:nvPr>
        </p:nvPicPr>
        <p:blipFill rotWithShape="1">
          <a:blip r:embed="rId4"/>
          <a:srcRect r="13612" b="1"/>
          <a:stretch/>
        </p:blipFill>
        <p:spPr>
          <a:xfrm>
            <a:off x="6421396" y="1136606"/>
            <a:ext cx="4635583" cy="4577297"/>
          </a:xfrm>
          <a:prstGeom prst="rect">
            <a:avLst/>
          </a:prstGeom>
        </p:spPr>
      </p:pic>
    </p:spTree>
    <p:extLst>
      <p:ext uri="{BB962C8B-B14F-4D97-AF65-F5344CB8AC3E}">
        <p14:creationId xmlns:p14="http://schemas.microsoft.com/office/powerpoint/2010/main" val="11831648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0</TotalTime>
  <Words>736</Words>
  <Application>Microsoft Office PowerPoint</Application>
  <PresentationFormat>Widescreen</PresentationFormat>
  <Paragraphs>122</Paragraphs>
  <Slides>43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Arial</vt:lpstr>
      <vt:lpstr>Tw Cen MT</vt:lpstr>
      <vt:lpstr>Circuit</vt:lpstr>
      <vt:lpstr>Part 1 - Redux</vt:lpstr>
      <vt:lpstr>Le plan</vt:lpstr>
      <vt:lpstr>Fondamentaux Redux</vt:lpstr>
      <vt:lpstr>Définition</vt:lpstr>
      <vt:lpstr>Pourquoi redux?</vt:lpstr>
      <vt:lpstr>Les 4 fondamentaux Redux</vt:lpstr>
      <vt:lpstr>Store</vt:lpstr>
      <vt:lpstr>Actions</vt:lpstr>
      <vt:lpstr>Reducers</vt:lpstr>
      <vt:lpstr>Middleware</vt:lpstr>
      <vt:lpstr>Middleware</vt:lpstr>
      <vt:lpstr>PowerPoint Presentation</vt:lpstr>
      <vt:lpstr>Redux + React</vt:lpstr>
      <vt:lpstr>PowerPoint Presentation</vt:lpstr>
      <vt:lpstr>Pourquoi react + redux?</vt:lpstr>
      <vt:lpstr>PowerPoint Presentation</vt:lpstr>
      <vt:lpstr>Comment connecter un Component à redux?</vt:lpstr>
      <vt:lpstr>ExerciceS</vt:lpstr>
      <vt:lpstr>Messaging Patterns</vt:lpstr>
      <vt:lpstr>Introduction</vt:lpstr>
      <vt:lpstr>PowerPoint Presentation</vt:lpstr>
      <vt:lpstr>Message</vt:lpstr>
      <vt:lpstr>Events</vt:lpstr>
      <vt:lpstr>Documents</vt:lpstr>
      <vt:lpstr>Commands</vt:lpstr>
      <vt:lpstr>Queries</vt:lpstr>
      <vt:lpstr>Patterns</vt:lpstr>
      <vt:lpstr>Action deciders</vt:lpstr>
      <vt:lpstr>Filtering</vt:lpstr>
      <vt:lpstr>Filtering</vt:lpstr>
      <vt:lpstr>Mapping</vt:lpstr>
      <vt:lpstr>Mapping</vt:lpstr>
      <vt:lpstr>Splitter</vt:lpstr>
      <vt:lpstr>Splitter</vt:lpstr>
      <vt:lpstr>Splitter</vt:lpstr>
      <vt:lpstr>Action transformers</vt:lpstr>
      <vt:lpstr>Enricher</vt:lpstr>
      <vt:lpstr>Enricher</vt:lpstr>
      <vt:lpstr>Normalizer</vt:lpstr>
      <vt:lpstr>Translator</vt:lpstr>
      <vt:lpstr>Translator</vt:lpstr>
      <vt:lpstr>Ressources</vt:lpstr>
      <vt:lpstr>Exercices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1 - Redux</dc:title>
  <dc:creator>Patrick Lafrance</dc:creator>
  <cp:lastModifiedBy>Patrick Lafrance</cp:lastModifiedBy>
  <cp:revision>3</cp:revision>
  <dcterms:created xsi:type="dcterms:W3CDTF">2019-03-07T17:31:11Z</dcterms:created>
  <dcterms:modified xsi:type="dcterms:W3CDTF">2019-03-07T17:32:09Z</dcterms:modified>
</cp:coreProperties>
</file>