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6" r:id="rId5"/>
    <p:sldId id="267" r:id="rId6"/>
    <p:sldId id="261" r:id="rId7"/>
    <p:sldId id="271" r:id="rId8"/>
    <p:sldId id="269" r:id="rId9"/>
    <p:sldId id="272" r:id="rId10"/>
    <p:sldId id="274" r:id="rId11"/>
    <p:sldId id="282" r:id="rId12"/>
    <p:sldId id="279" r:id="rId13"/>
    <p:sldId id="275" r:id="rId14"/>
    <p:sldId id="276" r:id="rId15"/>
    <p:sldId id="277" r:id="rId16"/>
    <p:sldId id="278" r:id="rId17"/>
    <p:sldId id="259" r:id="rId18"/>
    <p:sldId id="262" r:id="rId19"/>
    <p:sldId id="280" r:id="rId20"/>
    <p:sldId id="284" r:id="rId21"/>
    <p:sldId id="291" r:id="rId22"/>
    <p:sldId id="285" r:id="rId23"/>
    <p:sldId id="286" r:id="rId24"/>
    <p:sldId id="287" r:id="rId25"/>
    <p:sldId id="288" r:id="rId26"/>
    <p:sldId id="289" r:id="rId27"/>
    <p:sldId id="292" r:id="rId28"/>
    <p:sldId id="293" r:id="rId29"/>
    <p:sldId id="294" r:id="rId30"/>
    <p:sldId id="298" r:id="rId31"/>
    <p:sldId id="295" r:id="rId32"/>
    <p:sldId id="296" r:id="rId33"/>
    <p:sldId id="297" r:id="rId34"/>
    <p:sldId id="299" r:id="rId35"/>
    <p:sldId id="300" r:id="rId36"/>
    <p:sldId id="301" r:id="rId37"/>
    <p:sldId id="302" r:id="rId38"/>
    <p:sldId id="303" r:id="rId39"/>
    <p:sldId id="304" r:id="rId40"/>
    <p:sldId id="305" r:id="rId41"/>
    <p:sldId id="306" r:id="rId42"/>
    <p:sldId id="307" r:id="rId43"/>
    <p:sldId id="28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B08A14-7DEE-4061-889B-6396E5FEA9E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EDB740E1-A7A9-4F86-991D-66E64B716EC4}">
      <dgm:prSet/>
      <dgm:spPr/>
      <dgm:t>
        <a:bodyPr/>
        <a:lstStyle/>
        <a:p>
          <a:r>
            <a:rPr lang="fr-CA"/>
            <a:t>Store: State global de l’application (gros objet json)</a:t>
          </a:r>
          <a:endParaRPr lang="en-US"/>
        </a:p>
      </dgm:t>
    </dgm:pt>
    <dgm:pt modelId="{578E861A-F554-475B-9612-4169A67241E0}" type="parTrans" cxnId="{EBC3B6A0-4D67-4C45-A980-B70C5BBB8460}">
      <dgm:prSet/>
      <dgm:spPr/>
      <dgm:t>
        <a:bodyPr/>
        <a:lstStyle/>
        <a:p>
          <a:endParaRPr lang="en-US"/>
        </a:p>
      </dgm:t>
    </dgm:pt>
    <dgm:pt modelId="{72E6A042-D45B-4631-B666-F6A6E8F04209}" type="sibTrans" cxnId="{EBC3B6A0-4D67-4C45-A980-B70C5BBB8460}">
      <dgm:prSet/>
      <dgm:spPr/>
      <dgm:t>
        <a:bodyPr/>
        <a:lstStyle/>
        <a:p>
          <a:endParaRPr lang="en-US"/>
        </a:p>
      </dgm:t>
    </dgm:pt>
    <dgm:pt modelId="{5D650267-B9FA-4DFE-9669-A4B09524908F}">
      <dgm:prSet/>
      <dgm:spPr/>
      <dgm:t>
        <a:bodyPr/>
        <a:lstStyle/>
        <a:p>
          <a:r>
            <a:rPr lang="fr-CA"/>
            <a:t>Actions: Objet indiquant une intention de modifier le Store. Possède au minimum un ‘type’.</a:t>
          </a:r>
          <a:endParaRPr lang="en-US"/>
        </a:p>
      </dgm:t>
    </dgm:pt>
    <dgm:pt modelId="{4E3E78E7-D265-426C-8469-C7117C78571B}" type="parTrans" cxnId="{4767EF2C-6434-4267-A0A9-9FCC36BD6614}">
      <dgm:prSet/>
      <dgm:spPr/>
      <dgm:t>
        <a:bodyPr/>
        <a:lstStyle/>
        <a:p>
          <a:endParaRPr lang="en-US"/>
        </a:p>
      </dgm:t>
    </dgm:pt>
    <dgm:pt modelId="{9BDFF033-CDFC-4BB2-9810-78392A75BFF4}" type="sibTrans" cxnId="{4767EF2C-6434-4267-A0A9-9FCC36BD6614}">
      <dgm:prSet/>
      <dgm:spPr/>
      <dgm:t>
        <a:bodyPr/>
        <a:lstStyle/>
        <a:p>
          <a:endParaRPr lang="en-US"/>
        </a:p>
      </dgm:t>
    </dgm:pt>
    <dgm:pt modelId="{865E2682-0323-4A66-9B00-85AD65C1B563}">
      <dgm:prSet/>
      <dgm:spPr/>
      <dgm:t>
        <a:bodyPr/>
        <a:lstStyle/>
        <a:p>
          <a:r>
            <a:rPr lang="fr-CA"/>
            <a:t>Reducers: Réagit à une action, met à jour le store.</a:t>
          </a:r>
          <a:endParaRPr lang="en-US"/>
        </a:p>
      </dgm:t>
    </dgm:pt>
    <dgm:pt modelId="{89988DAC-AB94-49B6-9E70-C145762FDDB1}" type="parTrans" cxnId="{5177D20C-DDCF-429A-B475-1831B6ED14A7}">
      <dgm:prSet/>
      <dgm:spPr/>
      <dgm:t>
        <a:bodyPr/>
        <a:lstStyle/>
        <a:p>
          <a:endParaRPr lang="en-US"/>
        </a:p>
      </dgm:t>
    </dgm:pt>
    <dgm:pt modelId="{5C8CA6A3-E083-4F0C-9D30-D0C7CEC02EFB}" type="sibTrans" cxnId="{5177D20C-DDCF-429A-B475-1831B6ED14A7}">
      <dgm:prSet/>
      <dgm:spPr/>
      <dgm:t>
        <a:bodyPr/>
        <a:lstStyle/>
        <a:p>
          <a:endParaRPr lang="en-US"/>
        </a:p>
      </dgm:t>
    </dgm:pt>
    <dgm:pt modelId="{8037568D-A255-47A8-8D8C-D695F5265FBD}">
      <dgm:prSet/>
      <dgm:spPr/>
      <dgm:t>
        <a:bodyPr/>
        <a:lstStyle/>
        <a:p>
          <a:r>
            <a:rPr lang="fr-CA"/>
            <a:t>Middleware: Intercepte des actions avant qu’elles atteignent les reducers. Utilile entre autre pour ‘logging’, ‘telemetry’, ‘asynchronous request’…</a:t>
          </a:r>
          <a:endParaRPr lang="en-US"/>
        </a:p>
      </dgm:t>
    </dgm:pt>
    <dgm:pt modelId="{DA88D042-2F40-49C1-A952-7509E361677A}" type="parTrans" cxnId="{DB6A3CD7-15D9-462F-A0E4-5FBBB838A91F}">
      <dgm:prSet/>
      <dgm:spPr/>
      <dgm:t>
        <a:bodyPr/>
        <a:lstStyle/>
        <a:p>
          <a:endParaRPr lang="en-US"/>
        </a:p>
      </dgm:t>
    </dgm:pt>
    <dgm:pt modelId="{840C6138-01C7-4FC8-AA9C-0A9723B21BA6}" type="sibTrans" cxnId="{DB6A3CD7-15D9-462F-A0E4-5FBBB838A91F}">
      <dgm:prSet/>
      <dgm:spPr/>
      <dgm:t>
        <a:bodyPr/>
        <a:lstStyle/>
        <a:p>
          <a:endParaRPr lang="en-US"/>
        </a:p>
      </dgm:t>
    </dgm:pt>
    <dgm:pt modelId="{949264B3-1E27-4B0A-8348-5CC4C3DD7576}" type="pres">
      <dgm:prSet presAssocID="{36B08A14-7DEE-4061-889B-6396E5FEA9EC}" presName="outerComposite" presStyleCnt="0">
        <dgm:presLayoutVars>
          <dgm:chMax val="5"/>
          <dgm:dir/>
          <dgm:resizeHandles val="exact"/>
        </dgm:presLayoutVars>
      </dgm:prSet>
      <dgm:spPr/>
    </dgm:pt>
    <dgm:pt modelId="{24926882-32C4-4CD8-8A2E-F3ED5E249D80}" type="pres">
      <dgm:prSet presAssocID="{36B08A14-7DEE-4061-889B-6396E5FEA9EC}" presName="dummyMaxCanvas" presStyleCnt="0">
        <dgm:presLayoutVars/>
      </dgm:prSet>
      <dgm:spPr/>
    </dgm:pt>
    <dgm:pt modelId="{303E6E39-1F0E-46DE-8B0A-BFBBA5B32695}" type="pres">
      <dgm:prSet presAssocID="{36B08A14-7DEE-4061-889B-6396E5FEA9EC}" presName="FourNodes_1" presStyleLbl="node1" presStyleIdx="0" presStyleCnt="4">
        <dgm:presLayoutVars>
          <dgm:bulletEnabled val="1"/>
        </dgm:presLayoutVars>
      </dgm:prSet>
      <dgm:spPr/>
    </dgm:pt>
    <dgm:pt modelId="{E90BC0F0-EB6F-4838-B5AA-05B482B33092}" type="pres">
      <dgm:prSet presAssocID="{36B08A14-7DEE-4061-889B-6396E5FEA9EC}" presName="FourNodes_2" presStyleLbl="node1" presStyleIdx="1" presStyleCnt="4">
        <dgm:presLayoutVars>
          <dgm:bulletEnabled val="1"/>
        </dgm:presLayoutVars>
      </dgm:prSet>
      <dgm:spPr/>
    </dgm:pt>
    <dgm:pt modelId="{22028EC7-2403-47F4-BDE7-14CE3FD03E31}" type="pres">
      <dgm:prSet presAssocID="{36B08A14-7DEE-4061-889B-6396E5FEA9EC}" presName="FourNodes_3" presStyleLbl="node1" presStyleIdx="2" presStyleCnt="4">
        <dgm:presLayoutVars>
          <dgm:bulletEnabled val="1"/>
        </dgm:presLayoutVars>
      </dgm:prSet>
      <dgm:spPr/>
    </dgm:pt>
    <dgm:pt modelId="{887688DC-E92D-4628-94C8-4C10A1C1776E}" type="pres">
      <dgm:prSet presAssocID="{36B08A14-7DEE-4061-889B-6396E5FEA9EC}" presName="FourNodes_4" presStyleLbl="node1" presStyleIdx="3" presStyleCnt="4">
        <dgm:presLayoutVars>
          <dgm:bulletEnabled val="1"/>
        </dgm:presLayoutVars>
      </dgm:prSet>
      <dgm:spPr/>
    </dgm:pt>
    <dgm:pt modelId="{8A48788D-A714-4A42-AE93-C995B9561056}" type="pres">
      <dgm:prSet presAssocID="{36B08A14-7DEE-4061-889B-6396E5FEA9EC}" presName="FourConn_1-2" presStyleLbl="fgAccFollowNode1" presStyleIdx="0" presStyleCnt="3">
        <dgm:presLayoutVars>
          <dgm:bulletEnabled val="1"/>
        </dgm:presLayoutVars>
      </dgm:prSet>
      <dgm:spPr/>
    </dgm:pt>
    <dgm:pt modelId="{287E7900-25EA-40E4-9FEA-DABDD6A50495}" type="pres">
      <dgm:prSet presAssocID="{36B08A14-7DEE-4061-889B-6396E5FEA9EC}" presName="FourConn_2-3" presStyleLbl="fgAccFollowNode1" presStyleIdx="1" presStyleCnt="3">
        <dgm:presLayoutVars>
          <dgm:bulletEnabled val="1"/>
        </dgm:presLayoutVars>
      </dgm:prSet>
      <dgm:spPr/>
    </dgm:pt>
    <dgm:pt modelId="{6888623D-DAF7-4E8A-862A-3D2954758D7E}" type="pres">
      <dgm:prSet presAssocID="{36B08A14-7DEE-4061-889B-6396E5FEA9EC}" presName="FourConn_3-4" presStyleLbl="fgAccFollowNode1" presStyleIdx="2" presStyleCnt="3">
        <dgm:presLayoutVars>
          <dgm:bulletEnabled val="1"/>
        </dgm:presLayoutVars>
      </dgm:prSet>
      <dgm:spPr/>
    </dgm:pt>
    <dgm:pt modelId="{FD8E5E30-2A94-40D0-9513-8D27243B8C82}" type="pres">
      <dgm:prSet presAssocID="{36B08A14-7DEE-4061-889B-6396E5FEA9EC}" presName="FourNodes_1_text" presStyleLbl="node1" presStyleIdx="3" presStyleCnt="4">
        <dgm:presLayoutVars>
          <dgm:bulletEnabled val="1"/>
        </dgm:presLayoutVars>
      </dgm:prSet>
      <dgm:spPr/>
    </dgm:pt>
    <dgm:pt modelId="{D6A597EE-8DF8-4D4A-AD11-3A9731775BA7}" type="pres">
      <dgm:prSet presAssocID="{36B08A14-7DEE-4061-889B-6396E5FEA9EC}" presName="FourNodes_2_text" presStyleLbl="node1" presStyleIdx="3" presStyleCnt="4">
        <dgm:presLayoutVars>
          <dgm:bulletEnabled val="1"/>
        </dgm:presLayoutVars>
      </dgm:prSet>
      <dgm:spPr/>
    </dgm:pt>
    <dgm:pt modelId="{AA55D63A-CFAD-4D7D-9BFC-328E893B20CA}" type="pres">
      <dgm:prSet presAssocID="{36B08A14-7DEE-4061-889B-6396E5FEA9EC}" presName="FourNodes_3_text" presStyleLbl="node1" presStyleIdx="3" presStyleCnt="4">
        <dgm:presLayoutVars>
          <dgm:bulletEnabled val="1"/>
        </dgm:presLayoutVars>
      </dgm:prSet>
      <dgm:spPr/>
    </dgm:pt>
    <dgm:pt modelId="{1145B634-F235-48AC-84A0-B448B6288C38}" type="pres">
      <dgm:prSet presAssocID="{36B08A14-7DEE-4061-889B-6396E5FEA9EC}" presName="FourNodes_4_text" presStyleLbl="node1" presStyleIdx="3" presStyleCnt="4">
        <dgm:presLayoutVars>
          <dgm:bulletEnabled val="1"/>
        </dgm:presLayoutVars>
      </dgm:prSet>
      <dgm:spPr/>
    </dgm:pt>
  </dgm:ptLst>
  <dgm:cxnLst>
    <dgm:cxn modelId="{5177D20C-DDCF-429A-B475-1831B6ED14A7}" srcId="{36B08A14-7DEE-4061-889B-6396E5FEA9EC}" destId="{865E2682-0323-4A66-9B00-85AD65C1B563}" srcOrd="2" destOrd="0" parTransId="{89988DAC-AB94-49B6-9E70-C145762FDDB1}" sibTransId="{5C8CA6A3-E083-4F0C-9D30-D0C7CEC02EFB}"/>
    <dgm:cxn modelId="{64B4B910-F64D-4F35-86B9-40C1C377180E}" type="presOf" srcId="{EDB740E1-A7A9-4F86-991D-66E64B716EC4}" destId="{FD8E5E30-2A94-40D0-9513-8D27243B8C82}" srcOrd="1" destOrd="0" presId="urn:microsoft.com/office/officeart/2005/8/layout/vProcess5"/>
    <dgm:cxn modelId="{E139121A-A126-4E70-AC76-A215CD319B78}" type="presOf" srcId="{865E2682-0323-4A66-9B00-85AD65C1B563}" destId="{22028EC7-2403-47F4-BDE7-14CE3FD03E31}" srcOrd="0" destOrd="0" presId="urn:microsoft.com/office/officeart/2005/8/layout/vProcess5"/>
    <dgm:cxn modelId="{3352B623-CC8E-4A84-8236-27E23541493F}" type="presOf" srcId="{5C8CA6A3-E083-4F0C-9D30-D0C7CEC02EFB}" destId="{6888623D-DAF7-4E8A-862A-3D2954758D7E}" srcOrd="0" destOrd="0" presId="urn:microsoft.com/office/officeart/2005/8/layout/vProcess5"/>
    <dgm:cxn modelId="{39EEFB25-AFBA-417D-BB81-9B9B63705107}" type="presOf" srcId="{72E6A042-D45B-4631-B666-F6A6E8F04209}" destId="{8A48788D-A714-4A42-AE93-C995B9561056}" srcOrd="0" destOrd="0" presId="urn:microsoft.com/office/officeart/2005/8/layout/vProcess5"/>
    <dgm:cxn modelId="{4767EF2C-6434-4267-A0A9-9FCC36BD6614}" srcId="{36B08A14-7DEE-4061-889B-6396E5FEA9EC}" destId="{5D650267-B9FA-4DFE-9669-A4B09524908F}" srcOrd="1" destOrd="0" parTransId="{4E3E78E7-D265-426C-8469-C7117C78571B}" sibTransId="{9BDFF033-CDFC-4BB2-9810-78392A75BFF4}"/>
    <dgm:cxn modelId="{9ACC6841-B3BE-424C-9C45-265AC7747BCE}" type="presOf" srcId="{EDB740E1-A7A9-4F86-991D-66E64B716EC4}" destId="{303E6E39-1F0E-46DE-8B0A-BFBBA5B32695}" srcOrd="0" destOrd="0" presId="urn:microsoft.com/office/officeart/2005/8/layout/vProcess5"/>
    <dgm:cxn modelId="{10152159-4C72-48DA-A6ED-B5580F67E83E}" type="presOf" srcId="{8037568D-A255-47A8-8D8C-D695F5265FBD}" destId="{1145B634-F235-48AC-84A0-B448B6288C38}" srcOrd="1" destOrd="0" presId="urn:microsoft.com/office/officeart/2005/8/layout/vProcess5"/>
    <dgm:cxn modelId="{13E0287C-5341-47BF-A287-224E554CDBC5}" type="presOf" srcId="{9BDFF033-CDFC-4BB2-9810-78392A75BFF4}" destId="{287E7900-25EA-40E4-9FEA-DABDD6A50495}" srcOrd="0" destOrd="0" presId="urn:microsoft.com/office/officeart/2005/8/layout/vProcess5"/>
    <dgm:cxn modelId="{15672887-366A-4D1A-BCFD-46A7834C31D0}" type="presOf" srcId="{5D650267-B9FA-4DFE-9669-A4B09524908F}" destId="{D6A597EE-8DF8-4D4A-AD11-3A9731775BA7}" srcOrd="1" destOrd="0" presId="urn:microsoft.com/office/officeart/2005/8/layout/vProcess5"/>
    <dgm:cxn modelId="{B7A8408F-F9FC-4F3E-98A6-F95AD4E754CB}" type="presOf" srcId="{36B08A14-7DEE-4061-889B-6396E5FEA9EC}" destId="{949264B3-1E27-4B0A-8348-5CC4C3DD7576}" srcOrd="0" destOrd="0" presId="urn:microsoft.com/office/officeart/2005/8/layout/vProcess5"/>
    <dgm:cxn modelId="{EBC3B6A0-4D67-4C45-A980-B70C5BBB8460}" srcId="{36B08A14-7DEE-4061-889B-6396E5FEA9EC}" destId="{EDB740E1-A7A9-4F86-991D-66E64B716EC4}" srcOrd="0" destOrd="0" parTransId="{578E861A-F554-475B-9612-4169A67241E0}" sibTransId="{72E6A042-D45B-4631-B666-F6A6E8F04209}"/>
    <dgm:cxn modelId="{F3F1B0BD-9AFC-4C0B-9937-8221835F636D}" type="presOf" srcId="{865E2682-0323-4A66-9B00-85AD65C1B563}" destId="{AA55D63A-CFAD-4D7D-9BFC-328E893B20CA}" srcOrd="1" destOrd="0" presId="urn:microsoft.com/office/officeart/2005/8/layout/vProcess5"/>
    <dgm:cxn modelId="{1C9706CC-D826-4DEB-BFAB-D92E866C9EE8}" type="presOf" srcId="{8037568D-A255-47A8-8D8C-D695F5265FBD}" destId="{887688DC-E92D-4628-94C8-4C10A1C1776E}" srcOrd="0" destOrd="0" presId="urn:microsoft.com/office/officeart/2005/8/layout/vProcess5"/>
    <dgm:cxn modelId="{DB6A3CD7-15D9-462F-A0E4-5FBBB838A91F}" srcId="{36B08A14-7DEE-4061-889B-6396E5FEA9EC}" destId="{8037568D-A255-47A8-8D8C-D695F5265FBD}" srcOrd="3" destOrd="0" parTransId="{DA88D042-2F40-49C1-A952-7509E361677A}" sibTransId="{840C6138-01C7-4FC8-AA9C-0A9723B21BA6}"/>
    <dgm:cxn modelId="{0B8D91F1-1942-414D-9839-D52E050077BA}" type="presOf" srcId="{5D650267-B9FA-4DFE-9669-A4B09524908F}" destId="{E90BC0F0-EB6F-4838-B5AA-05B482B33092}" srcOrd="0" destOrd="0" presId="urn:microsoft.com/office/officeart/2005/8/layout/vProcess5"/>
    <dgm:cxn modelId="{2ABC3036-B3B8-4FAA-9C5B-49507BBA7048}" type="presParOf" srcId="{949264B3-1E27-4B0A-8348-5CC4C3DD7576}" destId="{24926882-32C4-4CD8-8A2E-F3ED5E249D80}" srcOrd="0" destOrd="0" presId="urn:microsoft.com/office/officeart/2005/8/layout/vProcess5"/>
    <dgm:cxn modelId="{DA4D73CF-BEA2-4CAC-958B-DF50D3436A4E}" type="presParOf" srcId="{949264B3-1E27-4B0A-8348-5CC4C3DD7576}" destId="{303E6E39-1F0E-46DE-8B0A-BFBBA5B32695}" srcOrd="1" destOrd="0" presId="urn:microsoft.com/office/officeart/2005/8/layout/vProcess5"/>
    <dgm:cxn modelId="{42944B6F-ABF2-4BBB-9DAD-28D965B7EA6C}" type="presParOf" srcId="{949264B3-1E27-4B0A-8348-5CC4C3DD7576}" destId="{E90BC0F0-EB6F-4838-B5AA-05B482B33092}" srcOrd="2" destOrd="0" presId="urn:microsoft.com/office/officeart/2005/8/layout/vProcess5"/>
    <dgm:cxn modelId="{8D559C6C-6FAC-4E9E-BD11-604051C28A5B}" type="presParOf" srcId="{949264B3-1E27-4B0A-8348-5CC4C3DD7576}" destId="{22028EC7-2403-47F4-BDE7-14CE3FD03E31}" srcOrd="3" destOrd="0" presId="urn:microsoft.com/office/officeart/2005/8/layout/vProcess5"/>
    <dgm:cxn modelId="{771A1797-C660-43BE-8DE2-DE8837DFC625}" type="presParOf" srcId="{949264B3-1E27-4B0A-8348-5CC4C3DD7576}" destId="{887688DC-E92D-4628-94C8-4C10A1C1776E}" srcOrd="4" destOrd="0" presId="urn:microsoft.com/office/officeart/2005/8/layout/vProcess5"/>
    <dgm:cxn modelId="{BD1467F2-DB81-4E56-85DA-5A64EEB154C2}" type="presParOf" srcId="{949264B3-1E27-4B0A-8348-5CC4C3DD7576}" destId="{8A48788D-A714-4A42-AE93-C995B9561056}" srcOrd="5" destOrd="0" presId="urn:microsoft.com/office/officeart/2005/8/layout/vProcess5"/>
    <dgm:cxn modelId="{841C95A8-3223-4B51-A987-3625A5D6FF1C}" type="presParOf" srcId="{949264B3-1E27-4B0A-8348-5CC4C3DD7576}" destId="{287E7900-25EA-40E4-9FEA-DABDD6A50495}" srcOrd="6" destOrd="0" presId="urn:microsoft.com/office/officeart/2005/8/layout/vProcess5"/>
    <dgm:cxn modelId="{6772C2A8-00F1-4B15-9D13-D5337664A44C}" type="presParOf" srcId="{949264B3-1E27-4B0A-8348-5CC4C3DD7576}" destId="{6888623D-DAF7-4E8A-862A-3D2954758D7E}" srcOrd="7" destOrd="0" presId="urn:microsoft.com/office/officeart/2005/8/layout/vProcess5"/>
    <dgm:cxn modelId="{2B980778-527B-4948-A387-C52AF6E38BFF}" type="presParOf" srcId="{949264B3-1E27-4B0A-8348-5CC4C3DD7576}" destId="{FD8E5E30-2A94-40D0-9513-8D27243B8C82}" srcOrd="8" destOrd="0" presId="urn:microsoft.com/office/officeart/2005/8/layout/vProcess5"/>
    <dgm:cxn modelId="{CE34AE76-C89A-47CF-B1E0-3AFAF9A82A9C}" type="presParOf" srcId="{949264B3-1E27-4B0A-8348-5CC4C3DD7576}" destId="{D6A597EE-8DF8-4D4A-AD11-3A9731775BA7}" srcOrd="9" destOrd="0" presId="urn:microsoft.com/office/officeart/2005/8/layout/vProcess5"/>
    <dgm:cxn modelId="{325C663F-6188-42B2-96D0-EC7A956F4D83}" type="presParOf" srcId="{949264B3-1E27-4B0A-8348-5CC4C3DD7576}" destId="{AA55D63A-CFAD-4D7D-9BFC-328E893B20CA}" srcOrd="10" destOrd="0" presId="urn:microsoft.com/office/officeart/2005/8/layout/vProcess5"/>
    <dgm:cxn modelId="{4A66457B-96B0-40A4-9486-9B901B1B392F}" type="presParOf" srcId="{949264B3-1E27-4B0A-8348-5CC4C3DD7576}" destId="{1145B634-F235-48AC-84A0-B448B6288C3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E6E39-1F0E-46DE-8B0A-BFBBA5B32695}">
      <dsp:nvSpPr>
        <dsp:cNvPr id="0" name=""/>
        <dsp:cNvSpPr/>
      </dsp:nvSpPr>
      <dsp:spPr>
        <a:xfrm>
          <a:off x="0" y="0"/>
          <a:ext cx="7924800" cy="69139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Store: State global de l’application (gros objet json)</a:t>
          </a:r>
          <a:endParaRPr lang="en-US" sz="1700" kern="1200"/>
        </a:p>
      </dsp:txBody>
      <dsp:txXfrm>
        <a:off x="20250" y="20250"/>
        <a:ext cx="7120304" cy="650898"/>
      </dsp:txXfrm>
    </dsp:sp>
    <dsp:sp modelId="{E90BC0F0-EB6F-4838-B5AA-05B482B33092}">
      <dsp:nvSpPr>
        <dsp:cNvPr id="0" name=""/>
        <dsp:cNvSpPr/>
      </dsp:nvSpPr>
      <dsp:spPr>
        <a:xfrm>
          <a:off x="663701" y="817107"/>
          <a:ext cx="7924800" cy="69139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Actions: Objet indiquant une intention de modifier le Store. Possède au minimum un ‘type’.</a:t>
          </a:r>
          <a:endParaRPr lang="en-US" sz="1700" kern="1200"/>
        </a:p>
      </dsp:txBody>
      <dsp:txXfrm>
        <a:off x="683951" y="837357"/>
        <a:ext cx="6771188" cy="650898"/>
      </dsp:txXfrm>
    </dsp:sp>
    <dsp:sp modelId="{22028EC7-2403-47F4-BDE7-14CE3FD03E31}">
      <dsp:nvSpPr>
        <dsp:cNvPr id="0" name=""/>
        <dsp:cNvSpPr/>
      </dsp:nvSpPr>
      <dsp:spPr>
        <a:xfrm>
          <a:off x="1317498" y="1634214"/>
          <a:ext cx="7924800" cy="69139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Reducers: Réagit à une action, met à jour le store.</a:t>
          </a:r>
          <a:endParaRPr lang="en-US" sz="1700" kern="1200"/>
        </a:p>
      </dsp:txBody>
      <dsp:txXfrm>
        <a:off x="1337748" y="1654464"/>
        <a:ext cx="6781094" cy="650898"/>
      </dsp:txXfrm>
    </dsp:sp>
    <dsp:sp modelId="{887688DC-E92D-4628-94C8-4C10A1C1776E}">
      <dsp:nvSpPr>
        <dsp:cNvPr id="0" name=""/>
        <dsp:cNvSpPr/>
      </dsp:nvSpPr>
      <dsp:spPr>
        <a:xfrm>
          <a:off x="1981200" y="2451322"/>
          <a:ext cx="7924800" cy="69139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Middleware: Intercepte des actions avant qu’elles atteignent les reducers. Utilile entre autre pour ‘logging’, ‘telemetry’, ‘asynchronous request’…</a:t>
          </a:r>
          <a:endParaRPr lang="en-US" sz="1700" kern="1200"/>
        </a:p>
      </dsp:txBody>
      <dsp:txXfrm>
        <a:off x="2001450" y="2471572"/>
        <a:ext cx="6771188" cy="650898"/>
      </dsp:txXfrm>
    </dsp:sp>
    <dsp:sp modelId="{8A48788D-A714-4A42-AE93-C995B9561056}">
      <dsp:nvSpPr>
        <dsp:cNvPr id="0" name=""/>
        <dsp:cNvSpPr/>
      </dsp:nvSpPr>
      <dsp:spPr>
        <a:xfrm>
          <a:off x="7475390" y="529548"/>
          <a:ext cx="449409" cy="449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76507" y="529548"/>
        <a:ext cx="247175" cy="338180"/>
      </dsp:txXfrm>
    </dsp:sp>
    <dsp:sp modelId="{287E7900-25EA-40E4-9FEA-DABDD6A50495}">
      <dsp:nvSpPr>
        <dsp:cNvPr id="0" name=""/>
        <dsp:cNvSpPr/>
      </dsp:nvSpPr>
      <dsp:spPr>
        <a:xfrm>
          <a:off x="8139092" y="1346655"/>
          <a:ext cx="449409" cy="449409"/>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40209" y="1346655"/>
        <a:ext cx="247175" cy="338180"/>
      </dsp:txXfrm>
    </dsp:sp>
    <dsp:sp modelId="{6888623D-DAF7-4E8A-862A-3D2954758D7E}">
      <dsp:nvSpPr>
        <dsp:cNvPr id="0" name=""/>
        <dsp:cNvSpPr/>
      </dsp:nvSpPr>
      <dsp:spPr>
        <a:xfrm>
          <a:off x="8792888" y="2163763"/>
          <a:ext cx="449409" cy="449409"/>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894005" y="2163763"/>
        <a:ext cx="247175" cy="33818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Gjiu7Lgdg3s" TargetMode="External"/><Relationship Id="rId2" Type="http://schemas.openxmlformats.org/officeDocument/2006/relationships/hyperlink" Target="https://www.youtube.com/watch?v=JUuic7mEs-s" TargetMode="External"/><Relationship Id="rId1" Type="http://schemas.openxmlformats.org/officeDocument/2006/relationships/slideLayout" Target="../slideLayouts/slideLayout2.xml"/><Relationship Id="rId4" Type="http://schemas.openxmlformats.org/officeDocument/2006/relationships/hyperlink" Target="https://medium.com/@alexandereardon/the-middleware-listener-pattern-better-asynchronous-actions-in-redux-16164fb6186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5875-F9D7-4958-A6A2-14CB1DDF575D}"/>
              </a:ext>
            </a:extLst>
          </p:cNvPr>
          <p:cNvSpPr>
            <a:spLocks noGrp="1"/>
          </p:cNvSpPr>
          <p:nvPr>
            <p:ph type="ctrTitle"/>
          </p:nvPr>
        </p:nvSpPr>
        <p:spPr/>
        <p:txBody>
          <a:bodyPr/>
          <a:lstStyle/>
          <a:p>
            <a:r>
              <a:rPr lang="fr-CA" dirty="0"/>
              <a:t>Part 1 - </a:t>
            </a:r>
            <a:r>
              <a:rPr lang="fr-CA" dirty="0" err="1"/>
              <a:t>Redux</a:t>
            </a:r>
            <a:endParaRPr lang="en-US" dirty="0"/>
          </a:p>
        </p:txBody>
      </p:sp>
      <p:sp>
        <p:nvSpPr>
          <p:cNvPr id="3" name="Subtitle 2">
            <a:extLst>
              <a:ext uri="{FF2B5EF4-FFF2-40B4-BE49-F238E27FC236}">
                <a16:creationId xmlns:a16="http://schemas.microsoft.com/office/drawing/2014/main" id="{A0B6178D-127E-4846-85D9-02DFD787E6E5}"/>
              </a:ext>
            </a:extLst>
          </p:cNvPr>
          <p:cNvSpPr>
            <a:spLocks noGrp="1"/>
          </p:cNvSpPr>
          <p:nvPr>
            <p:ph type="subTitle" idx="1"/>
          </p:nvPr>
        </p:nvSpPr>
        <p:spPr/>
        <p:txBody>
          <a:bodyPr/>
          <a:lstStyle/>
          <a:p>
            <a:endParaRPr lang="en-US" dirty="0"/>
          </a:p>
        </p:txBody>
      </p:sp>
      <p:pic>
        <p:nvPicPr>
          <p:cNvPr id="1026" name="Picture 2" descr="Image result for logo redux">
            <a:extLst>
              <a:ext uri="{FF2B5EF4-FFF2-40B4-BE49-F238E27FC236}">
                <a16:creationId xmlns:a16="http://schemas.microsoft.com/office/drawing/2014/main" id="{CE37DBEE-519D-45C5-81A4-C5733565B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88" y="1600200"/>
            <a:ext cx="3003630" cy="300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83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0D65-D4BB-4623-899C-FA39EDB8638A}"/>
              </a:ext>
            </a:extLst>
          </p:cNvPr>
          <p:cNvSpPr>
            <a:spLocks noGrp="1"/>
          </p:cNvSpPr>
          <p:nvPr>
            <p:ph type="title"/>
          </p:nvPr>
        </p:nvSpPr>
        <p:spPr/>
        <p:txBody>
          <a:bodyPr/>
          <a:lstStyle/>
          <a:p>
            <a:r>
              <a:rPr lang="en-CA" dirty="0"/>
              <a:t>Middleware</a:t>
            </a:r>
          </a:p>
        </p:txBody>
      </p:sp>
      <p:sp>
        <p:nvSpPr>
          <p:cNvPr id="4" name="Text Placeholder 3">
            <a:extLst>
              <a:ext uri="{FF2B5EF4-FFF2-40B4-BE49-F238E27FC236}">
                <a16:creationId xmlns:a16="http://schemas.microsoft.com/office/drawing/2014/main" id="{52EE2AFF-65BB-42D0-B852-BDF2D79E0EDD}"/>
              </a:ext>
            </a:extLst>
          </p:cNvPr>
          <p:cNvSpPr>
            <a:spLocks noGrp="1"/>
          </p:cNvSpPr>
          <p:nvPr>
            <p:ph type="body" sz="half" idx="2"/>
          </p:nvPr>
        </p:nvSpPr>
        <p:spPr/>
        <p:txBody>
          <a:bodyPr>
            <a:normAutofit/>
          </a:bodyPr>
          <a:lstStyle/>
          <a:p>
            <a:r>
              <a:rPr lang="en-CA" sz="2400" dirty="0" err="1"/>
              <a:t>Même</a:t>
            </a:r>
            <a:r>
              <a:rPr lang="en-CA" sz="2400" dirty="0"/>
              <a:t> concept </a:t>
            </a:r>
            <a:r>
              <a:rPr lang="en-CA" sz="2400" dirty="0" err="1"/>
              <a:t>qu’un</a:t>
            </a:r>
            <a:r>
              <a:rPr lang="en-CA" sz="2400" dirty="0"/>
              <a:t> Middleware </a:t>
            </a:r>
            <a:r>
              <a:rPr lang="en-CA" sz="2400" dirty="0" err="1"/>
              <a:t>en</a:t>
            </a:r>
            <a:r>
              <a:rPr lang="en-CA" sz="2400" dirty="0"/>
              <a:t> .NET Core</a:t>
            </a:r>
          </a:p>
        </p:txBody>
      </p:sp>
      <p:pic>
        <p:nvPicPr>
          <p:cNvPr id="10" name="Picture Placeholder 9">
            <a:extLst>
              <a:ext uri="{FF2B5EF4-FFF2-40B4-BE49-F238E27FC236}">
                <a16:creationId xmlns:a16="http://schemas.microsoft.com/office/drawing/2014/main" id="{D5817222-4F88-42F9-973B-B6D67E0D91A5}"/>
              </a:ext>
            </a:extLst>
          </p:cNvPr>
          <p:cNvPicPr>
            <a:picLocks noGrp="1" noChangeAspect="1"/>
          </p:cNvPicPr>
          <p:nvPr>
            <p:ph type="pic" idx="1"/>
          </p:nvPr>
        </p:nvPicPr>
        <p:blipFill>
          <a:blip r:embed="rId2"/>
          <a:srcRect t="20404" b="20404"/>
          <a:stretch>
            <a:fillRect/>
          </a:stretch>
        </p:blipFill>
        <p:spPr/>
      </p:pic>
      <p:sp>
        <p:nvSpPr>
          <p:cNvPr id="3" name="Rectangle 2">
            <a:extLst>
              <a:ext uri="{FF2B5EF4-FFF2-40B4-BE49-F238E27FC236}">
                <a16:creationId xmlns:a16="http://schemas.microsoft.com/office/drawing/2014/main" id="{E2D96EB9-C2C0-4198-904A-26905508BD0B}"/>
              </a:ext>
            </a:extLst>
          </p:cNvPr>
          <p:cNvSpPr/>
          <p:nvPr/>
        </p:nvSpPr>
        <p:spPr>
          <a:xfrm>
            <a:off x="2690544" y="-54469"/>
            <a:ext cx="236475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Pipeline</a:t>
            </a:r>
          </a:p>
        </p:txBody>
      </p:sp>
      <p:sp>
        <p:nvSpPr>
          <p:cNvPr id="5" name="Arrow: Right 4">
            <a:extLst>
              <a:ext uri="{FF2B5EF4-FFF2-40B4-BE49-F238E27FC236}">
                <a16:creationId xmlns:a16="http://schemas.microsoft.com/office/drawing/2014/main" id="{54A57496-FC81-4FB1-B4FB-E0C2A57B3E28}"/>
              </a:ext>
            </a:extLst>
          </p:cNvPr>
          <p:cNvSpPr/>
          <p:nvPr/>
        </p:nvSpPr>
        <p:spPr>
          <a:xfrm rot="1794114">
            <a:off x="4739780" y="713063"/>
            <a:ext cx="788565" cy="226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8612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7CDC-898E-4B88-8477-79F797AB05E7}"/>
              </a:ext>
            </a:extLst>
          </p:cNvPr>
          <p:cNvSpPr>
            <a:spLocks noGrp="1"/>
          </p:cNvSpPr>
          <p:nvPr>
            <p:ph type="title"/>
          </p:nvPr>
        </p:nvSpPr>
        <p:spPr/>
        <p:txBody>
          <a:bodyPr/>
          <a:lstStyle/>
          <a:p>
            <a:r>
              <a:rPr lang="en-CA" dirty="0"/>
              <a:t>Middleware</a:t>
            </a:r>
          </a:p>
        </p:txBody>
      </p:sp>
      <p:pic>
        <p:nvPicPr>
          <p:cNvPr id="5" name="Content Placeholder 4">
            <a:extLst>
              <a:ext uri="{FF2B5EF4-FFF2-40B4-BE49-F238E27FC236}">
                <a16:creationId xmlns:a16="http://schemas.microsoft.com/office/drawing/2014/main" id="{22C87B5C-0276-43A0-80AA-15FCA67542E6}"/>
              </a:ext>
            </a:extLst>
          </p:cNvPr>
          <p:cNvPicPr>
            <a:picLocks noGrp="1" noChangeAspect="1"/>
          </p:cNvPicPr>
          <p:nvPr>
            <p:ph idx="1"/>
          </p:nvPr>
        </p:nvPicPr>
        <p:blipFill>
          <a:blip r:embed="rId2"/>
          <a:stretch>
            <a:fillRect/>
          </a:stretch>
        </p:blipFill>
        <p:spPr>
          <a:xfrm>
            <a:off x="2950724" y="3229658"/>
            <a:ext cx="6287377" cy="1581371"/>
          </a:xfrm>
        </p:spPr>
      </p:pic>
    </p:spTree>
    <p:extLst>
      <p:ext uri="{BB962C8B-B14F-4D97-AF65-F5344CB8AC3E}">
        <p14:creationId xmlns:p14="http://schemas.microsoft.com/office/powerpoint/2010/main" val="154742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44" name="Rectangle 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0" name="Rectangle 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Rectangle 1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24D5107C-CFBB-42E8-AB36-7A072DC780D2}"/>
              </a:ext>
            </a:extLst>
          </p:cNvPr>
          <p:cNvPicPr>
            <a:picLocks noChangeAspect="1"/>
          </p:cNvPicPr>
          <p:nvPr/>
        </p:nvPicPr>
        <p:blipFill>
          <a:blip r:embed="rId3"/>
          <a:stretch>
            <a:fillRect/>
          </a:stretch>
        </p:blipFill>
        <p:spPr>
          <a:xfrm>
            <a:off x="2333412" y="1342503"/>
            <a:ext cx="8723567" cy="4165503"/>
          </a:xfrm>
          <a:prstGeom prst="rect">
            <a:avLst/>
          </a:prstGeom>
        </p:spPr>
      </p:pic>
    </p:spTree>
    <p:extLst>
      <p:ext uri="{BB962C8B-B14F-4D97-AF65-F5344CB8AC3E}">
        <p14:creationId xmlns:p14="http://schemas.microsoft.com/office/powerpoint/2010/main" val="113054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1BEC99D5-1100-403A-A0B6-1614C9DA0BA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Redux + React</a:t>
            </a:r>
          </a:p>
        </p:txBody>
      </p:sp>
      <p:sp>
        <p:nvSpPr>
          <p:cNvPr id="3" name="Text Placeholder 2">
            <a:extLst>
              <a:ext uri="{FF2B5EF4-FFF2-40B4-BE49-F238E27FC236}">
                <a16:creationId xmlns:a16="http://schemas.microsoft.com/office/drawing/2014/main" id="{38FA8A05-0F34-4083-9BC7-24C830317B2D}"/>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302644510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3A9C1-A51A-4658-9745-5643CF7ED2A4}"/>
              </a:ext>
            </a:extLst>
          </p:cNvPr>
          <p:cNvPicPr>
            <a:picLocks noChangeAspect="1"/>
          </p:cNvPicPr>
          <p:nvPr/>
        </p:nvPicPr>
        <p:blipFill>
          <a:blip r:embed="rId2"/>
          <a:stretch>
            <a:fillRect/>
          </a:stretch>
        </p:blipFill>
        <p:spPr>
          <a:xfrm>
            <a:off x="2094941" y="1280812"/>
            <a:ext cx="8002117" cy="4296375"/>
          </a:xfrm>
          <a:prstGeom prst="rect">
            <a:avLst/>
          </a:prstGeom>
        </p:spPr>
      </p:pic>
      <p:sp>
        <p:nvSpPr>
          <p:cNvPr id="5" name="Rectangle 4">
            <a:extLst>
              <a:ext uri="{FF2B5EF4-FFF2-40B4-BE49-F238E27FC236}">
                <a16:creationId xmlns:a16="http://schemas.microsoft.com/office/drawing/2014/main" id="{47CD4704-A91E-40AF-9383-E41B5565DBAF}"/>
              </a:ext>
            </a:extLst>
          </p:cNvPr>
          <p:cNvSpPr/>
          <p:nvPr/>
        </p:nvSpPr>
        <p:spPr>
          <a:xfrm>
            <a:off x="4125729" y="4653857"/>
            <a:ext cx="3278463"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Component</a:t>
            </a:r>
          </a:p>
        </p:txBody>
      </p:sp>
      <p:sp>
        <p:nvSpPr>
          <p:cNvPr id="6" name="Arrow: Right 5">
            <a:extLst>
              <a:ext uri="{FF2B5EF4-FFF2-40B4-BE49-F238E27FC236}">
                <a16:creationId xmlns:a16="http://schemas.microsoft.com/office/drawing/2014/main" id="{64C8E51C-B27F-4F7E-A640-265BBDAFD718}"/>
              </a:ext>
            </a:extLst>
          </p:cNvPr>
          <p:cNvSpPr/>
          <p:nvPr/>
        </p:nvSpPr>
        <p:spPr>
          <a:xfrm rot="19336894">
            <a:off x="6828639" y="4577865"/>
            <a:ext cx="545284" cy="327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3773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F88E3960-EC20-467C-8878-61E020447616}"/>
              </a:ext>
            </a:extLst>
          </p:cNvPr>
          <p:cNvSpPr>
            <a:spLocks noGrp="1"/>
          </p:cNvSpPr>
          <p:nvPr>
            <p:ph type="title"/>
          </p:nvPr>
        </p:nvSpPr>
        <p:spPr>
          <a:xfrm>
            <a:off x="1141413" y="1082673"/>
            <a:ext cx="2869416" cy="4708528"/>
          </a:xfrm>
        </p:spPr>
        <p:txBody>
          <a:bodyPr>
            <a:normAutofit/>
          </a:bodyPr>
          <a:lstStyle/>
          <a:p>
            <a:pPr algn="r"/>
            <a:r>
              <a:rPr lang="en-CA" sz="4000"/>
              <a:t>Pourquoi react + redux?</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EC0356-2343-46DF-B987-CEB636737A6A}"/>
              </a:ext>
            </a:extLst>
          </p:cNvPr>
          <p:cNvSpPr>
            <a:spLocks noGrp="1"/>
          </p:cNvSpPr>
          <p:nvPr>
            <p:ph idx="1"/>
          </p:nvPr>
        </p:nvSpPr>
        <p:spPr>
          <a:xfrm>
            <a:off x="5297763" y="1082673"/>
            <a:ext cx="5751237" cy="4708528"/>
          </a:xfrm>
        </p:spPr>
        <p:txBody>
          <a:bodyPr anchor="ctr">
            <a:normAutofit/>
          </a:bodyPr>
          <a:lstStyle/>
          <a:p>
            <a:r>
              <a:rPr lang="en-CA" sz="1800"/>
              <a:t>Utiliser un state global plutôt à travers tous les components plutôt que de passer des props.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72328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0"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04038B-5C06-41C7-9EB2-BF0F92571F81}"/>
              </a:ext>
            </a:extLst>
          </p:cNvPr>
          <p:cNvPicPr>
            <a:picLocks noChangeAspect="1"/>
          </p:cNvPicPr>
          <p:nvPr/>
        </p:nvPicPr>
        <p:blipFill>
          <a:blip r:embed="rId4"/>
          <a:stretch>
            <a:fillRect/>
          </a:stretch>
        </p:blipFill>
        <p:spPr>
          <a:xfrm>
            <a:off x="1517113" y="1136606"/>
            <a:ext cx="9154594" cy="4577297"/>
          </a:xfrm>
          <a:prstGeom prst="rect">
            <a:avLst/>
          </a:prstGeom>
        </p:spPr>
      </p:pic>
    </p:spTree>
    <p:extLst>
      <p:ext uri="{BB962C8B-B14F-4D97-AF65-F5344CB8AC3E}">
        <p14:creationId xmlns:p14="http://schemas.microsoft.com/office/powerpoint/2010/main" val="263612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A4ED-77C8-46EA-904B-DD7506943B13}"/>
              </a:ext>
            </a:extLst>
          </p:cNvPr>
          <p:cNvSpPr>
            <a:spLocks noGrp="1"/>
          </p:cNvSpPr>
          <p:nvPr>
            <p:ph type="title"/>
          </p:nvPr>
        </p:nvSpPr>
        <p:spPr/>
        <p:txBody>
          <a:bodyPr/>
          <a:lstStyle/>
          <a:p>
            <a:r>
              <a:rPr lang="fr-CA" dirty="0"/>
              <a:t>Comment connecter un Component à </a:t>
            </a:r>
            <a:r>
              <a:rPr lang="fr-CA" dirty="0" err="1"/>
              <a:t>redux</a:t>
            </a:r>
            <a:r>
              <a:rPr lang="fr-CA" dirty="0"/>
              <a:t>?</a:t>
            </a:r>
            <a:endParaRPr lang="en-US" dirty="0"/>
          </a:p>
        </p:txBody>
      </p:sp>
      <p:pic>
        <p:nvPicPr>
          <p:cNvPr id="3" name="Picture 2">
            <a:extLst>
              <a:ext uri="{FF2B5EF4-FFF2-40B4-BE49-F238E27FC236}">
                <a16:creationId xmlns:a16="http://schemas.microsoft.com/office/drawing/2014/main" id="{E4B92294-CDCF-4134-9969-8ABD81CF1C0A}"/>
              </a:ext>
            </a:extLst>
          </p:cNvPr>
          <p:cNvPicPr>
            <a:picLocks noChangeAspect="1"/>
          </p:cNvPicPr>
          <p:nvPr/>
        </p:nvPicPr>
        <p:blipFill>
          <a:blip r:embed="rId2"/>
          <a:stretch>
            <a:fillRect/>
          </a:stretch>
        </p:blipFill>
        <p:spPr>
          <a:xfrm>
            <a:off x="3622674" y="2010382"/>
            <a:ext cx="4943475" cy="4229100"/>
          </a:xfrm>
          <a:prstGeom prst="rect">
            <a:avLst/>
          </a:prstGeom>
        </p:spPr>
      </p:pic>
    </p:spTree>
    <p:extLst>
      <p:ext uri="{BB962C8B-B14F-4D97-AF65-F5344CB8AC3E}">
        <p14:creationId xmlns:p14="http://schemas.microsoft.com/office/powerpoint/2010/main" val="140717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81D6A83-743A-4F6A-8F59-D08314456297}"/>
              </a:ext>
            </a:extLst>
          </p:cNvPr>
          <p:cNvSpPr>
            <a:spLocks noGrp="1"/>
          </p:cNvSpPr>
          <p:nvPr>
            <p:ph type="title"/>
          </p:nvPr>
        </p:nvSpPr>
        <p:spPr>
          <a:xfrm>
            <a:off x="1141413" y="1082673"/>
            <a:ext cx="2869416" cy="4708528"/>
          </a:xfrm>
        </p:spPr>
        <p:txBody>
          <a:bodyPr>
            <a:normAutofit/>
          </a:bodyPr>
          <a:lstStyle/>
          <a:p>
            <a:pPr algn="r"/>
            <a:r>
              <a:rPr lang="fr-CA" sz="4000"/>
              <a:t>ExerciceS</a:t>
            </a:r>
            <a:endParaRPr lang="en-US"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ADC3DF-FF62-4599-9E52-9E4EF0077B2F}"/>
              </a:ext>
            </a:extLst>
          </p:cNvPr>
          <p:cNvSpPr>
            <a:spLocks noGrp="1"/>
          </p:cNvSpPr>
          <p:nvPr>
            <p:ph idx="1"/>
          </p:nvPr>
        </p:nvSpPr>
        <p:spPr>
          <a:xfrm>
            <a:off x="5297763" y="1082673"/>
            <a:ext cx="5751237" cy="4708528"/>
          </a:xfrm>
        </p:spPr>
        <p:txBody>
          <a:bodyPr anchor="ctr">
            <a:normAutofit/>
          </a:bodyPr>
          <a:lstStyle/>
          <a:p>
            <a:pPr marL="0" indent="0">
              <a:buNone/>
            </a:pPr>
            <a:r>
              <a:rPr lang="en-US" sz="1800" dirty="0"/>
              <a:t>1- Clear all cart items</a:t>
            </a:r>
          </a:p>
          <a:p>
            <a:pPr marL="0" indent="0">
              <a:buNone/>
            </a:pPr>
            <a:r>
              <a:rPr lang="en-US" sz="1800" dirty="0"/>
              <a:t>2- Add a console middleware</a:t>
            </a:r>
          </a:p>
          <a:p>
            <a:pPr marL="0" indent="0">
              <a:buNone/>
            </a:pPr>
            <a:r>
              <a:rPr lang="en-US" sz="1800" dirty="0"/>
              <a:t>3- Delete a cart item</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22073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D66A7A93-51A3-4610-86B2-2D66B15C8A52}"/>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Messaging Patterns</a:t>
            </a:r>
          </a:p>
        </p:txBody>
      </p:sp>
      <p:sp>
        <p:nvSpPr>
          <p:cNvPr id="3" name="Text Placeholder 2">
            <a:extLst>
              <a:ext uri="{FF2B5EF4-FFF2-40B4-BE49-F238E27FC236}">
                <a16:creationId xmlns:a16="http://schemas.microsoft.com/office/drawing/2014/main" id="{F016767F-5912-4C20-98A8-0A78288FC1B4}"/>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412737367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44AD-309A-469E-9534-721C996E8663}"/>
              </a:ext>
            </a:extLst>
          </p:cNvPr>
          <p:cNvSpPr>
            <a:spLocks noGrp="1"/>
          </p:cNvSpPr>
          <p:nvPr>
            <p:ph type="title"/>
          </p:nvPr>
        </p:nvSpPr>
        <p:spPr/>
        <p:txBody>
          <a:bodyPr/>
          <a:lstStyle/>
          <a:p>
            <a:r>
              <a:rPr lang="en-CA" dirty="0"/>
              <a:t>Le plan</a:t>
            </a:r>
          </a:p>
        </p:txBody>
      </p:sp>
      <p:sp>
        <p:nvSpPr>
          <p:cNvPr id="3" name="Content Placeholder 2">
            <a:extLst>
              <a:ext uri="{FF2B5EF4-FFF2-40B4-BE49-F238E27FC236}">
                <a16:creationId xmlns:a16="http://schemas.microsoft.com/office/drawing/2014/main" id="{2041C96E-A2B6-455A-AF55-76CB8C453295}"/>
              </a:ext>
            </a:extLst>
          </p:cNvPr>
          <p:cNvSpPr>
            <a:spLocks noGrp="1"/>
          </p:cNvSpPr>
          <p:nvPr>
            <p:ph idx="1"/>
          </p:nvPr>
        </p:nvSpPr>
        <p:spPr/>
        <p:txBody>
          <a:bodyPr/>
          <a:lstStyle/>
          <a:p>
            <a:r>
              <a:rPr lang="en-CA" dirty="0" err="1"/>
              <a:t>Fondamentaux</a:t>
            </a:r>
            <a:r>
              <a:rPr lang="en-CA" dirty="0"/>
              <a:t> Redux</a:t>
            </a:r>
          </a:p>
          <a:p>
            <a:r>
              <a:rPr lang="en-CA" dirty="0"/>
              <a:t>React + Redux</a:t>
            </a:r>
          </a:p>
          <a:p>
            <a:r>
              <a:rPr lang="en-CA" dirty="0"/>
              <a:t>Messaging Patterns</a:t>
            </a:r>
          </a:p>
        </p:txBody>
      </p:sp>
    </p:spTree>
    <p:extLst>
      <p:ext uri="{BB962C8B-B14F-4D97-AF65-F5344CB8AC3E}">
        <p14:creationId xmlns:p14="http://schemas.microsoft.com/office/powerpoint/2010/main" val="211771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BE757002-8158-480A-AA82-2A82E0A0EAD5}"/>
              </a:ext>
            </a:extLst>
          </p:cNvPr>
          <p:cNvSpPr>
            <a:spLocks noGrp="1"/>
          </p:cNvSpPr>
          <p:nvPr>
            <p:ph type="title"/>
          </p:nvPr>
        </p:nvSpPr>
        <p:spPr>
          <a:xfrm>
            <a:off x="1141413" y="618518"/>
            <a:ext cx="9905998" cy="1478570"/>
          </a:xfrm>
        </p:spPr>
        <p:txBody>
          <a:bodyPr>
            <a:normAutofit/>
          </a:bodyPr>
          <a:lstStyle/>
          <a:p>
            <a:r>
              <a:rPr lang="en-CA"/>
              <a:t>Introduction</a:t>
            </a:r>
            <a:endParaRPr lang="en-CA" dirty="0"/>
          </a:p>
        </p:txBody>
      </p:sp>
      <p:sp>
        <p:nvSpPr>
          <p:cNvPr id="3" name="Content Placeholder 2">
            <a:extLst>
              <a:ext uri="{FF2B5EF4-FFF2-40B4-BE49-F238E27FC236}">
                <a16:creationId xmlns:a16="http://schemas.microsoft.com/office/drawing/2014/main" id="{FDD97F4E-A208-4E50-A255-08B8097B41CB}"/>
              </a:ext>
            </a:extLst>
          </p:cNvPr>
          <p:cNvSpPr>
            <a:spLocks noGrp="1"/>
          </p:cNvSpPr>
          <p:nvPr>
            <p:ph idx="1"/>
          </p:nvPr>
        </p:nvSpPr>
        <p:spPr>
          <a:xfrm>
            <a:off x="1141412" y="2249487"/>
            <a:ext cx="9905999" cy="3541714"/>
          </a:xfrm>
        </p:spPr>
        <p:txBody>
          <a:bodyPr>
            <a:normAutofit/>
          </a:bodyPr>
          <a:lstStyle/>
          <a:p>
            <a:r>
              <a:rPr lang="fr-FR"/>
              <a:t>Ces patterns de messaging sont universels, peu importe le language ou la technologie utilisée</a:t>
            </a:r>
          </a:p>
          <a:p>
            <a:r>
              <a:rPr lang="fr-FR"/>
              <a:t>Ces patterns sont aussi valide pour notre backend C#</a:t>
            </a:r>
          </a:p>
          <a:p>
            <a:r>
              <a:rPr lang="fr-FR"/>
              <a:t>Ces patterns sont tirés du livre "Enterprise Integration Pattern" publié en 2003. Le livre contient 65 patterns de messaging. Nous allons couvrir quelques patterns qui s'applique partiulièrement bien dans un contexte d'application front-end.</a:t>
            </a:r>
          </a:p>
          <a:p>
            <a:endParaRPr lang="fr-FR"/>
          </a:p>
          <a:p>
            <a:pPr marL="0" indent="0">
              <a:buNone/>
            </a:pPr>
            <a:endParaRPr lang="en-CA" dirty="0"/>
          </a:p>
        </p:txBody>
      </p:sp>
      <p:grpSp>
        <p:nvGrpSpPr>
          <p:cNvPr id="83"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260067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782CAF83-0958-45E1-A515-35286252B4E4}"/>
              </a:ext>
            </a:extLst>
          </p:cNvPr>
          <p:cNvPicPr>
            <a:picLocks noChangeAspect="1"/>
          </p:cNvPicPr>
          <p:nvPr/>
        </p:nvPicPr>
        <p:blipFill>
          <a:blip r:embed="rId3"/>
          <a:stretch>
            <a:fillRect/>
          </a:stretch>
        </p:blipFill>
        <p:spPr>
          <a:xfrm>
            <a:off x="3978995" y="643467"/>
            <a:ext cx="4234009" cy="5571066"/>
          </a:xfrm>
          <a:prstGeom prst="rect">
            <a:avLst/>
          </a:prstGeom>
        </p:spPr>
      </p:pic>
    </p:spTree>
    <p:extLst>
      <p:ext uri="{BB962C8B-B14F-4D97-AF65-F5344CB8AC3E}">
        <p14:creationId xmlns:p14="http://schemas.microsoft.com/office/powerpoint/2010/main" val="119634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7D40-469F-4FF9-B91B-7A1D65CBDA1E}"/>
              </a:ext>
            </a:extLst>
          </p:cNvPr>
          <p:cNvSpPr>
            <a:spLocks noGrp="1"/>
          </p:cNvSpPr>
          <p:nvPr>
            <p:ph type="title"/>
          </p:nvPr>
        </p:nvSpPr>
        <p:spPr/>
        <p:txBody>
          <a:bodyPr/>
          <a:lstStyle/>
          <a:p>
            <a:r>
              <a:rPr lang="en-CA" dirty="0"/>
              <a:t>Message</a:t>
            </a:r>
          </a:p>
        </p:txBody>
      </p:sp>
      <p:sp>
        <p:nvSpPr>
          <p:cNvPr id="3" name="Content Placeholder 2">
            <a:extLst>
              <a:ext uri="{FF2B5EF4-FFF2-40B4-BE49-F238E27FC236}">
                <a16:creationId xmlns:a16="http://schemas.microsoft.com/office/drawing/2014/main" id="{3D1E1B99-0D0F-4BF2-8DAA-A9E3FFA2FAA4}"/>
              </a:ext>
            </a:extLst>
          </p:cNvPr>
          <p:cNvSpPr>
            <a:spLocks noGrp="1"/>
          </p:cNvSpPr>
          <p:nvPr>
            <p:ph idx="1"/>
          </p:nvPr>
        </p:nvSpPr>
        <p:spPr/>
        <p:txBody>
          <a:bodyPr/>
          <a:lstStyle/>
          <a:p>
            <a:r>
              <a:rPr lang="fr-FR" dirty="0"/>
              <a:t>Dans le jargon </a:t>
            </a:r>
            <a:r>
              <a:rPr lang="fr-FR" dirty="0" err="1"/>
              <a:t>redux</a:t>
            </a:r>
            <a:r>
              <a:rPr lang="fr-FR" dirty="0"/>
              <a:t> un message est </a:t>
            </a:r>
            <a:r>
              <a:rPr lang="fr-FR" dirty="0" err="1"/>
              <a:t>courament</a:t>
            </a:r>
            <a:r>
              <a:rPr lang="fr-FR" dirty="0"/>
              <a:t> appelé une "action".</a:t>
            </a:r>
          </a:p>
          <a:p>
            <a:r>
              <a:rPr lang="fr-FR" dirty="0"/>
              <a:t>Pour nous aider à mieux distinguer les différents cas d'utilisations, nous les séparons en 4 catégories:</a:t>
            </a:r>
          </a:p>
          <a:p>
            <a:pPr lvl="1"/>
            <a:r>
              <a:rPr lang="en-CA" dirty="0"/>
              <a:t>Events</a:t>
            </a:r>
          </a:p>
          <a:p>
            <a:pPr lvl="1"/>
            <a:r>
              <a:rPr lang="en-CA" dirty="0"/>
              <a:t>Documents</a:t>
            </a:r>
          </a:p>
          <a:p>
            <a:pPr lvl="1"/>
            <a:r>
              <a:rPr lang="en-CA" dirty="0"/>
              <a:t>Commands</a:t>
            </a:r>
          </a:p>
          <a:p>
            <a:pPr lvl="1"/>
            <a:r>
              <a:rPr lang="en-CA" dirty="0"/>
              <a:t>Queries</a:t>
            </a:r>
          </a:p>
        </p:txBody>
      </p:sp>
    </p:spTree>
    <p:extLst>
      <p:ext uri="{BB962C8B-B14F-4D97-AF65-F5344CB8AC3E}">
        <p14:creationId xmlns:p14="http://schemas.microsoft.com/office/powerpoint/2010/main" val="220638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020B-1A0F-4805-BF96-4488B4A1C92A}"/>
              </a:ext>
            </a:extLst>
          </p:cNvPr>
          <p:cNvSpPr>
            <a:spLocks noGrp="1"/>
          </p:cNvSpPr>
          <p:nvPr>
            <p:ph type="title"/>
          </p:nvPr>
        </p:nvSpPr>
        <p:spPr/>
        <p:txBody>
          <a:bodyPr/>
          <a:lstStyle/>
          <a:p>
            <a:r>
              <a:rPr lang="en-CA" dirty="0"/>
              <a:t>Events</a:t>
            </a:r>
          </a:p>
        </p:txBody>
      </p:sp>
      <p:sp>
        <p:nvSpPr>
          <p:cNvPr id="3" name="Content Placeholder 2">
            <a:extLst>
              <a:ext uri="{FF2B5EF4-FFF2-40B4-BE49-F238E27FC236}">
                <a16:creationId xmlns:a16="http://schemas.microsoft.com/office/drawing/2014/main" id="{E85907AC-D2B7-4C5A-B420-7F63CED9A323}"/>
              </a:ext>
            </a:extLst>
          </p:cNvPr>
          <p:cNvSpPr>
            <a:spLocks noGrp="1"/>
          </p:cNvSpPr>
          <p:nvPr>
            <p:ph idx="1"/>
          </p:nvPr>
        </p:nvSpPr>
        <p:spPr/>
        <p:txBody>
          <a:bodyPr/>
          <a:lstStyle/>
          <a:p>
            <a:r>
              <a:rPr lang="fr-FR" dirty="0"/>
              <a:t>Un événement informe qu'un changement a eu lieu, quelque chose est arrivé. </a:t>
            </a:r>
          </a:p>
          <a:p>
            <a:endParaRPr lang="fr-FR" dirty="0"/>
          </a:p>
          <a:p>
            <a:r>
              <a:rPr lang="fr-FR" dirty="0"/>
              <a:t>Ex: USER_ADDED_TO_DO_NOT_DISTURB_LIST_EVENT</a:t>
            </a:r>
          </a:p>
          <a:p>
            <a:endParaRPr lang="en-CA" dirty="0"/>
          </a:p>
        </p:txBody>
      </p:sp>
    </p:spTree>
    <p:extLst>
      <p:ext uri="{BB962C8B-B14F-4D97-AF65-F5344CB8AC3E}">
        <p14:creationId xmlns:p14="http://schemas.microsoft.com/office/powerpoint/2010/main" val="180272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DB13-B249-43E1-ABCE-232E22E602C4}"/>
              </a:ext>
            </a:extLst>
          </p:cNvPr>
          <p:cNvSpPr>
            <a:spLocks noGrp="1"/>
          </p:cNvSpPr>
          <p:nvPr>
            <p:ph type="title"/>
          </p:nvPr>
        </p:nvSpPr>
        <p:spPr/>
        <p:txBody>
          <a:bodyPr/>
          <a:lstStyle/>
          <a:p>
            <a:r>
              <a:rPr lang="en-CA" dirty="0"/>
              <a:t>Documents</a:t>
            </a:r>
          </a:p>
        </p:txBody>
      </p:sp>
      <p:sp>
        <p:nvSpPr>
          <p:cNvPr id="3" name="Content Placeholder 2">
            <a:extLst>
              <a:ext uri="{FF2B5EF4-FFF2-40B4-BE49-F238E27FC236}">
                <a16:creationId xmlns:a16="http://schemas.microsoft.com/office/drawing/2014/main" id="{4CF817A3-5BBA-40B1-89EA-C7F772EEEE4F}"/>
              </a:ext>
            </a:extLst>
          </p:cNvPr>
          <p:cNvSpPr>
            <a:spLocks noGrp="1"/>
          </p:cNvSpPr>
          <p:nvPr>
            <p:ph idx="1"/>
          </p:nvPr>
        </p:nvSpPr>
        <p:spPr/>
        <p:txBody>
          <a:bodyPr>
            <a:normAutofit/>
          </a:bodyPr>
          <a:lstStyle/>
          <a:p>
            <a:r>
              <a:rPr lang="fr-FR" dirty="0"/>
              <a:t>Un document transfère des données. En gros, il mets à jour le state avec de nouvelles données. </a:t>
            </a:r>
          </a:p>
          <a:p>
            <a:r>
              <a:rPr lang="fr-FR" dirty="0"/>
              <a:t>Ces données sont appliqués sur le state par un </a:t>
            </a:r>
            <a:r>
              <a:rPr lang="fr-FR" dirty="0" err="1"/>
              <a:t>reducer</a:t>
            </a:r>
            <a:r>
              <a:rPr lang="fr-FR" dirty="0"/>
              <a:t>.</a:t>
            </a:r>
          </a:p>
          <a:p>
            <a:endParaRPr lang="fr-FR" dirty="0"/>
          </a:p>
          <a:p>
            <a:r>
              <a:rPr lang="fr-FR" dirty="0"/>
              <a:t>Ex: SET_DO_NOT_DISTURB_LIST_USERS</a:t>
            </a:r>
          </a:p>
          <a:p>
            <a:endParaRPr lang="en-CA" dirty="0"/>
          </a:p>
        </p:txBody>
      </p:sp>
    </p:spTree>
    <p:extLst>
      <p:ext uri="{BB962C8B-B14F-4D97-AF65-F5344CB8AC3E}">
        <p14:creationId xmlns:p14="http://schemas.microsoft.com/office/powerpoint/2010/main" val="155957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930D-3514-4986-8FE0-3C08865D153D}"/>
              </a:ext>
            </a:extLst>
          </p:cNvPr>
          <p:cNvSpPr>
            <a:spLocks noGrp="1"/>
          </p:cNvSpPr>
          <p:nvPr>
            <p:ph type="title"/>
          </p:nvPr>
        </p:nvSpPr>
        <p:spPr/>
        <p:txBody>
          <a:bodyPr/>
          <a:lstStyle/>
          <a:p>
            <a:r>
              <a:rPr lang="en-CA" dirty="0"/>
              <a:t>Commands</a:t>
            </a:r>
          </a:p>
        </p:txBody>
      </p:sp>
      <p:sp>
        <p:nvSpPr>
          <p:cNvPr id="3" name="Content Placeholder 2">
            <a:extLst>
              <a:ext uri="{FF2B5EF4-FFF2-40B4-BE49-F238E27FC236}">
                <a16:creationId xmlns:a16="http://schemas.microsoft.com/office/drawing/2014/main" id="{B5A86DCB-BD86-4718-AF98-7758648E32C2}"/>
              </a:ext>
            </a:extLst>
          </p:cNvPr>
          <p:cNvSpPr>
            <a:spLocks noGrp="1"/>
          </p:cNvSpPr>
          <p:nvPr>
            <p:ph idx="1"/>
          </p:nvPr>
        </p:nvSpPr>
        <p:spPr/>
        <p:txBody>
          <a:bodyPr>
            <a:normAutofit/>
          </a:bodyPr>
          <a:lstStyle/>
          <a:p>
            <a:r>
              <a:rPr lang="fr-FR" dirty="0"/>
              <a:t>Une commande est un appel de procédure modifiant le state d'un système. </a:t>
            </a:r>
          </a:p>
          <a:p>
            <a:r>
              <a:rPr lang="fr-FR" dirty="0"/>
              <a:t>Une commande survient généralement à la suite d'une action de la part d'un utilisateur. </a:t>
            </a:r>
          </a:p>
          <a:p>
            <a:r>
              <a:rPr lang="fr-FR" dirty="0"/>
              <a:t>Dans </a:t>
            </a:r>
            <a:r>
              <a:rPr lang="fr-FR" dirty="0" err="1"/>
              <a:t>Apricot</a:t>
            </a:r>
            <a:r>
              <a:rPr lang="fr-FR" dirty="0"/>
              <a:t>, une commande résulte en 1 ou plusieurs événements.</a:t>
            </a:r>
            <a:br>
              <a:rPr lang="fr-FR" dirty="0"/>
            </a:br>
            <a:endParaRPr lang="fr-FR" dirty="0"/>
          </a:p>
          <a:p>
            <a:r>
              <a:rPr lang="fr-FR" dirty="0"/>
              <a:t>Ex. ADD_USER_TO_DO_NOT_DISTURB_LIST_COMMAND</a:t>
            </a:r>
          </a:p>
          <a:p>
            <a:endParaRPr lang="en-CA" dirty="0"/>
          </a:p>
        </p:txBody>
      </p:sp>
    </p:spTree>
    <p:extLst>
      <p:ext uri="{BB962C8B-B14F-4D97-AF65-F5344CB8AC3E}">
        <p14:creationId xmlns:p14="http://schemas.microsoft.com/office/powerpoint/2010/main" val="322631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A932-96E2-4A16-AF02-94781AF2C814}"/>
              </a:ext>
            </a:extLst>
          </p:cNvPr>
          <p:cNvSpPr>
            <a:spLocks noGrp="1"/>
          </p:cNvSpPr>
          <p:nvPr>
            <p:ph type="title"/>
          </p:nvPr>
        </p:nvSpPr>
        <p:spPr/>
        <p:txBody>
          <a:bodyPr/>
          <a:lstStyle/>
          <a:p>
            <a:r>
              <a:rPr lang="en-CA" dirty="0"/>
              <a:t>Queries</a:t>
            </a:r>
          </a:p>
        </p:txBody>
      </p:sp>
      <p:sp>
        <p:nvSpPr>
          <p:cNvPr id="3" name="Content Placeholder 2">
            <a:extLst>
              <a:ext uri="{FF2B5EF4-FFF2-40B4-BE49-F238E27FC236}">
                <a16:creationId xmlns:a16="http://schemas.microsoft.com/office/drawing/2014/main" id="{599CA4A8-1152-42EA-9DB5-3EB5565D0B7F}"/>
              </a:ext>
            </a:extLst>
          </p:cNvPr>
          <p:cNvSpPr>
            <a:spLocks noGrp="1"/>
          </p:cNvSpPr>
          <p:nvPr>
            <p:ph idx="1"/>
          </p:nvPr>
        </p:nvSpPr>
        <p:spPr/>
        <p:txBody>
          <a:bodyPr/>
          <a:lstStyle/>
          <a:p>
            <a:r>
              <a:rPr lang="fr-FR" dirty="0"/>
              <a:t>Une </a:t>
            </a:r>
            <a:r>
              <a:rPr lang="fr-FR" dirty="0" err="1"/>
              <a:t>query</a:t>
            </a:r>
            <a:r>
              <a:rPr lang="fr-FR" dirty="0"/>
              <a:t> à pour but de récupérer des données. Les données seront ensuite appliquées au state avec une action de type Documents.</a:t>
            </a:r>
          </a:p>
          <a:p>
            <a:pPr marL="0" indent="0">
              <a:buNone/>
            </a:pPr>
            <a:br>
              <a:rPr lang="fr-FR" dirty="0"/>
            </a:br>
            <a:endParaRPr lang="fr-FR" dirty="0"/>
          </a:p>
          <a:p>
            <a:r>
              <a:rPr lang="fr-FR" dirty="0"/>
              <a:t>Ex. GET_DO_NOT_DISTURB_LIST_QUERY</a:t>
            </a:r>
          </a:p>
          <a:p>
            <a:endParaRPr lang="en-CA" dirty="0"/>
          </a:p>
        </p:txBody>
      </p:sp>
    </p:spTree>
    <p:extLst>
      <p:ext uri="{BB962C8B-B14F-4D97-AF65-F5344CB8AC3E}">
        <p14:creationId xmlns:p14="http://schemas.microsoft.com/office/powerpoint/2010/main" val="175143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67"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69"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1"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2"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4"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5"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6"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7"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8"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9"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0"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1"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2"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3"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4"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5"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6"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7"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8"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9"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0"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1"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2"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3"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4"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5"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6"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7"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9"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0"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1"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2"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3"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4"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5"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6"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7"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8"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2"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3"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4"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5"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6"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7"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8"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9"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0"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1"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2"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CF93E1B-E26F-4996-9227-C5F9E72439D2}"/>
              </a:ext>
            </a:extLst>
          </p:cNvPr>
          <p:cNvSpPr>
            <a:spLocks noGrp="1"/>
          </p:cNvSpPr>
          <p:nvPr>
            <p:ph type="title"/>
          </p:nvPr>
        </p:nvSpPr>
        <p:spPr>
          <a:xfrm>
            <a:off x="1700212" y="1122363"/>
            <a:ext cx="8791575" cy="2387600"/>
          </a:xfrm>
        </p:spPr>
        <p:txBody>
          <a:bodyPr vert="horz" lIns="91440" tIns="45720" rIns="91440" bIns="45720" rtlCol="0" anchor="b">
            <a:normAutofit/>
          </a:bodyPr>
          <a:lstStyle/>
          <a:p>
            <a:r>
              <a:rPr lang="en-US" sz="5400"/>
              <a:t>Patterns</a:t>
            </a:r>
          </a:p>
        </p:txBody>
      </p:sp>
      <p:sp>
        <p:nvSpPr>
          <p:cNvPr id="3" name="Content Placeholder 2">
            <a:extLst>
              <a:ext uri="{FF2B5EF4-FFF2-40B4-BE49-F238E27FC236}">
                <a16:creationId xmlns:a16="http://schemas.microsoft.com/office/drawing/2014/main" id="{D59784B6-150F-4737-9B44-5988C2C08234}"/>
              </a:ext>
            </a:extLst>
          </p:cNvPr>
          <p:cNvSpPr>
            <a:spLocks noGrp="1"/>
          </p:cNvSpPr>
          <p:nvPr>
            <p:ph idx="1"/>
          </p:nvPr>
        </p:nvSpPr>
        <p:spPr>
          <a:xfrm>
            <a:off x="1700212" y="3602038"/>
            <a:ext cx="8791575" cy="1655762"/>
          </a:xfrm>
        </p:spPr>
        <p:txBody>
          <a:bodyPr vert="horz" lIns="91440" tIns="45720" rIns="91440" bIns="45720" rtlCol="0">
            <a:normAutofit/>
          </a:bodyPr>
          <a:lstStyle/>
          <a:p>
            <a:pPr marL="0" indent="0">
              <a:buNone/>
            </a:pPr>
            <a:r>
              <a:rPr lang="en-US" cap="all">
                <a:solidFill>
                  <a:schemeClr val="tx2"/>
                </a:solidFill>
              </a:rPr>
              <a:t>Tous les patterns de messaging démontrés sont implémentés avec un middleware Redux.</a:t>
            </a:r>
          </a:p>
        </p:txBody>
      </p:sp>
      <p:grpSp>
        <p:nvGrpSpPr>
          <p:cNvPr id="124" name="Group 123">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125"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6"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7"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8"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9"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0"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1"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2"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3"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4"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759233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7">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9">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1"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44CDAE4-20B8-4D5D-8E25-7EFBE621ED82}"/>
              </a:ext>
            </a:extLst>
          </p:cNvPr>
          <p:cNvSpPr>
            <a:spLocks noGrp="1"/>
          </p:cNvSpPr>
          <p:nvPr>
            <p:ph type="title"/>
          </p:nvPr>
        </p:nvSpPr>
        <p:spPr>
          <a:xfrm>
            <a:off x="1144992" y="1082673"/>
            <a:ext cx="2865837" cy="4708528"/>
          </a:xfrm>
        </p:spPr>
        <p:txBody>
          <a:bodyPr>
            <a:normAutofit/>
          </a:bodyPr>
          <a:lstStyle/>
          <a:p>
            <a:pPr algn="ctr"/>
            <a:r>
              <a:rPr lang="en-CA" sz="4000">
                <a:solidFill>
                  <a:srgbClr val="FFFFFF"/>
                </a:solidFill>
              </a:rPr>
              <a:t>Action deciders</a:t>
            </a:r>
          </a:p>
        </p:txBody>
      </p:sp>
      <p:sp>
        <p:nvSpPr>
          <p:cNvPr id="3" name="Content Placeholder 2">
            <a:extLst>
              <a:ext uri="{FF2B5EF4-FFF2-40B4-BE49-F238E27FC236}">
                <a16:creationId xmlns:a16="http://schemas.microsoft.com/office/drawing/2014/main" id="{723F8E65-72BF-4F7B-9DEF-F914CC057E88}"/>
              </a:ext>
            </a:extLst>
          </p:cNvPr>
          <p:cNvSpPr>
            <a:spLocks noGrp="1"/>
          </p:cNvSpPr>
          <p:nvPr>
            <p:ph idx="1"/>
          </p:nvPr>
        </p:nvSpPr>
        <p:spPr>
          <a:xfrm>
            <a:off x="5303836" y="1066799"/>
            <a:ext cx="5743575" cy="4724402"/>
          </a:xfrm>
        </p:spPr>
        <p:txBody>
          <a:bodyPr anchor="ctr">
            <a:normAutofit/>
          </a:bodyPr>
          <a:lstStyle/>
          <a:p>
            <a:r>
              <a:rPr lang="fr-FR" sz="2000"/>
              <a:t>Ensemble de patterns qui s'exécute en fonction d'une ou plusieurs ’conditions’.</a:t>
            </a:r>
          </a:p>
          <a:p>
            <a:pPr lvl="1"/>
            <a:r>
              <a:rPr lang="fr-FR"/>
              <a:t>Filtering</a:t>
            </a:r>
          </a:p>
          <a:p>
            <a:pPr lvl="1"/>
            <a:r>
              <a:rPr lang="fr-FR"/>
              <a:t>Mapping</a:t>
            </a:r>
          </a:p>
          <a:p>
            <a:pPr lvl="1"/>
            <a:r>
              <a:rPr lang="fr-FR"/>
              <a:t>Splitter</a:t>
            </a:r>
            <a:endParaRPr lang="en-CA" dirty="0"/>
          </a:p>
        </p:txBody>
      </p:sp>
    </p:spTree>
    <p:extLst>
      <p:ext uri="{BB962C8B-B14F-4D97-AF65-F5344CB8AC3E}">
        <p14:creationId xmlns:p14="http://schemas.microsoft.com/office/powerpoint/2010/main" val="2457315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241C-E202-427B-B126-43C5B7FA5B50}"/>
              </a:ext>
            </a:extLst>
          </p:cNvPr>
          <p:cNvSpPr>
            <a:spLocks noGrp="1"/>
          </p:cNvSpPr>
          <p:nvPr>
            <p:ph type="title"/>
          </p:nvPr>
        </p:nvSpPr>
        <p:spPr>
          <a:xfrm>
            <a:off x="1141413" y="609600"/>
            <a:ext cx="5934508" cy="1639886"/>
          </a:xfrm>
        </p:spPr>
        <p:txBody>
          <a:bodyPr/>
          <a:lstStyle/>
          <a:p>
            <a:r>
              <a:rPr lang="en-CA"/>
              <a:t>Filtering</a:t>
            </a:r>
            <a:endParaRPr lang="en-CA" dirty="0"/>
          </a:p>
        </p:txBody>
      </p:sp>
      <p:sp>
        <p:nvSpPr>
          <p:cNvPr id="5" name="AutoShape 2" descr="https://www.evernote.com/shard/s538/res/ef7f3559-eef3-4134-b3b2-2a6d1a889c26">
            <a:extLst>
              <a:ext uri="{FF2B5EF4-FFF2-40B4-BE49-F238E27FC236}">
                <a16:creationId xmlns:a16="http://schemas.microsoft.com/office/drawing/2014/main" id="{D11EC8E6-CDE3-448B-9EBB-8DC56865702E}"/>
              </a:ext>
            </a:extLst>
          </p:cNvPr>
          <p:cNvSpPr>
            <a:spLocks noGrp="1" noChangeAspect="1" noChangeArrowheads="1"/>
          </p:cNvSpPr>
          <p:nvPr>
            <p:ph type="body" sz="half" idx="2"/>
          </p:nvPr>
        </p:nvSpPr>
        <p:spPr bwMode="auto">
          <a:xfrm>
            <a:off x="1141410" y="2249486"/>
            <a:ext cx="5934511" cy="35417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fr-FR" sz="2400" dirty="0"/>
              <a:t>Le pattern </a:t>
            </a:r>
            <a:r>
              <a:rPr lang="fr-FR" sz="2400" dirty="0" err="1"/>
              <a:t>Filtering</a:t>
            </a:r>
            <a:r>
              <a:rPr lang="fr-FR" sz="2400" dirty="0"/>
              <a:t> consiste à gérer une action uniquement si une ou plusieurs conditions sont respectés.</a:t>
            </a:r>
          </a:p>
          <a:p>
            <a:r>
              <a:rPr lang="fr-FR" sz="2400" dirty="0"/>
              <a:t>Cette condition est habituellement le type de l'action.</a:t>
            </a:r>
          </a:p>
          <a:p>
            <a:pPr marL="285750" indent="-285750">
              <a:buFont typeface="Arial" panose="020B0604020202020204" pitchFamily="34" charset="0"/>
              <a:buChar char="•"/>
            </a:pPr>
            <a:endParaRPr lang="fr-FR" dirty="0"/>
          </a:p>
          <a:p>
            <a:br>
              <a:rPr lang="fr-FR" dirty="0"/>
            </a:br>
            <a:endParaRPr lang="en-CA" dirty="0"/>
          </a:p>
        </p:txBody>
      </p:sp>
      <p:pic>
        <p:nvPicPr>
          <p:cNvPr id="10" name="Picture 9">
            <a:extLst>
              <a:ext uri="{FF2B5EF4-FFF2-40B4-BE49-F238E27FC236}">
                <a16:creationId xmlns:a16="http://schemas.microsoft.com/office/drawing/2014/main" id="{0D1251D0-DB12-426A-9524-733DC49FFC3A}"/>
              </a:ext>
            </a:extLst>
          </p:cNvPr>
          <p:cNvPicPr>
            <a:picLocks noChangeAspect="1"/>
          </p:cNvPicPr>
          <p:nvPr/>
        </p:nvPicPr>
        <p:blipFill>
          <a:blip r:embed="rId2"/>
          <a:stretch>
            <a:fillRect/>
          </a:stretch>
        </p:blipFill>
        <p:spPr>
          <a:xfrm>
            <a:off x="8114911" y="2420143"/>
            <a:ext cx="2400300" cy="1600200"/>
          </a:xfrm>
          <a:prstGeom prst="rect">
            <a:avLst/>
          </a:prstGeom>
        </p:spPr>
      </p:pic>
    </p:spTree>
    <p:extLst>
      <p:ext uri="{BB962C8B-B14F-4D97-AF65-F5344CB8AC3E}">
        <p14:creationId xmlns:p14="http://schemas.microsoft.com/office/powerpoint/2010/main" val="173248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A164C400-1667-431F-A4E1-4697EA8CE86C}"/>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Fondamentaux Redux</a:t>
            </a:r>
          </a:p>
        </p:txBody>
      </p:sp>
      <p:sp>
        <p:nvSpPr>
          <p:cNvPr id="3" name="Text Placeholder 2">
            <a:extLst>
              <a:ext uri="{FF2B5EF4-FFF2-40B4-BE49-F238E27FC236}">
                <a16:creationId xmlns:a16="http://schemas.microsoft.com/office/drawing/2014/main" id="{B59DCE98-2C81-4E27-B934-A30E227CA929}"/>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121658833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8433-60A2-4191-9F47-85B2F05AB0EC}"/>
              </a:ext>
            </a:extLst>
          </p:cNvPr>
          <p:cNvSpPr>
            <a:spLocks noGrp="1"/>
          </p:cNvSpPr>
          <p:nvPr>
            <p:ph type="title"/>
          </p:nvPr>
        </p:nvSpPr>
        <p:spPr/>
        <p:txBody>
          <a:bodyPr/>
          <a:lstStyle/>
          <a:p>
            <a:r>
              <a:rPr lang="en-CA" dirty="0"/>
              <a:t>Filtering</a:t>
            </a:r>
          </a:p>
        </p:txBody>
      </p:sp>
      <p:pic>
        <p:nvPicPr>
          <p:cNvPr id="5" name="Content Placeholder 4">
            <a:extLst>
              <a:ext uri="{FF2B5EF4-FFF2-40B4-BE49-F238E27FC236}">
                <a16:creationId xmlns:a16="http://schemas.microsoft.com/office/drawing/2014/main" id="{E6478572-462B-45C8-837B-B06D87E28683}"/>
              </a:ext>
            </a:extLst>
          </p:cNvPr>
          <p:cNvPicPr>
            <a:picLocks noGrp="1" noChangeAspect="1"/>
          </p:cNvPicPr>
          <p:nvPr>
            <p:ph idx="1"/>
          </p:nvPr>
        </p:nvPicPr>
        <p:blipFill>
          <a:blip r:embed="rId2"/>
          <a:stretch>
            <a:fillRect/>
          </a:stretch>
        </p:blipFill>
        <p:spPr>
          <a:xfrm>
            <a:off x="2207670" y="3229658"/>
            <a:ext cx="7773485" cy="1581371"/>
          </a:xfrm>
        </p:spPr>
      </p:pic>
    </p:spTree>
    <p:extLst>
      <p:ext uri="{BB962C8B-B14F-4D97-AF65-F5344CB8AC3E}">
        <p14:creationId xmlns:p14="http://schemas.microsoft.com/office/powerpoint/2010/main" val="526904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024-3F99-4961-8413-13241792A9E8}"/>
              </a:ext>
            </a:extLst>
          </p:cNvPr>
          <p:cNvSpPr>
            <a:spLocks noGrp="1"/>
          </p:cNvSpPr>
          <p:nvPr>
            <p:ph type="title"/>
          </p:nvPr>
        </p:nvSpPr>
        <p:spPr/>
        <p:txBody>
          <a:bodyPr/>
          <a:lstStyle/>
          <a:p>
            <a:r>
              <a:rPr lang="en-CA" dirty="0"/>
              <a:t>Mapping</a:t>
            </a:r>
          </a:p>
        </p:txBody>
      </p:sp>
      <p:sp>
        <p:nvSpPr>
          <p:cNvPr id="4" name="Text Placeholder 3">
            <a:extLst>
              <a:ext uri="{FF2B5EF4-FFF2-40B4-BE49-F238E27FC236}">
                <a16:creationId xmlns:a16="http://schemas.microsoft.com/office/drawing/2014/main" id="{22AD0145-9652-48D1-8BC0-5697FD49B947}"/>
              </a:ext>
            </a:extLst>
          </p:cNvPr>
          <p:cNvSpPr>
            <a:spLocks noGrp="1"/>
          </p:cNvSpPr>
          <p:nvPr>
            <p:ph type="body" sz="half" idx="2"/>
          </p:nvPr>
        </p:nvSpPr>
        <p:spPr/>
        <p:txBody>
          <a:bodyPr>
            <a:normAutofit fontScale="92500" lnSpcReduction="10000"/>
          </a:bodyPr>
          <a:lstStyle/>
          <a:p>
            <a:r>
              <a:rPr lang="fr-FR" sz="2400" dirty="0"/>
              <a:t>Le pattern Mapping consiste à transformer l'action X en action Y selon une ou plusieurs conditions.</a:t>
            </a:r>
          </a:p>
          <a:p>
            <a:endParaRPr lang="fr-FR" sz="2400" dirty="0"/>
          </a:p>
          <a:p>
            <a:r>
              <a:rPr lang="fr-FR" sz="2400" dirty="0"/>
              <a:t>Les conditions peuvent être basé sur:</a:t>
            </a:r>
          </a:p>
          <a:p>
            <a:pPr marL="742950" lvl="1" indent="-285750">
              <a:buFont typeface="Arial" panose="020B0604020202020204" pitchFamily="34" charset="0"/>
              <a:buChar char="•"/>
            </a:pPr>
            <a:r>
              <a:rPr lang="fr-FR" sz="2400" dirty="0"/>
              <a:t>Les données de l'action X</a:t>
            </a:r>
          </a:p>
          <a:p>
            <a:pPr marL="742950" lvl="1" indent="-285750">
              <a:buFont typeface="Arial" panose="020B0604020202020204" pitchFamily="34" charset="0"/>
              <a:buChar char="•"/>
            </a:pPr>
            <a:r>
              <a:rPr lang="fr-FR" sz="2400" dirty="0"/>
              <a:t>Une variable du state</a:t>
            </a:r>
          </a:p>
          <a:p>
            <a:pPr marL="742950" lvl="1" indent="-285750">
              <a:buFont typeface="Arial" panose="020B0604020202020204" pitchFamily="34" charset="0"/>
              <a:buChar char="•"/>
            </a:pPr>
            <a:r>
              <a:rPr lang="fr-FR" sz="2400" dirty="0"/>
              <a:t>Une variable globale tel que l'environnement</a:t>
            </a:r>
          </a:p>
          <a:p>
            <a:pPr marL="285750" indent="-285750">
              <a:buFont typeface="Arial" panose="020B0604020202020204" pitchFamily="34" charset="0"/>
              <a:buChar char="•"/>
            </a:pPr>
            <a:endParaRPr lang="en-CA" dirty="0"/>
          </a:p>
        </p:txBody>
      </p:sp>
      <p:pic>
        <p:nvPicPr>
          <p:cNvPr id="6" name="Picture 5">
            <a:extLst>
              <a:ext uri="{FF2B5EF4-FFF2-40B4-BE49-F238E27FC236}">
                <a16:creationId xmlns:a16="http://schemas.microsoft.com/office/drawing/2014/main" id="{CEF02772-F8D9-4AA6-82E5-39D3F7BA5098}"/>
              </a:ext>
            </a:extLst>
          </p:cNvPr>
          <p:cNvPicPr>
            <a:picLocks noChangeAspect="1"/>
          </p:cNvPicPr>
          <p:nvPr/>
        </p:nvPicPr>
        <p:blipFill>
          <a:blip r:embed="rId2"/>
          <a:stretch>
            <a:fillRect/>
          </a:stretch>
        </p:blipFill>
        <p:spPr>
          <a:xfrm>
            <a:off x="7350190" y="1800225"/>
            <a:ext cx="2362200" cy="1628775"/>
          </a:xfrm>
          <a:prstGeom prst="rect">
            <a:avLst/>
          </a:prstGeom>
        </p:spPr>
      </p:pic>
    </p:spTree>
    <p:extLst>
      <p:ext uri="{BB962C8B-B14F-4D97-AF65-F5344CB8AC3E}">
        <p14:creationId xmlns:p14="http://schemas.microsoft.com/office/powerpoint/2010/main" val="1554295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041507E-FA4E-41ED-93CB-74657990D569}"/>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Mapping</a:t>
            </a:r>
          </a:p>
        </p:txBody>
      </p:sp>
      <p:sp>
        <p:nvSpPr>
          <p:cNvPr id="9" name="Content Placeholder 8">
            <a:extLst>
              <a:ext uri="{FF2B5EF4-FFF2-40B4-BE49-F238E27FC236}">
                <a16:creationId xmlns:a16="http://schemas.microsoft.com/office/drawing/2014/main" id="{38D67622-B8D8-4A46-9337-83C305F3F8A0}"/>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Content Placeholder 3">
            <a:extLst>
              <a:ext uri="{FF2B5EF4-FFF2-40B4-BE49-F238E27FC236}">
                <a16:creationId xmlns:a16="http://schemas.microsoft.com/office/drawing/2014/main" id="{B2DE7F23-DCED-4EC8-AF65-5B9AB778A584}"/>
              </a:ext>
            </a:extLst>
          </p:cNvPr>
          <p:cNvPicPr>
            <a:picLocks noChangeAspect="1"/>
          </p:cNvPicPr>
          <p:nvPr/>
        </p:nvPicPr>
        <p:blipFill>
          <a:blip r:embed="rId3"/>
          <a:stretch>
            <a:fillRect/>
          </a:stretch>
        </p:blipFill>
        <p:spPr>
          <a:xfrm>
            <a:off x="4849693" y="643467"/>
            <a:ext cx="6568214" cy="5566562"/>
          </a:xfrm>
          <a:prstGeom prst="rect">
            <a:avLst/>
          </a:prstGeom>
        </p:spPr>
      </p:pic>
    </p:spTree>
    <p:extLst>
      <p:ext uri="{BB962C8B-B14F-4D97-AF65-F5344CB8AC3E}">
        <p14:creationId xmlns:p14="http://schemas.microsoft.com/office/powerpoint/2010/main" val="2790515980"/>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2E09-D048-4BFE-9646-A5149EFA97C9}"/>
              </a:ext>
            </a:extLst>
          </p:cNvPr>
          <p:cNvSpPr>
            <a:spLocks noGrp="1"/>
          </p:cNvSpPr>
          <p:nvPr>
            <p:ph type="title"/>
          </p:nvPr>
        </p:nvSpPr>
        <p:spPr/>
        <p:txBody>
          <a:bodyPr/>
          <a:lstStyle/>
          <a:p>
            <a:r>
              <a:rPr lang="en-CA" dirty="0"/>
              <a:t>Splitter</a:t>
            </a:r>
          </a:p>
        </p:txBody>
      </p:sp>
      <p:sp>
        <p:nvSpPr>
          <p:cNvPr id="4" name="Text Placeholder 3">
            <a:extLst>
              <a:ext uri="{FF2B5EF4-FFF2-40B4-BE49-F238E27FC236}">
                <a16:creationId xmlns:a16="http://schemas.microsoft.com/office/drawing/2014/main" id="{E9DA3359-4078-4E6F-93FE-106F7454B36D}"/>
              </a:ext>
            </a:extLst>
          </p:cNvPr>
          <p:cNvSpPr>
            <a:spLocks noGrp="1"/>
          </p:cNvSpPr>
          <p:nvPr>
            <p:ph type="body" sz="half" idx="2"/>
          </p:nvPr>
        </p:nvSpPr>
        <p:spPr/>
        <p:txBody>
          <a:bodyPr>
            <a:normAutofit/>
          </a:bodyPr>
          <a:lstStyle/>
          <a:p>
            <a:r>
              <a:rPr lang="fr-FR" sz="2400" dirty="0"/>
              <a:t>Le pattern Splitter consiste à dispatcher plusieurs actions quand une action survient.</a:t>
            </a:r>
          </a:p>
          <a:p>
            <a:r>
              <a:rPr lang="fr-FR" sz="2400" dirty="0"/>
              <a:t>Un exemple typique est une action pour afficher un </a:t>
            </a:r>
            <a:r>
              <a:rPr lang="fr-FR" sz="2400" dirty="0" err="1"/>
              <a:t>loading</a:t>
            </a:r>
            <a:r>
              <a:rPr lang="fr-FR" sz="2400" dirty="0"/>
              <a:t>.</a:t>
            </a:r>
          </a:p>
          <a:p>
            <a:endParaRPr lang="fr-FR" sz="2400" dirty="0"/>
          </a:p>
        </p:txBody>
      </p:sp>
      <p:pic>
        <p:nvPicPr>
          <p:cNvPr id="8" name="Picture 7">
            <a:extLst>
              <a:ext uri="{FF2B5EF4-FFF2-40B4-BE49-F238E27FC236}">
                <a16:creationId xmlns:a16="http://schemas.microsoft.com/office/drawing/2014/main" id="{4F22E687-55C0-4A80-A8F5-3BF455622E0C}"/>
              </a:ext>
            </a:extLst>
          </p:cNvPr>
          <p:cNvPicPr>
            <a:picLocks noChangeAspect="1"/>
          </p:cNvPicPr>
          <p:nvPr/>
        </p:nvPicPr>
        <p:blipFill>
          <a:blip r:embed="rId2"/>
          <a:stretch>
            <a:fillRect/>
          </a:stretch>
        </p:blipFill>
        <p:spPr>
          <a:xfrm>
            <a:off x="7536996" y="1838325"/>
            <a:ext cx="2343150" cy="1590675"/>
          </a:xfrm>
          <a:prstGeom prst="rect">
            <a:avLst/>
          </a:prstGeom>
        </p:spPr>
      </p:pic>
      <p:pic>
        <p:nvPicPr>
          <p:cNvPr id="10" name="Picture 9">
            <a:extLst>
              <a:ext uri="{FF2B5EF4-FFF2-40B4-BE49-F238E27FC236}">
                <a16:creationId xmlns:a16="http://schemas.microsoft.com/office/drawing/2014/main" id="{433092A8-A5DF-4F9B-A39F-A487FB6E256C}"/>
              </a:ext>
            </a:extLst>
          </p:cNvPr>
          <p:cNvPicPr>
            <a:picLocks noChangeAspect="1"/>
          </p:cNvPicPr>
          <p:nvPr/>
        </p:nvPicPr>
        <p:blipFill>
          <a:blip r:embed="rId3"/>
          <a:stretch>
            <a:fillRect/>
          </a:stretch>
        </p:blipFill>
        <p:spPr>
          <a:xfrm>
            <a:off x="1262813" y="4452172"/>
            <a:ext cx="3172268" cy="1219370"/>
          </a:xfrm>
          <a:prstGeom prst="rect">
            <a:avLst/>
          </a:prstGeom>
        </p:spPr>
      </p:pic>
    </p:spTree>
    <p:extLst>
      <p:ext uri="{BB962C8B-B14F-4D97-AF65-F5344CB8AC3E}">
        <p14:creationId xmlns:p14="http://schemas.microsoft.com/office/powerpoint/2010/main" val="1927194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CAF8-05BC-4BF0-AFB7-8481BBC4836A}"/>
              </a:ext>
            </a:extLst>
          </p:cNvPr>
          <p:cNvSpPr>
            <a:spLocks noGrp="1"/>
          </p:cNvSpPr>
          <p:nvPr>
            <p:ph type="title"/>
          </p:nvPr>
        </p:nvSpPr>
        <p:spPr/>
        <p:txBody>
          <a:bodyPr/>
          <a:lstStyle/>
          <a:p>
            <a:r>
              <a:rPr lang="en-CA" dirty="0"/>
              <a:t>Splitter</a:t>
            </a:r>
          </a:p>
        </p:txBody>
      </p:sp>
      <p:sp>
        <p:nvSpPr>
          <p:cNvPr id="3" name="Content Placeholder 2">
            <a:extLst>
              <a:ext uri="{FF2B5EF4-FFF2-40B4-BE49-F238E27FC236}">
                <a16:creationId xmlns:a16="http://schemas.microsoft.com/office/drawing/2014/main" id="{8328320B-A99B-4925-8143-59466B8BD92A}"/>
              </a:ext>
            </a:extLst>
          </p:cNvPr>
          <p:cNvSpPr>
            <a:spLocks noGrp="1"/>
          </p:cNvSpPr>
          <p:nvPr>
            <p:ph idx="1"/>
          </p:nvPr>
        </p:nvSpPr>
        <p:spPr/>
        <p:txBody>
          <a:bodyPr/>
          <a:lstStyle/>
          <a:p>
            <a:r>
              <a:rPr lang="fr-FR" dirty="0"/>
              <a:t>Ce pattern à pour avantage de:</a:t>
            </a:r>
          </a:p>
          <a:p>
            <a:pPr lvl="1"/>
            <a:r>
              <a:rPr lang="fr-FR" dirty="0"/>
              <a:t>Assurer que les </a:t>
            </a:r>
            <a:r>
              <a:rPr lang="fr-FR" dirty="0" err="1"/>
              <a:t>reducers</a:t>
            </a:r>
            <a:r>
              <a:rPr lang="fr-FR" dirty="0"/>
              <a:t> ont une seule responsabilité (par exemple, les </a:t>
            </a:r>
            <a:r>
              <a:rPr lang="fr-FR" dirty="0" err="1"/>
              <a:t>reducers</a:t>
            </a:r>
            <a:r>
              <a:rPr lang="fr-FR" dirty="0"/>
              <a:t> n'ont pas à gérer individuellement un flag </a:t>
            </a:r>
            <a:r>
              <a:rPr lang="fr-FR" dirty="0" err="1"/>
              <a:t>isLoading</a:t>
            </a:r>
            <a:r>
              <a:rPr lang="fr-FR" dirty="0"/>
              <a:t>)</a:t>
            </a:r>
          </a:p>
          <a:p>
            <a:pPr lvl="1"/>
            <a:r>
              <a:rPr lang="fr-FR" dirty="0"/>
              <a:t>Découpler les </a:t>
            </a:r>
            <a:r>
              <a:rPr lang="fr-FR" dirty="0" err="1"/>
              <a:t>reducers</a:t>
            </a:r>
            <a:r>
              <a:rPr lang="fr-FR" dirty="0"/>
              <a:t> des actions (un </a:t>
            </a:r>
            <a:r>
              <a:rPr lang="fr-FR" dirty="0" err="1"/>
              <a:t>reducer</a:t>
            </a:r>
            <a:r>
              <a:rPr lang="fr-FR" dirty="0"/>
              <a:t> peut réagir à API_LOADING sans connaître l'action GET_DO_NOT_DISTURB_LIST_QUERY)</a:t>
            </a:r>
          </a:p>
          <a:p>
            <a:endParaRPr lang="en-CA" dirty="0"/>
          </a:p>
        </p:txBody>
      </p:sp>
    </p:spTree>
    <p:extLst>
      <p:ext uri="{BB962C8B-B14F-4D97-AF65-F5344CB8AC3E}">
        <p14:creationId xmlns:p14="http://schemas.microsoft.com/office/powerpoint/2010/main" val="2460267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F0934B5-112B-4439-8CD0-2F0D3075307A}"/>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Splitter</a:t>
            </a:r>
          </a:p>
        </p:txBody>
      </p:sp>
      <p:sp>
        <p:nvSpPr>
          <p:cNvPr id="10" name="Content Placeholder 9">
            <a:extLst>
              <a:ext uri="{FF2B5EF4-FFF2-40B4-BE49-F238E27FC236}">
                <a16:creationId xmlns:a16="http://schemas.microsoft.com/office/drawing/2014/main" id="{7259444D-B6CB-4557-8E8E-7C09CF0A065E}"/>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5411BF92-BFB6-4473-98A2-09BFE9F33FDE}"/>
              </a:ext>
            </a:extLst>
          </p:cNvPr>
          <p:cNvPicPr>
            <a:picLocks noChangeAspect="1"/>
          </p:cNvPicPr>
          <p:nvPr/>
        </p:nvPicPr>
        <p:blipFill>
          <a:blip r:embed="rId3"/>
          <a:stretch>
            <a:fillRect/>
          </a:stretch>
        </p:blipFill>
        <p:spPr>
          <a:xfrm>
            <a:off x="4711778" y="2079137"/>
            <a:ext cx="6844045" cy="2695221"/>
          </a:xfrm>
          <a:prstGeom prst="rect">
            <a:avLst/>
          </a:prstGeom>
        </p:spPr>
      </p:pic>
    </p:spTree>
    <p:extLst>
      <p:ext uri="{BB962C8B-B14F-4D97-AF65-F5344CB8AC3E}">
        <p14:creationId xmlns:p14="http://schemas.microsoft.com/office/powerpoint/2010/main" val="381236028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9">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244CDAE4-20B8-4D5D-8E25-7EFBE621ED82}"/>
              </a:ext>
            </a:extLst>
          </p:cNvPr>
          <p:cNvSpPr>
            <a:spLocks noGrp="1"/>
          </p:cNvSpPr>
          <p:nvPr>
            <p:ph type="title"/>
          </p:nvPr>
        </p:nvSpPr>
        <p:spPr>
          <a:xfrm>
            <a:off x="1144992" y="1082673"/>
            <a:ext cx="2865837" cy="4708528"/>
          </a:xfrm>
        </p:spPr>
        <p:txBody>
          <a:bodyPr>
            <a:normAutofit/>
          </a:bodyPr>
          <a:lstStyle/>
          <a:p>
            <a:pPr algn="ctr"/>
            <a:r>
              <a:rPr lang="en-CA" sz="3100">
                <a:solidFill>
                  <a:srgbClr val="FFFFFF"/>
                </a:solidFill>
              </a:rPr>
              <a:t>Action transformers</a:t>
            </a:r>
          </a:p>
        </p:txBody>
      </p:sp>
      <p:sp>
        <p:nvSpPr>
          <p:cNvPr id="3" name="Content Placeholder 2">
            <a:extLst>
              <a:ext uri="{FF2B5EF4-FFF2-40B4-BE49-F238E27FC236}">
                <a16:creationId xmlns:a16="http://schemas.microsoft.com/office/drawing/2014/main" id="{723F8E65-72BF-4F7B-9DEF-F914CC057E88}"/>
              </a:ext>
            </a:extLst>
          </p:cNvPr>
          <p:cNvSpPr>
            <a:spLocks noGrp="1"/>
          </p:cNvSpPr>
          <p:nvPr>
            <p:ph idx="1"/>
          </p:nvPr>
        </p:nvSpPr>
        <p:spPr>
          <a:xfrm>
            <a:off x="5303836" y="1066799"/>
            <a:ext cx="5743575" cy="4724402"/>
          </a:xfrm>
        </p:spPr>
        <p:txBody>
          <a:bodyPr anchor="ctr">
            <a:normAutofit/>
          </a:bodyPr>
          <a:lstStyle/>
          <a:p>
            <a:r>
              <a:rPr lang="fr-FR" sz="2000" dirty="0"/>
              <a:t>Ensemble de patterns qui vise à transformer les données d'une action.</a:t>
            </a:r>
          </a:p>
          <a:p>
            <a:pPr lvl="1"/>
            <a:r>
              <a:rPr lang="fr-FR" dirty="0" err="1"/>
              <a:t>Enricher</a:t>
            </a:r>
            <a:endParaRPr lang="fr-FR" dirty="0"/>
          </a:p>
          <a:p>
            <a:pPr lvl="1"/>
            <a:r>
              <a:rPr lang="fr-FR" dirty="0" err="1"/>
              <a:t>Normalizer</a:t>
            </a:r>
            <a:endParaRPr lang="fr-FR" dirty="0"/>
          </a:p>
          <a:p>
            <a:pPr lvl="1"/>
            <a:r>
              <a:rPr lang="fr-FR" dirty="0"/>
              <a:t>Translator</a:t>
            </a:r>
            <a:endParaRPr lang="en-CA" dirty="0"/>
          </a:p>
        </p:txBody>
      </p:sp>
    </p:spTree>
    <p:extLst>
      <p:ext uri="{BB962C8B-B14F-4D97-AF65-F5344CB8AC3E}">
        <p14:creationId xmlns:p14="http://schemas.microsoft.com/office/powerpoint/2010/main" val="1124792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6911-A0C2-4091-A9BD-CB511535F379}"/>
              </a:ext>
            </a:extLst>
          </p:cNvPr>
          <p:cNvSpPr>
            <a:spLocks noGrp="1"/>
          </p:cNvSpPr>
          <p:nvPr>
            <p:ph type="title"/>
          </p:nvPr>
        </p:nvSpPr>
        <p:spPr/>
        <p:txBody>
          <a:bodyPr/>
          <a:lstStyle/>
          <a:p>
            <a:r>
              <a:rPr lang="en-CA" dirty="0"/>
              <a:t>Enricher</a:t>
            </a:r>
          </a:p>
        </p:txBody>
      </p:sp>
      <p:sp>
        <p:nvSpPr>
          <p:cNvPr id="4" name="Text Placeholder 3">
            <a:extLst>
              <a:ext uri="{FF2B5EF4-FFF2-40B4-BE49-F238E27FC236}">
                <a16:creationId xmlns:a16="http://schemas.microsoft.com/office/drawing/2014/main" id="{F06AE9E6-3278-407D-BCFB-D2EDB8A0CD4C}"/>
              </a:ext>
            </a:extLst>
          </p:cNvPr>
          <p:cNvSpPr>
            <a:spLocks noGrp="1"/>
          </p:cNvSpPr>
          <p:nvPr>
            <p:ph type="body" sz="half" idx="2"/>
          </p:nvPr>
        </p:nvSpPr>
        <p:spPr/>
        <p:txBody>
          <a:bodyPr/>
          <a:lstStyle/>
          <a:p>
            <a:r>
              <a:rPr lang="fr-FR" sz="2400" dirty="0"/>
              <a:t>Le pattern </a:t>
            </a:r>
            <a:r>
              <a:rPr lang="fr-FR" sz="2400" dirty="0" err="1"/>
              <a:t>Enricher</a:t>
            </a:r>
            <a:r>
              <a:rPr lang="fr-FR" sz="2400" dirty="0"/>
              <a:t> consiste à ajouter à une action des informations qui ne devraient pas </a:t>
            </a:r>
            <a:r>
              <a:rPr lang="fr-FR" sz="2400" dirty="0" err="1"/>
              <a:t>nécessairements</a:t>
            </a:r>
            <a:r>
              <a:rPr lang="fr-FR" sz="2400" dirty="0"/>
              <a:t> être connu par un Component.</a:t>
            </a:r>
          </a:p>
          <a:p>
            <a:endParaRPr lang="en-CA" dirty="0"/>
          </a:p>
        </p:txBody>
      </p:sp>
      <p:pic>
        <p:nvPicPr>
          <p:cNvPr id="6" name="Picture 5">
            <a:extLst>
              <a:ext uri="{FF2B5EF4-FFF2-40B4-BE49-F238E27FC236}">
                <a16:creationId xmlns:a16="http://schemas.microsoft.com/office/drawing/2014/main" id="{12320023-7193-4A07-8C4B-48D864BB0C94}"/>
              </a:ext>
            </a:extLst>
          </p:cNvPr>
          <p:cNvPicPr>
            <a:picLocks noChangeAspect="1"/>
          </p:cNvPicPr>
          <p:nvPr/>
        </p:nvPicPr>
        <p:blipFill>
          <a:blip r:embed="rId2"/>
          <a:stretch>
            <a:fillRect/>
          </a:stretch>
        </p:blipFill>
        <p:spPr>
          <a:xfrm>
            <a:off x="7672582" y="1847850"/>
            <a:ext cx="2314575" cy="1581150"/>
          </a:xfrm>
          <a:prstGeom prst="rect">
            <a:avLst/>
          </a:prstGeom>
        </p:spPr>
      </p:pic>
    </p:spTree>
    <p:extLst>
      <p:ext uri="{BB962C8B-B14F-4D97-AF65-F5344CB8AC3E}">
        <p14:creationId xmlns:p14="http://schemas.microsoft.com/office/powerpoint/2010/main" val="1276948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1182D6C-DA2B-443D-981E-6FA1F3CCF6C8}"/>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Enricher</a:t>
            </a:r>
          </a:p>
        </p:txBody>
      </p:sp>
      <p:sp>
        <p:nvSpPr>
          <p:cNvPr id="10" name="Content Placeholder 9">
            <a:extLst>
              <a:ext uri="{FF2B5EF4-FFF2-40B4-BE49-F238E27FC236}">
                <a16:creationId xmlns:a16="http://schemas.microsoft.com/office/drawing/2014/main" id="{2DEBEEDD-9C1C-4FBF-9E78-E2713EB84339}"/>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FDB69858-F05A-4667-B736-639F8934DCC4}"/>
              </a:ext>
            </a:extLst>
          </p:cNvPr>
          <p:cNvPicPr>
            <a:picLocks noChangeAspect="1"/>
          </p:cNvPicPr>
          <p:nvPr/>
        </p:nvPicPr>
        <p:blipFill>
          <a:blip r:embed="rId3"/>
          <a:stretch>
            <a:fillRect/>
          </a:stretch>
        </p:blipFill>
        <p:spPr>
          <a:xfrm>
            <a:off x="4711778" y="1613076"/>
            <a:ext cx="6844045" cy="3627343"/>
          </a:xfrm>
          <a:prstGeom prst="rect">
            <a:avLst/>
          </a:prstGeom>
        </p:spPr>
      </p:pic>
    </p:spTree>
    <p:extLst>
      <p:ext uri="{BB962C8B-B14F-4D97-AF65-F5344CB8AC3E}">
        <p14:creationId xmlns:p14="http://schemas.microsoft.com/office/powerpoint/2010/main" val="1763737614"/>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5789-281C-43B2-8E75-7102793969FE}"/>
              </a:ext>
            </a:extLst>
          </p:cNvPr>
          <p:cNvSpPr>
            <a:spLocks noGrp="1"/>
          </p:cNvSpPr>
          <p:nvPr>
            <p:ph type="title"/>
          </p:nvPr>
        </p:nvSpPr>
        <p:spPr>
          <a:xfrm>
            <a:off x="1141413" y="609600"/>
            <a:ext cx="5934508" cy="1639886"/>
          </a:xfrm>
        </p:spPr>
        <p:txBody>
          <a:bodyPr/>
          <a:lstStyle/>
          <a:p>
            <a:r>
              <a:rPr lang="en-CA"/>
              <a:t>Normalizer</a:t>
            </a:r>
            <a:endParaRPr lang="en-CA" dirty="0"/>
          </a:p>
        </p:txBody>
      </p:sp>
      <p:sp>
        <p:nvSpPr>
          <p:cNvPr id="4" name="Text Placeholder 3">
            <a:extLst>
              <a:ext uri="{FF2B5EF4-FFF2-40B4-BE49-F238E27FC236}">
                <a16:creationId xmlns:a16="http://schemas.microsoft.com/office/drawing/2014/main" id="{3C5EB559-6B95-454C-8B1D-A4102C89150F}"/>
              </a:ext>
            </a:extLst>
          </p:cNvPr>
          <p:cNvSpPr>
            <a:spLocks noGrp="1"/>
          </p:cNvSpPr>
          <p:nvPr>
            <p:ph type="body" sz="half" idx="2"/>
          </p:nvPr>
        </p:nvSpPr>
        <p:spPr>
          <a:xfrm>
            <a:off x="1141410" y="2249486"/>
            <a:ext cx="5934511" cy="3541714"/>
          </a:xfrm>
        </p:spPr>
        <p:txBody>
          <a:bodyPr>
            <a:normAutofit/>
          </a:bodyPr>
          <a:lstStyle/>
          <a:p>
            <a:r>
              <a:rPr lang="fr-FR" sz="2400"/>
              <a:t>Le pattern Normalizer consiste à normaliser / flatten la structure de données d'une action afin de l'optimiser pour le state.</a:t>
            </a:r>
            <a:endParaRPr lang="en-CA" sz="2400" dirty="0"/>
          </a:p>
        </p:txBody>
      </p:sp>
      <p:pic>
        <p:nvPicPr>
          <p:cNvPr id="6" name="Picture 5">
            <a:extLst>
              <a:ext uri="{FF2B5EF4-FFF2-40B4-BE49-F238E27FC236}">
                <a16:creationId xmlns:a16="http://schemas.microsoft.com/office/drawing/2014/main" id="{784F513F-A5BC-4DF3-A433-66BADD5572EB}"/>
              </a:ext>
            </a:extLst>
          </p:cNvPr>
          <p:cNvPicPr>
            <a:picLocks noChangeAspect="1"/>
          </p:cNvPicPr>
          <p:nvPr/>
        </p:nvPicPr>
        <p:blipFill>
          <a:blip r:embed="rId2"/>
          <a:stretch>
            <a:fillRect/>
          </a:stretch>
        </p:blipFill>
        <p:spPr>
          <a:xfrm>
            <a:off x="7248136" y="1842990"/>
            <a:ext cx="2305050" cy="1590675"/>
          </a:xfrm>
          <a:prstGeom prst="rect">
            <a:avLst/>
          </a:prstGeom>
        </p:spPr>
      </p:pic>
    </p:spTree>
    <p:extLst>
      <p:ext uri="{BB962C8B-B14F-4D97-AF65-F5344CB8AC3E}">
        <p14:creationId xmlns:p14="http://schemas.microsoft.com/office/powerpoint/2010/main" val="369995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C99A-D30F-4194-A6F5-89519B6FA908}"/>
              </a:ext>
            </a:extLst>
          </p:cNvPr>
          <p:cNvSpPr>
            <a:spLocks noGrp="1"/>
          </p:cNvSpPr>
          <p:nvPr>
            <p:ph type="title"/>
          </p:nvPr>
        </p:nvSpPr>
        <p:spPr/>
        <p:txBody>
          <a:bodyPr/>
          <a:lstStyle/>
          <a:p>
            <a:r>
              <a:rPr lang="en-CA" dirty="0" err="1"/>
              <a:t>Définition</a:t>
            </a:r>
            <a:endParaRPr lang="en-CA" dirty="0"/>
          </a:p>
        </p:txBody>
      </p:sp>
      <p:sp>
        <p:nvSpPr>
          <p:cNvPr id="3" name="Text Placeholder 2">
            <a:extLst>
              <a:ext uri="{FF2B5EF4-FFF2-40B4-BE49-F238E27FC236}">
                <a16:creationId xmlns:a16="http://schemas.microsoft.com/office/drawing/2014/main" id="{7D66E554-6C25-414D-91FF-C872AB05BF37}"/>
              </a:ext>
            </a:extLst>
          </p:cNvPr>
          <p:cNvSpPr>
            <a:spLocks noGrp="1"/>
          </p:cNvSpPr>
          <p:nvPr>
            <p:ph type="body" idx="1"/>
          </p:nvPr>
        </p:nvSpPr>
        <p:spPr/>
        <p:txBody>
          <a:bodyPr/>
          <a:lstStyle/>
          <a:p>
            <a:r>
              <a:rPr lang="en-CA" dirty="0" err="1"/>
              <a:t>Officielle</a:t>
            </a:r>
            <a:endParaRPr lang="en-CA" dirty="0"/>
          </a:p>
        </p:txBody>
      </p:sp>
      <p:sp>
        <p:nvSpPr>
          <p:cNvPr id="4" name="Content Placeholder 3">
            <a:extLst>
              <a:ext uri="{FF2B5EF4-FFF2-40B4-BE49-F238E27FC236}">
                <a16:creationId xmlns:a16="http://schemas.microsoft.com/office/drawing/2014/main" id="{A7D2423C-8707-4B04-A7DF-C3131CF82C5B}"/>
              </a:ext>
            </a:extLst>
          </p:cNvPr>
          <p:cNvSpPr>
            <a:spLocks noGrp="1"/>
          </p:cNvSpPr>
          <p:nvPr>
            <p:ph sz="half" idx="2"/>
          </p:nvPr>
        </p:nvSpPr>
        <p:spPr/>
        <p:txBody>
          <a:bodyPr/>
          <a:lstStyle/>
          <a:p>
            <a:r>
              <a:rPr lang="en-CA" dirty="0"/>
              <a:t>Redux is a predictable state container for JavaScript apps.</a:t>
            </a:r>
          </a:p>
          <a:p>
            <a:endParaRPr lang="en-CA" dirty="0"/>
          </a:p>
        </p:txBody>
      </p:sp>
      <p:sp>
        <p:nvSpPr>
          <p:cNvPr id="5" name="Text Placeholder 4">
            <a:extLst>
              <a:ext uri="{FF2B5EF4-FFF2-40B4-BE49-F238E27FC236}">
                <a16:creationId xmlns:a16="http://schemas.microsoft.com/office/drawing/2014/main" id="{2E35855E-3230-4CA8-BB8C-74AAB5D0EB54}"/>
              </a:ext>
            </a:extLst>
          </p:cNvPr>
          <p:cNvSpPr>
            <a:spLocks noGrp="1"/>
          </p:cNvSpPr>
          <p:nvPr>
            <p:ph type="body" sz="quarter" idx="3"/>
          </p:nvPr>
        </p:nvSpPr>
        <p:spPr/>
        <p:txBody>
          <a:bodyPr/>
          <a:lstStyle/>
          <a:p>
            <a:r>
              <a:rPr lang="en-CA" dirty="0"/>
              <a:t>Plus simple</a:t>
            </a:r>
          </a:p>
        </p:txBody>
      </p:sp>
      <p:sp>
        <p:nvSpPr>
          <p:cNvPr id="6" name="Content Placeholder 5">
            <a:extLst>
              <a:ext uri="{FF2B5EF4-FFF2-40B4-BE49-F238E27FC236}">
                <a16:creationId xmlns:a16="http://schemas.microsoft.com/office/drawing/2014/main" id="{432D45AB-E624-40A8-ABBC-8A6D4486E468}"/>
              </a:ext>
            </a:extLst>
          </p:cNvPr>
          <p:cNvSpPr>
            <a:spLocks noGrp="1"/>
          </p:cNvSpPr>
          <p:nvPr>
            <p:ph sz="quarter" idx="4"/>
          </p:nvPr>
        </p:nvSpPr>
        <p:spPr/>
        <p:txBody>
          <a:bodyPr/>
          <a:lstStyle/>
          <a:p>
            <a:r>
              <a:rPr lang="fr-CA" dirty="0" err="1"/>
              <a:t>Redux</a:t>
            </a:r>
            <a:r>
              <a:rPr lang="fr-CA" dirty="0"/>
              <a:t> est un moyen de </a:t>
            </a:r>
            <a:r>
              <a:rPr lang="fr-CA" sz="3600" dirty="0"/>
              <a:t>partager</a:t>
            </a:r>
            <a:r>
              <a:rPr lang="fr-CA" dirty="0"/>
              <a:t> un State global à travers ton application.</a:t>
            </a:r>
            <a:endParaRPr lang="en-US" dirty="0"/>
          </a:p>
          <a:p>
            <a:endParaRPr lang="en-CA" dirty="0"/>
          </a:p>
        </p:txBody>
      </p:sp>
    </p:spTree>
    <p:extLst>
      <p:ext uri="{BB962C8B-B14F-4D97-AF65-F5344CB8AC3E}">
        <p14:creationId xmlns:p14="http://schemas.microsoft.com/office/powerpoint/2010/main" val="1141690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241C-4597-4D26-9040-01685B6FA9A6}"/>
              </a:ext>
            </a:extLst>
          </p:cNvPr>
          <p:cNvSpPr>
            <a:spLocks noGrp="1"/>
          </p:cNvSpPr>
          <p:nvPr>
            <p:ph type="title"/>
          </p:nvPr>
        </p:nvSpPr>
        <p:spPr/>
        <p:txBody>
          <a:bodyPr/>
          <a:lstStyle/>
          <a:p>
            <a:r>
              <a:rPr lang="en-CA" dirty="0"/>
              <a:t>Translator</a:t>
            </a:r>
          </a:p>
        </p:txBody>
      </p:sp>
      <p:sp>
        <p:nvSpPr>
          <p:cNvPr id="4" name="Text Placeholder 3">
            <a:extLst>
              <a:ext uri="{FF2B5EF4-FFF2-40B4-BE49-F238E27FC236}">
                <a16:creationId xmlns:a16="http://schemas.microsoft.com/office/drawing/2014/main" id="{37AD1171-4E6B-427D-A087-913BB833EA3F}"/>
              </a:ext>
            </a:extLst>
          </p:cNvPr>
          <p:cNvSpPr>
            <a:spLocks noGrp="1"/>
          </p:cNvSpPr>
          <p:nvPr>
            <p:ph type="body" sz="half" idx="2"/>
          </p:nvPr>
        </p:nvSpPr>
        <p:spPr/>
        <p:txBody>
          <a:bodyPr/>
          <a:lstStyle/>
          <a:p>
            <a:r>
              <a:rPr lang="fr-FR" sz="2400" dirty="0"/>
              <a:t>Le pattern Translator consiste à automatiquement dispatcher une action Y quand une action X survient.</a:t>
            </a:r>
          </a:p>
          <a:p>
            <a:r>
              <a:rPr lang="fr-FR" sz="2400" dirty="0"/>
              <a:t>La différence avec le pattern Mapping est que ce que dernier est conditionnelle.</a:t>
            </a:r>
          </a:p>
          <a:p>
            <a:endParaRPr lang="en-CA" dirty="0"/>
          </a:p>
        </p:txBody>
      </p:sp>
      <p:pic>
        <p:nvPicPr>
          <p:cNvPr id="6" name="Picture 5">
            <a:extLst>
              <a:ext uri="{FF2B5EF4-FFF2-40B4-BE49-F238E27FC236}">
                <a16:creationId xmlns:a16="http://schemas.microsoft.com/office/drawing/2014/main" id="{D0B67572-6509-4AB4-BBF5-CC21ABC665EB}"/>
              </a:ext>
            </a:extLst>
          </p:cNvPr>
          <p:cNvPicPr>
            <a:picLocks noChangeAspect="1"/>
          </p:cNvPicPr>
          <p:nvPr/>
        </p:nvPicPr>
        <p:blipFill>
          <a:blip r:embed="rId2"/>
          <a:stretch>
            <a:fillRect/>
          </a:stretch>
        </p:blipFill>
        <p:spPr>
          <a:xfrm>
            <a:off x="7747227" y="1847850"/>
            <a:ext cx="2314575" cy="1581150"/>
          </a:xfrm>
          <a:prstGeom prst="rect">
            <a:avLst/>
          </a:prstGeom>
        </p:spPr>
      </p:pic>
    </p:spTree>
    <p:extLst>
      <p:ext uri="{BB962C8B-B14F-4D97-AF65-F5344CB8AC3E}">
        <p14:creationId xmlns:p14="http://schemas.microsoft.com/office/powerpoint/2010/main" val="12168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43C54C5-27DE-4A6E-B593-EF1F1DE493A7}"/>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Translator</a:t>
            </a:r>
          </a:p>
        </p:txBody>
      </p:sp>
      <p:sp>
        <p:nvSpPr>
          <p:cNvPr id="10" name="Content Placeholder 9">
            <a:extLst>
              <a:ext uri="{FF2B5EF4-FFF2-40B4-BE49-F238E27FC236}">
                <a16:creationId xmlns:a16="http://schemas.microsoft.com/office/drawing/2014/main" id="{AD6B5DC9-2D35-4A18-87F5-53C83C2FC4AB}"/>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6858F7DC-E72F-42BF-948C-A9E02DA6AD40}"/>
              </a:ext>
            </a:extLst>
          </p:cNvPr>
          <p:cNvPicPr>
            <a:picLocks noChangeAspect="1"/>
          </p:cNvPicPr>
          <p:nvPr/>
        </p:nvPicPr>
        <p:blipFill>
          <a:blip r:embed="rId3"/>
          <a:stretch>
            <a:fillRect/>
          </a:stretch>
        </p:blipFill>
        <p:spPr>
          <a:xfrm>
            <a:off x="4711778" y="1681653"/>
            <a:ext cx="6844045" cy="3490190"/>
          </a:xfrm>
          <a:prstGeom prst="rect">
            <a:avLst/>
          </a:prstGeom>
        </p:spPr>
      </p:pic>
    </p:spTree>
    <p:extLst>
      <p:ext uri="{BB962C8B-B14F-4D97-AF65-F5344CB8AC3E}">
        <p14:creationId xmlns:p14="http://schemas.microsoft.com/office/powerpoint/2010/main" val="421647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F1DF-4F03-47CE-9688-79C1A4E8FD3B}"/>
              </a:ext>
            </a:extLst>
          </p:cNvPr>
          <p:cNvSpPr>
            <a:spLocks noGrp="1"/>
          </p:cNvSpPr>
          <p:nvPr>
            <p:ph type="title"/>
          </p:nvPr>
        </p:nvSpPr>
        <p:spPr/>
        <p:txBody>
          <a:bodyPr/>
          <a:lstStyle/>
          <a:p>
            <a:r>
              <a:rPr lang="en-CA" dirty="0" err="1"/>
              <a:t>Ressources</a:t>
            </a:r>
            <a:endParaRPr lang="en-CA" dirty="0"/>
          </a:p>
        </p:txBody>
      </p:sp>
      <p:sp>
        <p:nvSpPr>
          <p:cNvPr id="3" name="Content Placeholder 2">
            <a:extLst>
              <a:ext uri="{FF2B5EF4-FFF2-40B4-BE49-F238E27FC236}">
                <a16:creationId xmlns:a16="http://schemas.microsoft.com/office/drawing/2014/main" id="{C635466F-96DF-4FAA-9E27-1C3B25244ECD}"/>
              </a:ext>
            </a:extLst>
          </p:cNvPr>
          <p:cNvSpPr>
            <a:spLocks noGrp="1"/>
          </p:cNvSpPr>
          <p:nvPr>
            <p:ph idx="1"/>
          </p:nvPr>
        </p:nvSpPr>
        <p:spPr/>
        <p:txBody>
          <a:bodyPr>
            <a:normAutofit/>
          </a:bodyPr>
          <a:lstStyle/>
          <a:p>
            <a:r>
              <a:rPr lang="en-CA" dirty="0"/>
              <a:t>Advanced Redux Patterns by Nik Kaufman: </a:t>
            </a:r>
            <a:r>
              <a:rPr lang="en-CA" dirty="0">
                <a:hlinkClick r:id="rId2"/>
              </a:rPr>
              <a:t>https://www.youtube.com/watch?v=JUuic7mEs-s</a:t>
            </a:r>
            <a:endParaRPr lang="en-CA" dirty="0"/>
          </a:p>
          <a:p>
            <a:r>
              <a:rPr lang="en-CA" dirty="0"/>
              <a:t>Practical Advanced Redux by Boris </a:t>
            </a:r>
            <a:r>
              <a:rPr lang="en-CA" dirty="0" err="1"/>
              <a:t>Dinkevich</a:t>
            </a:r>
            <a:r>
              <a:rPr lang="en-CA" dirty="0"/>
              <a:t>: </a:t>
            </a:r>
            <a:r>
              <a:rPr lang="en-CA" dirty="0">
                <a:hlinkClick r:id="rId3"/>
              </a:rPr>
              <a:t>https://www.youtube.com/watch?v=Gjiu7Lgdg3s</a:t>
            </a:r>
            <a:endParaRPr lang="en-CA" dirty="0"/>
          </a:p>
          <a:p>
            <a:r>
              <a:rPr lang="en-CA" dirty="0"/>
              <a:t>Middleware listener pattern: </a:t>
            </a:r>
            <a:r>
              <a:rPr lang="en-CA" dirty="0">
                <a:hlinkClick r:id="rId4"/>
              </a:rPr>
              <a:t>https://medium.com/@alexandereardon/the-middleware-listener-pattern-better-asynchronous-actions-in-redux-16164fb6186f</a:t>
            </a:r>
            <a:endParaRPr lang="en-CA" dirty="0"/>
          </a:p>
          <a:p>
            <a:endParaRPr lang="en-CA" dirty="0"/>
          </a:p>
        </p:txBody>
      </p:sp>
    </p:spTree>
    <p:extLst>
      <p:ext uri="{BB962C8B-B14F-4D97-AF65-F5344CB8AC3E}">
        <p14:creationId xmlns:p14="http://schemas.microsoft.com/office/powerpoint/2010/main" val="3364584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2474-AEEC-4120-8E17-02EE88F70796}"/>
              </a:ext>
            </a:extLst>
          </p:cNvPr>
          <p:cNvSpPr>
            <a:spLocks noGrp="1"/>
          </p:cNvSpPr>
          <p:nvPr>
            <p:ph type="title"/>
          </p:nvPr>
        </p:nvSpPr>
        <p:spPr/>
        <p:txBody>
          <a:bodyPr/>
          <a:lstStyle/>
          <a:p>
            <a:r>
              <a:rPr lang="en-CA" dirty="0" err="1"/>
              <a:t>Exercices</a:t>
            </a:r>
            <a:endParaRPr lang="en-CA" dirty="0"/>
          </a:p>
        </p:txBody>
      </p:sp>
      <p:sp>
        <p:nvSpPr>
          <p:cNvPr id="3" name="Content Placeholder 2">
            <a:extLst>
              <a:ext uri="{FF2B5EF4-FFF2-40B4-BE49-F238E27FC236}">
                <a16:creationId xmlns:a16="http://schemas.microsoft.com/office/drawing/2014/main" id="{F2D3CBB7-1765-44D4-B89D-9941ADF954D5}"/>
              </a:ext>
            </a:extLst>
          </p:cNvPr>
          <p:cNvSpPr>
            <a:spLocks noGrp="1"/>
          </p:cNvSpPr>
          <p:nvPr>
            <p:ph idx="1"/>
          </p:nvPr>
        </p:nvSpPr>
        <p:spPr/>
        <p:txBody>
          <a:bodyPr/>
          <a:lstStyle/>
          <a:p>
            <a:pPr marL="0" indent="0">
              <a:buNone/>
            </a:pPr>
            <a:r>
              <a:rPr lang="en-CA" dirty="0"/>
              <a:t>4- Create an HTTP Request middleware</a:t>
            </a:r>
          </a:p>
          <a:p>
            <a:pPr marL="0" indent="0">
              <a:buNone/>
            </a:pPr>
            <a:r>
              <a:rPr lang="en-CA" dirty="0"/>
              <a:t>5- Use a mapper for HTTP requests (mapper)</a:t>
            </a:r>
          </a:p>
          <a:p>
            <a:pPr marL="0" indent="0">
              <a:buNone/>
            </a:pPr>
            <a:r>
              <a:rPr lang="en-CA" dirty="0"/>
              <a:t>6- Add a loading notification (splitter)</a:t>
            </a:r>
          </a:p>
          <a:p>
            <a:pPr marL="0" indent="0">
              <a:buNone/>
            </a:pPr>
            <a:r>
              <a:rPr lang="en-CA" dirty="0"/>
              <a:t>7- Add a correlation id to all actions (enricher)</a:t>
            </a:r>
          </a:p>
        </p:txBody>
      </p:sp>
    </p:spTree>
    <p:extLst>
      <p:ext uri="{BB962C8B-B14F-4D97-AF65-F5344CB8AC3E}">
        <p14:creationId xmlns:p14="http://schemas.microsoft.com/office/powerpoint/2010/main" val="306977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3063A2C8-F52E-4D77-9913-62DB1D644D8D}"/>
              </a:ext>
            </a:extLst>
          </p:cNvPr>
          <p:cNvSpPr>
            <a:spLocks noGrp="1"/>
          </p:cNvSpPr>
          <p:nvPr>
            <p:ph type="title"/>
          </p:nvPr>
        </p:nvSpPr>
        <p:spPr>
          <a:xfrm>
            <a:off x="1019015" y="1093787"/>
            <a:ext cx="3059969" cy="4697413"/>
          </a:xfrm>
        </p:spPr>
        <p:txBody>
          <a:bodyPr>
            <a:normAutofit/>
          </a:bodyPr>
          <a:lstStyle/>
          <a:p>
            <a:r>
              <a:rPr lang="en-CA"/>
              <a:t>Pourquoi redux?</a:t>
            </a:r>
            <a:endParaRPr lang="en-CA" dirty="0"/>
          </a:p>
        </p:txBody>
      </p:sp>
      <p:sp useBgFill="1">
        <p:nvSpPr>
          <p:cNvPr id="6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123F99-A055-4D4D-AAFE-347373207D57}"/>
              </a:ext>
            </a:extLst>
          </p:cNvPr>
          <p:cNvSpPr>
            <a:spLocks noGrp="1"/>
          </p:cNvSpPr>
          <p:nvPr>
            <p:ph idx="1"/>
          </p:nvPr>
        </p:nvSpPr>
        <p:spPr>
          <a:xfrm>
            <a:off x="5215467" y="1093788"/>
            <a:ext cx="5831944" cy="4697413"/>
          </a:xfrm>
        </p:spPr>
        <p:txBody>
          <a:bodyPr>
            <a:normAutofit/>
          </a:bodyPr>
          <a:lstStyle/>
          <a:p>
            <a:r>
              <a:rPr lang="en-CA"/>
              <a:t>State Centralisé</a:t>
            </a:r>
          </a:p>
          <a:p>
            <a:r>
              <a:rPr lang="en-CA"/>
              <a:t>State Prédictible (state immutable, reducers pure)</a:t>
            </a:r>
          </a:p>
          <a:p>
            <a:r>
              <a:rPr lang="en-CA"/>
              <a:t>Debugging (time travel, reproduit facilement un état, journal)</a:t>
            </a:r>
          </a:p>
          <a:p>
            <a:r>
              <a:rPr lang="en-CA"/>
              <a:t>Event Sourcing</a:t>
            </a:r>
          </a:p>
          <a:p>
            <a:endParaRPr lang="en-CA"/>
          </a:p>
          <a:p>
            <a:endParaRPr lang="en-CA" dirty="0"/>
          </a:p>
        </p:txBody>
      </p:sp>
    </p:spTree>
    <p:extLst>
      <p:ext uri="{BB962C8B-B14F-4D97-AF65-F5344CB8AC3E}">
        <p14:creationId xmlns:p14="http://schemas.microsoft.com/office/powerpoint/2010/main" val="232747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F9A9-CFF1-4DCB-B546-C0A604FB2E23}"/>
              </a:ext>
            </a:extLst>
          </p:cNvPr>
          <p:cNvSpPr>
            <a:spLocks noGrp="1"/>
          </p:cNvSpPr>
          <p:nvPr>
            <p:ph type="title"/>
          </p:nvPr>
        </p:nvSpPr>
        <p:spPr>
          <a:xfrm>
            <a:off x="1141413" y="618518"/>
            <a:ext cx="9905998" cy="1478570"/>
          </a:xfrm>
        </p:spPr>
        <p:txBody>
          <a:bodyPr>
            <a:normAutofit/>
          </a:bodyPr>
          <a:lstStyle/>
          <a:p>
            <a:r>
              <a:rPr lang="fr-CA" dirty="0"/>
              <a:t>Les 4 fondamentaux </a:t>
            </a:r>
            <a:r>
              <a:rPr lang="fr-CA" dirty="0" err="1"/>
              <a:t>Redux</a:t>
            </a:r>
            <a:endParaRPr lang="en-US" dirty="0"/>
          </a:p>
        </p:txBody>
      </p:sp>
      <p:graphicFrame>
        <p:nvGraphicFramePr>
          <p:cNvPr id="5" name="Content Placeholder 2">
            <a:extLst>
              <a:ext uri="{FF2B5EF4-FFF2-40B4-BE49-F238E27FC236}">
                <a16:creationId xmlns:a16="http://schemas.microsoft.com/office/drawing/2014/main" id="{B750D8DF-E113-4BA1-923B-A509BF24DFE1}"/>
              </a:ext>
            </a:extLst>
          </p:cNvPr>
          <p:cNvGraphicFramePr>
            <a:graphicFrameLocks noGrp="1"/>
          </p:cNvGraphicFramePr>
          <p:nvPr>
            <p:ph idx="1"/>
            <p:extLst>
              <p:ext uri="{D42A27DB-BD31-4B8C-83A1-F6EECF244321}">
                <p14:modId xmlns:p14="http://schemas.microsoft.com/office/powerpoint/2010/main" val="428015586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00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A861B1-7998-45DA-9CE0-F692E97C62BE}"/>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Store</a:t>
            </a:r>
          </a:p>
        </p:txBody>
      </p:sp>
      <p:sp>
        <p:nvSpPr>
          <p:cNvPr id="4" name="Text Placeholder 3">
            <a:extLst>
              <a:ext uri="{FF2B5EF4-FFF2-40B4-BE49-F238E27FC236}">
                <a16:creationId xmlns:a16="http://schemas.microsoft.com/office/drawing/2014/main" id="{0EE19D77-6171-4017-A4C6-A541BB133D82}"/>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a:solidFill>
                  <a:srgbClr val="FFFFFF"/>
                </a:solidFill>
              </a:rPr>
              <a:t>Le State est Immutable</a:t>
            </a:r>
          </a:p>
          <a:p>
            <a:pPr marL="285750" indent="-228600">
              <a:buFont typeface="Arial" panose="020B0604020202020204" pitchFamily="34" charset="0"/>
              <a:buChar char="•"/>
            </a:pPr>
            <a:r>
              <a:rPr lang="en-US" sz="1400">
                <a:solidFill>
                  <a:srgbClr val="FFFFFF"/>
                </a:solidFill>
              </a:rPr>
              <a:t>Une transition de state est un Snapshot</a:t>
            </a:r>
          </a:p>
        </p:txBody>
      </p:sp>
      <p:grpSp>
        <p:nvGrpSpPr>
          <p:cNvPr id="66" name="Group 65">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7"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8"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9"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4"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0" name="Picture Placeholder 9">
            <a:extLst>
              <a:ext uri="{FF2B5EF4-FFF2-40B4-BE49-F238E27FC236}">
                <a16:creationId xmlns:a16="http://schemas.microsoft.com/office/drawing/2014/main" id="{C68E6935-C0A1-44FA-9DAA-2D6B82C97201}"/>
              </a:ext>
            </a:extLst>
          </p:cNvPr>
          <p:cNvPicPr>
            <a:picLocks noGrp="1" noChangeAspect="1"/>
          </p:cNvPicPr>
          <p:nvPr>
            <p:ph type="pic" idx="1"/>
          </p:nvPr>
        </p:nvPicPr>
        <p:blipFill>
          <a:blip r:embed="rId3"/>
          <a:srcRect t="504" b="504"/>
          <a:stretch>
            <a:fillRect/>
          </a:stretch>
        </p:blipFill>
        <p:spPr>
          <a:xfrm>
            <a:off x="6164030" y="643467"/>
            <a:ext cx="3939540" cy="5566562"/>
          </a:xfrm>
          <a:prstGeom prst="rect">
            <a:avLst/>
          </a:prstGeom>
        </p:spPr>
      </p:pic>
    </p:spTree>
    <p:extLst>
      <p:ext uri="{BB962C8B-B14F-4D97-AF65-F5344CB8AC3E}">
        <p14:creationId xmlns:p14="http://schemas.microsoft.com/office/powerpoint/2010/main" val="31856759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BBD3-A4BD-4E15-AF02-2DBF7417F4BA}"/>
              </a:ext>
            </a:extLst>
          </p:cNvPr>
          <p:cNvSpPr>
            <a:spLocks noGrp="1"/>
          </p:cNvSpPr>
          <p:nvPr>
            <p:ph type="title"/>
          </p:nvPr>
        </p:nvSpPr>
        <p:spPr/>
        <p:txBody>
          <a:bodyPr/>
          <a:lstStyle/>
          <a:p>
            <a:r>
              <a:rPr lang="en-CA" dirty="0"/>
              <a:t>Actions</a:t>
            </a:r>
          </a:p>
        </p:txBody>
      </p:sp>
      <p:pic>
        <p:nvPicPr>
          <p:cNvPr id="13" name="Content Placeholder 12">
            <a:extLst>
              <a:ext uri="{FF2B5EF4-FFF2-40B4-BE49-F238E27FC236}">
                <a16:creationId xmlns:a16="http://schemas.microsoft.com/office/drawing/2014/main" id="{D9054D2E-70E5-47C7-8DB0-51B4B8BF18AC}"/>
              </a:ext>
            </a:extLst>
          </p:cNvPr>
          <p:cNvPicPr>
            <a:picLocks noGrp="1" noChangeAspect="1"/>
          </p:cNvPicPr>
          <p:nvPr>
            <p:ph idx="1"/>
          </p:nvPr>
        </p:nvPicPr>
        <p:blipFill>
          <a:blip r:embed="rId2"/>
          <a:stretch>
            <a:fillRect/>
          </a:stretch>
        </p:blipFill>
        <p:spPr>
          <a:xfrm>
            <a:off x="4574963" y="3115342"/>
            <a:ext cx="3038899" cy="1810003"/>
          </a:xfrm>
        </p:spPr>
      </p:pic>
    </p:spTree>
    <p:extLst>
      <p:ext uri="{BB962C8B-B14F-4D97-AF65-F5344CB8AC3E}">
        <p14:creationId xmlns:p14="http://schemas.microsoft.com/office/powerpoint/2010/main" val="70563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5E266D14-A489-4751-867A-060C6D76925A}"/>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t>Reducers</a:t>
            </a:r>
          </a:p>
        </p:txBody>
      </p:sp>
      <p:sp>
        <p:nvSpPr>
          <p:cNvPr id="4" name="Text Placeholder 3">
            <a:extLst>
              <a:ext uri="{FF2B5EF4-FFF2-40B4-BE49-F238E27FC236}">
                <a16:creationId xmlns:a16="http://schemas.microsoft.com/office/drawing/2014/main" id="{2392B449-D76B-4FBE-8D57-820B2FC26D70}"/>
              </a:ext>
            </a:extLst>
          </p:cNvPr>
          <p:cNvSpPr>
            <a:spLocks noGrp="1"/>
          </p:cNvSpPr>
          <p:nvPr>
            <p:ph type="body" sz="half" idx="2"/>
          </p:nvPr>
        </p:nvSpPr>
        <p:spPr>
          <a:xfrm>
            <a:off x="1876425" y="3602038"/>
            <a:ext cx="3734942" cy="2052720"/>
          </a:xfrm>
        </p:spPr>
        <p:txBody>
          <a:bodyPr vert="horz" lIns="91440" tIns="45720" rIns="91440" bIns="45720" rtlCol="0">
            <a:normAutofit/>
          </a:bodyPr>
          <a:lstStyle/>
          <a:p>
            <a:r>
              <a:rPr lang="en-US" sz="2000" cap="all">
                <a:solidFill>
                  <a:schemeClr val="tx2"/>
                </a:solidFill>
              </a:rPr>
              <a:t>Un reducer est une function pure, c’est à dire sans aucun effet bord (ex. call asynchrone)</a:t>
            </a:r>
          </a:p>
        </p:txBody>
      </p:sp>
      <p:sp>
        <p:nvSpPr>
          <p:cNvPr id="131"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E882E36-A170-4AE2-BEA1-73CFD04BB0FF}"/>
              </a:ext>
            </a:extLst>
          </p:cNvPr>
          <p:cNvPicPr>
            <a:picLocks noGrp="1" noChangeAspect="1"/>
          </p:cNvPicPr>
          <p:nvPr>
            <p:ph idx="1"/>
          </p:nvPr>
        </p:nvPicPr>
        <p:blipFill rotWithShape="1">
          <a:blip r:embed="rId4"/>
          <a:srcRect r="13612" b="1"/>
          <a:stretch/>
        </p:blipFill>
        <p:spPr>
          <a:xfrm>
            <a:off x="6421396" y="1136606"/>
            <a:ext cx="4635583" cy="4577297"/>
          </a:xfrm>
          <a:prstGeom prst="rect">
            <a:avLst/>
          </a:prstGeom>
        </p:spPr>
      </p:pic>
    </p:spTree>
    <p:extLst>
      <p:ext uri="{BB962C8B-B14F-4D97-AF65-F5344CB8AC3E}">
        <p14:creationId xmlns:p14="http://schemas.microsoft.com/office/powerpoint/2010/main" val="1183164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TotalTime>
  <Words>733</Words>
  <Application>Microsoft Office PowerPoint</Application>
  <PresentationFormat>Widescreen</PresentationFormat>
  <Paragraphs>122</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Tw Cen MT</vt:lpstr>
      <vt:lpstr>Circuit</vt:lpstr>
      <vt:lpstr>Part 1 - Redux</vt:lpstr>
      <vt:lpstr>Le plan</vt:lpstr>
      <vt:lpstr>Fondamentaux Redux</vt:lpstr>
      <vt:lpstr>Définition</vt:lpstr>
      <vt:lpstr>Pourquoi redux?</vt:lpstr>
      <vt:lpstr>Les 4 fondamentaux Redux</vt:lpstr>
      <vt:lpstr>Store</vt:lpstr>
      <vt:lpstr>Actions</vt:lpstr>
      <vt:lpstr>Reducers</vt:lpstr>
      <vt:lpstr>Middleware</vt:lpstr>
      <vt:lpstr>Middleware</vt:lpstr>
      <vt:lpstr>PowerPoint Presentation</vt:lpstr>
      <vt:lpstr>Redux + React</vt:lpstr>
      <vt:lpstr>PowerPoint Presentation</vt:lpstr>
      <vt:lpstr>Pourquoi react + redux?</vt:lpstr>
      <vt:lpstr>PowerPoint Presentation</vt:lpstr>
      <vt:lpstr>Comment connecter un Component à redux?</vt:lpstr>
      <vt:lpstr>ExerciceS</vt:lpstr>
      <vt:lpstr>Messaging Patterns</vt:lpstr>
      <vt:lpstr>Introduction</vt:lpstr>
      <vt:lpstr>PowerPoint Presentation</vt:lpstr>
      <vt:lpstr>Message</vt:lpstr>
      <vt:lpstr>Events</vt:lpstr>
      <vt:lpstr>Documents</vt:lpstr>
      <vt:lpstr>Commands</vt:lpstr>
      <vt:lpstr>Queries</vt:lpstr>
      <vt:lpstr>Patterns</vt:lpstr>
      <vt:lpstr>Action deciders</vt:lpstr>
      <vt:lpstr>Filtering</vt:lpstr>
      <vt:lpstr>Filtering</vt:lpstr>
      <vt:lpstr>Mapping</vt:lpstr>
      <vt:lpstr>Mapping</vt:lpstr>
      <vt:lpstr>Splitter</vt:lpstr>
      <vt:lpstr>Splitter</vt:lpstr>
      <vt:lpstr>Splitter</vt:lpstr>
      <vt:lpstr>Action transformers</vt:lpstr>
      <vt:lpstr>Enricher</vt:lpstr>
      <vt:lpstr>Enricher</vt:lpstr>
      <vt:lpstr>Normalizer</vt:lpstr>
      <vt:lpstr>Translator</vt:lpstr>
      <vt:lpstr>Translator</vt:lpstr>
      <vt:lpstr>Ressources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 Redux</dc:title>
  <dc:creator>Patrick Lafrance</dc:creator>
  <cp:lastModifiedBy>Patrick Lafrance</cp:lastModifiedBy>
  <cp:revision>6</cp:revision>
  <dcterms:created xsi:type="dcterms:W3CDTF">2019-03-07T17:31:11Z</dcterms:created>
  <dcterms:modified xsi:type="dcterms:W3CDTF">2019-03-07T18:43:21Z</dcterms:modified>
</cp:coreProperties>
</file>