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3" r:id="rId3"/>
    <p:sldId id="258" r:id="rId4"/>
    <p:sldId id="259" r:id="rId5"/>
    <p:sldId id="257" r:id="rId6"/>
    <p:sldId id="260" r:id="rId7"/>
    <p:sldId id="263" r:id="rId8"/>
    <p:sldId id="261" r:id="rId9"/>
    <p:sldId id="275" r:id="rId10"/>
    <p:sldId id="276" r:id="rId11"/>
    <p:sldId id="269" r:id="rId12"/>
    <p:sldId id="270" r:id="rId13"/>
    <p:sldId id="271" r:id="rId14"/>
    <p:sldId id="262" r:id="rId15"/>
    <p:sldId id="267" r:id="rId16"/>
    <p:sldId id="264" r:id="rId17"/>
    <p:sldId id="265" r:id="rId18"/>
    <p:sldId id="266" r:id="rId19"/>
    <p:sldId id="274" r:id="rId20"/>
    <p:sldId id="268" r:id="rId21"/>
    <p:sldId id="278" r:id="rId22"/>
    <p:sldId id="272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73567" autoAdjust="0"/>
  </p:normalViewPr>
  <p:slideViewPr>
    <p:cSldViewPr snapToGrid="0">
      <p:cViewPr varScale="1">
        <p:scale>
          <a:sx n="84" d="100"/>
          <a:sy n="84" d="100"/>
        </p:scale>
        <p:origin x="12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D8366-78F6-4B3C-B44B-186B48A03637}" type="datetimeFigureOut">
              <a:rPr lang="en-CA" smtClean="0"/>
              <a:t>20/02/2019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1314A-80A0-4876-B1A5-EEE650CBF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980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https://stackoverflow.com/questions/27637184/what-is-dom-reflow</a:t>
            </a:r>
          </a:p>
          <a:p>
            <a:endParaRPr lang="fr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799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/>
              <a:t>https://hackernoon.com/virtual-dom-in-reactjs-43a3fdb1d130 (</a:t>
            </a:r>
            <a:r>
              <a:rPr lang="fr-CA" dirty="0" err="1"/>
              <a:t>vrm</a:t>
            </a:r>
            <a:r>
              <a:rPr lang="fr-CA" dirty="0"/>
              <a:t> bon!)</a:t>
            </a:r>
          </a:p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3902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https://hackernoon.com/virtual-dom-in-reactjs-43a3fdb1d130 (</a:t>
            </a:r>
            <a:r>
              <a:rPr lang="fr-CA" dirty="0" err="1"/>
              <a:t>vrm</a:t>
            </a:r>
            <a:r>
              <a:rPr lang="fr-CA" dirty="0"/>
              <a:t> bon!)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5792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https://develoger.com/shadow-dom-virtual-dom-889bf78ce701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077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https://medium.com/@elinahovakimyan/react-16-lifecycles-explained-ea3b2f7ffd2a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7930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https://medium.com/@fay_jai/react-elements-vs-react-components-vs-component-backing-instances-14d42729f62</a:t>
            </a:r>
          </a:p>
          <a:p>
            <a:r>
              <a:rPr lang="fr-CA" dirty="0"/>
              <a:t>https://medium.com/@gethylgeorge/how-virtual-dom-and-diffing-works-in-react-6fc805f9f84e</a:t>
            </a:r>
          </a:p>
          <a:p>
            <a:r>
              <a:rPr lang="fr-CA" dirty="0"/>
              <a:t>https://evilmartians.com/chronicles/optimizing-react-virtual-dom-explained</a:t>
            </a:r>
          </a:p>
          <a:p>
            <a:r>
              <a:rPr lang="en-CA" dirty="0"/>
              <a:t>https://reactjs.org/blog/2015/12/18/react-components-elements-and-instances.html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5417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F4A9-6CD9-4C3F-A387-E56FDCE41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B816C-1CCD-4E23-AB18-A5A6CBD01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EDF3E-E970-487C-8F24-DA15B6C42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20/02/2019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694AF-7829-480A-90DF-5EE15C597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8334D-3C24-4657-896E-82EDC665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48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ACDD2-8773-46A5-9397-C59281CE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AA963-C373-4443-9667-E7FA27C48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ACDE6-6772-4369-A612-3E944620D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20/02/2019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24261-1323-4950-A4B9-D463B2D51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7B6B1-3E82-44E8-821C-797EFAFD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324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B710D2-B1B9-483C-9A0D-95E5C08D5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857AE-ADCB-4B1B-8C86-31BEF86B8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C6038-AE08-4DD7-A0B4-D63CF5D4A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20/02/2019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79597-E092-4273-8C43-2889B11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F12D-9BA3-4ECE-938D-BD140371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096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F3493-6EED-4648-BC88-0AF4F172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6F107-3AE4-42B7-A645-0C76B1737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0CA9C-8981-40DC-B92F-AEBC17A6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20/02/2019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FD613-000D-449C-AD84-669FE0D3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2E4BC-5A5C-419C-B246-A2AD1E5E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174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9CBE-A931-4114-BBBE-BCA4BA0AF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78FCA-0728-4AEE-A8F6-01F5298DB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C47EE-C70A-4837-8A0B-9F1EB69A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20/02/2019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CCE89-05B9-469B-BC27-BEF16E1B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0522E-B33A-4422-B1B5-8C2EC739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203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21C61-3AF7-4C5D-80C4-E7C86982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6CEB1-41E0-49B0-9A4D-4AD6F9984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90348-E696-4CE3-BB3C-3F1A111B5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151A6-31BB-4908-ADF8-7A3AE6632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20/02/2019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8B0C7-B67C-4464-AD56-7496DD36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8CBCC-13B6-49B3-B312-0FFC29D6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00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CAD30-5630-4CA2-A2DB-DF351858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F6603-CFAC-45AD-9ED6-8E702B6BD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F9805-93D1-45C1-8884-55B1B67A8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41BC81-2438-43C2-9E8A-4D01FB379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5F87F4-1B37-47DC-9FA7-D45DC2958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3DF5C2-F524-4FA6-A590-9AD2CF85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20/02/2019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45BC0-4E53-4F0C-BC7F-EA2D1BC34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61DC7B-51B7-4EFF-8CD7-F95A4BB9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391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BAEE-F992-4FD6-B799-54426395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CA40C-3B63-4A33-B5AF-ECED1D83F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20/02/2019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F9DD2-B6A5-4B46-A34F-F2A17A1E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0A98F-EACE-4E7D-BC5D-733EA312C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15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318A8-9099-4A0C-A205-6029A449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20/02/2019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343FA-04FA-4DAD-9BC9-CC0298DD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33DB4-6D51-44D5-84A1-2BDFA016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57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C269E-41B9-4EA4-BBE1-E3307D2AE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E103C-02BD-475B-897C-35DB62AB7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825D1-1BEC-4520-9977-CB2BA2419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B0935-6706-40E6-81AE-AA5238EF4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20/02/2019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BC3B9-4B5B-4A15-826C-31AE1342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22625-E5D8-45B5-B931-86E686696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33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A695-4A77-42FD-9EE9-2FF3C93D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82618B-AF0A-4A06-A117-ED308BA5C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6FD41-4600-4638-BE8F-482C3F638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244C0-F360-44DC-B9D1-33030289E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20/02/2019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1992B-601C-4CBD-A791-91943182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FCD8E-E3CC-42AD-9128-49D9E10C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734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F67F35-E4F8-4723-81F3-3AC621D5C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74568-D441-44DB-A0AF-959639980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4EF76-516E-4DB6-9EB2-CD8521859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2A3F4-2F0B-4EDF-BB25-F54BA930C80F}" type="datetimeFigureOut">
              <a:rPr lang="en-CA" smtClean="0"/>
              <a:t>20/02/2019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8CD92-9718-4810-A375-73942AAF2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8C085-2D91-4565-901D-D4B23BC72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27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lify.com/blog/2018/08/29/using-the-react-devtools-profiler-to-diagnose-react-app-performance-issues/" TargetMode="External"/><Relationship Id="rId2" Type="http://schemas.openxmlformats.org/officeDocument/2006/relationships/hyperlink" Target="https://scotch.io/tutorials/use-the-react-profiler-for-performan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3D972-F0CF-4F3C-8EF9-02EC5689C8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React 202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CA4BD-43F6-4A50-8CFA-6E0D7EC06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8812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4B58-110D-4E64-9FDC-F84E33F9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Virtual DOM vs Shadow DOM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D3BD92-AE75-4AA8-9D79-6CA720CD20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139657"/>
              </p:ext>
            </p:extLst>
          </p:nvPr>
        </p:nvGraphicFramePr>
        <p:xfrm>
          <a:off x="444182" y="1379855"/>
          <a:ext cx="11303635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5835">
                  <a:extLst>
                    <a:ext uri="{9D8B030D-6E8A-4147-A177-3AD203B41FA5}">
                      <a16:colId xmlns:a16="http://schemas.microsoft.com/office/drawing/2014/main" val="334025122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7774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Virtual 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Shadom</a:t>
                      </a:r>
                      <a:r>
                        <a:rPr lang="fr-CA" dirty="0"/>
                        <a:t> DOM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165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Full </a:t>
                      </a:r>
                      <a:r>
                        <a:rPr lang="fr-CA" dirty="0" err="1"/>
                        <a:t>representation</a:t>
                      </a:r>
                      <a:r>
                        <a:rPr lang="fr-CA" dirty="0"/>
                        <a:t> of the </a:t>
                      </a:r>
                      <a:r>
                        <a:rPr lang="fr-CA" dirty="0" err="1"/>
                        <a:t>actual</a:t>
                      </a:r>
                      <a:r>
                        <a:rPr lang="fr-CA" dirty="0"/>
                        <a:t> DOM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Implemented</a:t>
                      </a:r>
                      <a:r>
                        <a:rPr lang="fr-CA" dirty="0"/>
                        <a:t> by </a:t>
                      </a:r>
                      <a:r>
                        <a:rPr lang="fr-CA" dirty="0" err="1"/>
                        <a:t>library</a:t>
                      </a:r>
                      <a:r>
                        <a:rPr lang="fr-CA" dirty="0"/>
                        <a:t> like </a:t>
                      </a:r>
                      <a:r>
                        <a:rPr lang="fr-CA" dirty="0" err="1"/>
                        <a:t>React</a:t>
                      </a:r>
                      <a:r>
                        <a:rPr lang="fr-CA" dirty="0"/>
                        <a:t> and Vue.js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Encapsulate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implementation</a:t>
                      </a:r>
                      <a:r>
                        <a:rPr lang="fr-CA" dirty="0"/>
                        <a:t> of the web components.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Implemented</a:t>
                      </a:r>
                      <a:r>
                        <a:rPr lang="fr-CA" dirty="0"/>
                        <a:t> by the browser (https://caniuse.com/#feat=shadowdomv1)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35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CA" dirty="0"/>
                        <a:t>Goal: Performance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Avoid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unnecessary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render</a:t>
                      </a:r>
                      <a:r>
                        <a:rPr lang="fr-CA" dirty="0"/>
                        <a:t> to the DOM by </a:t>
                      </a:r>
                      <a:r>
                        <a:rPr lang="fr-CA" dirty="0" err="1"/>
                        <a:t>grouping</a:t>
                      </a:r>
                      <a:r>
                        <a:rPr lang="fr-CA" dirty="0"/>
                        <a:t> changes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CA" dirty="0"/>
                        <a:t>Goal: Encapsulation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Isolate</a:t>
                      </a:r>
                      <a:r>
                        <a:rPr lang="fr-CA" dirty="0"/>
                        <a:t> CSS </a:t>
                      </a:r>
                      <a:r>
                        <a:rPr lang="fr-CA" dirty="0" err="1"/>
                        <a:t>properties</a:t>
                      </a:r>
                      <a:r>
                        <a:rPr lang="fr-CA" dirty="0"/>
                        <a:t> in </a:t>
                      </a:r>
                      <a:r>
                        <a:rPr lang="fr-CA" dirty="0" err="1"/>
                        <a:t>it’s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sub-tree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541415"/>
                  </a:ext>
                </a:extLst>
              </a:tr>
            </a:tbl>
          </a:graphicData>
        </a:graphic>
      </p:graphicFrame>
      <p:pic>
        <p:nvPicPr>
          <p:cNvPr id="1026" name="Picture 2" descr="https://cdn-images-1.medium.com/max/2000/1*-mYZovkTu-PWsGoKjRzU-g.png">
            <a:extLst>
              <a:ext uri="{FF2B5EF4-FFF2-40B4-BE49-F238E27FC236}">
                <a16:creationId xmlns:a16="http://schemas.microsoft.com/office/drawing/2014/main" id="{09DC762C-CAFC-45D2-8600-172C7AEFC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464" y="3672060"/>
            <a:ext cx="7037070" cy="297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249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E8D8-113B-472E-BBEC-EE4A47A63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Component </a:t>
            </a:r>
            <a:r>
              <a:rPr lang="fr-CA" dirty="0" err="1"/>
              <a:t>LifeCycle</a:t>
            </a:r>
            <a:endParaRPr lang="fr-CA" dirty="0"/>
          </a:p>
        </p:txBody>
      </p:sp>
      <p:pic>
        <p:nvPicPr>
          <p:cNvPr id="2050" name="Picture 2" descr="Image result for react component lifecycle">
            <a:extLst>
              <a:ext uri="{FF2B5EF4-FFF2-40B4-BE49-F238E27FC236}">
                <a16:creationId xmlns:a16="http://schemas.microsoft.com/office/drawing/2014/main" id="{8998ED41-0C91-47F3-858A-CA196907A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205" y="1588498"/>
            <a:ext cx="8953081" cy="490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951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C3F0-8428-48AE-8FBA-78CC105C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How and </a:t>
            </a:r>
            <a:r>
              <a:rPr lang="fr-CA" dirty="0" err="1"/>
              <a:t>When</a:t>
            </a:r>
            <a:r>
              <a:rPr lang="fr-CA" dirty="0"/>
              <a:t> use </a:t>
            </a:r>
            <a:r>
              <a:rPr lang="fr-CA" dirty="0" err="1"/>
              <a:t>lifecycle</a:t>
            </a:r>
            <a:r>
              <a:rPr lang="fr-CA" dirty="0"/>
              <a:t> </a:t>
            </a:r>
            <a:r>
              <a:rPr lang="fr-CA" dirty="0" err="1"/>
              <a:t>method</a:t>
            </a:r>
            <a:endParaRPr lang="fr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5428AB-9D70-4678-A192-863BBE998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627486"/>
              </p:ext>
            </p:extLst>
          </p:nvPr>
        </p:nvGraphicFramePr>
        <p:xfrm>
          <a:off x="117230" y="1453528"/>
          <a:ext cx="11957539" cy="5038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5793">
                  <a:extLst>
                    <a:ext uri="{9D8B030D-6E8A-4147-A177-3AD203B41FA5}">
                      <a16:colId xmlns:a16="http://schemas.microsoft.com/office/drawing/2014/main" val="181093278"/>
                    </a:ext>
                  </a:extLst>
                </a:gridCol>
                <a:gridCol w="7711746">
                  <a:extLst>
                    <a:ext uri="{9D8B030D-6E8A-4147-A177-3AD203B41FA5}">
                      <a16:colId xmlns:a16="http://schemas.microsoft.com/office/drawing/2014/main" val="209439746"/>
                    </a:ext>
                  </a:extLst>
                </a:gridCol>
              </a:tblGrid>
              <a:tr h="694940">
                <a:tc>
                  <a:txBody>
                    <a:bodyPr/>
                    <a:lstStyle/>
                    <a:p>
                      <a:r>
                        <a:rPr lang="fr-CA" dirty="0"/>
                        <a:t>Méthode du </a:t>
                      </a:r>
                      <a:r>
                        <a:rPr lang="fr-CA" dirty="0" err="1"/>
                        <a:t>lifecyle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Détails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6616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r>
                        <a:rPr lang="fr-CA" dirty="0" err="1"/>
                        <a:t>render</a:t>
                      </a:r>
                      <a:r>
                        <a:rPr lang="fr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Retourne un </a:t>
                      </a:r>
                      <a:r>
                        <a:rPr lang="fr-CA" dirty="0" err="1"/>
                        <a:t>reactElement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361081"/>
                  </a:ext>
                </a:extLst>
              </a:tr>
              <a:tr h="925528">
                <a:tc>
                  <a:txBody>
                    <a:bodyPr/>
                    <a:lstStyle/>
                    <a:p>
                      <a:r>
                        <a:rPr lang="fr-CA" dirty="0" err="1"/>
                        <a:t>componentDidMount</a:t>
                      </a:r>
                      <a:r>
                        <a:rPr lang="fr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Appelé 1 seul fois une fois que le component à été monter sur le DOM du browser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Endroit idéal pour faire </a:t>
                      </a:r>
                      <a:r>
                        <a:rPr lang="fr-CA" dirty="0" err="1"/>
                        <a:t>fetch</a:t>
                      </a:r>
                      <a:r>
                        <a:rPr lang="fr-CA" dirty="0"/>
                        <a:t> de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805067"/>
                  </a:ext>
                </a:extLst>
              </a:tr>
              <a:tr h="869534">
                <a:tc>
                  <a:txBody>
                    <a:bodyPr/>
                    <a:lstStyle/>
                    <a:p>
                      <a:r>
                        <a:rPr lang="fr-CA" dirty="0" err="1"/>
                        <a:t>shouldComponentUpdate</a:t>
                      </a:r>
                      <a:r>
                        <a:rPr lang="fr-CA" dirty="0"/>
                        <a:t>(</a:t>
                      </a:r>
                      <a:r>
                        <a:rPr lang="fr-CA" dirty="0" err="1"/>
                        <a:t>nextProps</a:t>
                      </a:r>
                      <a:r>
                        <a:rPr lang="fr-CA" dirty="0"/>
                        <a:t>, </a:t>
                      </a:r>
                      <a:r>
                        <a:rPr lang="fr-CA" dirty="0" err="1"/>
                        <a:t>nextState</a:t>
                      </a:r>
                      <a:r>
                        <a:rPr lang="fr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Indique s’il est nécessaire d’effectuer un nouveau </a:t>
                      </a:r>
                      <a:r>
                        <a:rPr lang="fr-CA" dirty="0" err="1"/>
                        <a:t>render</a:t>
                      </a:r>
                      <a:r>
                        <a:rPr lang="fr-CA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Retourne un </a:t>
                      </a:r>
                      <a:r>
                        <a:rPr lang="fr-CA" dirty="0" err="1"/>
                        <a:t>bool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React.Component</a:t>
                      </a:r>
                      <a:r>
                        <a:rPr lang="fr-CA" dirty="0"/>
                        <a:t> retourne </a:t>
                      </a:r>
                      <a:r>
                        <a:rPr lang="fr-CA" dirty="0" err="1"/>
                        <a:t>true</a:t>
                      </a:r>
                      <a:r>
                        <a:rPr lang="fr-CA" dirty="0"/>
                        <a:t> par défaut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18961"/>
                  </a:ext>
                </a:extLst>
              </a:tr>
              <a:tr h="754870">
                <a:tc>
                  <a:txBody>
                    <a:bodyPr/>
                    <a:lstStyle/>
                    <a:p>
                      <a:r>
                        <a:rPr lang="fr-CA" dirty="0" err="1"/>
                        <a:t>componentDidUpdate</a:t>
                      </a:r>
                      <a:r>
                        <a:rPr lang="fr-CA" dirty="0"/>
                        <a:t>(</a:t>
                      </a:r>
                      <a:r>
                        <a:rPr lang="fr-CA" dirty="0" err="1"/>
                        <a:t>prevProps</a:t>
                      </a:r>
                      <a:r>
                        <a:rPr lang="fr-CA" dirty="0"/>
                        <a:t>, </a:t>
                      </a:r>
                      <a:r>
                        <a:rPr lang="fr-CA" dirty="0" err="1"/>
                        <a:t>prevState</a:t>
                      </a:r>
                      <a:r>
                        <a:rPr lang="fr-CA" dirty="0"/>
                        <a:t>, snapshot)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À utiliser de façon similaire à </a:t>
                      </a:r>
                      <a:r>
                        <a:rPr lang="fr-CA" dirty="0" err="1"/>
                        <a:t>componentDidMount</a:t>
                      </a:r>
                      <a:r>
                        <a:rPr lang="fr-CA" dirty="0"/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Si on utilise </a:t>
                      </a:r>
                      <a:r>
                        <a:rPr lang="fr-CA" dirty="0" err="1"/>
                        <a:t>setState</a:t>
                      </a:r>
                      <a:r>
                        <a:rPr lang="fr-CA" dirty="0"/>
                        <a:t>, mettre une condition sinon boucle </a:t>
                      </a:r>
                      <a:r>
                        <a:rPr lang="fr-CA" dirty="0" err="1"/>
                        <a:t>infinit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7006"/>
                  </a:ext>
                </a:extLst>
              </a:tr>
              <a:tr h="1199484">
                <a:tc>
                  <a:txBody>
                    <a:bodyPr/>
                    <a:lstStyle/>
                    <a:p>
                      <a:r>
                        <a:rPr lang="fr-CA" dirty="0" err="1"/>
                        <a:t>componentWillUnmount</a:t>
                      </a:r>
                      <a:r>
                        <a:rPr lang="fr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Avant qu’il soit </a:t>
                      </a:r>
                      <a:r>
                        <a:rPr lang="fr-CA" dirty="0" err="1"/>
                        <a:t>unmount</a:t>
                      </a:r>
                      <a:r>
                        <a:rPr lang="fr-CA" dirty="0"/>
                        <a:t> du DOM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Ne pas utiliser </a:t>
                      </a:r>
                      <a:r>
                        <a:rPr lang="fr-CA" dirty="0" err="1"/>
                        <a:t>setState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Endroit pour nettoyer les </a:t>
                      </a:r>
                      <a:r>
                        <a:rPr lang="fr-CA" dirty="0" err="1"/>
                        <a:t>timers</a:t>
                      </a:r>
                      <a:r>
                        <a:rPr lang="fr-CA" dirty="0"/>
                        <a:t>, process et </a:t>
                      </a:r>
                      <a:r>
                        <a:rPr lang="fr-CA" dirty="0" err="1"/>
                        <a:t>event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listeners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331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436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C3F0-8428-48AE-8FBA-78CC105C4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5848" cy="1325563"/>
          </a:xfrm>
        </p:spPr>
        <p:txBody>
          <a:bodyPr/>
          <a:lstStyle/>
          <a:p>
            <a:r>
              <a:rPr lang="fr-CA" dirty="0"/>
              <a:t>How and </a:t>
            </a:r>
            <a:r>
              <a:rPr lang="fr-CA" dirty="0" err="1"/>
              <a:t>When</a:t>
            </a:r>
            <a:r>
              <a:rPr lang="fr-CA" dirty="0"/>
              <a:t> use </a:t>
            </a:r>
            <a:r>
              <a:rPr lang="fr-CA" dirty="0" err="1"/>
              <a:t>lifecycle</a:t>
            </a:r>
            <a:r>
              <a:rPr lang="fr-CA" dirty="0"/>
              <a:t> </a:t>
            </a:r>
            <a:r>
              <a:rPr lang="fr-CA" dirty="0" err="1"/>
              <a:t>method</a:t>
            </a:r>
            <a:r>
              <a:rPr lang="fr-CA" dirty="0"/>
              <a:t> (</a:t>
            </a:r>
            <a:r>
              <a:rPr lang="fr-CA" dirty="0" err="1"/>
              <a:t>React</a:t>
            </a:r>
            <a:r>
              <a:rPr lang="fr-CA" dirty="0"/>
              <a:t> 16)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5428AB-9D70-4678-A192-863BBE998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08774"/>
              </p:ext>
            </p:extLst>
          </p:nvPr>
        </p:nvGraphicFramePr>
        <p:xfrm>
          <a:off x="117230" y="1453528"/>
          <a:ext cx="11957539" cy="277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5793">
                  <a:extLst>
                    <a:ext uri="{9D8B030D-6E8A-4147-A177-3AD203B41FA5}">
                      <a16:colId xmlns:a16="http://schemas.microsoft.com/office/drawing/2014/main" val="181093278"/>
                    </a:ext>
                  </a:extLst>
                </a:gridCol>
                <a:gridCol w="7711746">
                  <a:extLst>
                    <a:ext uri="{9D8B030D-6E8A-4147-A177-3AD203B41FA5}">
                      <a16:colId xmlns:a16="http://schemas.microsoft.com/office/drawing/2014/main" val="209439746"/>
                    </a:ext>
                  </a:extLst>
                </a:gridCol>
              </a:tblGrid>
              <a:tr h="694940">
                <a:tc>
                  <a:txBody>
                    <a:bodyPr/>
                    <a:lstStyle/>
                    <a:p>
                      <a:r>
                        <a:rPr lang="fr-CA" dirty="0"/>
                        <a:t>Méthode du </a:t>
                      </a:r>
                      <a:r>
                        <a:rPr lang="fr-CA" dirty="0" err="1"/>
                        <a:t>lifecyle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Détails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66161"/>
                  </a:ext>
                </a:extLst>
              </a:tr>
              <a:tr h="694940">
                <a:tc>
                  <a:txBody>
                    <a:bodyPr/>
                    <a:lstStyle/>
                    <a:p>
                      <a:r>
                        <a:rPr lang="fr-CA" dirty="0" err="1"/>
                        <a:t>getDerivedStateFromProps</a:t>
                      </a:r>
                      <a:r>
                        <a:rPr lang="fr-CA" dirty="0"/>
                        <a:t>(</a:t>
                      </a:r>
                      <a:r>
                        <a:rPr lang="fr-CA" dirty="0" err="1"/>
                        <a:t>props</a:t>
                      </a:r>
                      <a:r>
                        <a:rPr lang="fr-CA" dirty="0"/>
                        <a:t>, state)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Appelé avant chaque </a:t>
                      </a:r>
                      <a:r>
                        <a:rPr lang="fr-CA" dirty="0" err="1"/>
                        <a:t>render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Permet de retourner des modifications au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31947"/>
                  </a:ext>
                </a:extLst>
              </a:tr>
              <a:tr h="694940">
                <a:tc>
                  <a:txBody>
                    <a:bodyPr/>
                    <a:lstStyle/>
                    <a:p>
                      <a:r>
                        <a:rPr lang="fr-CA" dirty="0" err="1"/>
                        <a:t>getSnapshotBeforeUpdate</a:t>
                      </a:r>
                      <a:r>
                        <a:rPr lang="fr-CA" dirty="0"/>
                        <a:t>(</a:t>
                      </a:r>
                      <a:r>
                        <a:rPr lang="fr-CA" dirty="0" err="1"/>
                        <a:t>prevProps</a:t>
                      </a:r>
                      <a:r>
                        <a:rPr lang="fr-CA" dirty="0"/>
                        <a:t>, </a:t>
                      </a:r>
                      <a:r>
                        <a:rPr lang="fr-CA" dirty="0" err="1"/>
                        <a:t>prevState</a:t>
                      </a:r>
                      <a:r>
                        <a:rPr lang="fr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Permet de </a:t>
                      </a:r>
                      <a:r>
                        <a:rPr lang="fr-CA" dirty="0" err="1"/>
                        <a:t>compute</a:t>
                      </a:r>
                      <a:r>
                        <a:rPr lang="fr-CA" dirty="0"/>
                        <a:t> du data qui va être accessible dans le </a:t>
                      </a:r>
                      <a:r>
                        <a:rPr lang="fr-CA" dirty="0" err="1"/>
                        <a:t>componentDidUpdate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155706"/>
                  </a:ext>
                </a:extLst>
              </a:tr>
              <a:tr h="694940">
                <a:tc>
                  <a:txBody>
                    <a:bodyPr/>
                    <a:lstStyle/>
                    <a:p>
                      <a:r>
                        <a:rPr lang="fr-CA" dirty="0" err="1"/>
                        <a:t>componentDidCatch</a:t>
                      </a:r>
                      <a:r>
                        <a:rPr lang="fr-CA" dirty="0"/>
                        <a:t>(</a:t>
                      </a:r>
                      <a:r>
                        <a:rPr lang="fr-CA" dirty="0" err="1"/>
                        <a:t>errorString</a:t>
                      </a:r>
                      <a:r>
                        <a:rPr lang="fr-CA" dirty="0"/>
                        <a:t>, </a:t>
                      </a:r>
                      <a:r>
                        <a:rPr lang="fr-CA" dirty="0" err="1"/>
                        <a:t>errorInfo</a:t>
                      </a:r>
                      <a:r>
                        <a:rPr lang="fr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Attrape toutes les erreurs non attrapé par les </a:t>
                      </a:r>
                      <a:r>
                        <a:rPr lang="fr-CA" dirty="0" err="1"/>
                        <a:t>childs</a:t>
                      </a:r>
                      <a:r>
                        <a:rPr lang="fr-CA" dirty="0"/>
                        <a:t> 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503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327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B862-FB26-48DC-9687-ABFF8FA02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React</a:t>
            </a:r>
            <a:r>
              <a:rPr lang="fr-CA" dirty="0"/>
              <a:t> </a:t>
            </a:r>
            <a:r>
              <a:rPr lang="fr-CA" dirty="0" err="1"/>
              <a:t>Render</a:t>
            </a:r>
            <a:r>
              <a:rPr lang="fr-CA" dirty="0"/>
              <a:t> &amp; </a:t>
            </a:r>
            <a:r>
              <a:rPr lang="fr-CA" dirty="0" err="1"/>
              <a:t>Reconciliation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59718-8B24-4054-9B5C-A032DAA7A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906" y="1690688"/>
            <a:ext cx="107710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Lorsqu’on appelle la méthode </a:t>
            </a:r>
            <a:r>
              <a:rPr lang="fr-CA" dirty="0" err="1"/>
              <a:t>React.Render</a:t>
            </a:r>
            <a:r>
              <a:rPr lang="fr-CA" dirty="0"/>
              <a:t>() ou </a:t>
            </a:r>
            <a:r>
              <a:rPr lang="fr-CA" dirty="0" err="1"/>
              <a:t>setState</a:t>
            </a:r>
            <a:r>
              <a:rPr lang="fr-CA" dirty="0"/>
              <a:t>() 2 chose se produise: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#1) Update/</a:t>
            </a:r>
            <a:r>
              <a:rPr lang="fr-CA" dirty="0" err="1"/>
              <a:t>Render</a:t>
            </a:r>
            <a:r>
              <a:rPr lang="fr-CA" dirty="0"/>
              <a:t> du Virtual-DOM</a:t>
            </a:r>
          </a:p>
          <a:p>
            <a:r>
              <a:rPr lang="fr-CA" sz="2000" dirty="0"/>
              <a:t>Recréer les </a:t>
            </a:r>
            <a:r>
              <a:rPr lang="fr-CA" sz="2000" dirty="0" err="1"/>
              <a:t>reactElements</a:t>
            </a:r>
            <a:r>
              <a:rPr lang="fr-CA" sz="2000" dirty="0"/>
              <a:t> de l’élément et de son sous arbre</a:t>
            </a:r>
          </a:p>
          <a:p>
            <a:pPr lvl="1"/>
            <a:r>
              <a:rPr lang="fr-CA" sz="2000" dirty="0"/>
              <a:t>Sur </a:t>
            </a:r>
            <a:r>
              <a:rPr lang="fr-CA" sz="2000" dirty="0" err="1"/>
              <a:t>React.Render</a:t>
            </a:r>
            <a:r>
              <a:rPr lang="fr-CA" sz="2000" dirty="0"/>
              <a:t>() l’élément est le root</a:t>
            </a:r>
          </a:p>
          <a:p>
            <a:pPr lvl="1"/>
            <a:r>
              <a:rPr lang="fr-CA" sz="2000" dirty="0"/>
              <a:t>Avec </a:t>
            </a:r>
            <a:r>
              <a:rPr lang="fr-CA" sz="2000" dirty="0" err="1"/>
              <a:t>setState</a:t>
            </a:r>
            <a:r>
              <a:rPr lang="fr-CA" sz="2000" dirty="0"/>
              <a:t>() l’élément est le component updaté</a:t>
            </a:r>
          </a:p>
          <a:p>
            <a:pPr marL="0" indent="0">
              <a:buNone/>
            </a:pPr>
            <a:r>
              <a:rPr lang="fr-CA" dirty="0"/>
              <a:t>#2) </a:t>
            </a:r>
            <a:r>
              <a:rPr lang="fr-CA" dirty="0" err="1"/>
              <a:t>Reconciliation</a:t>
            </a:r>
            <a:endParaRPr lang="fr-CA" dirty="0"/>
          </a:p>
          <a:p>
            <a:r>
              <a:rPr lang="fr-CA" sz="2000" dirty="0" err="1"/>
              <a:t>Renderer</a:t>
            </a:r>
            <a:r>
              <a:rPr lang="fr-CA" sz="2000" dirty="0"/>
              <a:t> (comme </a:t>
            </a:r>
            <a:r>
              <a:rPr lang="fr-CA" sz="2000" dirty="0" err="1"/>
              <a:t>react</a:t>
            </a:r>
            <a:r>
              <a:rPr lang="fr-CA" sz="2000" dirty="0"/>
              <a:t>-dom ou </a:t>
            </a:r>
            <a:r>
              <a:rPr lang="fr-CA" sz="2000" dirty="0" err="1"/>
              <a:t>react</a:t>
            </a:r>
            <a:r>
              <a:rPr lang="fr-CA" sz="2000" dirty="0"/>
              <a:t>-native) calcule les changements minimal à faire pour mettre à jour le DOM de la </a:t>
            </a:r>
            <a:r>
              <a:rPr lang="fr-CA" sz="2000" dirty="0" err="1"/>
              <a:t>platforme</a:t>
            </a:r>
            <a:endParaRPr lang="fr-CA" sz="2000" dirty="0"/>
          </a:p>
          <a:p>
            <a:pPr marL="0" indent="0">
              <a:buNone/>
            </a:pPr>
            <a:endParaRPr lang="fr-CA" dirty="0"/>
          </a:p>
          <a:p>
            <a:pPr marL="457200" lvl="1" indent="0">
              <a:buNone/>
            </a:pPr>
            <a:endParaRPr lang="fr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8258A-5666-40C6-8E08-9079FCD97085}"/>
              </a:ext>
            </a:extLst>
          </p:cNvPr>
          <p:cNvSpPr txBox="1"/>
          <p:nvPr/>
        </p:nvSpPr>
        <p:spPr>
          <a:xfrm>
            <a:off x="566540" y="6187440"/>
            <a:ext cx="633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Démo: « 3-react-render.html » et « 4-render-reconciliation.html »</a:t>
            </a:r>
            <a:endParaRPr lang="en-CA" dirty="0"/>
          </a:p>
        </p:txBody>
      </p:sp>
      <p:pic>
        <p:nvPicPr>
          <p:cNvPr id="1026" name="Picture 2" descr="Image result for react virtual dom">
            <a:extLst>
              <a:ext uri="{FF2B5EF4-FFF2-40B4-BE49-F238E27FC236}">
                <a16:creationId xmlns:a16="http://schemas.microsoft.com/office/drawing/2014/main" id="{6BAB8FED-612F-4936-A63B-23E3D95C9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614" y="2478542"/>
            <a:ext cx="4382279" cy="227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685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B5A3-7084-4642-AE0B-69BD93FD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Visualisation</a:t>
            </a:r>
          </a:p>
        </p:txBody>
      </p:sp>
      <p:pic>
        <p:nvPicPr>
          <p:cNvPr id="1026" name="Picture 2" descr="should component update">
            <a:extLst>
              <a:ext uri="{FF2B5EF4-FFF2-40B4-BE49-F238E27FC236}">
                <a16:creationId xmlns:a16="http://schemas.microsoft.com/office/drawing/2014/main" id="{BE971270-F2DA-41AB-A564-12C498F627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73" y="1775383"/>
            <a:ext cx="650941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705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70AE-74BB-4BA1-9A29-0574BB0D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Context</a:t>
            </a:r>
            <a:r>
              <a:rPr lang="fr-CA" dirty="0"/>
              <a:t> et objectif de la réconciliation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B2473B-1913-4CE3-A235-85D4142F54AC}"/>
              </a:ext>
            </a:extLst>
          </p:cNvPr>
          <p:cNvSpPr txBox="1"/>
          <p:nvPr/>
        </p:nvSpPr>
        <p:spPr>
          <a:xfrm>
            <a:off x="482320" y="1497205"/>
            <a:ext cx="104092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Mise en </a:t>
            </a:r>
            <a:r>
              <a:rPr lang="fr-CA" dirty="0" err="1"/>
              <a:t>context</a:t>
            </a:r>
            <a:r>
              <a:rPr lang="fr-CA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err="1"/>
              <a:t>React</a:t>
            </a:r>
            <a:r>
              <a:rPr lang="fr-CA" dirty="0"/>
              <a:t> possède l’ancien </a:t>
            </a:r>
            <a:r>
              <a:rPr lang="fr-CA" dirty="0" err="1"/>
              <a:t>virtual</a:t>
            </a:r>
            <a:r>
              <a:rPr lang="fr-CA" dirty="0"/>
              <a:t> DOM et le nouveau </a:t>
            </a:r>
            <a:r>
              <a:rPr lang="fr-CA" dirty="0" err="1"/>
              <a:t>virtual</a:t>
            </a:r>
            <a:r>
              <a:rPr lang="fr-CA" dirty="0"/>
              <a:t> 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err="1"/>
              <a:t>React</a:t>
            </a:r>
            <a:r>
              <a:rPr lang="fr-CA" dirty="0"/>
              <a:t> doit trouver comment update le UI pour représenter le nouvel arbre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Chaque manipulation du DOM est coûteux, on veut minimiser le nombre d’opération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Il existe des algorithmes génériques pour passer d’un arbre à un autre avec le minimum d’opération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/>
              <a:t>Mais ces algorithmes ont une complexité de l’ordre O(n</a:t>
            </a:r>
            <a:r>
              <a:rPr lang="fr-CA" baseline="30000" dirty="0"/>
              <a:t>3</a:t>
            </a:r>
            <a:r>
              <a:rPr lang="fr-CA" dirty="0"/>
              <a:t>) = </a:t>
            </a:r>
            <a:r>
              <a:rPr lang="fr-CA" dirty="0" err="1"/>
              <a:t>troup</a:t>
            </a:r>
            <a:r>
              <a:rPr lang="fr-CA" dirty="0"/>
              <a:t> couteux</a:t>
            </a:r>
          </a:p>
          <a:p>
            <a:endParaRPr lang="fr-CA" dirty="0"/>
          </a:p>
          <a:p>
            <a:r>
              <a:rPr lang="fr-CA" dirty="0"/>
              <a:t>Objectif: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Avoir algorithme d’un ordre O(n)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  <a:p>
            <a:r>
              <a:rPr lang="fr-CA" dirty="0"/>
              <a:t>Heuristiques:</a:t>
            </a:r>
          </a:p>
          <a:p>
            <a:pPr marL="342900" indent="-342900">
              <a:buFont typeface="+mj-lt"/>
              <a:buAutoNum type="arabicPeriod"/>
            </a:pPr>
            <a:r>
              <a:rPr lang="fr-CA" dirty="0"/>
              <a:t>2 éléments de types différents vont toujours produire un arbre différent</a:t>
            </a:r>
          </a:p>
          <a:p>
            <a:pPr marL="342900" indent="-342900">
              <a:buFont typeface="+mj-lt"/>
              <a:buAutoNum type="arabicPeriod"/>
            </a:pPr>
            <a:r>
              <a:rPr lang="fr-CA" dirty="0"/>
              <a:t>Les développeurs peuvent indiquer quel éléments reste constant avec la </a:t>
            </a:r>
            <a:r>
              <a:rPr lang="fr-CA" dirty="0" err="1"/>
              <a:t>prop</a:t>
            </a:r>
            <a:r>
              <a:rPr lang="fr-CA" dirty="0"/>
              <a:t> « key »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CA" dirty="0"/>
          </a:p>
          <a:p>
            <a:pPr lvl="1"/>
            <a:endParaRPr lang="fr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1976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61CE5-8AC5-4C06-84FF-96712A48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Étape de la réconciliation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0A7B7AD-F464-4C2C-8480-00C0A3FE20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8637090"/>
              </p:ext>
            </p:extLst>
          </p:nvPr>
        </p:nvGraphicFramePr>
        <p:xfrm>
          <a:off x="838200" y="2230120"/>
          <a:ext cx="105156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784100425"/>
                    </a:ext>
                  </a:extLst>
                </a:gridCol>
                <a:gridCol w="2931607">
                  <a:extLst>
                    <a:ext uri="{9D8B030D-6E8A-4147-A177-3AD203B41FA5}">
                      <a16:colId xmlns:a16="http://schemas.microsoft.com/office/drawing/2014/main" val="4093322746"/>
                    </a:ext>
                  </a:extLst>
                </a:gridCol>
                <a:gridCol w="4078793">
                  <a:extLst>
                    <a:ext uri="{9D8B030D-6E8A-4147-A177-3AD203B41FA5}">
                      <a16:colId xmlns:a16="http://schemas.microsoft.com/office/drawing/2014/main" val="608265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Exemple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73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1. Si le type de l’élément est différent</a:t>
                      </a:r>
                    </a:p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&lt;a&gt; -&gt; &lt;</a:t>
                      </a:r>
                      <a:r>
                        <a:rPr lang="en-CA" dirty="0" err="1"/>
                        <a:t>img</a:t>
                      </a:r>
                      <a:r>
                        <a:rPr lang="en-CA" dirty="0"/>
                        <a:t>&gt;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Full rebuild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D</a:t>
                      </a:r>
                      <a:r>
                        <a:rPr lang="fr-CA" dirty="0" err="1"/>
                        <a:t>étruit</a:t>
                      </a:r>
                      <a:r>
                        <a:rPr lang="fr-CA" dirty="0"/>
                        <a:t> le nœud et tous ces enfants (</a:t>
                      </a:r>
                      <a:r>
                        <a:rPr lang="fr-CA" dirty="0" err="1"/>
                        <a:t>unmount</a:t>
                      </a:r>
                      <a:r>
                        <a:rPr lang="fr-CA" dirty="0"/>
                        <a:t> + destroy state)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080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2. Si même type, mais différents </a:t>
                      </a:r>
                      <a:r>
                        <a:rPr lang="fr-CA" dirty="0" err="1"/>
                        <a:t>props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className</a:t>
                      </a:r>
                      <a:r>
                        <a:rPr lang="fr-CA" dirty="0"/>
                        <a:t> passe de «f4» à «f5»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React</a:t>
                      </a:r>
                      <a:r>
                        <a:rPr lang="fr-CA" dirty="0"/>
                        <a:t> fait juste modifier l’attribut sur le DOM </a:t>
                      </a:r>
                      <a:r>
                        <a:rPr lang="fr-CA" dirty="0" err="1"/>
                        <a:t>node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920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3. Répéter sur les enfants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45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351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6B3B-39DD-4901-99F3-B5AFD4FB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Reconciliation</a:t>
            </a:r>
            <a:r>
              <a:rPr lang="fr-CA" dirty="0"/>
              <a:t>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6FC05-85BD-405D-BAF1-78C9F5C4A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Pour chaque component deviner qu’est ce qui change et quel condition de la réconciliation cause de changement.</a:t>
            </a:r>
          </a:p>
          <a:p>
            <a:endParaRPr lang="fr-CA" dirty="0"/>
          </a:p>
          <a:p>
            <a:pPr marL="0" indent="0">
              <a:buNone/>
            </a:pPr>
            <a:r>
              <a:rPr lang="fr-CA" dirty="0"/>
              <a:t>Onglet: « </a:t>
            </a:r>
            <a:r>
              <a:rPr lang="fr-CA" dirty="0" err="1"/>
              <a:t>Reconciliation</a:t>
            </a:r>
            <a:r>
              <a:rPr lang="fr-CA" dirty="0"/>
              <a:t> Game 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B0DD82-B5B7-4377-8B9B-7B5BD71A4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785" y="3177143"/>
            <a:ext cx="44577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45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3C15E-80C9-492B-A1B4-2D9DA0CA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Why</a:t>
            </a:r>
            <a:r>
              <a:rPr lang="fr-CA" dirty="0"/>
              <a:t> </a:t>
            </a:r>
            <a:r>
              <a:rPr lang="fr-CA" dirty="0" err="1"/>
              <a:t>bool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valid</a:t>
            </a:r>
            <a:r>
              <a:rPr lang="fr-CA" dirty="0"/>
              <a:t>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B6300-FC91-43F4-A5D5-C66248299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Exo: </a:t>
            </a:r>
            <a:r>
              <a:rPr lang="fr-CA" dirty="0" err="1"/>
              <a:t>stateInstanceReconciliationParadox</a:t>
            </a:r>
            <a:endParaRPr lang="fr-CA" dirty="0"/>
          </a:p>
          <a:p>
            <a:pPr marL="0" indent="0">
              <a:buNone/>
            </a:pPr>
            <a:r>
              <a:rPr lang="fr-CA" dirty="0"/>
              <a:t>Exo (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bool</a:t>
            </a:r>
            <a:r>
              <a:rPr lang="fr-CA" dirty="0"/>
              <a:t>): (utiliser ??)</a:t>
            </a:r>
          </a:p>
        </p:txBody>
      </p:sp>
    </p:spTree>
    <p:extLst>
      <p:ext uri="{BB962C8B-B14F-4D97-AF65-F5344CB8AC3E}">
        <p14:creationId xmlns:p14="http://schemas.microsoft.com/office/powerpoint/2010/main" val="48517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4E42-1EF3-407D-B9FC-96C34FC6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Table des matières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AA249-33B6-461C-9EAF-8199B14CE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CA" dirty="0"/>
              <a:t>DOM &amp; Browser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 err="1"/>
              <a:t>React</a:t>
            </a:r>
            <a:r>
              <a:rPr lang="fr-CA" dirty="0"/>
              <a:t> Building Block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Virtual DOM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 err="1"/>
              <a:t>Lifecycle</a:t>
            </a:r>
            <a:endParaRPr lang="fr-CA" dirty="0"/>
          </a:p>
          <a:p>
            <a:pPr marL="514350" indent="-514350">
              <a:buFont typeface="+mj-lt"/>
              <a:buAutoNum type="arabicPeriod"/>
            </a:pPr>
            <a:r>
              <a:rPr lang="fr-CA" dirty="0" err="1"/>
              <a:t>Render</a:t>
            </a:r>
            <a:r>
              <a:rPr lang="fr-CA" dirty="0"/>
              <a:t> &amp; </a:t>
            </a:r>
            <a:r>
              <a:rPr lang="fr-CA" dirty="0" err="1"/>
              <a:t>Reconciliation</a:t>
            </a:r>
            <a:endParaRPr lang="fr-CA" dirty="0"/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Waste </a:t>
            </a:r>
            <a:r>
              <a:rPr lang="fr-CA" dirty="0" err="1"/>
              <a:t>Render</a:t>
            </a: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15206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C8E1-7406-47E7-9A3F-D277C53A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Éviter des Waste </a:t>
            </a:r>
            <a:r>
              <a:rPr lang="fr-CA" dirty="0" err="1"/>
              <a:t>Render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0C24E-07FC-4816-9A13-3E663CFC7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Waste </a:t>
            </a:r>
            <a:r>
              <a:rPr lang="fr-CA" dirty="0" err="1"/>
              <a:t>Render</a:t>
            </a:r>
            <a:r>
              <a:rPr lang="fr-CA" dirty="0"/>
              <a:t> = </a:t>
            </a:r>
            <a:r>
              <a:rPr lang="fr-CA" dirty="0" err="1"/>
              <a:t>render</a:t>
            </a:r>
            <a:r>
              <a:rPr lang="fr-CA" dirty="0"/>
              <a:t> qui retourne le même </a:t>
            </a:r>
            <a:r>
              <a:rPr lang="fr-CA" dirty="0" err="1"/>
              <a:t>reactElement</a:t>
            </a:r>
            <a:r>
              <a:rPr lang="fr-CA" dirty="0"/>
              <a:t> (ne va pas updater le UI)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 err="1"/>
              <a:t>ShouldComponentUpdate</a:t>
            </a:r>
            <a:r>
              <a:rPr lang="fr-CA" dirty="0"/>
              <a:t> retourne </a:t>
            </a:r>
            <a:r>
              <a:rPr lang="fr-CA" dirty="0" err="1"/>
              <a:t>true</a:t>
            </a:r>
            <a:r>
              <a:rPr lang="fr-CA" dirty="0"/>
              <a:t> alors que rien ne va changer.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(</a:t>
            </a:r>
            <a:r>
              <a:rPr lang="fr-CA" dirty="0" err="1"/>
              <a:t>Render</a:t>
            </a:r>
            <a:r>
              <a:rPr lang="fr-CA" dirty="0"/>
              <a:t> </a:t>
            </a:r>
            <a:r>
              <a:rPr lang="fr-CA" dirty="0" err="1"/>
              <a:t>Function</a:t>
            </a:r>
            <a:r>
              <a:rPr lang="fr-CA" dirty="0"/>
              <a:t>, Component, </a:t>
            </a:r>
            <a:r>
              <a:rPr lang="fr-CA" dirty="0" err="1"/>
              <a:t>PureComponent</a:t>
            </a:r>
            <a:r>
              <a:rPr lang="fr-CA" dirty="0"/>
              <a:t>, Memo)</a:t>
            </a:r>
          </a:p>
        </p:txBody>
      </p:sp>
    </p:spTree>
    <p:extLst>
      <p:ext uri="{BB962C8B-B14F-4D97-AF65-F5344CB8AC3E}">
        <p14:creationId xmlns:p14="http://schemas.microsoft.com/office/powerpoint/2010/main" val="2120045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C8E1-7406-47E7-9A3F-D277C53A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ShouldComponentUpdate</a:t>
            </a:r>
            <a:r>
              <a:rPr lang="fr-CA" dirty="0"/>
              <a:t> 101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C514DB2-77C8-4A14-9F04-D3CC8C087A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3760640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55841778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881481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Behavior</a:t>
                      </a:r>
                      <a:r>
                        <a:rPr lang="fr-CA" dirty="0"/>
                        <a:t> of </a:t>
                      </a:r>
                      <a:r>
                        <a:rPr lang="fr-CA" dirty="0" err="1"/>
                        <a:t>shouldComponentUpdate</a:t>
                      </a:r>
                      <a:r>
                        <a:rPr lang="fr-CA" dirty="0"/>
                        <a:t> 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60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/>
                        <a:t>Render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Function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70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10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/>
                        <a:t>PureComponent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333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/>
                        <a:t>Memo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963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262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C400-A4FE-4EBB-924E-57B007DF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React</a:t>
            </a:r>
            <a:r>
              <a:rPr lang="fr-CA" dirty="0"/>
              <a:t> Profiler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D2DC-9271-40AA-9767-9A3B47CC7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Comprendre commit + </a:t>
            </a:r>
            <a:r>
              <a:rPr lang="fr-CA" dirty="0" err="1"/>
              <a:t>render</a:t>
            </a:r>
            <a:endParaRPr lang="fr-CA" dirty="0"/>
          </a:p>
          <a:p>
            <a:r>
              <a:rPr lang="fr-CA" dirty="0"/>
              <a:t>Fixer les problèmes de performances</a:t>
            </a:r>
          </a:p>
        </p:txBody>
      </p:sp>
    </p:spTree>
    <p:extLst>
      <p:ext uri="{BB962C8B-B14F-4D97-AF65-F5344CB8AC3E}">
        <p14:creationId xmlns:p14="http://schemas.microsoft.com/office/powerpoint/2010/main" val="1015803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C400-A4FE-4EBB-924E-57B007DF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Tooling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D2DC-9271-40AA-9767-9A3B47CC7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>
                <a:hlinkClick r:id="rId2"/>
              </a:rPr>
              <a:t>https://scotch.io/tutorials/use-the-react-profiler-for-performance</a:t>
            </a: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Exemple comment profiler à aider à </a:t>
            </a:r>
            <a:r>
              <a:rPr lang="fr-CA" dirty="0" err="1"/>
              <a:t>debug</a:t>
            </a:r>
            <a:r>
              <a:rPr lang="fr-CA" dirty="0"/>
              <a:t> un problème chez </a:t>
            </a:r>
            <a:r>
              <a:rPr lang="fr-CA" dirty="0" err="1"/>
              <a:t>Netlify</a:t>
            </a:r>
            <a:r>
              <a:rPr lang="fr-CA" dirty="0"/>
              <a:t>: </a:t>
            </a:r>
            <a:r>
              <a:rPr lang="fr-CA" dirty="0">
                <a:hlinkClick r:id="rId3"/>
              </a:rPr>
              <a:t>https://www.netlify.com/blog/2018/08/29/using-the-react-devtools-profiler-to-diagnose-react-app-performance-issues/</a:t>
            </a:r>
            <a:r>
              <a:rPr lang="fr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43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5190-7681-4868-88EA-BB715AE4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DOM (Document Object Model)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7AC25-6A03-48F2-A50B-650167FDA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757" y="1688981"/>
            <a:ext cx="10515600" cy="4803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« </a:t>
            </a:r>
            <a:r>
              <a:rPr lang="fr-CA" dirty="0" err="1"/>
              <a:t>Programming</a:t>
            </a:r>
            <a:r>
              <a:rPr lang="fr-CA" dirty="0"/>
              <a:t> Interface for HTML »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Représente ce qui est afficher dans le browser</a:t>
            </a:r>
          </a:p>
          <a:p>
            <a:r>
              <a:rPr lang="fr-CA" dirty="0"/>
              <a:t>La représentation est un arbre de </a:t>
            </a:r>
            <a:r>
              <a:rPr lang="fr-CA" dirty="0" err="1"/>
              <a:t>node</a:t>
            </a:r>
            <a:endParaRPr lang="fr-CA" dirty="0"/>
          </a:p>
          <a:p>
            <a:r>
              <a:rPr lang="fr-CA" dirty="0"/>
              <a:t>Offre méthode pour manipuler cette arbre</a:t>
            </a:r>
          </a:p>
          <a:p>
            <a:pPr lvl="1"/>
            <a:r>
              <a:rPr lang="fr-CA" dirty="0" err="1"/>
              <a:t>getElementById</a:t>
            </a:r>
            <a:endParaRPr lang="fr-CA" dirty="0"/>
          </a:p>
          <a:p>
            <a:pPr lvl="1"/>
            <a:r>
              <a:rPr lang="fr-CA" dirty="0" err="1"/>
              <a:t>createElement</a:t>
            </a:r>
            <a:endParaRPr lang="fr-CA" dirty="0"/>
          </a:p>
          <a:p>
            <a:pPr lvl="1"/>
            <a:r>
              <a:rPr lang="fr-CA" dirty="0" err="1"/>
              <a:t>setAttribute</a:t>
            </a: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Démo: « 1-classic-dom.html »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marL="457200" lvl="1" indent="0">
              <a:buNone/>
            </a:pPr>
            <a:endParaRPr lang="en-CA" dirty="0"/>
          </a:p>
        </p:txBody>
      </p:sp>
      <p:pic>
        <p:nvPicPr>
          <p:cNvPr id="2050" name="Picture 2" descr="Image result for browser dom">
            <a:extLst>
              <a:ext uri="{FF2B5EF4-FFF2-40B4-BE49-F238E27FC236}">
                <a16:creationId xmlns:a16="http://schemas.microsoft.com/office/drawing/2014/main" id="{E0D3F17F-9441-49D4-ABBD-2CC4D9E0D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197" y="2616200"/>
            <a:ext cx="5400675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93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A06C-0F19-4584-BE6C-4B8775C1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Comment le browser </a:t>
            </a:r>
            <a:r>
              <a:rPr lang="fr-CA" dirty="0" err="1"/>
              <a:t>render</a:t>
            </a:r>
            <a:r>
              <a:rPr lang="fr-CA" dirty="0"/>
              <a:t> </a:t>
            </a:r>
            <a:endParaRPr lang="en-CA" dirty="0"/>
          </a:p>
        </p:txBody>
      </p:sp>
      <p:pic>
        <p:nvPicPr>
          <p:cNvPr id="1026" name="Picture 2" descr="https://cdn-images-1.medium.com/max/800/1*ZrzXoRljG5Co5KvEsWJNjA.png">
            <a:extLst>
              <a:ext uri="{FF2B5EF4-FFF2-40B4-BE49-F238E27FC236}">
                <a16:creationId xmlns:a16="http://schemas.microsoft.com/office/drawing/2014/main" id="{4163691F-6AE1-4EA5-828F-AE7527DA2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39" y="2332526"/>
            <a:ext cx="6584607" cy="291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52479-B90C-4F16-9BE1-A0A5F46C3D88}"/>
              </a:ext>
            </a:extLst>
          </p:cNvPr>
          <p:cNvSpPr txBox="1"/>
          <p:nvPr/>
        </p:nvSpPr>
        <p:spPr>
          <a:xfrm>
            <a:off x="6702114" y="1386896"/>
            <a:ext cx="47836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u="sng" dirty="0"/>
              <a:t>À retenir:</a:t>
            </a:r>
          </a:p>
          <a:p>
            <a:endParaRPr lang="fr-CA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Chaque changement au DOM cause entre autre une opération de </a:t>
            </a:r>
            <a:r>
              <a:rPr lang="fr-CA" dirty="0" err="1"/>
              <a:t>reflow</a:t>
            </a:r>
            <a:r>
              <a:rPr lang="fr-CA" dirty="0"/>
              <a:t> et painting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Opération de </a:t>
            </a:r>
            <a:r>
              <a:rPr lang="fr-CA" dirty="0" err="1"/>
              <a:t>reflow</a:t>
            </a:r>
            <a:r>
              <a:rPr lang="fr-CA" dirty="0"/>
              <a:t> &amp; painting sont coûteuse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err="1"/>
              <a:t>Reflow</a:t>
            </a:r>
            <a:r>
              <a:rPr lang="fr-CA" dirty="0"/>
              <a:t> = Calcule la position et géométrie des éléments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O</a:t>
            </a:r>
            <a:r>
              <a:rPr lang="en-CA" dirty="0"/>
              <a:t>n </a:t>
            </a:r>
            <a:r>
              <a:rPr lang="en-CA" dirty="0" err="1"/>
              <a:t>veut</a:t>
            </a:r>
            <a:r>
              <a:rPr lang="en-CA" dirty="0"/>
              <a:t> minimiser la </a:t>
            </a:r>
            <a:r>
              <a:rPr lang="en-CA" dirty="0" err="1"/>
              <a:t>nombre</a:t>
            </a:r>
            <a:r>
              <a:rPr lang="en-CA" dirty="0"/>
              <a:t> </a:t>
            </a:r>
            <a:r>
              <a:rPr lang="en-CA" dirty="0" err="1"/>
              <a:t>d’operation</a:t>
            </a:r>
            <a:r>
              <a:rPr lang="en-CA" dirty="0"/>
              <a:t> au DOM</a:t>
            </a:r>
            <a:endParaRPr lang="fr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F75D85-02AA-416E-BD76-2BF443345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043" y="4614057"/>
            <a:ext cx="44577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49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AA28-3EEA-46A4-A6A9-386816C1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React</a:t>
            </a:r>
            <a:r>
              <a:rPr lang="fr-CA" dirty="0"/>
              <a:t> Building Block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C6E9C4-784F-4F65-AACC-12B3C607BF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4638117"/>
              </p:ext>
            </p:extLst>
          </p:nvPr>
        </p:nvGraphicFramePr>
        <p:xfrm>
          <a:off x="838200" y="1825625"/>
          <a:ext cx="10251141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691">
                  <a:extLst>
                    <a:ext uri="{9D8B030D-6E8A-4147-A177-3AD203B41FA5}">
                      <a16:colId xmlns:a16="http://schemas.microsoft.com/office/drawing/2014/main" val="59715496"/>
                    </a:ext>
                  </a:extLst>
                </a:gridCol>
                <a:gridCol w="5227450">
                  <a:extLst>
                    <a:ext uri="{9D8B030D-6E8A-4147-A177-3AD203B41FA5}">
                      <a16:colId xmlns:a16="http://schemas.microsoft.com/office/drawing/2014/main" val="2795418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Nom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Description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690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/>
                        <a:t>ReactElement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« Light, </a:t>
                      </a:r>
                      <a:r>
                        <a:rPr lang="fr-CA" dirty="0" err="1"/>
                        <a:t>stateless</a:t>
                      </a:r>
                      <a:r>
                        <a:rPr lang="fr-CA" dirty="0"/>
                        <a:t>, immutable, </a:t>
                      </a:r>
                      <a:r>
                        <a:rPr lang="fr-CA" dirty="0" err="1"/>
                        <a:t>virtual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representation</a:t>
                      </a:r>
                      <a:r>
                        <a:rPr lang="fr-CA" dirty="0"/>
                        <a:t> of a DOM </a:t>
                      </a:r>
                      <a:r>
                        <a:rPr lang="fr-CA" dirty="0" err="1"/>
                        <a:t>Element</a:t>
                      </a:r>
                      <a:r>
                        <a:rPr lang="fr-CA" dirty="0"/>
                        <a:t> »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316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/>
                        <a:t>ReactComponent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A" dirty="0" err="1"/>
                        <a:t>Blueprint</a:t>
                      </a:r>
                      <a:r>
                        <a:rPr lang="fr-CA" dirty="0"/>
                        <a:t> (</a:t>
                      </a:r>
                      <a:r>
                        <a:rPr lang="fr-CA" dirty="0" err="1"/>
                        <a:t>litérallement</a:t>
                      </a:r>
                      <a:r>
                        <a:rPr lang="fr-CA" dirty="0"/>
                        <a:t> une classe (</a:t>
                      </a:r>
                      <a:r>
                        <a:rPr lang="fr-CA" dirty="0" err="1"/>
                        <a:t>i.e</a:t>
                      </a:r>
                      <a:r>
                        <a:rPr lang="fr-CA" dirty="0"/>
                        <a:t>: </a:t>
                      </a:r>
                      <a:r>
                        <a:rPr lang="en-CA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React.Component</a:t>
                      </a:r>
                      <a:r>
                        <a:rPr lang="fr-CA" dirty="0"/>
                        <a:t>))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Stateful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La méthode </a:t>
                      </a:r>
                      <a:r>
                        <a:rPr lang="fr-CA" dirty="0" err="1"/>
                        <a:t>render</a:t>
                      </a:r>
                      <a:r>
                        <a:rPr lang="fr-CA" dirty="0"/>
                        <a:t> retourne un </a:t>
                      </a:r>
                      <a:r>
                        <a:rPr lang="fr-CA" dirty="0" err="1"/>
                        <a:t>ReactElement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0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Component Instance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Instance d’un </a:t>
                      </a:r>
                      <a:r>
                        <a:rPr lang="fr-CA" dirty="0" err="1"/>
                        <a:t>ReactComponent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Équivalent à l’instance d’une classe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04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Dom Instance (DOM Node)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Node dans le DOM du browser.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49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15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7C4C-211B-4FDF-A37C-72633CAD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React</a:t>
            </a:r>
            <a:r>
              <a:rPr lang="fr-CA" dirty="0"/>
              <a:t> </a:t>
            </a:r>
            <a:r>
              <a:rPr lang="fr-CA" dirty="0" err="1"/>
              <a:t>Element</a:t>
            </a:r>
            <a:r>
              <a:rPr lang="fr-CA" dirty="0"/>
              <a:t> &amp; Virtual DOM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1F941D-AE33-4B03-8443-DFDC644BB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7578"/>
            <a:ext cx="2019300" cy="112395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96421FB-6624-4F99-8DB1-F9BD5F280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590611"/>
              </p:ext>
            </p:extLst>
          </p:nvPr>
        </p:nvGraphicFramePr>
        <p:xfrm>
          <a:off x="5453743" y="1666240"/>
          <a:ext cx="6458857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371">
                  <a:extLst>
                    <a:ext uri="{9D8B030D-6E8A-4147-A177-3AD203B41FA5}">
                      <a16:colId xmlns:a16="http://schemas.microsoft.com/office/drawing/2014/main" val="4222515365"/>
                    </a:ext>
                  </a:extLst>
                </a:gridCol>
                <a:gridCol w="4303486">
                  <a:extLst>
                    <a:ext uri="{9D8B030D-6E8A-4147-A177-3AD203B41FA5}">
                      <a16:colId xmlns:a16="http://schemas.microsoft.com/office/drawing/2014/main" val="3872575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 err="1"/>
                        <a:t>Property</a:t>
                      </a:r>
                      <a:r>
                        <a:rPr lang="fr-CA" dirty="0"/>
                        <a:t>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859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Uniquely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identity</a:t>
                      </a:r>
                      <a:r>
                        <a:rPr lang="fr-CA" dirty="0"/>
                        <a:t> a </a:t>
                      </a:r>
                      <a:r>
                        <a:rPr lang="fr-CA" dirty="0" err="1"/>
                        <a:t>React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elements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withing</a:t>
                      </a:r>
                      <a:r>
                        <a:rPr lang="fr-CA" dirty="0"/>
                        <a:t> an </a:t>
                      </a:r>
                      <a:r>
                        <a:rPr lang="fr-CA" dirty="0" err="1"/>
                        <a:t>array</a:t>
                      </a:r>
                      <a:r>
                        <a:rPr lang="fr-CA" dirty="0"/>
                        <a:t> of the </a:t>
                      </a:r>
                      <a:r>
                        <a:rPr lang="fr-CA" dirty="0" err="1"/>
                        <a:t>same</a:t>
                      </a:r>
                      <a:r>
                        <a:rPr lang="fr-CA" dirty="0"/>
                        <a:t> type.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484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/>
                        <a:t>Props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Mapping of all the </a:t>
                      </a:r>
                      <a:r>
                        <a:rPr lang="fr-CA" dirty="0" err="1"/>
                        <a:t>props</a:t>
                      </a:r>
                      <a:r>
                        <a:rPr lang="fr-CA" dirty="0"/>
                        <a:t> and values (</a:t>
                      </a:r>
                      <a:r>
                        <a:rPr lang="fr-CA" dirty="0" err="1"/>
                        <a:t>include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children</a:t>
                      </a:r>
                      <a:r>
                        <a:rPr lang="fr-CA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31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/>
                        <a:t>Ref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Property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used</a:t>
                      </a:r>
                      <a:r>
                        <a:rPr lang="fr-CA" dirty="0"/>
                        <a:t> to </a:t>
                      </a:r>
                      <a:r>
                        <a:rPr lang="fr-CA" dirty="0" err="1"/>
                        <a:t>access</a:t>
                      </a:r>
                      <a:r>
                        <a:rPr lang="fr-CA" dirty="0"/>
                        <a:t> the </a:t>
                      </a:r>
                      <a:r>
                        <a:rPr lang="fr-CA" dirty="0" err="1"/>
                        <a:t>underlying</a:t>
                      </a:r>
                      <a:r>
                        <a:rPr lang="fr-CA" dirty="0"/>
                        <a:t> DOM </a:t>
                      </a:r>
                      <a:r>
                        <a:rPr lang="fr-CA" dirty="0" err="1"/>
                        <a:t>element</a:t>
                      </a:r>
                      <a:r>
                        <a:rPr lang="fr-CA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Set </a:t>
                      </a:r>
                      <a:r>
                        <a:rPr lang="fr-CA" dirty="0" err="1"/>
                        <a:t>when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this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ReactElement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is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rendered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3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CA" dirty="0"/>
                        <a:t>Type of the </a:t>
                      </a:r>
                      <a:r>
                        <a:rPr lang="fr-CA" dirty="0" err="1"/>
                        <a:t>element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Tag </a:t>
                      </a:r>
                      <a:r>
                        <a:rPr lang="fr-CA" dirty="0" err="1"/>
                        <a:t>name</a:t>
                      </a:r>
                      <a:r>
                        <a:rPr lang="fr-CA" dirty="0"/>
                        <a:t> string (</a:t>
                      </a:r>
                      <a:r>
                        <a:rPr lang="fr-CA" dirty="0" err="1"/>
                        <a:t>i.e</a:t>
                      </a:r>
                      <a:r>
                        <a:rPr lang="fr-CA" dirty="0"/>
                        <a:t>: div, </a:t>
                      </a:r>
                      <a:r>
                        <a:rPr lang="fr-CA" dirty="0" err="1"/>
                        <a:t>span</a:t>
                      </a:r>
                      <a:r>
                        <a:rPr lang="fr-CA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React</a:t>
                      </a:r>
                      <a:r>
                        <a:rPr lang="fr-CA" dirty="0"/>
                        <a:t> Component (class or </a:t>
                      </a:r>
                      <a:r>
                        <a:rPr lang="fr-CA" dirty="0" err="1"/>
                        <a:t>function</a:t>
                      </a:r>
                      <a:r>
                        <a:rPr lang="fr-CA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React</a:t>
                      </a:r>
                      <a:r>
                        <a:rPr lang="fr-CA" dirty="0"/>
                        <a:t> Fragment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Bool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912826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F49A9A97-E8AF-4CF9-A0AA-F9F8D2FC9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3078984"/>
            <a:ext cx="4931172" cy="25037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715E05-7E6D-4E54-85C3-F55D129D4C54}"/>
              </a:ext>
            </a:extLst>
          </p:cNvPr>
          <p:cNvSpPr txBox="1"/>
          <p:nvPr/>
        </p:nvSpPr>
        <p:spPr>
          <a:xfrm>
            <a:off x="401424" y="6098231"/>
            <a:ext cx="4345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Démo: « 2-react-element.html »</a:t>
            </a:r>
          </a:p>
        </p:txBody>
      </p:sp>
    </p:spTree>
    <p:extLst>
      <p:ext uri="{BB962C8B-B14F-4D97-AF65-F5344CB8AC3E}">
        <p14:creationId xmlns:p14="http://schemas.microsoft.com/office/powerpoint/2010/main" val="300338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490E6-4965-494E-BF76-DFF0E691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Lifecycle</a:t>
            </a:r>
            <a:r>
              <a:rPr lang="fr-CA" dirty="0"/>
              <a:t> d’un </a:t>
            </a:r>
            <a:r>
              <a:rPr lang="fr-CA" dirty="0" err="1"/>
              <a:t>ReactElement</a:t>
            </a:r>
            <a:endParaRPr lang="fr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91E32-115A-4999-AAFB-8AD0DE454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56" y="2544361"/>
            <a:ext cx="3849493" cy="16027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972F70-0B81-42AB-9D11-3AAE20384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105" y="2544361"/>
            <a:ext cx="4441555" cy="1602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0C0207-5746-4DF7-A6FA-D8C308FC3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068" y="4576618"/>
            <a:ext cx="4072046" cy="191625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4E5E0F1-2B9D-40AF-8528-D4438701425A}"/>
              </a:ext>
            </a:extLst>
          </p:cNvPr>
          <p:cNvSpPr/>
          <p:nvPr/>
        </p:nvSpPr>
        <p:spPr>
          <a:xfrm>
            <a:off x="5188332" y="3075709"/>
            <a:ext cx="951345" cy="582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B5F24F7-B10F-4CC8-8345-E8DE74C00667}"/>
              </a:ext>
            </a:extLst>
          </p:cNvPr>
          <p:cNvSpPr/>
          <p:nvPr/>
        </p:nvSpPr>
        <p:spPr>
          <a:xfrm>
            <a:off x="8156594" y="4247161"/>
            <a:ext cx="679508" cy="239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F59E78-E509-4746-A9F6-C6FEF4D3885C}"/>
              </a:ext>
            </a:extLst>
          </p:cNvPr>
          <p:cNvSpPr txBox="1"/>
          <p:nvPr/>
        </p:nvSpPr>
        <p:spPr>
          <a:xfrm>
            <a:off x="4873549" y="2579947"/>
            <a:ext cx="1508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Babel compile</a:t>
            </a:r>
          </a:p>
          <a:p>
            <a:pPr algn="ctr"/>
            <a:r>
              <a:rPr lang="en-CA" dirty="0"/>
              <a:t>into</a:t>
            </a:r>
            <a:endParaRPr lang="fr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A924B6-49D9-45BA-AE2E-66A6D9D4A9D0}"/>
              </a:ext>
            </a:extLst>
          </p:cNvPr>
          <p:cNvSpPr txBox="1"/>
          <p:nvPr/>
        </p:nvSpPr>
        <p:spPr>
          <a:xfrm>
            <a:off x="8919992" y="4182437"/>
            <a:ext cx="243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Create </a:t>
            </a:r>
            <a:r>
              <a:rPr lang="en-CA" dirty="0" err="1"/>
              <a:t>Javascript</a:t>
            </a:r>
            <a:r>
              <a:rPr lang="en-CA" dirty="0"/>
              <a:t> Object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57852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5AEA-6232-4670-B53E-ADC28E9C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Pourquoi</a:t>
            </a:r>
            <a:r>
              <a:rPr lang="en-CA" dirty="0"/>
              <a:t> un Virtual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B3598-4DA2-4E4D-80F2-A3033D71A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fr-CA" dirty="0"/>
              <a:t>Virtual DOM est une abstraction du HTML DOM, découplé des détails d’implémentation du browser</a:t>
            </a:r>
          </a:p>
          <a:p>
            <a:pPr marL="285750" indent="-285750"/>
            <a:r>
              <a:rPr lang="fr-CA" dirty="0"/>
              <a:t>Arbre de </a:t>
            </a:r>
            <a:r>
              <a:rPr lang="fr-CA" dirty="0" err="1"/>
              <a:t>ReactElement</a:t>
            </a:r>
            <a:endParaRPr lang="fr-CA" dirty="0"/>
          </a:p>
          <a:p>
            <a:pPr marL="285750" indent="-285750"/>
            <a:r>
              <a:rPr lang="fr-CA" dirty="0"/>
              <a:t>La méthode </a:t>
            </a:r>
            <a:r>
              <a:rPr lang="fr-CA" dirty="0" err="1"/>
              <a:t>React.Render</a:t>
            </a:r>
            <a:r>
              <a:rPr lang="fr-CA" dirty="0"/>
              <a:t>() transforme le </a:t>
            </a:r>
            <a:r>
              <a:rPr lang="fr-CA" dirty="0" err="1"/>
              <a:t>reactElement</a:t>
            </a:r>
            <a:r>
              <a:rPr lang="fr-CA" dirty="0"/>
              <a:t> en </a:t>
            </a:r>
            <a:r>
              <a:rPr lang="fr-CA" dirty="0" err="1"/>
              <a:t>node</a:t>
            </a:r>
            <a:r>
              <a:rPr lang="fr-CA" dirty="0"/>
              <a:t> propre à la plateforme (web ou native)</a:t>
            </a:r>
          </a:p>
        </p:txBody>
      </p:sp>
    </p:spTree>
    <p:extLst>
      <p:ext uri="{BB962C8B-B14F-4D97-AF65-F5344CB8AC3E}">
        <p14:creationId xmlns:p14="http://schemas.microsoft.com/office/powerpoint/2010/main" val="211396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5AEA-6232-4670-B53E-ADC28E9C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Pourquoi</a:t>
            </a:r>
            <a:r>
              <a:rPr lang="en-CA" dirty="0"/>
              <a:t> un Virtual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B3598-4DA2-4E4D-80F2-A3033D71A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Changer le DOM est très couteux et </a:t>
            </a:r>
            <a:r>
              <a:rPr lang="fr-CA" dirty="0" err="1"/>
              <a:t>innéficace</a:t>
            </a:r>
            <a:endParaRPr lang="fr-CA" dirty="0"/>
          </a:p>
          <a:p>
            <a:pPr lvl="1"/>
            <a:r>
              <a:rPr lang="fr-CA" dirty="0"/>
              <a:t>Ajouter des </a:t>
            </a:r>
            <a:r>
              <a:rPr lang="fr-CA" dirty="0" err="1"/>
              <a:t>nodes</a:t>
            </a:r>
            <a:r>
              <a:rPr lang="fr-CA" dirty="0"/>
              <a:t> et </a:t>
            </a:r>
            <a:r>
              <a:rPr lang="fr-CA" dirty="0" err="1"/>
              <a:t>attributes</a:t>
            </a:r>
            <a:r>
              <a:rPr lang="fr-CA" dirty="0"/>
              <a:t> pas couteux</a:t>
            </a:r>
          </a:p>
          <a:p>
            <a:pPr lvl="1"/>
            <a:r>
              <a:rPr lang="fr-CA" dirty="0"/>
              <a:t>Recalculer CSS, </a:t>
            </a:r>
            <a:r>
              <a:rPr lang="fr-CA" dirty="0" err="1"/>
              <a:t>layout</a:t>
            </a:r>
            <a:r>
              <a:rPr lang="fr-CA" dirty="0"/>
              <a:t> et </a:t>
            </a:r>
            <a:r>
              <a:rPr lang="fr-CA" dirty="0" err="1"/>
              <a:t>repaint</a:t>
            </a:r>
            <a:r>
              <a:rPr lang="fr-CA" dirty="0"/>
              <a:t> sont très couteux</a:t>
            </a:r>
          </a:p>
          <a:p>
            <a:r>
              <a:rPr lang="fr-CA" dirty="0"/>
              <a:t>Comment améliore </a:t>
            </a:r>
          </a:p>
          <a:p>
            <a:pPr lvl="1"/>
            <a:r>
              <a:rPr lang="fr-CA" dirty="0"/>
              <a:t>Efficient diff </a:t>
            </a:r>
            <a:r>
              <a:rPr lang="fr-CA" dirty="0" err="1"/>
              <a:t>algorithm</a:t>
            </a:r>
            <a:endParaRPr lang="fr-CA" dirty="0"/>
          </a:p>
          <a:p>
            <a:pPr lvl="1"/>
            <a:r>
              <a:rPr lang="fr-CA" dirty="0" err="1"/>
              <a:t>Batched</a:t>
            </a:r>
            <a:r>
              <a:rPr lang="fr-CA" dirty="0"/>
              <a:t> update </a:t>
            </a:r>
            <a:r>
              <a:rPr lang="fr-CA" dirty="0" err="1"/>
              <a:t>operations</a:t>
            </a:r>
            <a:r>
              <a:rPr lang="fr-CA" dirty="0"/>
              <a:t> (vs </a:t>
            </a:r>
            <a:r>
              <a:rPr lang="fr-CA" dirty="0" err="1"/>
              <a:t>many</a:t>
            </a:r>
            <a:r>
              <a:rPr lang="fr-CA" dirty="0"/>
              <a:t> </a:t>
            </a:r>
            <a:r>
              <a:rPr lang="fr-CA" dirty="0" err="1"/>
              <a:t>smallers</a:t>
            </a:r>
            <a:r>
              <a:rPr lang="fr-CA" dirty="0"/>
              <a:t>)</a:t>
            </a:r>
          </a:p>
          <a:p>
            <a:pPr lvl="2"/>
            <a:r>
              <a:rPr lang="fr-CA" dirty="0"/>
              <a:t>= </a:t>
            </a:r>
            <a:r>
              <a:rPr lang="fr-CA" dirty="0" err="1"/>
              <a:t>Less</a:t>
            </a:r>
            <a:r>
              <a:rPr lang="fr-CA" dirty="0"/>
              <a:t> </a:t>
            </a:r>
            <a:r>
              <a:rPr lang="fr-CA" dirty="0" err="1"/>
              <a:t>layout</a:t>
            </a:r>
            <a:r>
              <a:rPr lang="fr-CA" dirty="0"/>
              <a:t> + </a:t>
            </a:r>
            <a:r>
              <a:rPr lang="fr-CA" dirty="0" err="1"/>
              <a:t>repaint</a:t>
            </a:r>
            <a:endParaRPr lang="fr-CA" dirty="0"/>
          </a:p>
          <a:p>
            <a:pPr lvl="1"/>
            <a:r>
              <a:rPr lang="fr-CA" dirty="0"/>
              <a:t>Efficient update of </a:t>
            </a:r>
            <a:r>
              <a:rPr lang="fr-CA" dirty="0" err="1"/>
              <a:t>sub</a:t>
            </a:r>
            <a:r>
              <a:rPr lang="fr-CA" dirty="0"/>
              <a:t> </a:t>
            </a:r>
            <a:r>
              <a:rPr lang="fr-CA" dirty="0" err="1"/>
              <a:t>tree</a:t>
            </a:r>
            <a:r>
              <a:rPr lang="fr-CA" dirty="0"/>
              <a:t> </a:t>
            </a:r>
            <a:r>
              <a:rPr lang="fr-CA" dirty="0" err="1"/>
              <a:t>only</a:t>
            </a:r>
            <a:endParaRPr lang="fr-CA" dirty="0"/>
          </a:p>
          <a:p>
            <a:pPr lvl="1"/>
            <a:r>
              <a:rPr lang="fr-CA" dirty="0"/>
              <a:t>Uses observable </a:t>
            </a:r>
            <a:r>
              <a:rPr lang="fr-CA" dirty="0" err="1"/>
              <a:t>instead</a:t>
            </a:r>
            <a:r>
              <a:rPr lang="fr-CA" dirty="0"/>
              <a:t> of </a:t>
            </a:r>
            <a:r>
              <a:rPr lang="fr-CA" dirty="0" err="1"/>
              <a:t>dirty</a:t>
            </a:r>
            <a:r>
              <a:rPr lang="fr-CA" dirty="0"/>
              <a:t> checking to </a:t>
            </a:r>
            <a:r>
              <a:rPr lang="fr-CA" dirty="0" err="1"/>
              <a:t>detect</a:t>
            </a:r>
            <a:r>
              <a:rPr lang="fr-CA" dirty="0"/>
              <a:t> change</a:t>
            </a:r>
          </a:p>
          <a:p>
            <a:pPr lvl="2"/>
            <a:r>
              <a:rPr lang="fr-CA" dirty="0" err="1"/>
              <a:t>React</a:t>
            </a:r>
            <a:r>
              <a:rPr lang="fr-CA" dirty="0"/>
              <a:t>: </a:t>
            </a:r>
            <a:r>
              <a:rPr lang="fr-CA" dirty="0" err="1"/>
              <a:t>when</a:t>
            </a:r>
            <a:r>
              <a:rPr lang="fr-CA" dirty="0"/>
              <a:t> </a:t>
            </a:r>
            <a:r>
              <a:rPr lang="fr-CA" dirty="0" err="1"/>
              <a:t>setState</a:t>
            </a:r>
            <a:r>
              <a:rPr lang="fr-CA" dirty="0"/>
              <a:t>() =</a:t>
            </a:r>
            <a:r>
              <a:rPr lang="en-CA" dirty="0"/>
              <a:t>&gt; mark component dirty</a:t>
            </a:r>
          </a:p>
          <a:p>
            <a:pPr lvl="2"/>
            <a:r>
              <a:rPr lang="en-CA" dirty="0"/>
              <a:t>Angular: Recurring process to detect change (</a:t>
            </a:r>
            <a:r>
              <a:rPr lang="en-CA" dirty="0" err="1"/>
              <a:t>doesn</a:t>
            </a:r>
            <a:r>
              <a:rPr lang="fr-CA" dirty="0"/>
              <a:t>’t </a:t>
            </a:r>
            <a:r>
              <a:rPr lang="fr-CA" dirty="0" err="1"/>
              <a:t>scale</a:t>
            </a:r>
            <a:r>
              <a:rPr lang="fr-CA" dirty="0"/>
              <a:t>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9388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1090</Words>
  <Application>Microsoft Office PowerPoint</Application>
  <PresentationFormat>Widescreen</PresentationFormat>
  <Paragraphs>201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React 202</vt:lpstr>
      <vt:lpstr>Table des matières</vt:lpstr>
      <vt:lpstr>DOM (Document Object Model)</vt:lpstr>
      <vt:lpstr>Comment le browser render </vt:lpstr>
      <vt:lpstr>React Building Block</vt:lpstr>
      <vt:lpstr>React Element &amp; Virtual DOM</vt:lpstr>
      <vt:lpstr>Lifecycle d’un ReactElement</vt:lpstr>
      <vt:lpstr>Pourquoi un Virtual DOM</vt:lpstr>
      <vt:lpstr>Pourquoi un Virtual DOM</vt:lpstr>
      <vt:lpstr>Virtual DOM vs Shadow DOM</vt:lpstr>
      <vt:lpstr>Component LifeCycle</vt:lpstr>
      <vt:lpstr>How and When use lifecycle method</vt:lpstr>
      <vt:lpstr>How and When use lifecycle method (React 16)</vt:lpstr>
      <vt:lpstr>React Render &amp; Reconciliation</vt:lpstr>
      <vt:lpstr>Visualisation</vt:lpstr>
      <vt:lpstr>Context et objectif de la réconciliation</vt:lpstr>
      <vt:lpstr>Étape de la réconciliation</vt:lpstr>
      <vt:lpstr>Reconciliation Game</vt:lpstr>
      <vt:lpstr>Why bool is valid type</vt:lpstr>
      <vt:lpstr>Éviter des Waste Render</vt:lpstr>
      <vt:lpstr>ShouldComponentUpdate 101</vt:lpstr>
      <vt:lpstr>React Profiler</vt:lpstr>
      <vt:lpstr>Tooling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Mathieu Gamache</dc:creator>
  <cp:lastModifiedBy>Mathieu Gamache</cp:lastModifiedBy>
  <cp:revision>29</cp:revision>
  <dcterms:created xsi:type="dcterms:W3CDTF">2019-02-08T00:47:39Z</dcterms:created>
  <dcterms:modified xsi:type="dcterms:W3CDTF">2019-02-20T16:43:21Z</dcterms:modified>
</cp:coreProperties>
</file>