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2" r:id="rId6"/>
    <p:sldId id="272" r:id="rId7"/>
    <p:sldId id="263" r:id="rId8"/>
    <p:sldId id="264" r:id="rId9"/>
    <p:sldId id="274" r:id="rId10"/>
    <p:sldId id="275" r:id="rId11"/>
    <p:sldId id="265" r:id="rId12"/>
    <p:sldId id="261" r:id="rId13"/>
    <p:sldId id="266" r:id="rId14"/>
    <p:sldId id="277" r:id="rId15"/>
    <p:sldId id="278" r:id="rId16"/>
    <p:sldId id="279" r:id="rId17"/>
    <p:sldId id="280" r:id="rId18"/>
    <p:sldId id="281" r:id="rId19"/>
    <p:sldId id="283" r:id="rId20"/>
    <p:sldId id="286" r:id="rId21"/>
    <p:sldId id="282" r:id="rId22"/>
    <p:sldId id="284" r:id="rId23"/>
    <p:sldId id="288" r:id="rId24"/>
    <p:sldId id="287" r:id="rId25"/>
  </p:sldIdLst>
  <p:sldSz cx="12192000" cy="6858000"/>
  <p:notesSz cx="6858000" cy="9144000"/>
  <p:embeddedFontLst>
    <p:embeddedFont>
      <p:font typeface="Amasis MT Pro Black" panose="02040A04050005020304" pitchFamily="18" charset="0"/>
      <p:bold r:id="rId27"/>
      <p:boldItalic r:id="rId28"/>
    </p:embeddedFont>
    <p:embeddedFont>
      <p:font typeface="Play"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ozi Edoh" userId="71533eedfa5be3ed" providerId="LiveId" clId="{7D391C5C-96BF-4B02-BB3F-21CAADF7FB6F}"/>
    <pc:docChg chg="custSel modSld">
      <pc:chgData name="Ngozi Edoh" userId="71533eedfa5be3ed" providerId="LiveId" clId="{7D391C5C-96BF-4B02-BB3F-21CAADF7FB6F}" dt="2025-08-22T19:13:28.275" v="65" actId="1037"/>
      <pc:docMkLst>
        <pc:docMk/>
      </pc:docMkLst>
      <pc:sldChg chg="modSp mod">
        <pc:chgData name="Ngozi Edoh" userId="71533eedfa5be3ed" providerId="LiveId" clId="{7D391C5C-96BF-4B02-BB3F-21CAADF7FB6F}" dt="2025-08-22T17:52:38.599" v="34" actId="20577"/>
        <pc:sldMkLst>
          <pc:docMk/>
          <pc:sldMk cId="0" sldId="257"/>
        </pc:sldMkLst>
        <pc:spChg chg="mod">
          <ac:chgData name="Ngozi Edoh" userId="71533eedfa5be3ed" providerId="LiveId" clId="{7D391C5C-96BF-4B02-BB3F-21CAADF7FB6F}" dt="2025-08-22T17:52:38.599" v="34" actId="20577"/>
          <ac:spMkLst>
            <pc:docMk/>
            <pc:sldMk cId="0" sldId="257"/>
            <ac:spMk id="96" creationId="{00000000-0000-0000-0000-000000000000}"/>
          </ac:spMkLst>
        </pc:spChg>
      </pc:sldChg>
      <pc:sldChg chg="modSp mod">
        <pc:chgData name="Ngozi Edoh" userId="71533eedfa5be3ed" providerId="LiveId" clId="{7D391C5C-96BF-4B02-BB3F-21CAADF7FB6F}" dt="2025-08-22T19:07:14.755" v="35" actId="20577"/>
        <pc:sldMkLst>
          <pc:docMk/>
          <pc:sldMk cId="0" sldId="262"/>
        </pc:sldMkLst>
        <pc:spChg chg="mod">
          <ac:chgData name="Ngozi Edoh" userId="71533eedfa5be3ed" providerId="LiveId" clId="{7D391C5C-96BF-4B02-BB3F-21CAADF7FB6F}" dt="2025-08-22T19:07:14.755" v="35" actId="20577"/>
          <ac:spMkLst>
            <pc:docMk/>
            <pc:sldMk cId="0" sldId="262"/>
            <ac:spMk id="3" creationId="{E351E1CC-1DFE-97AF-167A-25BE9779B222}"/>
          </ac:spMkLst>
        </pc:spChg>
      </pc:sldChg>
      <pc:sldChg chg="modSp mod">
        <pc:chgData name="Ngozi Edoh" userId="71533eedfa5be3ed" providerId="LiveId" clId="{7D391C5C-96BF-4B02-BB3F-21CAADF7FB6F}" dt="2025-08-22T19:13:28.275" v="65" actId="1037"/>
        <pc:sldMkLst>
          <pc:docMk/>
          <pc:sldMk cId="0" sldId="266"/>
        </pc:sldMkLst>
        <pc:spChg chg="mod">
          <ac:chgData name="Ngozi Edoh" userId="71533eedfa5be3ed" providerId="LiveId" clId="{7D391C5C-96BF-4B02-BB3F-21CAADF7FB6F}" dt="2025-08-22T19:13:28.275" v="65" actId="1037"/>
          <ac:spMkLst>
            <pc:docMk/>
            <pc:sldMk cId="0" sldId="266"/>
            <ac:spMk id="4" creationId="{2D52FCDC-745F-522B-2B8C-E6939BDBC51B}"/>
          </ac:spMkLst>
        </pc:spChg>
      </pc:sldChg>
      <pc:sldChg chg="delSp modSp mod">
        <pc:chgData name="Ngozi Edoh" userId="71533eedfa5be3ed" providerId="LiveId" clId="{7D391C5C-96BF-4B02-BB3F-21CAADF7FB6F}" dt="2025-08-22T19:10:37.565" v="46" actId="20577"/>
        <pc:sldMkLst>
          <pc:docMk/>
          <pc:sldMk cId="2286687355" sldId="274"/>
        </pc:sldMkLst>
        <pc:spChg chg="mod">
          <ac:chgData name="Ngozi Edoh" userId="71533eedfa5be3ed" providerId="LiveId" clId="{7D391C5C-96BF-4B02-BB3F-21CAADF7FB6F}" dt="2025-08-21T23:45:02.599" v="0" actId="207"/>
          <ac:spMkLst>
            <pc:docMk/>
            <pc:sldMk cId="2286687355" sldId="274"/>
            <ac:spMk id="6" creationId="{EDC19B46-124C-F599-A55B-2B087930AA04}"/>
          </ac:spMkLst>
        </pc:spChg>
        <pc:spChg chg="mod">
          <ac:chgData name="Ngozi Edoh" userId="71533eedfa5be3ed" providerId="LiveId" clId="{7D391C5C-96BF-4B02-BB3F-21CAADF7FB6F}" dt="2025-08-21T23:45:06.152" v="1" actId="207"/>
          <ac:spMkLst>
            <pc:docMk/>
            <pc:sldMk cId="2286687355" sldId="274"/>
            <ac:spMk id="8" creationId="{ACDBF709-D9BF-1E3A-0762-999A1A38196D}"/>
          </ac:spMkLst>
        </pc:spChg>
        <pc:spChg chg="mod">
          <ac:chgData name="Ngozi Edoh" userId="71533eedfa5be3ed" providerId="LiveId" clId="{7D391C5C-96BF-4B02-BB3F-21CAADF7FB6F}" dt="2025-08-21T23:45:12.580" v="2" actId="207"/>
          <ac:spMkLst>
            <pc:docMk/>
            <pc:sldMk cId="2286687355" sldId="274"/>
            <ac:spMk id="10" creationId="{860D1F15-05CC-05C5-2DEF-85E65B975775}"/>
          </ac:spMkLst>
        </pc:spChg>
        <pc:spChg chg="del">
          <ac:chgData name="Ngozi Edoh" userId="71533eedfa5be3ed" providerId="LiveId" clId="{7D391C5C-96BF-4B02-BB3F-21CAADF7FB6F}" dt="2025-08-21T23:45:24.490" v="3" actId="478"/>
          <ac:spMkLst>
            <pc:docMk/>
            <pc:sldMk cId="2286687355" sldId="274"/>
            <ac:spMk id="12" creationId="{109EA914-CBCC-FAAE-F3FD-2B4397BD01F8}"/>
          </ac:spMkLst>
        </pc:spChg>
        <pc:spChg chg="mod">
          <ac:chgData name="Ngozi Edoh" userId="71533eedfa5be3ed" providerId="LiveId" clId="{7D391C5C-96BF-4B02-BB3F-21CAADF7FB6F}" dt="2025-08-21T23:45:43.290" v="6" actId="207"/>
          <ac:spMkLst>
            <pc:docMk/>
            <pc:sldMk cId="2286687355" sldId="274"/>
            <ac:spMk id="13" creationId="{7EA50D76-1F00-1040-C222-BC356C3673A8}"/>
          </ac:spMkLst>
        </pc:spChg>
        <pc:spChg chg="mod">
          <ac:chgData name="Ngozi Edoh" userId="71533eedfa5be3ed" providerId="LiveId" clId="{7D391C5C-96BF-4B02-BB3F-21CAADF7FB6F}" dt="2025-08-22T19:10:37.565" v="46" actId="20577"/>
          <ac:spMkLst>
            <pc:docMk/>
            <pc:sldMk cId="2286687355" sldId="274"/>
            <ac:spMk id="15" creationId="{8122D684-56DE-9189-B112-47FDBB387933}"/>
          </ac:spMkLst>
        </pc:spChg>
      </pc:sldChg>
      <pc:sldChg chg="modSp mod">
        <pc:chgData name="Ngozi Edoh" userId="71533eedfa5be3ed" providerId="LiveId" clId="{7D391C5C-96BF-4B02-BB3F-21CAADF7FB6F}" dt="2025-08-21T23:47:12.176" v="25" actId="20577"/>
        <pc:sldMkLst>
          <pc:docMk/>
          <pc:sldMk cId="3163075535" sldId="275"/>
        </pc:sldMkLst>
        <pc:spChg chg="mod">
          <ac:chgData name="Ngozi Edoh" userId="71533eedfa5be3ed" providerId="LiveId" clId="{7D391C5C-96BF-4B02-BB3F-21CAADF7FB6F}" dt="2025-08-21T23:47:02.636" v="16" actId="20577"/>
          <ac:spMkLst>
            <pc:docMk/>
            <pc:sldMk cId="3163075535" sldId="275"/>
            <ac:spMk id="7" creationId="{BB2BBDEE-E560-D5F7-1999-789B7DC27B3E}"/>
          </ac:spMkLst>
        </pc:spChg>
        <pc:spChg chg="mod">
          <ac:chgData name="Ngozi Edoh" userId="71533eedfa5be3ed" providerId="LiveId" clId="{7D391C5C-96BF-4B02-BB3F-21CAADF7FB6F}" dt="2025-08-21T23:47:12.176" v="25" actId="20577"/>
          <ac:spMkLst>
            <pc:docMk/>
            <pc:sldMk cId="3163075535" sldId="275"/>
            <ac:spMk id="14" creationId="{F2C05988-7699-F6D2-AE76-B60AB702CB75}"/>
          </ac:spMkLst>
        </pc:spChg>
      </pc:sldChg>
      <pc:sldChg chg="modSp mod">
        <pc:chgData name="Ngozi Edoh" userId="71533eedfa5be3ed" providerId="LiveId" clId="{7D391C5C-96BF-4B02-BB3F-21CAADF7FB6F}" dt="2025-08-21T23:54:49.271" v="26" actId="20577"/>
        <pc:sldMkLst>
          <pc:docMk/>
          <pc:sldMk cId="3958832747" sldId="278"/>
        </pc:sldMkLst>
        <pc:spChg chg="mod">
          <ac:chgData name="Ngozi Edoh" userId="71533eedfa5be3ed" providerId="LiveId" clId="{7D391C5C-96BF-4B02-BB3F-21CAADF7FB6F}" dt="2025-08-21T23:54:49.271" v="26" actId="20577"/>
          <ac:spMkLst>
            <pc:docMk/>
            <pc:sldMk cId="3958832747" sldId="278"/>
            <ac:spMk id="6" creationId="{F7963880-6253-EAE3-0CA9-18FFBE06AD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C5419470-F9CE-16E9-8B4E-88D63E4D3784}"/>
            </a:ext>
          </a:extLst>
        </p:cNvPr>
        <p:cNvGrpSpPr/>
        <p:nvPr/>
      </p:nvGrpSpPr>
      <p:grpSpPr>
        <a:xfrm>
          <a:off x="0" y="0"/>
          <a:ext cx="0" cy="0"/>
          <a:chOff x="0" y="0"/>
          <a:chExt cx="0" cy="0"/>
        </a:xfrm>
      </p:grpSpPr>
      <p:sp>
        <p:nvSpPr>
          <p:cNvPr id="135" name="Google Shape;135;p9:notes">
            <a:extLst>
              <a:ext uri="{FF2B5EF4-FFF2-40B4-BE49-F238E27FC236}">
                <a16:creationId xmlns:a16="http://schemas.microsoft.com/office/drawing/2014/main" id="{DC95BD2A-3FB4-FAAF-F24E-6152201B30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Get a sense of the dataset structure</a:t>
            </a:r>
          </a:p>
          <a:p>
            <a:pPr marL="171450" lvl="0" indent="-171450" algn="l" rtl="0">
              <a:spcBef>
                <a:spcPts val="0"/>
              </a:spcBef>
              <a:spcAft>
                <a:spcPts val="0"/>
              </a:spcAft>
            </a:pPr>
            <a:r>
              <a:rPr lang="en-US" dirty="0"/>
              <a:t>Understand attrition distribution</a:t>
            </a:r>
          </a:p>
          <a:p>
            <a:pPr marL="171450" lvl="0" indent="-171450" algn="l" rtl="0">
              <a:spcBef>
                <a:spcPts val="0"/>
              </a:spcBef>
              <a:spcAft>
                <a:spcPts val="0"/>
              </a:spcAft>
            </a:pPr>
            <a:r>
              <a:rPr lang="en-US" dirty="0"/>
              <a:t>Explore individual variables</a:t>
            </a:r>
          </a:p>
          <a:p>
            <a:pPr marL="171450" lvl="0" indent="-171450" algn="l" rtl="0">
              <a:spcBef>
                <a:spcPts val="0"/>
              </a:spcBef>
              <a:spcAft>
                <a:spcPts val="0"/>
              </a:spcAft>
            </a:pPr>
            <a:r>
              <a:rPr lang="en-US" dirty="0"/>
              <a:t>Detect relationships between numerical features</a:t>
            </a:r>
          </a:p>
          <a:p>
            <a:pPr marL="171450" lvl="0" indent="-171450" algn="l" rtl="0">
              <a:spcBef>
                <a:spcPts val="0"/>
              </a:spcBef>
              <a:spcAft>
                <a:spcPts val="0"/>
              </a:spcAft>
            </a:pPr>
            <a:r>
              <a:rPr lang="en-US" dirty="0"/>
              <a:t>Hypothesize predictors before modeling</a:t>
            </a:r>
            <a:endParaRPr dirty="0"/>
          </a:p>
        </p:txBody>
      </p:sp>
      <p:sp>
        <p:nvSpPr>
          <p:cNvPr id="136" name="Google Shape;136;p9:notes">
            <a:extLst>
              <a:ext uri="{FF2B5EF4-FFF2-40B4-BE49-F238E27FC236}">
                <a16:creationId xmlns:a16="http://schemas.microsoft.com/office/drawing/2014/main" id="{74A09021-68E7-1C5E-212B-8D78AB3C0C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588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F1E94CAF-83B6-D6ED-6C61-690680F8354D}"/>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5839E908-F601-D6E4-99DF-D659AA4C3F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a:extLst>
              <a:ext uri="{FF2B5EF4-FFF2-40B4-BE49-F238E27FC236}">
                <a16:creationId xmlns:a16="http://schemas.microsoft.com/office/drawing/2014/main" id="{20DBB80B-2ACC-DEA5-C671-170BC722F1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8428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3569EB33-7A41-C944-0626-AC30C8E9BFE3}"/>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47010141-0153-31FC-B6C7-34C9495827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a:extLst>
              <a:ext uri="{FF2B5EF4-FFF2-40B4-BE49-F238E27FC236}">
                <a16:creationId xmlns:a16="http://schemas.microsoft.com/office/drawing/2014/main" id="{8C16F755-7ED3-9592-C2F1-7FBCC21CC0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976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CAE2FA40-3669-C9E8-D650-12F350BA9B2D}"/>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13C2048A-09D7-B7B4-C65A-4C27FF4041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a:extLst>
              <a:ext uri="{FF2B5EF4-FFF2-40B4-BE49-F238E27FC236}">
                <a16:creationId xmlns:a16="http://schemas.microsoft.com/office/drawing/2014/main" id="{D2269FE0-696D-A67E-E577-91397E687E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639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EDFF8E46-D7EB-4C1B-AA4C-FA64F1B15B82}"/>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31DE4568-40B7-72B7-5E30-CE1E7F3FFD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a:extLst>
              <a:ext uri="{FF2B5EF4-FFF2-40B4-BE49-F238E27FC236}">
                <a16:creationId xmlns:a16="http://schemas.microsoft.com/office/drawing/2014/main" id="{F0C5D71D-3474-F905-4247-C5A1EA01BC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2294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39B9A405-8A13-404C-804B-7D6ACDF90AE2}"/>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8DB09FE7-C84F-586A-6F7F-7AF80B41DE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a:extLst>
              <a:ext uri="{FF2B5EF4-FFF2-40B4-BE49-F238E27FC236}">
                <a16:creationId xmlns:a16="http://schemas.microsoft.com/office/drawing/2014/main" id="{3C17A543-7A87-9453-CCD5-A8A2553D4D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910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CB6F76B1-C5AC-CC97-FFB5-D28D5B0001FD}"/>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C3B2CA47-8223-907E-EF18-3DFE9E6D9A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a:extLst>
              <a:ext uri="{FF2B5EF4-FFF2-40B4-BE49-F238E27FC236}">
                <a16:creationId xmlns:a16="http://schemas.microsoft.com/office/drawing/2014/main" id="{DE73B824-6F52-5477-9DE4-79B3B9E297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0989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65FD592A-091B-80DC-658E-F8DF2DFB7FD0}"/>
            </a:ext>
          </a:extLst>
        </p:cNvPr>
        <p:cNvGrpSpPr/>
        <p:nvPr/>
      </p:nvGrpSpPr>
      <p:grpSpPr>
        <a:xfrm>
          <a:off x="0" y="0"/>
          <a:ext cx="0" cy="0"/>
          <a:chOff x="0" y="0"/>
          <a:chExt cx="0" cy="0"/>
        </a:xfrm>
      </p:grpSpPr>
      <p:sp>
        <p:nvSpPr>
          <p:cNvPr id="135" name="Google Shape;135;p9:notes">
            <a:extLst>
              <a:ext uri="{FF2B5EF4-FFF2-40B4-BE49-F238E27FC236}">
                <a16:creationId xmlns:a16="http://schemas.microsoft.com/office/drawing/2014/main" id="{B2BC07DB-ECB4-CEBC-D508-35A63E140A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Get a sense of the dataset structure</a:t>
            </a:r>
          </a:p>
          <a:p>
            <a:pPr marL="171450" lvl="0" indent="-171450" algn="l" rtl="0">
              <a:spcBef>
                <a:spcPts val="0"/>
              </a:spcBef>
              <a:spcAft>
                <a:spcPts val="0"/>
              </a:spcAft>
            </a:pPr>
            <a:r>
              <a:rPr lang="en-US" dirty="0"/>
              <a:t>Understand attrition distribution</a:t>
            </a:r>
          </a:p>
          <a:p>
            <a:pPr marL="171450" lvl="0" indent="-171450" algn="l" rtl="0">
              <a:spcBef>
                <a:spcPts val="0"/>
              </a:spcBef>
              <a:spcAft>
                <a:spcPts val="0"/>
              </a:spcAft>
            </a:pPr>
            <a:r>
              <a:rPr lang="en-US" dirty="0"/>
              <a:t>Explore individual variables</a:t>
            </a:r>
          </a:p>
          <a:p>
            <a:pPr marL="171450" lvl="0" indent="-171450" algn="l" rtl="0">
              <a:spcBef>
                <a:spcPts val="0"/>
              </a:spcBef>
              <a:spcAft>
                <a:spcPts val="0"/>
              </a:spcAft>
            </a:pPr>
            <a:r>
              <a:rPr lang="en-US" dirty="0"/>
              <a:t>Detect relationships between numerical features</a:t>
            </a:r>
          </a:p>
          <a:p>
            <a:pPr marL="171450" lvl="0" indent="-171450" algn="l" rtl="0">
              <a:spcBef>
                <a:spcPts val="0"/>
              </a:spcBef>
              <a:spcAft>
                <a:spcPts val="0"/>
              </a:spcAft>
            </a:pPr>
            <a:r>
              <a:rPr lang="en-US" dirty="0"/>
              <a:t>Hypothesize predictors before modeling</a:t>
            </a:r>
            <a:endParaRPr dirty="0"/>
          </a:p>
        </p:txBody>
      </p:sp>
      <p:sp>
        <p:nvSpPr>
          <p:cNvPr id="136" name="Google Shape;136;p9:notes">
            <a:extLst>
              <a:ext uri="{FF2B5EF4-FFF2-40B4-BE49-F238E27FC236}">
                <a16:creationId xmlns:a16="http://schemas.microsoft.com/office/drawing/2014/main" id="{6E21A9F1-9A9C-4E52-E0DF-F2C881B183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0999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7DEA8022-1812-851E-0A66-37FEB81A0712}"/>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49B5D4D2-B6C8-7578-CE0E-8734A9B066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a:extLst>
              <a:ext uri="{FF2B5EF4-FFF2-40B4-BE49-F238E27FC236}">
                <a16:creationId xmlns:a16="http://schemas.microsoft.com/office/drawing/2014/main" id="{C0F4C453-C7C1-7D45-1552-E28F3B60A2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9766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6BBE5512-9DBA-9BA3-48B1-5E07F4183444}"/>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AC270128-5DF5-D219-E85F-AE3D95D046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a:extLst>
              <a:ext uri="{FF2B5EF4-FFF2-40B4-BE49-F238E27FC236}">
                <a16:creationId xmlns:a16="http://schemas.microsoft.com/office/drawing/2014/main" id="{479BF1F6-350D-817B-88F8-FB7E2C509F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1499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C56B46A7-4A1C-7D81-60B2-208AF0255A97}"/>
            </a:ext>
          </a:extLst>
        </p:cNvPr>
        <p:cNvGrpSpPr/>
        <p:nvPr/>
      </p:nvGrpSpPr>
      <p:grpSpPr>
        <a:xfrm>
          <a:off x="0" y="0"/>
          <a:ext cx="0" cy="0"/>
          <a:chOff x="0" y="0"/>
          <a:chExt cx="0" cy="0"/>
        </a:xfrm>
      </p:grpSpPr>
      <p:sp>
        <p:nvSpPr>
          <p:cNvPr id="135" name="Google Shape;135;p9:notes">
            <a:extLst>
              <a:ext uri="{FF2B5EF4-FFF2-40B4-BE49-F238E27FC236}">
                <a16:creationId xmlns:a16="http://schemas.microsoft.com/office/drawing/2014/main" id="{9468AC26-BC0B-C048-6402-73A75AF928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
        <p:nvSpPr>
          <p:cNvPr id="136" name="Google Shape;136;p9:notes">
            <a:extLst>
              <a:ext uri="{FF2B5EF4-FFF2-40B4-BE49-F238E27FC236}">
                <a16:creationId xmlns:a16="http://schemas.microsoft.com/office/drawing/2014/main" id="{64B7776D-B735-2F52-D0B2-DFAA9AD5D3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7781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a:extLst>
            <a:ext uri="{FF2B5EF4-FFF2-40B4-BE49-F238E27FC236}">
              <a16:creationId xmlns:a16="http://schemas.microsoft.com/office/drawing/2014/main" id="{B44BF769-A644-D64D-5BF3-E6568EEE8E36}"/>
            </a:ext>
          </a:extLst>
        </p:cNvPr>
        <p:cNvGrpSpPr/>
        <p:nvPr/>
      </p:nvGrpSpPr>
      <p:grpSpPr>
        <a:xfrm>
          <a:off x="0" y="0"/>
          <a:ext cx="0" cy="0"/>
          <a:chOff x="0" y="0"/>
          <a:chExt cx="0" cy="0"/>
        </a:xfrm>
      </p:grpSpPr>
      <p:sp>
        <p:nvSpPr>
          <p:cNvPr id="177" name="Google Shape;177;p16:notes">
            <a:extLst>
              <a:ext uri="{FF2B5EF4-FFF2-40B4-BE49-F238E27FC236}">
                <a16:creationId xmlns:a16="http://schemas.microsoft.com/office/drawing/2014/main" id="{3181DB27-01EB-71FC-47D4-BD73E83867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6:notes">
            <a:extLst>
              <a:ext uri="{FF2B5EF4-FFF2-40B4-BE49-F238E27FC236}">
                <a16:creationId xmlns:a16="http://schemas.microsoft.com/office/drawing/2014/main" id="{9FBC925D-DA5B-4A07-4B46-2A55B5374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314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D9F6F9C8-74C8-AF1D-ED57-4074419D02AA}"/>
            </a:ext>
          </a:extLst>
        </p:cNvPr>
        <p:cNvGrpSpPr/>
        <p:nvPr/>
      </p:nvGrpSpPr>
      <p:grpSpPr>
        <a:xfrm>
          <a:off x="0" y="0"/>
          <a:ext cx="0" cy="0"/>
          <a:chOff x="0" y="0"/>
          <a:chExt cx="0" cy="0"/>
        </a:xfrm>
      </p:grpSpPr>
      <p:sp>
        <p:nvSpPr>
          <p:cNvPr id="123" name="Google Shape;123;p7:notes">
            <a:extLst>
              <a:ext uri="{FF2B5EF4-FFF2-40B4-BE49-F238E27FC236}">
                <a16:creationId xmlns:a16="http://schemas.microsoft.com/office/drawing/2014/main" id="{A378D0FD-F43A-8436-3E0D-919F47FAD4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a:extLst>
              <a:ext uri="{FF2B5EF4-FFF2-40B4-BE49-F238E27FC236}">
                <a16:creationId xmlns:a16="http://schemas.microsoft.com/office/drawing/2014/main" id="{D1A0B645-99E4-0F7B-9CB6-521A8ED202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7810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Get a sense of the dataset structure</a:t>
            </a:r>
          </a:p>
          <a:p>
            <a:pPr marL="171450" lvl="0" indent="-171450" algn="l" rtl="0">
              <a:spcBef>
                <a:spcPts val="0"/>
              </a:spcBef>
              <a:spcAft>
                <a:spcPts val="0"/>
              </a:spcAft>
            </a:pPr>
            <a:r>
              <a:rPr lang="en-US" dirty="0"/>
              <a:t>Understand attrition distribution</a:t>
            </a:r>
          </a:p>
          <a:p>
            <a:pPr marL="171450" lvl="0" indent="-171450" algn="l" rtl="0">
              <a:spcBef>
                <a:spcPts val="0"/>
              </a:spcBef>
              <a:spcAft>
                <a:spcPts val="0"/>
              </a:spcAft>
            </a:pPr>
            <a:r>
              <a:rPr lang="en-US" dirty="0"/>
              <a:t>Explore individual variables</a:t>
            </a:r>
          </a:p>
          <a:p>
            <a:pPr marL="171450" lvl="0" indent="-171450" algn="l" rtl="0">
              <a:spcBef>
                <a:spcPts val="0"/>
              </a:spcBef>
              <a:spcAft>
                <a:spcPts val="0"/>
              </a:spcAft>
            </a:pPr>
            <a:r>
              <a:rPr lang="en-US" dirty="0"/>
              <a:t>Detect relationships between numerical features</a:t>
            </a:r>
          </a:p>
          <a:p>
            <a:pPr marL="171450" lvl="0" indent="-171450" algn="l" rtl="0">
              <a:spcBef>
                <a:spcPts val="0"/>
              </a:spcBef>
              <a:spcAft>
                <a:spcPts val="0"/>
              </a:spcAft>
            </a:pPr>
            <a:r>
              <a:rPr lang="en-US" dirty="0"/>
              <a:t>Hypothesize predictors before modeling</a:t>
            </a:r>
            <a:endParaRPr dirty="0"/>
          </a:p>
        </p:txBody>
      </p:sp>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8AE36308-6271-6E9F-6269-238D2A49E184}"/>
            </a:ext>
          </a:extLst>
        </p:cNvPr>
        <p:cNvGrpSpPr/>
        <p:nvPr/>
      </p:nvGrpSpPr>
      <p:grpSpPr>
        <a:xfrm>
          <a:off x="0" y="0"/>
          <a:ext cx="0" cy="0"/>
          <a:chOff x="0" y="0"/>
          <a:chExt cx="0" cy="0"/>
        </a:xfrm>
      </p:grpSpPr>
      <p:sp>
        <p:nvSpPr>
          <p:cNvPr id="135" name="Google Shape;135;p9:notes">
            <a:extLst>
              <a:ext uri="{FF2B5EF4-FFF2-40B4-BE49-F238E27FC236}">
                <a16:creationId xmlns:a16="http://schemas.microsoft.com/office/drawing/2014/main" id="{ACFB4B37-22BB-AD16-04C4-45281E82B5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Get a sense of the dataset structure</a:t>
            </a:r>
          </a:p>
          <a:p>
            <a:pPr marL="171450" lvl="0" indent="-171450" algn="l" rtl="0">
              <a:spcBef>
                <a:spcPts val="0"/>
              </a:spcBef>
              <a:spcAft>
                <a:spcPts val="0"/>
              </a:spcAft>
            </a:pPr>
            <a:r>
              <a:rPr lang="en-US" dirty="0"/>
              <a:t>Understand attrition distribution</a:t>
            </a:r>
          </a:p>
          <a:p>
            <a:pPr marL="171450" lvl="0" indent="-171450" algn="l" rtl="0">
              <a:spcBef>
                <a:spcPts val="0"/>
              </a:spcBef>
              <a:spcAft>
                <a:spcPts val="0"/>
              </a:spcAft>
            </a:pPr>
            <a:r>
              <a:rPr lang="en-US" dirty="0"/>
              <a:t>Explore individual variables</a:t>
            </a:r>
          </a:p>
          <a:p>
            <a:pPr marL="171450" lvl="0" indent="-171450" algn="l" rtl="0">
              <a:spcBef>
                <a:spcPts val="0"/>
              </a:spcBef>
              <a:spcAft>
                <a:spcPts val="0"/>
              </a:spcAft>
            </a:pPr>
            <a:r>
              <a:rPr lang="en-US" dirty="0"/>
              <a:t>Detect relationships between numerical features</a:t>
            </a:r>
          </a:p>
          <a:p>
            <a:pPr marL="171450" lvl="0" indent="-171450" algn="l" rtl="0">
              <a:spcBef>
                <a:spcPts val="0"/>
              </a:spcBef>
              <a:spcAft>
                <a:spcPts val="0"/>
              </a:spcAft>
            </a:pPr>
            <a:r>
              <a:rPr lang="en-US" dirty="0"/>
              <a:t>Hypothesize predictors before modeling</a:t>
            </a:r>
            <a:endParaRPr dirty="0"/>
          </a:p>
        </p:txBody>
      </p:sp>
      <p:sp>
        <p:nvSpPr>
          <p:cNvPr id="136" name="Google Shape;136;p9:notes">
            <a:extLst>
              <a:ext uri="{FF2B5EF4-FFF2-40B4-BE49-F238E27FC236}">
                <a16:creationId xmlns:a16="http://schemas.microsoft.com/office/drawing/2014/main" id="{818251E8-4F0E-F43C-CFAA-AC3B77419C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0102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a:spLocks noGrp="1"/>
          </p:cNvSpPr>
          <p:nvPr>
            <p:ph type="pic" idx="2"/>
          </p:nvPr>
        </p:nvSpPr>
        <p:spPr>
          <a:xfrm>
            <a:off x="5183188" y="987425"/>
            <a:ext cx="6172200" cy="4873625"/>
          </a:xfrm>
          <a:prstGeom prst="rect">
            <a:avLst/>
          </a:prstGeom>
          <a:noFill/>
          <a:ln>
            <a:noFill/>
          </a:ln>
        </p:spPr>
      </p:sp>
      <p:sp>
        <p:nvSpPr>
          <p:cNvPr id="69" name="Google Shape;69;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p:nvPr/>
        </p:nvSpPr>
        <p:spPr>
          <a:xfrm>
            <a:off x="0" y="6311900"/>
            <a:ext cx="12192000" cy="546100"/>
          </a:xfrm>
          <a:prstGeom prst="rect">
            <a:avLst/>
          </a:prstGeom>
          <a:solidFill>
            <a:srgbClr val="1F5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2" name="Google Shape;12;p1" descr="Learn to Change Your World - Osiri University"/>
          <p:cNvPicPr preferRelativeResize="0"/>
          <p:nvPr/>
        </p:nvPicPr>
        <p:blipFill rotWithShape="1">
          <a:blip r:embed="rId13">
            <a:alphaModFix/>
          </a:blip>
          <a:srcRect/>
          <a:stretch/>
        </p:blipFill>
        <p:spPr>
          <a:xfrm>
            <a:off x="471638" y="416050"/>
            <a:ext cx="1305780" cy="924900"/>
          </a:xfrm>
          <a:prstGeom prst="rect">
            <a:avLst/>
          </a:prstGeom>
          <a:noFill/>
          <a:ln>
            <a:noFill/>
          </a:ln>
        </p:spPr>
      </p:pic>
      <p:sp>
        <p:nvSpPr>
          <p:cNvPr id="13" name="Google Shape;13;p1"/>
          <p:cNvSpPr/>
          <p:nvPr/>
        </p:nvSpPr>
        <p:spPr>
          <a:xfrm>
            <a:off x="0" y="0"/>
            <a:ext cx="12192000" cy="228600"/>
          </a:xfrm>
          <a:prstGeom prst="rect">
            <a:avLst/>
          </a:prstGeom>
          <a:solidFill>
            <a:srgbClr val="1F5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1"/>
          <p:cNvSpPr txBox="1"/>
          <p:nvPr/>
        </p:nvSpPr>
        <p:spPr>
          <a:xfrm>
            <a:off x="387927" y="6396593"/>
            <a:ext cx="40455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C7EDFC"/>
                </a:solidFill>
                <a:latin typeface="Arial"/>
                <a:ea typeface="Arial"/>
                <a:cs typeface="Arial"/>
                <a:sym typeface="Arial"/>
              </a:rPr>
              <a:t>Data Science and Analytics (CSIS 503 )</a:t>
            </a:r>
            <a:endParaRPr/>
          </a:p>
        </p:txBody>
      </p:sp>
      <p:sp>
        <p:nvSpPr>
          <p:cNvPr id="15" name="Google Shape;15;p1"/>
          <p:cNvSpPr txBox="1"/>
          <p:nvPr/>
        </p:nvSpPr>
        <p:spPr>
          <a:xfrm>
            <a:off x="8248073" y="6396593"/>
            <a:ext cx="355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7EDFC"/>
                </a:solidFill>
                <a:latin typeface="Arial"/>
                <a:ea typeface="Arial"/>
                <a:cs typeface="Arial"/>
                <a:sym typeface="Arial"/>
              </a:rPr>
              <a:t>Instructor: </a:t>
            </a:r>
            <a:r>
              <a:rPr lang="en-US" sz="1800">
                <a:solidFill>
                  <a:srgbClr val="C7EDFC"/>
                </a:solidFill>
                <a:latin typeface="Arial"/>
                <a:ea typeface="Arial"/>
                <a:cs typeface="Arial"/>
                <a:sym typeface="Arial"/>
              </a:rPr>
              <a:t>Noble Anumbe, PhD</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jpmiller/employee-attrition-for-healthcar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3"/>
          <p:cNvSpPr txBox="1">
            <a:spLocks noGrp="1"/>
          </p:cNvSpPr>
          <p:nvPr>
            <p:ph type="subTitle" idx="1"/>
          </p:nvPr>
        </p:nvSpPr>
        <p:spPr>
          <a:xfrm>
            <a:off x="816077" y="4149490"/>
            <a:ext cx="9144000" cy="1655762"/>
          </a:xfrm>
          <a:prstGeom prst="rect">
            <a:avLst/>
          </a:prstGeom>
          <a:noFill/>
          <a:ln>
            <a:noFill/>
          </a:ln>
        </p:spPr>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dk1"/>
              </a:buClr>
              <a:buSzPts val="2400"/>
              <a:buNone/>
            </a:pPr>
            <a:r>
              <a:rPr lang="en-US" sz="2800" b="1" dirty="0">
                <a:solidFill>
                  <a:srgbClr val="002060"/>
                </a:solidFill>
                <a:latin typeface="Aptos Display" panose="020B0004020202020204" pitchFamily="34" charset="0"/>
              </a:rPr>
              <a:t>Capstone Project</a:t>
            </a:r>
          </a:p>
          <a:p>
            <a:pPr marL="0" lvl="0" indent="0" algn="ctr" rtl="0">
              <a:lnSpc>
                <a:spcPct val="90000"/>
              </a:lnSpc>
              <a:spcBef>
                <a:spcPts val="0"/>
              </a:spcBef>
              <a:spcAft>
                <a:spcPts val="0"/>
              </a:spcAft>
              <a:buClr>
                <a:schemeClr val="dk1"/>
              </a:buClr>
              <a:buSzPts val="2400"/>
              <a:buNone/>
            </a:pPr>
            <a:r>
              <a:rPr lang="en-US" b="1" dirty="0">
                <a:solidFill>
                  <a:srgbClr val="002060"/>
                </a:solidFill>
                <a:latin typeface="Aptos Display" panose="020B0004020202020204" pitchFamily="34" charset="0"/>
              </a:rPr>
              <a:t>CSIS 503 Data Science and Analytics</a:t>
            </a:r>
            <a:endParaRPr dirty="0">
              <a:solidFill>
                <a:srgbClr val="002060"/>
              </a:solidFill>
              <a:latin typeface="Aptos Display" panose="020B0004020202020204" pitchFamily="34" charset="0"/>
            </a:endParaRPr>
          </a:p>
          <a:p>
            <a:pPr marL="0" lvl="0" indent="0" algn="ctr" rtl="0">
              <a:lnSpc>
                <a:spcPct val="90000"/>
              </a:lnSpc>
              <a:spcBef>
                <a:spcPts val="1000"/>
              </a:spcBef>
              <a:spcAft>
                <a:spcPts val="0"/>
              </a:spcAft>
              <a:buClr>
                <a:schemeClr val="dk1"/>
              </a:buClr>
              <a:buSzPts val="2400"/>
              <a:buNone/>
            </a:pPr>
            <a:endParaRPr lang="en-US" b="1" dirty="0">
              <a:solidFill>
                <a:srgbClr val="002060"/>
              </a:solidFill>
              <a:latin typeface="Aptos Display" panose="020B0004020202020204" pitchFamily="34" charset="0"/>
            </a:endParaRPr>
          </a:p>
          <a:p>
            <a:pPr marL="0" lvl="0" indent="0" algn="ctr" rtl="0">
              <a:lnSpc>
                <a:spcPct val="90000"/>
              </a:lnSpc>
              <a:spcBef>
                <a:spcPts val="1000"/>
              </a:spcBef>
              <a:spcAft>
                <a:spcPts val="0"/>
              </a:spcAft>
              <a:buClr>
                <a:schemeClr val="dk1"/>
              </a:buClr>
              <a:buSzPts val="2400"/>
              <a:buNone/>
            </a:pPr>
            <a:r>
              <a:rPr lang="en-US" b="1" dirty="0">
                <a:solidFill>
                  <a:srgbClr val="002060"/>
                </a:solidFill>
                <a:latin typeface="Aptos Display" panose="020B0004020202020204" pitchFamily="34" charset="0"/>
              </a:rPr>
              <a:t>Summer 2025</a:t>
            </a:r>
            <a:endParaRPr dirty="0">
              <a:solidFill>
                <a:srgbClr val="002060"/>
              </a:solidFill>
              <a:latin typeface="Aptos Display" panose="020B0004020202020204" pitchFamily="34" charset="0"/>
            </a:endParaRPr>
          </a:p>
        </p:txBody>
      </p:sp>
      <p:sp>
        <p:nvSpPr>
          <p:cNvPr id="2" name="Title 7">
            <a:extLst>
              <a:ext uri="{FF2B5EF4-FFF2-40B4-BE49-F238E27FC236}">
                <a16:creationId xmlns:a16="http://schemas.microsoft.com/office/drawing/2014/main" id="{D6E16A9A-3FDF-CD71-7C26-795937CE2C7B}"/>
              </a:ext>
            </a:extLst>
          </p:cNvPr>
          <p:cNvSpPr txBox="1">
            <a:spLocks/>
          </p:cNvSpPr>
          <p:nvPr/>
        </p:nvSpPr>
        <p:spPr>
          <a:xfrm>
            <a:off x="900755" y="1426374"/>
            <a:ext cx="9957872" cy="228530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Play"/>
              <a:buNone/>
              <a:defRPr sz="60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Bef>
                <a:spcPts val="1500"/>
              </a:spcBef>
              <a:spcAft>
                <a:spcPts val="900"/>
              </a:spcAft>
            </a:pPr>
            <a:r>
              <a:rPr lang="en-US" sz="4400" dirty="0">
                <a:solidFill>
                  <a:srgbClr val="002060"/>
                </a:solidFill>
                <a:latin typeface="Amasis MT Pro Black" panose="02040A04050005020304" pitchFamily="18" charset="0"/>
                <a:ea typeface="Aptos" panose="020B0004020202020204" pitchFamily="34" charset="0"/>
                <a:cs typeface="Times New Roman" panose="02020603050405020304" pitchFamily="18" charset="0"/>
              </a:rPr>
              <a:t>Nurse Attrition Analysis </a:t>
            </a:r>
            <a:br>
              <a:rPr lang="en-US" sz="4400" dirty="0">
                <a:solidFill>
                  <a:srgbClr val="002060"/>
                </a:solidFill>
                <a:latin typeface="Amasis MT Pro Black" panose="02040A04050005020304" pitchFamily="18" charset="0"/>
                <a:ea typeface="Aptos" panose="020B0004020202020204" pitchFamily="34" charset="0"/>
                <a:cs typeface="Times New Roman" panose="02020603050405020304" pitchFamily="18" charset="0"/>
              </a:rPr>
            </a:br>
            <a:r>
              <a:rPr lang="en-US" sz="4400" dirty="0">
                <a:solidFill>
                  <a:srgbClr val="002060"/>
                </a:solidFill>
                <a:latin typeface="Amasis MT Pro Black" panose="02040A04050005020304" pitchFamily="18" charset="0"/>
                <a:ea typeface="Aptos" panose="020B0004020202020204" pitchFamily="34" charset="0"/>
                <a:cs typeface="Times New Roman" panose="02020603050405020304" pitchFamily="18" charset="0"/>
              </a:rPr>
              <a:t>&amp; Retention Strategies</a:t>
            </a:r>
            <a:endParaRPr lang="en-US" sz="4400" dirty="0">
              <a:solidFill>
                <a:srgbClr val="002060"/>
              </a:solidFill>
              <a:latin typeface="Amasis MT Pro Black" panose="02040A040500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a:extLst>
            <a:ext uri="{FF2B5EF4-FFF2-40B4-BE49-F238E27FC236}">
              <a16:creationId xmlns:a16="http://schemas.microsoft.com/office/drawing/2014/main" id="{68ACD52D-0B6A-973E-21ED-2ECCAE6BE1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B6B346A-5F2C-4C42-99F3-EE4892BF247D}"/>
              </a:ext>
            </a:extLst>
          </p:cNvPr>
          <p:cNvSpPr txBox="1"/>
          <p:nvPr/>
        </p:nvSpPr>
        <p:spPr>
          <a:xfrm>
            <a:off x="328193" y="1452097"/>
            <a:ext cx="3958672" cy="46166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2400" b="1" dirty="0">
                <a:solidFill>
                  <a:srgbClr val="002060"/>
                </a:solidFill>
                <a:latin typeface="Aptos Display" panose="020B0004020202020204" pitchFamily="34" charset="0"/>
              </a:rPr>
              <a:t>Random Forest Classifier</a:t>
            </a:r>
            <a:endParaRPr lang="en-US" sz="2400" b="1" dirty="0">
              <a:latin typeface="Aptos Display" panose="020B0004020202020204" pitchFamily="34" charset="0"/>
            </a:endParaRPr>
          </a:p>
        </p:txBody>
      </p:sp>
      <p:sp>
        <p:nvSpPr>
          <p:cNvPr id="3" name="Google Shape;132;p20">
            <a:extLst>
              <a:ext uri="{FF2B5EF4-FFF2-40B4-BE49-F238E27FC236}">
                <a16:creationId xmlns:a16="http://schemas.microsoft.com/office/drawing/2014/main" id="{B937AA8D-64C6-93AD-DA88-A97F966AA782}"/>
              </a:ext>
            </a:extLst>
          </p:cNvPr>
          <p:cNvSpPr txBox="1">
            <a:spLocks/>
          </p:cNvSpPr>
          <p:nvPr/>
        </p:nvSpPr>
        <p:spPr>
          <a:xfrm>
            <a:off x="2130548" y="505969"/>
            <a:ext cx="6108884" cy="4406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000"/>
            </a:pPr>
            <a:r>
              <a:rPr lang="en-US" sz="3200" b="1" dirty="0">
                <a:solidFill>
                  <a:srgbClr val="002060"/>
                </a:solidFill>
              </a:rPr>
              <a:t>Reasons For Chosen Methods</a:t>
            </a:r>
          </a:p>
        </p:txBody>
      </p:sp>
      <p:sp>
        <p:nvSpPr>
          <p:cNvPr id="6" name="TextBox 5">
            <a:extLst>
              <a:ext uri="{FF2B5EF4-FFF2-40B4-BE49-F238E27FC236}">
                <a16:creationId xmlns:a16="http://schemas.microsoft.com/office/drawing/2014/main" id="{90CFFD49-B4F5-7317-CDDE-B23052F8D013}"/>
              </a:ext>
            </a:extLst>
          </p:cNvPr>
          <p:cNvSpPr txBox="1"/>
          <p:nvPr/>
        </p:nvSpPr>
        <p:spPr>
          <a:xfrm>
            <a:off x="598396" y="2271252"/>
            <a:ext cx="8171973"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Handles both numerical and categorical features well </a:t>
            </a:r>
          </a:p>
        </p:txBody>
      </p:sp>
      <p:sp>
        <p:nvSpPr>
          <p:cNvPr id="7" name="TextBox 6">
            <a:extLst>
              <a:ext uri="{FF2B5EF4-FFF2-40B4-BE49-F238E27FC236}">
                <a16:creationId xmlns:a16="http://schemas.microsoft.com/office/drawing/2014/main" id="{BB2BBDEE-E560-D5F7-1999-789B7DC27B3E}"/>
              </a:ext>
            </a:extLst>
          </p:cNvPr>
          <p:cNvSpPr txBox="1"/>
          <p:nvPr/>
        </p:nvSpPr>
        <p:spPr>
          <a:xfrm>
            <a:off x="598396" y="3146080"/>
            <a:ext cx="8171973" cy="646331"/>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Captures non-linear relationships and feature interactions that logistic </a:t>
            </a:r>
          </a:p>
          <a:p>
            <a:pPr algn="just"/>
            <a:r>
              <a:rPr lang="en-US" sz="1800" dirty="0">
                <a:solidFill>
                  <a:srgbClr val="002060"/>
                </a:solidFill>
                <a:latin typeface="Aptos Display" panose="020B0004020202020204" pitchFamily="34" charset="0"/>
              </a:rPr>
              <a:t>       regression may miss</a:t>
            </a:r>
          </a:p>
        </p:txBody>
      </p:sp>
      <p:sp>
        <p:nvSpPr>
          <p:cNvPr id="14" name="TextBox 13">
            <a:extLst>
              <a:ext uri="{FF2B5EF4-FFF2-40B4-BE49-F238E27FC236}">
                <a16:creationId xmlns:a16="http://schemas.microsoft.com/office/drawing/2014/main" id="{F2C05988-7699-F6D2-AE76-B60AB702CB75}"/>
              </a:ext>
            </a:extLst>
          </p:cNvPr>
          <p:cNvSpPr txBox="1"/>
          <p:nvPr/>
        </p:nvSpPr>
        <p:spPr>
          <a:xfrm>
            <a:off x="598396" y="4297907"/>
            <a:ext cx="8171973" cy="646331"/>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Provides feature important scores, which are very useful for HR to </a:t>
            </a:r>
          </a:p>
          <a:p>
            <a:pPr algn="just"/>
            <a:r>
              <a:rPr lang="en-US" sz="1800" dirty="0">
                <a:solidFill>
                  <a:srgbClr val="002060"/>
                </a:solidFill>
                <a:latin typeface="Aptos Display" panose="020B0004020202020204" pitchFamily="34" charset="0"/>
              </a:rPr>
              <a:t>       understand key attrition drivers</a:t>
            </a:r>
          </a:p>
        </p:txBody>
      </p:sp>
      <p:sp>
        <p:nvSpPr>
          <p:cNvPr id="16" name="TextBox 15">
            <a:extLst>
              <a:ext uri="{FF2B5EF4-FFF2-40B4-BE49-F238E27FC236}">
                <a16:creationId xmlns:a16="http://schemas.microsoft.com/office/drawing/2014/main" id="{5F4BA724-0380-D43A-8B1B-2B7EA729944D}"/>
              </a:ext>
            </a:extLst>
          </p:cNvPr>
          <p:cNvSpPr txBox="1"/>
          <p:nvPr/>
        </p:nvSpPr>
        <p:spPr>
          <a:xfrm>
            <a:off x="598396" y="5449734"/>
            <a:ext cx="8171973" cy="369332"/>
          </a:xfrm>
          <a:prstGeom prst="rect">
            <a:avLst/>
          </a:prstGeom>
          <a:noFill/>
        </p:spPr>
        <p:txBody>
          <a:bodyPr wrap="square" rtlCol="0">
            <a:spAutoFit/>
          </a:bodyPr>
          <a:lstStyle/>
          <a:p>
            <a:pPr marL="285750" lvl="1" indent="-285750">
              <a:buFont typeface="Wingdings" panose="05000000000000000000" pitchFamily="2" charset="2"/>
              <a:buChar char="v"/>
            </a:pPr>
            <a:r>
              <a:rPr lang="en-US" sz="1800" dirty="0">
                <a:solidFill>
                  <a:srgbClr val="002060"/>
                </a:solidFill>
                <a:latin typeface="Aptos Display" panose="020B0004020202020204" pitchFamily="34" charset="0"/>
              </a:rPr>
              <a:t>Robust to outliers and doesn’t require heavy scaling</a:t>
            </a:r>
          </a:p>
        </p:txBody>
      </p:sp>
      <p:pic>
        <p:nvPicPr>
          <p:cNvPr id="18" name="Picture Placeholder 21" descr="A close-up of a stethoscope">
            <a:extLst>
              <a:ext uri="{FF2B5EF4-FFF2-40B4-BE49-F238E27FC236}">
                <a16:creationId xmlns:a16="http://schemas.microsoft.com/office/drawing/2014/main" id="{5BDAAC1C-058A-55E8-9895-92E4E6A710AA}"/>
              </a:ext>
            </a:extLst>
          </p:cNvPr>
          <p:cNvPicPr>
            <a:picLocks noChangeAspect="1"/>
          </p:cNvPicPr>
          <p:nvPr/>
        </p:nvPicPr>
        <p:blipFill>
          <a:blip r:embed="rId3"/>
          <a:srcRect l="148" r="148"/>
          <a:stretch/>
        </p:blipFill>
        <p:spPr>
          <a:xfrm>
            <a:off x="8036462" y="2546555"/>
            <a:ext cx="4154014" cy="3660518"/>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p:spPr>
      </p:pic>
      <p:pic>
        <p:nvPicPr>
          <p:cNvPr id="19" name="Picture 2" descr="Nurses (TV Series 2020–2021) - IMDb">
            <a:extLst>
              <a:ext uri="{FF2B5EF4-FFF2-40B4-BE49-F238E27FC236}">
                <a16:creationId xmlns:a16="http://schemas.microsoft.com/office/drawing/2014/main" id="{90E4B62A-FC7D-1D9C-48D2-B7246E1E4C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159" r="-1" b="50879"/>
          <a:stretch>
            <a:fillRect/>
          </a:stretch>
        </p:blipFill>
        <p:spPr bwMode="auto">
          <a:xfrm>
            <a:off x="8036462" y="194503"/>
            <a:ext cx="4049219" cy="2352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07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910970" y="2612922"/>
            <a:ext cx="9894682" cy="163215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Play"/>
              <a:buNone/>
            </a:pPr>
            <a:r>
              <a:rPr lang="en-US" b="1" dirty="0">
                <a:solidFill>
                  <a:srgbClr val="002060"/>
                </a:solidFill>
              </a:rPr>
              <a:t>Key Findings, Results &amp; Insights</a:t>
            </a:r>
            <a:endParaRPr b="1"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2" name="TextBox 1">
            <a:extLst>
              <a:ext uri="{FF2B5EF4-FFF2-40B4-BE49-F238E27FC236}">
                <a16:creationId xmlns:a16="http://schemas.microsoft.com/office/drawing/2014/main" id="{0BE9BBF4-18EA-ED6A-B647-6DD7CE75840D}"/>
              </a:ext>
            </a:extLst>
          </p:cNvPr>
          <p:cNvSpPr txBox="1"/>
          <p:nvPr/>
        </p:nvSpPr>
        <p:spPr>
          <a:xfrm>
            <a:off x="7177978" y="265442"/>
            <a:ext cx="4666595" cy="369332"/>
          </a:xfrm>
          <a:prstGeom prst="rect">
            <a:avLst/>
          </a:prstGeom>
          <a:noFill/>
        </p:spPr>
        <p:txBody>
          <a:bodyPr wrap="square" rtlCol="0">
            <a:spAutoFit/>
          </a:bodyPr>
          <a:lstStyle/>
          <a:p>
            <a:pPr algn="ctr"/>
            <a:r>
              <a:rPr lang="en-US" sz="1800" b="1" dirty="0">
                <a:solidFill>
                  <a:srgbClr val="002060"/>
                </a:solidFill>
                <a:latin typeface="Aptos Display" panose="020B0004020202020204" pitchFamily="34" charset="0"/>
              </a:rPr>
              <a:t>Nurse Attrition Descriptive Statistics </a:t>
            </a:r>
            <a:endParaRPr lang="en-US" sz="1800" dirty="0">
              <a:solidFill>
                <a:srgbClr val="002060"/>
              </a:solidFill>
              <a:latin typeface="Aptos Display" panose="020B0004020202020204" pitchFamily="34" charset="0"/>
            </a:endParaRPr>
          </a:p>
        </p:txBody>
      </p:sp>
      <p:pic>
        <p:nvPicPr>
          <p:cNvPr id="7" name="Picture 6" descr="A screenshot of a computer">
            <a:extLst>
              <a:ext uri="{FF2B5EF4-FFF2-40B4-BE49-F238E27FC236}">
                <a16:creationId xmlns:a16="http://schemas.microsoft.com/office/drawing/2014/main" id="{2A3740EA-C743-9CAA-2C01-94E0442C5350}"/>
              </a:ext>
            </a:extLst>
          </p:cNvPr>
          <p:cNvPicPr>
            <a:picLocks noChangeAspect="1"/>
          </p:cNvPicPr>
          <p:nvPr/>
        </p:nvPicPr>
        <p:blipFill>
          <a:blip r:embed="rId3">
            <a:extLst>
              <a:ext uri="{28A0092B-C50C-407E-A947-70E740481C1C}">
                <a14:useLocalDpi xmlns:a14="http://schemas.microsoft.com/office/drawing/2010/main" val="0"/>
              </a:ext>
            </a:extLst>
          </a:blip>
          <a:srcRect b="7419"/>
          <a:stretch>
            <a:fillRect/>
          </a:stretch>
        </p:blipFill>
        <p:spPr>
          <a:xfrm>
            <a:off x="93745" y="324466"/>
            <a:ext cx="7274348" cy="3460954"/>
          </a:xfrm>
          <a:prstGeom prst="rect">
            <a:avLst/>
          </a:prstGeom>
        </p:spPr>
      </p:pic>
      <p:sp>
        <p:nvSpPr>
          <p:cNvPr id="8" name="TextBox 7">
            <a:extLst>
              <a:ext uri="{FF2B5EF4-FFF2-40B4-BE49-F238E27FC236}">
                <a16:creationId xmlns:a16="http://schemas.microsoft.com/office/drawing/2014/main" id="{2AED8F38-BCD8-4FB0-9C5B-FE81504900DC}"/>
              </a:ext>
            </a:extLst>
          </p:cNvPr>
          <p:cNvSpPr txBox="1"/>
          <p:nvPr/>
        </p:nvSpPr>
        <p:spPr>
          <a:xfrm>
            <a:off x="7368092" y="775614"/>
            <a:ext cx="4666594"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dirty="0">
                <a:solidFill>
                  <a:srgbClr val="002060"/>
                </a:solidFill>
                <a:latin typeface="+mj-lt"/>
              </a:rPr>
              <a:t>Nurse </a:t>
            </a:r>
            <a:r>
              <a:rPr lang="en-US" dirty="0">
                <a:solidFill>
                  <a:srgbClr val="002060"/>
                </a:solidFill>
                <a:latin typeface="+mj-lt"/>
              </a:rPr>
              <a:t>Mean Age is 36.9 years, with a range of 42 (from 18 to 60). The slight right skew (0.42) suggests a slightly younger workforce.</a:t>
            </a:r>
          </a:p>
        </p:txBody>
      </p:sp>
      <p:sp>
        <p:nvSpPr>
          <p:cNvPr id="9" name="TextBox 8">
            <a:extLst>
              <a:ext uri="{FF2B5EF4-FFF2-40B4-BE49-F238E27FC236}">
                <a16:creationId xmlns:a16="http://schemas.microsoft.com/office/drawing/2014/main" id="{4E568402-975E-3383-2C55-D94B52691C44}"/>
              </a:ext>
            </a:extLst>
          </p:cNvPr>
          <p:cNvSpPr txBox="1"/>
          <p:nvPr/>
        </p:nvSpPr>
        <p:spPr>
          <a:xfrm>
            <a:off x="7399875" y="1803486"/>
            <a:ext cx="4666594" cy="954107"/>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Mean Monthly Income is</a:t>
            </a:r>
            <a:r>
              <a:rPr lang="en-US" b="1" dirty="0">
                <a:solidFill>
                  <a:srgbClr val="002060"/>
                </a:solidFill>
                <a:latin typeface="+mj-lt"/>
              </a:rPr>
              <a:t> </a:t>
            </a:r>
            <a:r>
              <a:rPr lang="en-US" dirty="0">
                <a:solidFill>
                  <a:srgbClr val="002060"/>
                </a:solidFill>
                <a:latin typeface="+mj-lt"/>
              </a:rPr>
              <a:t>$6,516, Std Dev ($4,728) is very high, indicating income disparity, and skewness of 1.37 implies a small group of nurses earn significantly more.</a:t>
            </a:r>
          </a:p>
        </p:txBody>
      </p:sp>
      <p:sp>
        <p:nvSpPr>
          <p:cNvPr id="10" name="TextBox 9">
            <a:extLst>
              <a:ext uri="{FF2B5EF4-FFF2-40B4-BE49-F238E27FC236}">
                <a16:creationId xmlns:a16="http://schemas.microsoft.com/office/drawing/2014/main" id="{EA91AEEA-7E0F-08AA-0AAC-56D6F2978E0E}"/>
              </a:ext>
            </a:extLst>
          </p:cNvPr>
          <p:cNvSpPr txBox="1"/>
          <p:nvPr/>
        </p:nvSpPr>
        <p:spPr>
          <a:xfrm>
            <a:off x="7368091" y="3050456"/>
            <a:ext cx="4698377" cy="954107"/>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Mean Years at Company (7.03) and Total Working Years (11.34) suggest nurses have experience from outside organizations, indicating external hiring is strong.</a:t>
            </a:r>
          </a:p>
        </p:txBody>
      </p:sp>
      <p:sp>
        <p:nvSpPr>
          <p:cNvPr id="11" name="TextBox 10">
            <a:extLst>
              <a:ext uri="{FF2B5EF4-FFF2-40B4-BE49-F238E27FC236}">
                <a16:creationId xmlns:a16="http://schemas.microsoft.com/office/drawing/2014/main" id="{51E35FBC-626E-498D-5CA6-B60BC08B83FD}"/>
              </a:ext>
            </a:extLst>
          </p:cNvPr>
          <p:cNvSpPr txBox="1"/>
          <p:nvPr/>
        </p:nvSpPr>
        <p:spPr>
          <a:xfrm>
            <a:off x="-39332" y="3985339"/>
            <a:ext cx="7481061" cy="52322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 The mean distance is 9.2 miles, with some commuting as far as 29 miles, and the skewness of 0.95 shows more employees live closer, but a few travel far.</a:t>
            </a:r>
          </a:p>
        </p:txBody>
      </p:sp>
      <p:sp>
        <p:nvSpPr>
          <p:cNvPr id="12" name="TextBox 11">
            <a:extLst>
              <a:ext uri="{FF2B5EF4-FFF2-40B4-BE49-F238E27FC236}">
                <a16:creationId xmlns:a16="http://schemas.microsoft.com/office/drawing/2014/main" id="{F8B45163-5969-8EF1-C16A-51A603FB205E}"/>
              </a:ext>
            </a:extLst>
          </p:cNvPr>
          <p:cNvSpPr txBox="1"/>
          <p:nvPr/>
        </p:nvSpPr>
        <p:spPr>
          <a:xfrm>
            <a:off x="-39333" y="4613101"/>
            <a:ext cx="7439208" cy="73866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 Hourly, daily, and monthly pay rates are evenly distributed, with the average hourly rate at 65.5 and a near-zero skew (-0.01), indicating no significant bias toward high or low values. </a:t>
            </a:r>
          </a:p>
        </p:txBody>
      </p:sp>
      <p:sp>
        <p:nvSpPr>
          <p:cNvPr id="13" name="TextBox 12">
            <a:extLst>
              <a:ext uri="{FF2B5EF4-FFF2-40B4-BE49-F238E27FC236}">
                <a16:creationId xmlns:a16="http://schemas.microsoft.com/office/drawing/2014/main" id="{A0017CAB-9E7E-21CB-937E-2AF4A4D69D86}"/>
              </a:ext>
            </a:extLst>
          </p:cNvPr>
          <p:cNvSpPr txBox="1"/>
          <p:nvPr/>
        </p:nvSpPr>
        <p:spPr>
          <a:xfrm>
            <a:off x="-39332" y="5613375"/>
            <a:ext cx="7315202" cy="52322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 Years at Company and Monthly Income are both positively skewed (&gt;1), suggesting that most employees are earlier in their careers or lower income brackets.</a:t>
            </a:r>
          </a:p>
        </p:txBody>
      </p:sp>
      <p:pic>
        <p:nvPicPr>
          <p:cNvPr id="14" name="Picture 2" descr="Nurses (TV Series 2020–2021) - IMDb">
            <a:extLst>
              <a:ext uri="{FF2B5EF4-FFF2-40B4-BE49-F238E27FC236}">
                <a16:creationId xmlns:a16="http://schemas.microsoft.com/office/drawing/2014/main" id="{7BECDDBB-9AF6-49E1-AD96-59DE991889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159" r="-1" b="50879"/>
          <a:stretch>
            <a:fillRect/>
          </a:stretch>
        </p:blipFill>
        <p:spPr bwMode="auto">
          <a:xfrm>
            <a:off x="7649497" y="4040506"/>
            <a:ext cx="4458825" cy="2262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4" name="Title 7">
            <a:extLst>
              <a:ext uri="{FF2B5EF4-FFF2-40B4-BE49-F238E27FC236}">
                <a16:creationId xmlns:a16="http://schemas.microsoft.com/office/drawing/2014/main" id="{2D52FCDC-745F-522B-2B8C-E6939BDBC51B}"/>
              </a:ext>
            </a:extLst>
          </p:cNvPr>
          <p:cNvSpPr txBox="1">
            <a:spLocks/>
          </p:cNvSpPr>
          <p:nvPr/>
        </p:nvSpPr>
        <p:spPr>
          <a:xfrm>
            <a:off x="3539612" y="157312"/>
            <a:ext cx="5958348" cy="4961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spcBef>
                <a:spcPts val="1500"/>
              </a:spcBef>
              <a:spcAft>
                <a:spcPts val="900"/>
              </a:spcAft>
            </a:pPr>
            <a:r>
              <a:rPr lang="en-US" sz="2600" dirty="0">
                <a:solidFill>
                  <a:srgbClr val="002060"/>
                </a:solidFill>
                <a:latin typeface="Amasis MT Pro Black" panose="02040A04050005020304" pitchFamily="18" charset="0"/>
                <a:cs typeface="Times New Roman" panose="02020603050405020304" pitchFamily="18" charset="0"/>
              </a:rPr>
              <a:t>Current State of Nurse Attrition</a:t>
            </a:r>
            <a:endParaRPr lang="en-US" sz="2600" dirty="0">
              <a:solidFill>
                <a:srgbClr val="002060"/>
              </a:solidFill>
              <a:latin typeface="Amasis MT Pro Black" panose="02040A04050005020304" pitchFamily="18" charset="0"/>
            </a:endParaRPr>
          </a:p>
        </p:txBody>
      </p:sp>
      <p:pic>
        <p:nvPicPr>
          <p:cNvPr id="7" name="Picture 6" descr="A graph of a number of people">
            <a:extLst>
              <a:ext uri="{FF2B5EF4-FFF2-40B4-BE49-F238E27FC236}">
                <a16:creationId xmlns:a16="http://schemas.microsoft.com/office/drawing/2014/main" id="{1B55302F-51EC-E477-33ED-311B8DDF9902}"/>
              </a:ext>
            </a:extLst>
          </p:cNvPr>
          <p:cNvPicPr>
            <a:picLocks noChangeAspect="1"/>
          </p:cNvPicPr>
          <p:nvPr/>
        </p:nvPicPr>
        <p:blipFill>
          <a:blip r:embed="rId3">
            <a:extLst>
              <a:ext uri="{28A0092B-C50C-407E-A947-70E740481C1C}">
                <a14:useLocalDpi xmlns:a14="http://schemas.microsoft.com/office/drawing/2010/main" val="0"/>
              </a:ext>
            </a:extLst>
          </a:blip>
          <a:srcRect t="3950" b="5282"/>
          <a:stretch>
            <a:fillRect/>
          </a:stretch>
        </p:blipFill>
        <p:spPr>
          <a:xfrm>
            <a:off x="5578759" y="1204845"/>
            <a:ext cx="6464417" cy="3387573"/>
          </a:xfrm>
          <a:prstGeom prst="rect">
            <a:avLst/>
          </a:prstGeom>
        </p:spPr>
      </p:pic>
      <p:sp>
        <p:nvSpPr>
          <p:cNvPr id="8" name="TextBox 7">
            <a:extLst>
              <a:ext uri="{FF2B5EF4-FFF2-40B4-BE49-F238E27FC236}">
                <a16:creationId xmlns:a16="http://schemas.microsoft.com/office/drawing/2014/main" id="{659ACDF2-4C70-2540-40EC-67AF6C6A98CC}"/>
              </a:ext>
            </a:extLst>
          </p:cNvPr>
          <p:cNvSpPr txBox="1"/>
          <p:nvPr/>
        </p:nvSpPr>
        <p:spPr>
          <a:xfrm>
            <a:off x="8810968" y="776860"/>
            <a:ext cx="1946787" cy="276999"/>
          </a:xfrm>
          <a:prstGeom prst="rect">
            <a:avLst/>
          </a:prstGeom>
          <a:noFill/>
        </p:spPr>
        <p:txBody>
          <a:bodyPr wrap="square" rtlCol="0">
            <a:spAutoFit/>
          </a:bodyPr>
          <a:lstStyle/>
          <a:p>
            <a:r>
              <a:rPr lang="en-US" sz="1200" b="1" dirty="0">
                <a:solidFill>
                  <a:srgbClr val="002060"/>
                </a:solidFill>
              </a:rPr>
              <a:t>Attrition by Department</a:t>
            </a:r>
            <a:endParaRPr lang="en-US" sz="1200" dirty="0">
              <a:solidFill>
                <a:srgbClr val="002060"/>
              </a:solidFill>
            </a:endParaRPr>
          </a:p>
        </p:txBody>
      </p:sp>
      <p:sp>
        <p:nvSpPr>
          <p:cNvPr id="9" name="TextBox 8">
            <a:extLst>
              <a:ext uri="{FF2B5EF4-FFF2-40B4-BE49-F238E27FC236}">
                <a16:creationId xmlns:a16="http://schemas.microsoft.com/office/drawing/2014/main" id="{45C1402F-094B-9CBC-313A-6A97B19AF817}"/>
              </a:ext>
            </a:extLst>
          </p:cNvPr>
          <p:cNvSpPr txBox="1"/>
          <p:nvPr/>
        </p:nvSpPr>
        <p:spPr>
          <a:xfrm>
            <a:off x="0" y="4915075"/>
            <a:ext cx="10127226" cy="553998"/>
          </a:xfrm>
          <a:prstGeom prst="rect">
            <a:avLst/>
          </a:prstGeom>
          <a:noFill/>
        </p:spPr>
        <p:txBody>
          <a:bodyPr wrap="square" rtlCol="0">
            <a:spAutoFit/>
          </a:bodyPr>
          <a:lstStyle/>
          <a:p>
            <a:pPr marL="285750" indent="-285750" algn="just">
              <a:buFont typeface="Wingdings" panose="05000000000000000000" pitchFamily="2" charset="2"/>
              <a:buChar char="Ø"/>
            </a:pPr>
            <a:r>
              <a:rPr lang="en-US" sz="1500" dirty="0">
                <a:solidFill>
                  <a:srgbClr val="002060"/>
                </a:solidFill>
                <a:latin typeface="+mn-lt"/>
              </a:rPr>
              <a:t>The overall nurse attrition rate is 11.9%, meaning that approx. 199 out of 1,676 nurses have left the organization. Although the remaining 88.1% are retained, an 11.9% attrition rate is a meaningful concern in a healthcare setting. </a:t>
            </a:r>
          </a:p>
        </p:txBody>
      </p:sp>
      <p:sp>
        <p:nvSpPr>
          <p:cNvPr id="11" name="Oval 10">
            <a:extLst>
              <a:ext uri="{FF2B5EF4-FFF2-40B4-BE49-F238E27FC236}">
                <a16:creationId xmlns:a16="http://schemas.microsoft.com/office/drawing/2014/main" id="{E3EF04DE-C3FF-2C85-BA59-BAF282732055}"/>
              </a:ext>
            </a:extLst>
          </p:cNvPr>
          <p:cNvSpPr/>
          <p:nvPr/>
        </p:nvSpPr>
        <p:spPr>
          <a:xfrm>
            <a:off x="147484" y="275303"/>
            <a:ext cx="1661651" cy="110121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D1DEB96-81E7-D7B5-220C-3DC28613E18C}"/>
              </a:ext>
            </a:extLst>
          </p:cNvPr>
          <p:cNvSpPr txBox="1"/>
          <p:nvPr/>
        </p:nvSpPr>
        <p:spPr>
          <a:xfrm>
            <a:off x="0" y="5694808"/>
            <a:ext cx="9035845" cy="553998"/>
          </a:xfrm>
          <a:prstGeom prst="rect">
            <a:avLst/>
          </a:prstGeom>
          <a:noFill/>
        </p:spPr>
        <p:txBody>
          <a:bodyPr wrap="square" rtlCol="0">
            <a:spAutoFit/>
          </a:bodyPr>
          <a:lstStyle/>
          <a:p>
            <a:pPr marL="285750" indent="-285750" algn="just">
              <a:buFont typeface="Wingdings" panose="05000000000000000000" pitchFamily="2" charset="2"/>
              <a:buChar char="Ø"/>
            </a:pPr>
            <a:r>
              <a:rPr lang="en-US" sz="1500" dirty="0">
                <a:solidFill>
                  <a:srgbClr val="002060"/>
                </a:solidFill>
                <a:latin typeface="+mj-lt"/>
              </a:rPr>
              <a:t>Department-wise, Cardiology and Maternity show the highest attrition rates, pointing to departmental</a:t>
            </a:r>
          </a:p>
          <a:p>
            <a:pPr algn="just"/>
            <a:r>
              <a:rPr lang="en-US" sz="1500" dirty="0">
                <a:solidFill>
                  <a:srgbClr val="002060"/>
                </a:solidFill>
                <a:latin typeface="+mj-lt"/>
              </a:rPr>
              <a:t>       stress or dissatisfaction with higher rates in Cardiology (13.9%) and Maternity (12.3%).</a:t>
            </a:r>
          </a:p>
        </p:txBody>
      </p:sp>
      <p:pic>
        <p:nvPicPr>
          <p:cNvPr id="6" name="Picture 5" descr="A blue circle with orange triangle and black text">
            <a:extLst>
              <a:ext uri="{FF2B5EF4-FFF2-40B4-BE49-F238E27FC236}">
                <a16:creationId xmlns:a16="http://schemas.microsoft.com/office/drawing/2014/main" id="{216420E2-695A-1E2B-0469-A8C7F54E921C}"/>
              </a:ext>
            </a:extLst>
          </p:cNvPr>
          <p:cNvPicPr>
            <a:picLocks noChangeAspect="1"/>
          </p:cNvPicPr>
          <p:nvPr/>
        </p:nvPicPr>
        <p:blipFill>
          <a:blip r:embed="rId4">
            <a:extLst>
              <a:ext uri="{28A0092B-C50C-407E-A947-70E740481C1C}">
                <a14:useLocalDpi xmlns:a14="http://schemas.microsoft.com/office/drawing/2010/main" val="0"/>
              </a:ext>
            </a:extLst>
          </a:blip>
          <a:srcRect t="6200"/>
          <a:stretch>
            <a:fillRect/>
          </a:stretch>
        </p:blipFill>
        <p:spPr>
          <a:xfrm>
            <a:off x="471948" y="1014463"/>
            <a:ext cx="4218623" cy="3739283"/>
          </a:xfrm>
          <a:prstGeom prst="rect">
            <a:avLst/>
          </a:prstGeom>
        </p:spPr>
      </p:pic>
      <p:sp>
        <p:nvSpPr>
          <p:cNvPr id="5" name="TextBox 4">
            <a:extLst>
              <a:ext uri="{FF2B5EF4-FFF2-40B4-BE49-F238E27FC236}">
                <a16:creationId xmlns:a16="http://schemas.microsoft.com/office/drawing/2014/main" id="{4FD81229-C535-F52B-27AE-214232969DF0}"/>
              </a:ext>
            </a:extLst>
          </p:cNvPr>
          <p:cNvSpPr txBox="1"/>
          <p:nvPr/>
        </p:nvSpPr>
        <p:spPr>
          <a:xfrm>
            <a:off x="1607865" y="658136"/>
            <a:ext cx="1946787" cy="276999"/>
          </a:xfrm>
          <a:prstGeom prst="rect">
            <a:avLst/>
          </a:prstGeom>
          <a:noFill/>
        </p:spPr>
        <p:txBody>
          <a:bodyPr wrap="square" rtlCol="0">
            <a:spAutoFit/>
          </a:bodyPr>
          <a:lstStyle/>
          <a:p>
            <a:r>
              <a:rPr lang="en-US" sz="1200" b="1" dirty="0">
                <a:solidFill>
                  <a:srgbClr val="002060"/>
                </a:solidFill>
              </a:rPr>
              <a:t>Overall Attrition Rate</a:t>
            </a:r>
            <a:endParaRPr lang="en-US" sz="1200" dirty="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DDACCED1-ADCD-00FE-09DC-57E15E1F7608}"/>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BE8057F1-64D3-7445-B3BA-6439774EE0A8}"/>
              </a:ext>
            </a:extLst>
          </p:cNvPr>
          <p:cNvSpPr txBox="1">
            <a:spLocks/>
          </p:cNvSpPr>
          <p:nvPr/>
        </p:nvSpPr>
        <p:spPr>
          <a:xfrm>
            <a:off x="3464684" y="183527"/>
            <a:ext cx="6229924" cy="496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500"/>
              </a:spcBef>
              <a:spcAft>
                <a:spcPts val="900"/>
              </a:spcAft>
            </a:pPr>
            <a:r>
              <a:rPr lang="en-US" sz="2400" dirty="0">
                <a:solidFill>
                  <a:srgbClr val="002060"/>
                </a:solidFill>
                <a:latin typeface="Amasis MT Pro Black" panose="02040A04050005020304" pitchFamily="18" charset="0"/>
                <a:cs typeface="Times New Roman" panose="02020603050405020304" pitchFamily="18" charset="0"/>
              </a:rPr>
              <a:t>Key Factors Contributing to Turnover</a:t>
            </a:r>
            <a:endParaRPr lang="en-US" sz="2400" dirty="0">
              <a:solidFill>
                <a:srgbClr val="002060"/>
              </a:solidFill>
              <a:latin typeface="Amasis MT Pro Black" panose="02040A04050005020304" pitchFamily="18" charset="0"/>
            </a:endParaRPr>
          </a:p>
        </p:txBody>
      </p:sp>
      <p:sp>
        <p:nvSpPr>
          <p:cNvPr id="11" name="TextBox 10">
            <a:extLst>
              <a:ext uri="{FF2B5EF4-FFF2-40B4-BE49-F238E27FC236}">
                <a16:creationId xmlns:a16="http://schemas.microsoft.com/office/drawing/2014/main" id="{EAA1F35E-1383-5AB4-8CE2-C54BC0C6D248}"/>
              </a:ext>
            </a:extLst>
          </p:cNvPr>
          <p:cNvSpPr txBox="1"/>
          <p:nvPr/>
        </p:nvSpPr>
        <p:spPr>
          <a:xfrm>
            <a:off x="7569649" y="675601"/>
            <a:ext cx="3141406" cy="276999"/>
          </a:xfrm>
          <a:prstGeom prst="rect">
            <a:avLst/>
          </a:prstGeom>
          <a:noFill/>
        </p:spPr>
        <p:txBody>
          <a:bodyPr wrap="square" rtlCol="0">
            <a:spAutoFit/>
          </a:bodyPr>
          <a:lstStyle/>
          <a:p>
            <a:pPr algn="ctr"/>
            <a:r>
              <a:rPr lang="en-US" sz="1200" b="1" dirty="0">
                <a:solidFill>
                  <a:srgbClr val="002060"/>
                </a:solidFill>
              </a:rPr>
              <a:t>Attrition Rate by Monthly Income</a:t>
            </a:r>
            <a:endParaRPr lang="en-US" sz="1200" dirty="0">
              <a:solidFill>
                <a:srgbClr val="002060"/>
              </a:solidFill>
            </a:endParaRPr>
          </a:p>
        </p:txBody>
      </p:sp>
      <p:pic>
        <p:nvPicPr>
          <p:cNvPr id="13" name="Picture 12" descr="A graph of income bracket">
            <a:extLst>
              <a:ext uri="{FF2B5EF4-FFF2-40B4-BE49-F238E27FC236}">
                <a16:creationId xmlns:a16="http://schemas.microsoft.com/office/drawing/2014/main" id="{FE7D67F8-1BE9-C9C0-B425-46FCB7803BD9}"/>
              </a:ext>
            </a:extLst>
          </p:cNvPr>
          <p:cNvPicPr>
            <a:picLocks noChangeAspect="1"/>
          </p:cNvPicPr>
          <p:nvPr/>
        </p:nvPicPr>
        <p:blipFill>
          <a:blip r:embed="rId3">
            <a:extLst>
              <a:ext uri="{28A0092B-C50C-407E-A947-70E740481C1C}">
                <a14:useLocalDpi xmlns:a14="http://schemas.microsoft.com/office/drawing/2010/main" val="0"/>
              </a:ext>
            </a:extLst>
          </a:blip>
          <a:srcRect t="3919"/>
          <a:stretch>
            <a:fillRect/>
          </a:stretch>
        </p:blipFill>
        <p:spPr>
          <a:xfrm>
            <a:off x="5788058" y="1225485"/>
            <a:ext cx="6403943" cy="3415342"/>
          </a:xfrm>
          <a:prstGeom prst="rect">
            <a:avLst/>
          </a:prstGeom>
        </p:spPr>
      </p:pic>
      <p:sp>
        <p:nvSpPr>
          <p:cNvPr id="14" name="Oval 13">
            <a:extLst>
              <a:ext uri="{FF2B5EF4-FFF2-40B4-BE49-F238E27FC236}">
                <a16:creationId xmlns:a16="http://schemas.microsoft.com/office/drawing/2014/main" id="{18F53AA3-144A-AA3A-9E9E-E2431526EC14}"/>
              </a:ext>
            </a:extLst>
          </p:cNvPr>
          <p:cNvSpPr/>
          <p:nvPr/>
        </p:nvSpPr>
        <p:spPr>
          <a:xfrm>
            <a:off x="147484" y="275303"/>
            <a:ext cx="1661651" cy="110121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aph with a red and blue bar">
            <a:extLst>
              <a:ext uri="{FF2B5EF4-FFF2-40B4-BE49-F238E27FC236}">
                <a16:creationId xmlns:a16="http://schemas.microsoft.com/office/drawing/2014/main" id="{87AC1C29-BCFB-7364-2310-7B5F29291DD1}"/>
              </a:ext>
            </a:extLst>
          </p:cNvPr>
          <p:cNvPicPr>
            <a:picLocks noChangeAspect="1"/>
          </p:cNvPicPr>
          <p:nvPr/>
        </p:nvPicPr>
        <p:blipFill>
          <a:blip r:embed="rId4">
            <a:extLst>
              <a:ext uri="{28A0092B-C50C-407E-A947-70E740481C1C}">
                <a14:useLocalDpi xmlns:a14="http://schemas.microsoft.com/office/drawing/2010/main" val="0"/>
              </a:ext>
            </a:extLst>
          </a:blip>
          <a:srcRect t="5916"/>
          <a:stretch>
            <a:fillRect/>
          </a:stretch>
        </p:blipFill>
        <p:spPr>
          <a:xfrm>
            <a:off x="0" y="1138550"/>
            <a:ext cx="4657992" cy="3652819"/>
          </a:xfrm>
          <a:prstGeom prst="rect">
            <a:avLst/>
          </a:prstGeom>
        </p:spPr>
      </p:pic>
      <p:sp>
        <p:nvSpPr>
          <p:cNvPr id="3" name="TextBox 2">
            <a:extLst>
              <a:ext uri="{FF2B5EF4-FFF2-40B4-BE49-F238E27FC236}">
                <a16:creationId xmlns:a16="http://schemas.microsoft.com/office/drawing/2014/main" id="{8BE0CAB5-6037-9FED-D93D-CE1AD3C2E80E}"/>
              </a:ext>
            </a:extLst>
          </p:cNvPr>
          <p:cNvSpPr txBox="1"/>
          <p:nvPr/>
        </p:nvSpPr>
        <p:spPr>
          <a:xfrm>
            <a:off x="978309" y="675600"/>
            <a:ext cx="2873769" cy="276999"/>
          </a:xfrm>
          <a:prstGeom prst="rect">
            <a:avLst/>
          </a:prstGeom>
          <a:noFill/>
        </p:spPr>
        <p:txBody>
          <a:bodyPr wrap="square" rtlCol="0">
            <a:spAutoFit/>
          </a:bodyPr>
          <a:lstStyle/>
          <a:p>
            <a:pPr algn="ctr"/>
            <a:r>
              <a:rPr lang="en-US" sz="1200" b="1" dirty="0">
                <a:solidFill>
                  <a:srgbClr val="002060"/>
                </a:solidFill>
              </a:rPr>
              <a:t>Attrition Rate by Over Time Status</a:t>
            </a:r>
            <a:endParaRPr lang="en-US" sz="1200" dirty="0">
              <a:solidFill>
                <a:srgbClr val="002060"/>
              </a:solidFill>
            </a:endParaRPr>
          </a:p>
        </p:txBody>
      </p:sp>
      <p:sp>
        <p:nvSpPr>
          <p:cNvPr id="15" name="TextBox 14">
            <a:extLst>
              <a:ext uri="{FF2B5EF4-FFF2-40B4-BE49-F238E27FC236}">
                <a16:creationId xmlns:a16="http://schemas.microsoft.com/office/drawing/2014/main" id="{D3007FFC-4EB9-4A5C-B385-01360CCAB0F4}"/>
              </a:ext>
            </a:extLst>
          </p:cNvPr>
          <p:cNvSpPr txBox="1"/>
          <p:nvPr/>
        </p:nvSpPr>
        <p:spPr>
          <a:xfrm>
            <a:off x="0" y="4846368"/>
            <a:ext cx="9087505" cy="83099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rgbClr val="002060"/>
                </a:solidFill>
                <a:latin typeface="+mj-lt"/>
              </a:rPr>
              <a:t>Overtime is a strong predictor of nursing attrition, with turnover rates significantly higher among those working extra hours compared to those who do not. This suggests that excessive workload and burnout are major contributors to nurses leaving the organization. </a:t>
            </a:r>
          </a:p>
        </p:txBody>
      </p:sp>
      <p:sp>
        <p:nvSpPr>
          <p:cNvPr id="16" name="TextBox 15">
            <a:extLst>
              <a:ext uri="{FF2B5EF4-FFF2-40B4-BE49-F238E27FC236}">
                <a16:creationId xmlns:a16="http://schemas.microsoft.com/office/drawing/2014/main" id="{191671A7-5594-2648-09C7-5735913F727A}"/>
              </a:ext>
            </a:extLst>
          </p:cNvPr>
          <p:cNvSpPr txBox="1"/>
          <p:nvPr/>
        </p:nvSpPr>
        <p:spPr>
          <a:xfrm>
            <a:off x="0" y="5732364"/>
            <a:ext cx="8674551" cy="584775"/>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rgbClr val="002060"/>
                </a:solidFill>
              </a:rPr>
              <a:t>Nurses in lower income brackets have higher attrition rates, indicating that compensation is a key factor in retaining early-career or lower-paid staff.</a:t>
            </a:r>
            <a:endParaRPr lang="en-US" altLang="en-US" sz="1600" dirty="0">
              <a:solidFill>
                <a:srgbClr val="002060"/>
              </a:solidFill>
              <a:latin typeface="+mj-lt"/>
            </a:endParaRPr>
          </a:p>
        </p:txBody>
      </p:sp>
    </p:spTree>
    <p:extLst>
      <p:ext uri="{BB962C8B-B14F-4D97-AF65-F5344CB8AC3E}">
        <p14:creationId xmlns:p14="http://schemas.microsoft.com/office/powerpoint/2010/main" val="301165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9E4EE5A7-23E9-5339-8D0A-874325F5C324}"/>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B37DE006-8228-B9C9-E67A-1244B39AD41E}"/>
              </a:ext>
            </a:extLst>
          </p:cNvPr>
          <p:cNvSpPr txBox="1">
            <a:spLocks/>
          </p:cNvSpPr>
          <p:nvPr/>
        </p:nvSpPr>
        <p:spPr>
          <a:xfrm>
            <a:off x="3464684" y="183527"/>
            <a:ext cx="6229924" cy="496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500"/>
              </a:spcBef>
              <a:spcAft>
                <a:spcPts val="900"/>
              </a:spcAft>
            </a:pPr>
            <a:r>
              <a:rPr lang="en-US" sz="2400" dirty="0">
                <a:solidFill>
                  <a:srgbClr val="002060"/>
                </a:solidFill>
                <a:latin typeface="Amasis MT Pro Black" panose="02040A04050005020304" pitchFamily="18" charset="0"/>
                <a:cs typeface="Times New Roman" panose="02020603050405020304" pitchFamily="18" charset="0"/>
              </a:rPr>
              <a:t>Key Factors Contributing to Turnover</a:t>
            </a:r>
            <a:endParaRPr lang="en-US" sz="2400" dirty="0">
              <a:solidFill>
                <a:srgbClr val="002060"/>
              </a:solidFill>
              <a:latin typeface="Amasis MT Pro Black" panose="02040A04050005020304" pitchFamily="18" charset="0"/>
            </a:endParaRPr>
          </a:p>
        </p:txBody>
      </p:sp>
      <p:sp>
        <p:nvSpPr>
          <p:cNvPr id="14" name="Oval 13">
            <a:extLst>
              <a:ext uri="{FF2B5EF4-FFF2-40B4-BE49-F238E27FC236}">
                <a16:creationId xmlns:a16="http://schemas.microsoft.com/office/drawing/2014/main" id="{592A309A-0D2F-2763-3228-1AC4707347D9}"/>
              </a:ext>
            </a:extLst>
          </p:cNvPr>
          <p:cNvSpPr/>
          <p:nvPr/>
        </p:nvSpPr>
        <p:spPr>
          <a:xfrm>
            <a:off x="147484" y="275303"/>
            <a:ext cx="1661651" cy="110121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B941C17-0AB2-1B91-5FED-09E9F209DFF9}"/>
              </a:ext>
            </a:extLst>
          </p:cNvPr>
          <p:cNvSpPr txBox="1"/>
          <p:nvPr/>
        </p:nvSpPr>
        <p:spPr>
          <a:xfrm>
            <a:off x="8793768" y="679716"/>
            <a:ext cx="1946787" cy="276999"/>
          </a:xfrm>
          <a:prstGeom prst="rect">
            <a:avLst/>
          </a:prstGeom>
          <a:noFill/>
        </p:spPr>
        <p:txBody>
          <a:bodyPr wrap="square" rtlCol="0">
            <a:spAutoFit/>
          </a:bodyPr>
          <a:lstStyle/>
          <a:p>
            <a:r>
              <a:rPr lang="en-US" sz="1200" b="1" dirty="0">
                <a:solidFill>
                  <a:srgbClr val="002060"/>
                </a:solidFill>
              </a:rPr>
              <a:t>Attrition by Age Group</a:t>
            </a:r>
            <a:endParaRPr lang="en-US" sz="1200" dirty="0">
              <a:solidFill>
                <a:srgbClr val="002060"/>
              </a:solidFill>
            </a:endParaRPr>
          </a:p>
        </p:txBody>
      </p:sp>
      <p:sp>
        <p:nvSpPr>
          <p:cNvPr id="6" name="TextBox 5">
            <a:extLst>
              <a:ext uri="{FF2B5EF4-FFF2-40B4-BE49-F238E27FC236}">
                <a16:creationId xmlns:a16="http://schemas.microsoft.com/office/drawing/2014/main" id="{F7963880-6253-EAE3-0CA9-18FFBE06ADC5}"/>
              </a:ext>
            </a:extLst>
          </p:cNvPr>
          <p:cNvSpPr txBox="1"/>
          <p:nvPr/>
        </p:nvSpPr>
        <p:spPr>
          <a:xfrm>
            <a:off x="103238" y="5539556"/>
            <a:ext cx="8819535" cy="584775"/>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rgbClr val="002060"/>
                </a:solidFill>
                <a:latin typeface="+mj-lt"/>
              </a:rPr>
              <a:t>Attrition varies notably across demographics: younger </a:t>
            </a:r>
            <a:r>
              <a:rPr lang="en-US" sz="1600">
                <a:solidFill>
                  <a:srgbClr val="002060"/>
                </a:solidFill>
                <a:latin typeface="+mj-lt"/>
              </a:rPr>
              <a:t>nurses (18-25</a:t>
            </a:r>
            <a:r>
              <a:rPr lang="en-US" sz="1600" dirty="0">
                <a:solidFill>
                  <a:srgbClr val="002060"/>
                </a:solidFill>
                <a:latin typeface="+mj-lt"/>
              </a:rPr>
              <a:t>) experience the highest turnover, which indicates early-career instability. </a:t>
            </a:r>
          </a:p>
        </p:txBody>
      </p:sp>
      <p:pic>
        <p:nvPicPr>
          <p:cNvPr id="7" name="Picture 6" descr="A graph with numbers and a bar chart">
            <a:extLst>
              <a:ext uri="{FF2B5EF4-FFF2-40B4-BE49-F238E27FC236}">
                <a16:creationId xmlns:a16="http://schemas.microsoft.com/office/drawing/2014/main" id="{B1792DF7-3A86-3680-ABD9-75CF378B56C9}"/>
              </a:ext>
            </a:extLst>
          </p:cNvPr>
          <p:cNvPicPr>
            <a:picLocks noChangeAspect="1"/>
          </p:cNvPicPr>
          <p:nvPr/>
        </p:nvPicPr>
        <p:blipFill>
          <a:blip r:embed="rId3">
            <a:extLst>
              <a:ext uri="{28A0092B-C50C-407E-A947-70E740481C1C}">
                <a14:useLocalDpi xmlns:a14="http://schemas.microsoft.com/office/drawing/2010/main" val="0"/>
              </a:ext>
            </a:extLst>
          </a:blip>
          <a:srcRect t="2771" r="2909"/>
          <a:stretch>
            <a:fillRect/>
          </a:stretch>
        </p:blipFill>
        <p:spPr>
          <a:xfrm>
            <a:off x="6205149" y="1057639"/>
            <a:ext cx="5908193" cy="3498150"/>
          </a:xfrm>
          <a:prstGeom prst="rect">
            <a:avLst/>
          </a:prstGeom>
        </p:spPr>
      </p:pic>
      <p:pic>
        <p:nvPicPr>
          <p:cNvPr id="8" name="Picture 7" descr="A graph of a bar chart">
            <a:extLst>
              <a:ext uri="{FF2B5EF4-FFF2-40B4-BE49-F238E27FC236}">
                <a16:creationId xmlns:a16="http://schemas.microsoft.com/office/drawing/2014/main" id="{2D43EF0A-7A76-5D0F-8C2B-CA685308E607}"/>
              </a:ext>
            </a:extLst>
          </p:cNvPr>
          <p:cNvPicPr>
            <a:picLocks noChangeAspect="1"/>
          </p:cNvPicPr>
          <p:nvPr/>
        </p:nvPicPr>
        <p:blipFill>
          <a:blip r:embed="rId4">
            <a:extLst>
              <a:ext uri="{28A0092B-C50C-407E-A947-70E740481C1C}">
                <a14:useLocalDpi xmlns:a14="http://schemas.microsoft.com/office/drawing/2010/main" val="0"/>
              </a:ext>
            </a:extLst>
          </a:blip>
          <a:srcRect t="6346"/>
          <a:stretch>
            <a:fillRect/>
          </a:stretch>
        </p:blipFill>
        <p:spPr>
          <a:xfrm>
            <a:off x="38586" y="956714"/>
            <a:ext cx="5196648" cy="3498150"/>
          </a:xfrm>
          <a:prstGeom prst="rect">
            <a:avLst/>
          </a:prstGeom>
        </p:spPr>
      </p:pic>
      <p:sp>
        <p:nvSpPr>
          <p:cNvPr id="9" name="TextBox 8">
            <a:extLst>
              <a:ext uri="{FF2B5EF4-FFF2-40B4-BE49-F238E27FC236}">
                <a16:creationId xmlns:a16="http://schemas.microsoft.com/office/drawing/2014/main" id="{42045E04-BF3A-CCF0-846D-6B1C86DCD63C}"/>
              </a:ext>
            </a:extLst>
          </p:cNvPr>
          <p:cNvSpPr txBox="1"/>
          <p:nvPr/>
        </p:nvSpPr>
        <p:spPr>
          <a:xfrm>
            <a:off x="1207789" y="679715"/>
            <a:ext cx="2858242" cy="276999"/>
          </a:xfrm>
          <a:prstGeom prst="rect">
            <a:avLst/>
          </a:prstGeom>
          <a:noFill/>
        </p:spPr>
        <p:txBody>
          <a:bodyPr wrap="square" rtlCol="0">
            <a:spAutoFit/>
          </a:bodyPr>
          <a:lstStyle/>
          <a:p>
            <a:pPr algn="ctr"/>
            <a:r>
              <a:rPr lang="en-US" sz="1200" b="1" dirty="0">
                <a:solidFill>
                  <a:srgbClr val="002060"/>
                </a:solidFill>
              </a:rPr>
              <a:t>Attrition Rate by Work-Life Balance</a:t>
            </a:r>
            <a:endParaRPr lang="en-US" sz="1200" dirty="0">
              <a:solidFill>
                <a:srgbClr val="002060"/>
              </a:solidFill>
            </a:endParaRPr>
          </a:p>
        </p:txBody>
      </p:sp>
      <p:sp>
        <p:nvSpPr>
          <p:cNvPr id="10" name="TextBox 9">
            <a:extLst>
              <a:ext uri="{FF2B5EF4-FFF2-40B4-BE49-F238E27FC236}">
                <a16:creationId xmlns:a16="http://schemas.microsoft.com/office/drawing/2014/main" id="{F9DB4C41-1D4A-89F5-EC11-636307390A5F}"/>
              </a:ext>
            </a:extLst>
          </p:cNvPr>
          <p:cNvSpPr txBox="1"/>
          <p:nvPr/>
        </p:nvSpPr>
        <p:spPr>
          <a:xfrm>
            <a:off x="103239" y="4632174"/>
            <a:ext cx="9355394" cy="83099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rgbClr val="002060"/>
                </a:solidFill>
                <a:latin typeface="+mj-lt"/>
              </a:rPr>
              <a:t>Work-life balance is a strong predictor of nurse attrition, with significantly higher turnover among those reporting low balance (poor). Nurses who feel unable to manage job demands alongside personal life are more likely to leave.</a:t>
            </a:r>
          </a:p>
        </p:txBody>
      </p:sp>
    </p:spTree>
    <p:extLst>
      <p:ext uri="{BB962C8B-B14F-4D97-AF65-F5344CB8AC3E}">
        <p14:creationId xmlns:p14="http://schemas.microsoft.com/office/powerpoint/2010/main" val="3958832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5CE61A94-D8CE-C623-37F2-7DB5B8077623}"/>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32E9BEF8-5515-7861-BDCD-4ACF0D5DE712}"/>
              </a:ext>
            </a:extLst>
          </p:cNvPr>
          <p:cNvSpPr txBox="1">
            <a:spLocks/>
          </p:cNvSpPr>
          <p:nvPr/>
        </p:nvSpPr>
        <p:spPr>
          <a:xfrm>
            <a:off x="5037846" y="173694"/>
            <a:ext cx="2601819" cy="49618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500"/>
              </a:spcBef>
              <a:spcAft>
                <a:spcPts val="900"/>
              </a:spcAft>
            </a:pPr>
            <a:r>
              <a:rPr lang="en-US" sz="2400" dirty="0">
                <a:solidFill>
                  <a:srgbClr val="002060"/>
                </a:solidFill>
                <a:latin typeface="Amasis MT Pro Black" panose="02040A04050005020304" pitchFamily="18" charset="0"/>
                <a:cs typeface="Times New Roman" panose="02020603050405020304" pitchFamily="18" charset="0"/>
              </a:rPr>
              <a:t>Trend Analysis</a:t>
            </a:r>
            <a:endParaRPr lang="en-US" sz="2400" dirty="0">
              <a:solidFill>
                <a:srgbClr val="002060"/>
              </a:solidFill>
              <a:latin typeface="Amasis MT Pro Black" panose="02040A04050005020304" pitchFamily="18" charset="0"/>
            </a:endParaRPr>
          </a:p>
        </p:txBody>
      </p:sp>
      <p:sp>
        <p:nvSpPr>
          <p:cNvPr id="14" name="Oval 13">
            <a:extLst>
              <a:ext uri="{FF2B5EF4-FFF2-40B4-BE49-F238E27FC236}">
                <a16:creationId xmlns:a16="http://schemas.microsoft.com/office/drawing/2014/main" id="{D42F882F-651E-7C2C-0D50-BD8E0025C2D5}"/>
              </a:ext>
            </a:extLst>
          </p:cNvPr>
          <p:cNvSpPr/>
          <p:nvPr/>
        </p:nvSpPr>
        <p:spPr>
          <a:xfrm>
            <a:off x="147484" y="275303"/>
            <a:ext cx="1661651" cy="110121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A2727D9-5F82-7408-9E44-9E1D30E26061}"/>
              </a:ext>
            </a:extLst>
          </p:cNvPr>
          <p:cNvSpPr txBox="1"/>
          <p:nvPr/>
        </p:nvSpPr>
        <p:spPr>
          <a:xfrm>
            <a:off x="2349449" y="735768"/>
            <a:ext cx="2897375" cy="307777"/>
          </a:xfrm>
          <a:prstGeom prst="rect">
            <a:avLst/>
          </a:prstGeom>
          <a:noFill/>
        </p:spPr>
        <p:txBody>
          <a:bodyPr wrap="square" rtlCol="0">
            <a:spAutoFit/>
          </a:bodyPr>
          <a:lstStyle/>
          <a:p>
            <a:pPr algn="ctr"/>
            <a:r>
              <a:rPr lang="en-US" sz="1400" b="1" dirty="0">
                <a:solidFill>
                  <a:srgbClr val="002060"/>
                </a:solidFill>
              </a:rPr>
              <a:t>Attrition by Years at Company</a:t>
            </a:r>
            <a:endParaRPr lang="en-US" sz="1400" dirty="0">
              <a:solidFill>
                <a:srgbClr val="002060"/>
              </a:solidFill>
            </a:endParaRPr>
          </a:p>
        </p:txBody>
      </p:sp>
      <p:sp>
        <p:nvSpPr>
          <p:cNvPr id="4" name="TextBox 3">
            <a:extLst>
              <a:ext uri="{FF2B5EF4-FFF2-40B4-BE49-F238E27FC236}">
                <a16:creationId xmlns:a16="http://schemas.microsoft.com/office/drawing/2014/main" id="{6A5E52D4-489C-E570-D1A2-151209FA7D66}"/>
              </a:ext>
            </a:extLst>
          </p:cNvPr>
          <p:cNvSpPr txBox="1"/>
          <p:nvPr/>
        </p:nvSpPr>
        <p:spPr>
          <a:xfrm>
            <a:off x="7595317" y="1007184"/>
            <a:ext cx="4513005" cy="73866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Attrition </a:t>
            </a:r>
            <a:r>
              <a:rPr lang="en-US" altLang="en-US" dirty="0">
                <a:solidFill>
                  <a:srgbClr val="002060"/>
                </a:solidFill>
                <a:latin typeface="+mj-lt"/>
                <a:ea typeface="Arial" panose="020B0604020202020204" pitchFamily="34" charset="0"/>
              </a:rPr>
              <a:t>over time reveals that nurses with 0–2 years of tenure have the highest turnover rates, indicating a severe early drop-off in employment. </a:t>
            </a:r>
          </a:p>
        </p:txBody>
      </p:sp>
      <p:sp>
        <p:nvSpPr>
          <p:cNvPr id="11" name="TextBox 10">
            <a:extLst>
              <a:ext uri="{FF2B5EF4-FFF2-40B4-BE49-F238E27FC236}">
                <a16:creationId xmlns:a16="http://schemas.microsoft.com/office/drawing/2014/main" id="{951603D0-27C3-E08F-9E3D-CD280F2081B9}"/>
              </a:ext>
            </a:extLst>
          </p:cNvPr>
          <p:cNvSpPr txBox="1"/>
          <p:nvPr/>
        </p:nvSpPr>
        <p:spPr>
          <a:xfrm>
            <a:off x="7595317" y="2009452"/>
            <a:ext cx="4513005" cy="738664"/>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dirty="0">
                <a:solidFill>
                  <a:srgbClr val="002060"/>
                </a:solidFill>
                <a:latin typeface="+mj-lt"/>
                <a:ea typeface="Arial" panose="020B0604020202020204" pitchFamily="34" charset="0"/>
              </a:rPr>
              <a:t>Attrition decreases steadily with longer tenure, suggesting that those who remain beyond the initial years are more likely to stay long term. </a:t>
            </a:r>
          </a:p>
        </p:txBody>
      </p:sp>
      <p:sp>
        <p:nvSpPr>
          <p:cNvPr id="12" name="TextBox 11">
            <a:extLst>
              <a:ext uri="{FF2B5EF4-FFF2-40B4-BE49-F238E27FC236}">
                <a16:creationId xmlns:a16="http://schemas.microsoft.com/office/drawing/2014/main" id="{7C95AB06-0ECC-A33E-761E-1AFBB5467EEA}"/>
              </a:ext>
            </a:extLst>
          </p:cNvPr>
          <p:cNvSpPr txBox="1"/>
          <p:nvPr/>
        </p:nvSpPr>
        <p:spPr>
          <a:xfrm>
            <a:off x="7656295" y="3016083"/>
            <a:ext cx="4513005" cy="738664"/>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dirty="0">
                <a:solidFill>
                  <a:srgbClr val="002060"/>
                </a:solidFill>
                <a:latin typeface="Aptos Display" panose="020B0004020202020204" pitchFamily="34" charset="0"/>
                <a:ea typeface="Arial" panose="020B0604020202020204" pitchFamily="34" charset="0"/>
              </a:rPr>
              <a:t>This trend highlights the importance of strong onboarding, mentorship, and early engagement strategies to improve retention.</a:t>
            </a:r>
          </a:p>
        </p:txBody>
      </p:sp>
      <p:pic>
        <p:nvPicPr>
          <p:cNvPr id="13" name="Picture 12" descr="A graph showing a number of years">
            <a:extLst>
              <a:ext uri="{FF2B5EF4-FFF2-40B4-BE49-F238E27FC236}">
                <a16:creationId xmlns:a16="http://schemas.microsoft.com/office/drawing/2014/main" id="{5EAEC845-434D-C90F-AFDB-6E86B854E079}"/>
              </a:ext>
            </a:extLst>
          </p:cNvPr>
          <p:cNvPicPr>
            <a:picLocks noChangeAspect="1"/>
          </p:cNvPicPr>
          <p:nvPr/>
        </p:nvPicPr>
        <p:blipFill>
          <a:blip r:embed="rId3">
            <a:extLst>
              <a:ext uri="{28A0092B-C50C-407E-A947-70E740481C1C}">
                <a14:useLocalDpi xmlns:a14="http://schemas.microsoft.com/office/drawing/2010/main" val="0"/>
              </a:ext>
            </a:extLst>
          </a:blip>
          <a:srcRect t="5290"/>
          <a:stretch>
            <a:fillRect/>
          </a:stretch>
        </p:blipFill>
        <p:spPr>
          <a:xfrm>
            <a:off x="0" y="1109430"/>
            <a:ext cx="7656295" cy="4021281"/>
          </a:xfrm>
          <a:prstGeom prst="rect">
            <a:avLst/>
          </a:prstGeom>
        </p:spPr>
      </p:pic>
      <p:pic>
        <p:nvPicPr>
          <p:cNvPr id="15" name="Picture 2" descr="Nurses (TV Series 2020–2021) - IMDb">
            <a:extLst>
              <a:ext uri="{FF2B5EF4-FFF2-40B4-BE49-F238E27FC236}">
                <a16:creationId xmlns:a16="http://schemas.microsoft.com/office/drawing/2014/main" id="{5C192D49-2B49-05A9-1FD4-172AA8431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159" r="-1" b="50879"/>
          <a:stretch>
            <a:fillRect/>
          </a:stretch>
        </p:blipFill>
        <p:spPr bwMode="auto">
          <a:xfrm>
            <a:off x="7678995" y="4109884"/>
            <a:ext cx="4429327" cy="219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5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28490C49-C784-8918-B432-4E81321F9F91}"/>
            </a:ext>
          </a:extLst>
        </p:cNvPr>
        <p:cNvGrpSpPr/>
        <p:nvPr/>
      </p:nvGrpSpPr>
      <p:grpSpPr>
        <a:xfrm>
          <a:off x="0" y="0"/>
          <a:ext cx="0" cy="0"/>
          <a:chOff x="0" y="0"/>
          <a:chExt cx="0" cy="0"/>
        </a:xfrm>
      </p:grpSpPr>
      <p:sp>
        <p:nvSpPr>
          <p:cNvPr id="14" name="Oval 13">
            <a:extLst>
              <a:ext uri="{FF2B5EF4-FFF2-40B4-BE49-F238E27FC236}">
                <a16:creationId xmlns:a16="http://schemas.microsoft.com/office/drawing/2014/main" id="{240A378A-4881-55FF-466A-20B20A76F641}"/>
              </a:ext>
            </a:extLst>
          </p:cNvPr>
          <p:cNvSpPr/>
          <p:nvPr/>
        </p:nvSpPr>
        <p:spPr>
          <a:xfrm>
            <a:off x="147484" y="275303"/>
            <a:ext cx="1661651" cy="110121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DD0F3D5-3BAF-C49B-EC9E-F81D65D7B444}"/>
              </a:ext>
            </a:extLst>
          </p:cNvPr>
          <p:cNvSpPr txBox="1"/>
          <p:nvPr/>
        </p:nvSpPr>
        <p:spPr>
          <a:xfrm>
            <a:off x="4143797" y="164322"/>
            <a:ext cx="6730681" cy="461665"/>
          </a:xfrm>
          <a:prstGeom prst="rect">
            <a:avLst/>
          </a:prstGeom>
          <a:noFill/>
        </p:spPr>
        <p:txBody>
          <a:bodyPr wrap="square" rtlCol="0">
            <a:spAutoFit/>
          </a:bodyPr>
          <a:lstStyle/>
          <a:p>
            <a:pPr algn="ctr"/>
            <a:r>
              <a:rPr lang="en-US" sz="2400" b="1" dirty="0">
                <a:solidFill>
                  <a:srgbClr val="002060"/>
                </a:solidFill>
                <a:latin typeface="Amasis MT Pro Black" panose="02040A04050005020304" pitchFamily="18" charset="0"/>
              </a:rPr>
              <a:t>Correlation Heatmap of Numeric Features</a:t>
            </a:r>
            <a:endParaRPr lang="en-US" sz="2400" dirty="0">
              <a:solidFill>
                <a:srgbClr val="002060"/>
              </a:solidFill>
              <a:latin typeface="Amasis MT Pro Black" panose="02040A04050005020304" pitchFamily="18" charset="0"/>
            </a:endParaRPr>
          </a:p>
        </p:txBody>
      </p:sp>
      <p:sp>
        <p:nvSpPr>
          <p:cNvPr id="7" name="TextBox 6">
            <a:extLst>
              <a:ext uri="{FF2B5EF4-FFF2-40B4-BE49-F238E27FC236}">
                <a16:creationId xmlns:a16="http://schemas.microsoft.com/office/drawing/2014/main" id="{F89900C4-A957-99C0-FBE6-B9BB3470E578}"/>
              </a:ext>
            </a:extLst>
          </p:cNvPr>
          <p:cNvSpPr txBox="1"/>
          <p:nvPr/>
        </p:nvSpPr>
        <p:spPr>
          <a:xfrm>
            <a:off x="6961783" y="2070321"/>
            <a:ext cx="4844835" cy="523220"/>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en-US" dirty="0">
                <a:solidFill>
                  <a:srgbClr val="002060"/>
                </a:solidFill>
                <a:latin typeface="+mj-lt"/>
                <a:ea typeface="Arial" panose="020B0604020202020204" pitchFamily="34" charset="0"/>
              </a:rPr>
              <a:t>Longer tenure aligns with more time in the role and with the same manager. </a:t>
            </a:r>
            <a:endParaRPr lang="en-US" dirty="0">
              <a:solidFill>
                <a:srgbClr val="002060"/>
              </a:solidFill>
              <a:latin typeface="+mj-lt"/>
            </a:endParaRPr>
          </a:p>
        </p:txBody>
      </p:sp>
      <p:sp>
        <p:nvSpPr>
          <p:cNvPr id="8" name="TextBox 7">
            <a:extLst>
              <a:ext uri="{FF2B5EF4-FFF2-40B4-BE49-F238E27FC236}">
                <a16:creationId xmlns:a16="http://schemas.microsoft.com/office/drawing/2014/main" id="{89451630-C189-1320-02CD-109957FD12D6}"/>
              </a:ext>
            </a:extLst>
          </p:cNvPr>
          <p:cNvSpPr txBox="1"/>
          <p:nvPr/>
        </p:nvSpPr>
        <p:spPr>
          <a:xfrm>
            <a:off x="6526982" y="2724563"/>
            <a:ext cx="5545610" cy="738664"/>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dirty="0">
                <a:solidFill>
                  <a:srgbClr val="002060"/>
                </a:solidFill>
                <a:latin typeface="+mj-lt"/>
                <a:ea typeface="Arial" panose="020B0604020202020204" pitchFamily="34" charset="0"/>
              </a:rPr>
              <a:t>There is –</a:t>
            </a:r>
            <a:r>
              <a:rPr lang="en-US" altLang="en-US" dirty="0" err="1">
                <a:solidFill>
                  <a:srgbClr val="002060"/>
                </a:solidFill>
                <a:latin typeface="+mj-lt"/>
                <a:ea typeface="Arial" panose="020B0604020202020204" pitchFamily="34" charset="0"/>
              </a:rPr>
              <a:t>ve</a:t>
            </a:r>
            <a:r>
              <a:rPr lang="en-US" altLang="en-US" dirty="0">
                <a:solidFill>
                  <a:srgbClr val="002060"/>
                </a:solidFill>
                <a:latin typeface="+mj-lt"/>
                <a:ea typeface="Arial" panose="020B0604020202020204" pitchFamily="34" charset="0"/>
              </a:rPr>
              <a:t> corr. Between Age and Attrition - a</a:t>
            </a:r>
            <a:r>
              <a:rPr lang="en-US" dirty="0">
                <a:solidFill>
                  <a:srgbClr val="002060"/>
                </a:solidFill>
                <a:latin typeface="+mj-lt"/>
              </a:rPr>
              <a:t>s age increases, attrition tends to decrease</a:t>
            </a:r>
            <a:r>
              <a:rPr lang="en-US" altLang="en-US" dirty="0">
                <a:solidFill>
                  <a:srgbClr val="002060"/>
                </a:solidFill>
                <a:latin typeface="+mj-lt"/>
                <a:ea typeface="Arial" panose="020B0604020202020204" pitchFamily="34" charset="0"/>
              </a:rPr>
              <a:t>, </a:t>
            </a:r>
            <a:r>
              <a:rPr lang="en-US" dirty="0">
                <a:solidFill>
                  <a:srgbClr val="002060"/>
                </a:solidFill>
                <a:latin typeface="+mj-lt"/>
              </a:rPr>
              <a:t>supporting the idea that younger nurses are more likely to leave</a:t>
            </a:r>
            <a:endParaRPr lang="en-US" altLang="en-US" dirty="0">
              <a:solidFill>
                <a:srgbClr val="002060"/>
              </a:solidFill>
              <a:latin typeface="+mj-lt"/>
            </a:endParaRPr>
          </a:p>
        </p:txBody>
      </p:sp>
      <p:pic>
        <p:nvPicPr>
          <p:cNvPr id="9" name="Picture 8" descr="A screenshot of a data">
            <a:extLst>
              <a:ext uri="{FF2B5EF4-FFF2-40B4-BE49-F238E27FC236}">
                <a16:creationId xmlns:a16="http://schemas.microsoft.com/office/drawing/2014/main" id="{0DB72D64-897B-F355-449C-D14AC063D27E}"/>
              </a:ext>
            </a:extLst>
          </p:cNvPr>
          <p:cNvPicPr>
            <a:picLocks noChangeAspect="1"/>
          </p:cNvPicPr>
          <p:nvPr/>
        </p:nvPicPr>
        <p:blipFill>
          <a:blip r:embed="rId3">
            <a:extLst>
              <a:ext uri="{28A0092B-C50C-407E-A947-70E740481C1C}">
                <a14:useLocalDpi xmlns:a14="http://schemas.microsoft.com/office/drawing/2010/main" val="0"/>
              </a:ext>
            </a:extLst>
          </a:blip>
          <a:srcRect l="4551" t="2992" r="5138" b="1812"/>
          <a:stretch>
            <a:fillRect/>
          </a:stretch>
        </p:blipFill>
        <p:spPr>
          <a:xfrm>
            <a:off x="12881" y="743362"/>
            <a:ext cx="6420465" cy="4994979"/>
          </a:xfrm>
          <a:prstGeom prst="rect">
            <a:avLst/>
          </a:prstGeom>
        </p:spPr>
      </p:pic>
      <p:grpSp>
        <p:nvGrpSpPr>
          <p:cNvPr id="10" name="Group 9">
            <a:extLst>
              <a:ext uri="{FF2B5EF4-FFF2-40B4-BE49-F238E27FC236}">
                <a16:creationId xmlns:a16="http://schemas.microsoft.com/office/drawing/2014/main" id="{E8E9C3FB-4BF2-885B-3F3C-C1ACDA4D16AE}"/>
              </a:ext>
            </a:extLst>
          </p:cNvPr>
          <p:cNvGrpSpPr/>
          <p:nvPr/>
        </p:nvGrpSpPr>
        <p:grpSpPr>
          <a:xfrm>
            <a:off x="6491675" y="743362"/>
            <a:ext cx="5389699" cy="307777"/>
            <a:chOff x="6562077" y="983236"/>
            <a:chExt cx="5389699" cy="307777"/>
          </a:xfrm>
        </p:grpSpPr>
        <p:sp>
          <p:nvSpPr>
            <p:cNvPr id="16" name="TextBox 15">
              <a:extLst>
                <a:ext uri="{FF2B5EF4-FFF2-40B4-BE49-F238E27FC236}">
                  <a16:creationId xmlns:a16="http://schemas.microsoft.com/office/drawing/2014/main" id="{6283B267-7CFD-C181-BE7E-8D61BBB45FA7}"/>
                </a:ext>
              </a:extLst>
            </p:cNvPr>
            <p:cNvSpPr txBox="1"/>
            <p:nvPr/>
          </p:nvSpPr>
          <p:spPr>
            <a:xfrm>
              <a:off x="6562077" y="983236"/>
              <a:ext cx="5389699" cy="307777"/>
            </a:xfrm>
            <a:prstGeom prst="rect">
              <a:avLst/>
            </a:prstGeom>
            <a:noFill/>
          </p:spPr>
          <p:txBody>
            <a:bodyPr wrap="square" rtlCol="0">
              <a:spAutoFit/>
            </a:bodyPr>
            <a:lstStyle/>
            <a:p>
              <a:pPr marL="285750" indent="-285750">
                <a:buFont typeface="Wingdings" panose="05000000000000000000" pitchFamily="2" charset="2"/>
                <a:buChar char="Ø"/>
              </a:pPr>
              <a:r>
                <a:rPr lang="en-US" u="sng" dirty="0">
                  <a:solidFill>
                    <a:srgbClr val="002060"/>
                  </a:solidFill>
                  <a:latin typeface="+mj-lt"/>
                </a:rPr>
                <a:t>+Corr: </a:t>
              </a:r>
              <a:r>
                <a:rPr lang="en-US" u="sng" dirty="0" err="1">
                  <a:solidFill>
                    <a:srgbClr val="002060"/>
                  </a:solidFill>
                  <a:latin typeface="+mj-lt"/>
                </a:rPr>
                <a:t>MonthlyIncome</a:t>
              </a:r>
              <a:r>
                <a:rPr lang="en-US" u="sng" dirty="0">
                  <a:solidFill>
                    <a:srgbClr val="002060"/>
                  </a:solidFill>
                  <a:latin typeface="+mj-lt"/>
                </a:rPr>
                <a:t>              </a:t>
              </a:r>
              <a:r>
                <a:rPr lang="en-US" u="sng" dirty="0" err="1">
                  <a:solidFill>
                    <a:srgbClr val="002060"/>
                  </a:solidFill>
                  <a:latin typeface="+mj-lt"/>
                </a:rPr>
                <a:t>TotalWorkingYears</a:t>
              </a:r>
              <a:r>
                <a:rPr lang="en-US" u="sng" dirty="0">
                  <a:solidFill>
                    <a:srgbClr val="002060"/>
                  </a:solidFill>
                  <a:latin typeface="+mj-lt"/>
                </a:rPr>
                <a:t> (r~0.77)</a:t>
              </a:r>
            </a:p>
          </p:txBody>
        </p:sp>
        <p:cxnSp>
          <p:nvCxnSpPr>
            <p:cNvPr id="17" name="Straight Arrow Connector 16">
              <a:extLst>
                <a:ext uri="{FF2B5EF4-FFF2-40B4-BE49-F238E27FC236}">
                  <a16:creationId xmlns:a16="http://schemas.microsoft.com/office/drawing/2014/main" id="{F18807A5-CE39-CC80-8BA7-D3C90A226D84}"/>
                </a:ext>
              </a:extLst>
            </p:cNvPr>
            <p:cNvCxnSpPr/>
            <p:nvPr/>
          </p:nvCxnSpPr>
          <p:spPr>
            <a:xfrm>
              <a:off x="8860739" y="1156790"/>
              <a:ext cx="27337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8" name="TextBox 17">
            <a:extLst>
              <a:ext uri="{FF2B5EF4-FFF2-40B4-BE49-F238E27FC236}">
                <a16:creationId xmlns:a16="http://schemas.microsoft.com/office/drawing/2014/main" id="{911840D2-9556-5267-C079-FE0D67C081CD}"/>
              </a:ext>
            </a:extLst>
          </p:cNvPr>
          <p:cNvSpPr txBox="1"/>
          <p:nvPr/>
        </p:nvSpPr>
        <p:spPr>
          <a:xfrm>
            <a:off x="6903454" y="1041315"/>
            <a:ext cx="4197165" cy="307777"/>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en-US" dirty="0">
                <a:solidFill>
                  <a:srgbClr val="002060"/>
                </a:solidFill>
                <a:latin typeface="+mj-lt"/>
                <a:ea typeface="Arial" panose="020B0604020202020204" pitchFamily="34" charset="0"/>
              </a:rPr>
              <a:t>More experienced nurses earn higher salaries. </a:t>
            </a:r>
            <a:endParaRPr lang="en-US" dirty="0">
              <a:solidFill>
                <a:srgbClr val="002060"/>
              </a:solidFill>
              <a:latin typeface="+mj-lt"/>
            </a:endParaRPr>
          </a:p>
        </p:txBody>
      </p:sp>
      <p:sp>
        <p:nvSpPr>
          <p:cNvPr id="19" name="TextBox 18">
            <a:extLst>
              <a:ext uri="{FF2B5EF4-FFF2-40B4-BE49-F238E27FC236}">
                <a16:creationId xmlns:a16="http://schemas.microsoft.com/office/drawing/2014/main" id="{953806A2-35AE-9A86-F914-2CCF98340EAB}"/>
              </a:ext>
            </a:extLst>
          </p:cNvPr>
          <p:cNvSpPr txBox="1"/>
          <p:nvPr/>
        </p:nvSpPr>
        <p:spPr>
          <a:xfrm>
            <a:off x="6491675" y="1598990"/>
            <a:ext cx="5580917" cy="52322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rgbClr val="002060"/>
                </a:solidFill>
                <a:latin typeface="+mj-lt"/>
              </a:rPr>
              <a:t>+Corr: </a:t>
            </a:r>
            <a:r>
              <a:rPr lang="en-US" dirty="0" err="1">
                <a:solidFill>
                  <a:srgbClr val="002060"/>
                </a:solidFill>
                <a:latin typeface="+mj-lt"/>
              </a:rPr>
              <a:t>YearsAtCompany</a:t>
            </a:r>
            <a:r>
              <a:rPr lang="en-US" dirty="0">
                <a:solidFill>
                  <a:srgbClr val="002060"/>
                </a:solidFill>
                <a:latin typeface="+mj-lt"/>
              </a:rPr>
              <a:t>         </a:t>
            </a:r>
            <a:r>
              <a:rPr lang="en-US" dirty="0" err="1">
                <a:solidFill>
                  <a:srgbClr val="002060"/>
                </a:solidFill>
                <a:latin typeface="+mj-lt"/>
              </a:rPr>
              <a:t>YearsInCurrentRole</a:t>
            </a:r>
            <a:r>
              <a:rPr lang="en-US" dirty="0">
                <a:solidFill>
                  <a:srgbClr val="002060"/>
                </a:solidFill>
                <a:latin typeface="+mj-lt"/>
              </a:rPr>
              <a:t>,    </a:t>
            </a:r>
          </a:p>
          <a:p>
            <a:r>
              <a:rPr lang="en-US" dirty="0">
                <a:solidFill>
                  <a:srgbClr val="002060"/>
                </a:solidFill>
                <a:latin typeface="+mj-lt"/>
              </a:rPr>
              <a:t>        </a:t>
            </a:r>
            <a:r>
              <a:rPr lang="en-US" dirty="0" err="1">
                <a:solidFill>
                  <a:srgbClr val="002060"/>
                </a:solidFill>
                <a:latin typeface="+mj-lt"/>
              </a:rPr>
              <a:t>YearsWithCurrManager</a:t>
            </a:r>
            <a:r>
              <a:rPr lang="en-US" dirty="0">
                <a:solidFill>
                  <a:srgbClr val="002060"/>
                </a:solidFill>
                <a:latin typeface="+mj-lt"/>
              </a:rPr>
              <a:t>.</a:t>
            </a:r>
          </a:p>
        </p:txBody>
      </p:sp>
      <p:cxnSp>
        <p:nvCxnSpPr>
          <p:cNvPr id="20" name="Straight Arrow Connector 19">
            <a:extLst>
              <a:ext uri="{FF2B5EF4-FFF2-40B4-BE49-F238E27FC236}">
                <a16:creationId xmlns:a16="http://schemas.microsoft.com/office/drawing/2014/main" id="{B5E4BBD0-C326-D30B-F80C-FC0E3D5CE262}"/>
              </a:ext>
            </a:extLst>
          </p:cNvPr>
          <p:cNvCxnSpPr/>
          <p:nvPr/>
        </p:nvCxnSpPr>
        <p:spPr>
          <a:xfrm>
            <a:off x="8927026" y="1745784"/>
            <a:ext cx="27337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91CEC103-FF39-27EA-E2E5-B10F7F8D91CE}"/>
              </a:ext>
            </a:extLst>
          </p:cNvPr>
          <p:cNvSpPr txBox="1"/>
          <p:nvPr/>
        </p:nvSpPr>
        <p:spPr>
          <a:xfrm>
            <a:off x="6961783" y="4373495"/>
            <a:ext cx="5159579" cy="523220"/>
          </a:xfrm>
          <a:prstGeom prst="rect">
            <a:avLst/>
          </a:prstGeom>
          <a:noFill/>
        </p:spPr>
        <p:txBody>
          <a:bodyPr wrap="square" rtlCol="0">
            <a:spAutoFit/>
          </a:bodyPr>
          <a:lstStyle/>
          <a:p>
            <a:pPr marL="285750" indent="-285750" algn="just">
              <a:buFont typeface="Wingdings" panose="05000000000000000000" pitchFamily="2" charset="2"/>
              <a:buChar char="ü"/>
            </a:pPr>
            <a:r>
              <a:rPr lang="en-US" altLang="en-US" dirty="0">
                <a:solidFill>
                  <a:srgbClr val="002060"/>
                </a:solidFill>
                <a:latin typeface="+mj-lt"/>
                <a:ea typeface="Arial" panose="020B0604020202020204" pitchFamily="34" charset="0"/>
              </a:rPr>
              <a:t>Suggesting that attrition is not explained by any single numerical factor alone.</a:t>
            </a:r>
            <a:endParaRPr lang="en-US" altLang="en-US" dirty="0">
              <a:solidFill>
                <a:srgbClr val="002060"/>
              </a:solidFill>
              <a:latin typeface="+mj-lt"/>
            </a:endParaRPr>
          </a:p>
        </p:txBody>
      </p:sp>
      <p:sp>
        <p:nvSpPr>
          <p:cNvPr id="22" name="TextBox 21">
            <a:extLst>
              <a:ext uri="{FF2B5EF4-FFF2-40B4-BE49-F238E27FC236}">
                <a16:creationId xmlns:a16="http://schemas.microsoft.com/office/drawing/2014/main" id="{AFB6D2EB-BF11-5C72-17C9-1AF9D13FD540}"/>
              </a:ext>
            </a:extLst>
          </p:cNvPr>
          <p:cNvSpPr txBox="1"/>
          <p:nvPr/>
        </p:nvSpPr>
        <p:spPr>
          <a:xfrm>
            <a:off x="6536541" y="3723220"/>
            <a:ext cx="5526492" cy="523220"/>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dirty="0">
                <a:solidFill>
                  <a:srgbClr val="002060"/>
                </a:solidFill>
                <a:latin typeface="+mj-lt"/>
                <a:ea typeface="Arial" panose="020B0604020202020204" pitchFamily="34" charset="0"/>
              </a:rPr>
              <a:t>Variables such as Age, </a:t>
            </a:r>
            <a:r>
              <a:rPr lang="en-US" altLang="en-US" dirty="0" err="1">
                <a:solidFill>
                  <a:srgbClr val="002060"/>
                </a:solidFill>
                <a:latin typeface="+mj-lt"/>
                <a:ea typeface="Arial" panose="020B0604020202020204" pitchFamily="34" charset="0"/>
              </a:rPr>
              <a:t>MonthlyIncome</a:t>
            </a:r>
            <a:r>
              <a:rPr lang="en-US" altLang="en-US" dirty="0">
                <a:solidFill>
                  <a:srgbClr val="002060"/>
                </a:solidFill>
                <a:latin typeface="+mj-lt"/>
                <a:ea typeface="Arial" panose="020B0604020202020204" pitchFamily="34" charset="0"/>
              </a:rPr>
              <a:t>, </a:t>
            </a:r>
            <a:r>
              <a:rPr lang="en-US" altLang="en-US" dirty="0" err="1">
                <a:solidFill>
                  <a:srgbClr val="002060"/>
                </a:solidFill>
                <a:latin typeface="+mj-lt"/>
                <a:ea typeface="Arial" panose="020B0604020202020204" pitchFamily="34" charset="0"/>
              </a:rPr>
              <a:t>WorkLifeBalance</a:t>
            </a:r>
            <a:r>
              <a:rPr lang="en-US" altLang="en-US" dirty="0">
                <a:solidFill>
                  <a:srgbClr val="002060"/>
                </a:solidFill>
                <a:latin typeface="+mj-lt"/>
                <a:ea typeface="Arial" panose="020B0604020202020204" pitchFamily="34" charset="0"/>
              </a:rPr>
              <a:t> show weak correlation with </a:t>
            </a:r>
            <a:r>
              <a:rPr lang="en-US" altLang="en-US" dirty="0" err="1">
                <a:solidFill>
                  <a:srgbClr val="002060"/>
                </a:solidFill>
                <a:latin typeface="+mj-lt"/>
                <a:ea typeface="Arial" panose="020B0604020202020204" pitchFamily="34" charset="0"/>
              </a:rPr>
              <a:t>Attrition_Binary</a:t>
            </a:r>
            <a:r>
              <a:rPr lang="en-US" altLang="en-US" dirty="0">
                <a:solidFill>
                  <a:srgbClr val="002060"/>
                </a:solidFill>
                <a:latin typeface="+mj-lt"/>
                <a:ea typeface="Arial" panose="020B0604020202020204" pitchFamily="34" charset="0"/>
              </a:rPr>
              <a:t> (r&lt;0.1). </a:t>
            </a:r>
            <a:endParaRPr lang="en-US" altLang="en-US" dirty="0">
              <a:solidFill>
                <a:srgbClr val="002060"/>
              </a:solidFill>
              <a:latin typeface="+mj-lt"/>
            </a:endParaRPr>
          </a:p>
        </p:txBody>
      </p:sp>
    </p:spTree>
    <p:extLst>
      <p:ext uri="{BB962C8B-B14F-4D97-AF65-F5344CB8AC3E}">
        <p14:creationId xmlns:p14="http://schemas.microsoft.com/office/powerpoint/2010/main" val="1792735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20C6EC39-58AB-9EA1-2284-435463962A6D}"/>
            </a:ext>
          </a:extLst>
        </p:cNvPr>
        <p:cNvGrpSpPr/>
        <p:nvPr/>
      </p:nvGrpSpPr>
      <p:grpSpPr>
        <a:xfrm>
          <a:off x="0" y="0"/>
          <a:ext cx="0" cy="0"/>
          <a:chOff x="0" y="0"/>
          <a:chExt cx="0" cy="0"/>
        </a:xfrm>
      </p:grpSpPr>
      <p:sp>
        <p:nvSpPr>
          <p:cNvPr id="14" name="Oval 13">
            <a:extLst>
              <a:ext uri="{FF2B5EF4-FFF2-40B4-BE49-F238E27FC236}">
                <a16:creationId xmlns:a16="http://schemas.microsoft.com/office/drawing/2014/main" id="{92A00B76-5D8E-F147-D91F-94E8E8C5AE31}"/>
              </a:ext>
            </a:extLst>
          </p:cNvPr>
          <p:cNvSpPr/>
          <p:nvPr/>
        </p:nvSpPr>
        <p:spPr>
          <a:xfrm>
            <a:off x="147484" y="275303"/>
            <a:ext cx="1661651" cy="110121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C55779A-E249-5BF6-5A33-E8A5B76FA813}"/>
              </a:ext>
            </a:extLst>
          </p:cNvPr>
          <p:cNvSpPr txBox="1"/>
          <p:nvPr/>
        </p:nvSpPr>
        <p:spPr>
          <a:xfrm>
            <a:off x="4143797" y="164322"/>
            <a:ext cx="6730681" cy="461665"/>
          </a:xfrm>
          <a:prstGeom prst="rect">
            <a:avLst/>
          </a:prstGeom>
          <a:noFill/>
        </p:spPr>
        <p:txBody>
          <a:bodyPr wrap="square" rtlCol="0">
            <a:spAutoFit/>
          </a:bodyPr>
          <a:lstStyle/>
          <a:p>
            <a:pPr algn="ctr"/>
            <a:r>
              <a:rPr lang="en-US" sz="2400" b="1" dirty="0">
                <a:solidFill>
                  <a:srgbClr val="002060"/>
                </a:solidFill>
                <a:latin typeface="Amasis MT Pro Black" panose="02040A04050005020304" pitchFamily="18" charset="0"/>
              </a:rPr>
              <a:t>Top 8 Feature Importance</a:t>
            </a:r>
            <a:endParaRPr lang="en-US" sz="2400" dirty="0">
              <a:solidFill>
                <a:srgbClr val="002060"/>
              </a:solidFill>
              <a:latin typeface="Amasis MT Pro Black" panose="02040A04050005020304" pitchFamily="18" charset="0"/>
            </a:endParaRPr>
          </a:p>
        </p:txBody>
      </p:sp>
      <p:pic>
        <p:nvPicPr>
          <p:cNvPr id="2" name="Picture 1" descr="A graph with blue and white bars">
            <a:extLst>
              <a:ext uri="{FF2B5EF4-FFF2-40B4-BE49-F238E27FC236}">
                <a16:creationId xmlns:a16="http://schemas.microsoft.com/office/drawing/2014/main" id="{FAB9CF79-0CCD-EE4F-5CAA-C7AE3AEB6C70}"/>
              </a:ext>
            </a:extLst>
          </p:cNvPr>
          <p:cNvPicPr>
            <a:picLocks noChangeAspect="1"/>
          </p:cNvPicPr>
          <p:nvPr/>
        </p:nvPicPr>
        <p:blipFill>
          <a:blip r:embed="rId3">
            <a:extLst>
              <a:ext uri="{28A0092B-C50C-407E-A947-70E740481C1C}">
                <a14:useLocalDpi xmlns:a14="http://schemas.microsoft.com/office/drawing/2010/main" val="0"/>
              </a:ext>
            </a:extLst>
          </a:blip>
          <a:srcRect l="4481" t="4576" r="4903" b="51086"/>
          <a:stretch>
            <a:fillRect/>
          </a:stretch>
        </p:blipFill>
        <p:spPr>
          <a:xfrm>
            <a:off x="147484" y="825909"/>
            <a:ext cx="6357947" cy="3356880"/>
          </a:xfrm>
          <a:prstGeom prst="rect">
            <a:avLst/>
          </a:prstGeom>
        </p:spPr>
      </p:pic>
      <p:sp>
        <p:nvSpPr>
          <p:cNvPr id="3" name="TextBox 2">
            <a:extLst>
              <a:ext uri="{FF2B5EF4-FFF2-40B4-BE49-F238E27FC236}">
                <a16:creationId xmlns:a16="http://schemas.microsoft.com/office/drawing/2014/main" id="{2A1C3EE6-0B7B-D57D-9FC0-88F94F466A03}"/>
              </a:ext>
            </a:extLst>
          </p:cNvPr>
          <p:cNvSpPr txBox="1"/>
          <p:nvPr/>
        </p:nvSpPr>
        <p:spPr>
          <a:xfrm>
            <a:off x="6605143" y="730185"/>
            <a:ext cx="5439373"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OT: Strongest predictor, high overtime is directly linked to higher attrition risk. </a:t>
            </a:r>
          </a:p>
        </p:txBody>
      </p:sp>
      <p:sp>
        <p:nvSpPr>
          <p:cNvPr id="4" name="TextBox 3">
            <a:extLst>
              <a:ext uri="{FF2B5EF4-FFF2-40B4-BE49-F238E27FC236}">
                <a16:creationId xmlns:a16="http://schemas.microsoft.com/office/drawing/2014/main" id="{F7471C6B-764E-5BCE-98E6-317B9B21510F}"/>
              </a:ext>
            </a:extLst>
          </p:cNvPr>
          <p:cNvSpPr txBox="1"/>
          <p:nvPr/>
        </p:nvSpPr>
        <p:spPr>
          <a:xfrm>
            <a:off x="6605141" y="1550469"/>
            <a:ext cx="5439373"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Age: Younger nurses are more likely to leave; attrition declines with age. </a:t>
            </a:r>
          </a:p>
        </p:txBody>
      </p:sp>
      <p:sp>
        <p:nvSpPr>
          <p:cNvPr id="11" name="TextBox 10">
            <a:extLst>
              <a:ext uri="{FF2B5EF4-FFF2-40B4-BE49-F238E27FC236}">
                <a16:creationId xmlns:a16="http://schemas.microsoft.com/office/drawing/2014/main" id="{652ACB4D-3613-99AC-72A0-B7429732F4A8}"/>
              </a:ext>
            </a:extLst>
          </p:cNvPr>
          <p:cNvSpPr txBox="1"/>
          <p:nvPr/>
        </p:nvSpPr>
        <p:spPr>
          <a:xfrm>
            <a:off x="6595607" y="2403661"/>
            <a:ext cx="5439373"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MI: Lower-income nurses tend to leave more, pointing to compensation dissatisfaction. </a:t>
            </a:r>
          </a:p>
        </p:txBody>
      </p:sp>
      <p:sp>
        <p:nvSpPr>
          <p:cNvPr id="12" name="TextBox 11">
            <a:extLst>
              <a:ext uri="{FF2B5EF4-FFF2-40B4-BE49-F238E27FC236}">
                <a16:creationId xmlns:a16="http://schemas.microsoft.com/office/drawing/2014/main" id="{0399F105-477D-BA0A-C1A7-E44EEC252ABE}"/>
              </a:ext>
            </a:extLst>
          </p:cNvPr>
          <p:cNvSpPr txBox="1"/>
          <p:nvPr/>
        </p:nvSpPr>
        <p:spPr>
          <a:xfrm>
            <a:off x="6605142" y="3122555"/>
            <a:ext cx="5439373"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TWY: Less experienced nurses are at higher risk, reinforcing early-career turnover. </a:t>
            </a:r>
          </a:p>
        </p:txBody>
      </p:sp>
      <p:sp>
        <p:nvSpPr>
          <p:cNvPr id="13" name="TextBox 12">
            <a:extLst>
              <a:ext uri="{FF2B5EF4-FFF2-40B4-BE49-F238E27FC236}">
                <a16:creationId xmlns:a16="http://schemas.microsoft.com/office/drawing/2014/main" id="{AAD62AD7-2CA3-7568-F476-9A70A34EFB76}"/>
              </a:ext>
            </a:extLst>
          </p:cNvPr>
          <p:cNvSpPr txBox="1"/>
          <p:nvPr/>
        </p:nvSpPr>
        <p:spPr>
          <a:xfrm>
            <a:off x="6605143" y="3942839"/>
            <a:ext cx="5439373"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DFH: Longer commutes may contribute to disengagement or burnout. </a:t>
            </a:r>
          </a:p>
        </p:txBody>
      </p:sp>
      <p:sp>
        <p:nvSpPr>
          <p:cNvPr id="15" name="TextBox 14">
            <a:extLst>
              <a:ext uri="{FF2B5EF4-FFF2-40B4-BE49-F238E27FC236}">
                <a16:creationId xmlns:a16="http://schemas.microsoft.com/office/drawing/2014/main" id="{785D013B-4259-78AF-7A03-560F10B179F2}"/>
              </a:ext>
            </a:extLst>
          </p:cNvPr>
          <p:cNvSpPr txBox="1"/>
          <p:nvPr/>
        </p:nvSpPr>
        <p:spPr>
          <a:xfrm>
            <a:off x="6595607" y="4873647"/>
            <a:ext cx="5439373"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M/DR: Correlated with compensation</a:t>
            </a:r>
          </a:p>
        </p:txBody>
      </p:sp>
      <p:sp>
        <p:nvSpPr>
          <p:cNvPr id="23" name="TextBox 22">
            <a:extLst>
              <a:ext uri="{FF2B5EF4-FFF2-40B4-BE49-F238E27FC236}">
                <a16:creationId xmlns:a16="http://schemas.microsoft.com/office/drawing/2014/main" id="{AD5F0D21-99FC-45E4-6EB6-B0E2CF63FE67}"/>
              </a:ext>
            </a:extLst>
          </p:cNvPr>
          <p:cNvSpPr txBox="1"/>
          <p:nvPr/>
        </p:nvSpPr>
        <p:spPr>
          <a:xfrm>
            <a:off x="6595609" y="5592541"/>
            <a:ext cx="5439373"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latin typeface="+mj-lt"/>
              </a:rPr>
              <a:t>YAC: Attrition is highest in the first 1–2 years; tenure is protective over time. </a:t>
            </a:r>
          </a:p>
        </p:txBody>
      </p:sp>
      <p:pic>
        <p:nvPicPr>
          <p:cNvPr id="24" name="Picture 2" descr="Nurses (TV Series 2020–2021) - IMDb">
            <a:extLst>
              <a:ext uri="{FF2B5EF4-FFF2-40B4-BE49-F238E27FC236}">
                <a16:creationId xmlns:a16="http://schemas.microsoft.com/office/drawing/2014/main" id="{CC51E2BF-840C-9418-6E2E-8FF8AFA486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159" r="-1" b="50879"/>
          <a:stretch>
            <a:fillRect/>
          </a:stretch>
        </p:blipFill>
        <p:spPr bwMode="auto">
          <a:xfrm>
            <a:off x="285138" y="4266005"/>
            <a:ext cx="4090218" cy="2025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433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312AA564-8BDF-0A76-EBBE-D2A2B0B43F9E}"/>
            </a:ext>
          </a:extLst>
        </p:cNvPr>
        <p:cNvGrpSpPr/>
        <p:nvPr/>
      </p:nvGrpSpPr>
      <p:grpSpPr>
        <a:xfrm>
          <a:off x="0" y="0"/>
          <a:ext cx="0" cy="0"/>
          <a:chOff x="0" y="0"/>
          <a:chExt cx="0" cy="0"/>
        </a:xfrm>
      </p:grpSpPr>
      <p:sp>
        <p:nvSpPr>
          <p:cNvPr id="14" name="Oval 13">
            <a:extLst>
              <a:ext uri="{FF2B5EF4-FFF2-40B4-BE49-F238E27FC236}">
                <a16:creationId xmlns:a16="http://schemas.microsoft.com/office/drawing/2014/main" id="{265BA1EA-0E3D-DB82-2E35-6C06CE1DF172}"/>
              </a:ext>
            </a:extLst>
          </p:cNvPr>
          <p:cNvSpPr/>
          <p:nvPr/>
        </p:nvSpPr>
        <p:spPr>
          <a:xfrm>
            <a:off x="147484" y="275303"/>
            <a:ext cx="1661651" cy="110121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Nurses (TV Series 2020–2021) - IMDb">
            <a:extLst>
              <a:ext uri="{FF2B5EF4-FFF2-40B4-BE49-F238E27FC236}">
                <a16:creationId xmlns:a16="http://schemas.microsoft.com/office/drawing/2014/main" id="{C1A5FCDB-8F13-695F-4A13-A0B219FBA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159" r="-1" b="50879"/>
          <a:stretch>
            <a:fillRect/>
          </a:stretch>
        </p:blipFill>
        <p:spPr bwMode="auto">
          <a:xfrm>
            <a:off x="8533347" y="4109884"/>
            <a:ext cx="3574975" cy="219296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7">
            <a:extLst>
              <a:ext uri="{FF2B5EF4-FFF2-40B4-BE49-F238E27FC236}">
                <a16:creationId xmlns:a16="http://schemas.microsoft.com/office/drawing/2014/main" id="{33AD2A7C-1CAB-075F-AF59-78BE4B496495}"/>
              </a:ext>
            </a:extLst>
          </p:cNvPr>
          <p:cNvSpPr txBox="1">
            <a:spLocks/>
          </p:cNvSpPr>
          <p:nvPr/>
        </p:nvSpPr>
        <p:spPr>
          <a:xfrm>
            <a:off x="1051288" y="191729"/>
            <a:ext cx="11265407" cy="4961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ts val="1500"/>
              </a:spcBef>
              <a:spcAft>
                <a:spcPts val="900"/>
              </a:spcAft>
            </a:pPr>
            <a:r>
              <a:rPr lang="en-US" sz="3600" dirty="0">
                <a:solidFill>
                  <a:srgbClr val="002060"/>
                </a:solidFill>
                <a:latin typeface="Amasis MT Pro Black" panose="02040A04050005020304" pitchFamily="18" charset="0"/>
                <a:cs typeface="Times New Roman" panose="02020603050405020304" pitchFamily="18" charset="0"/>
              </a:rPr>
              <a:t>Conclusion</a:t>
            </a:r>
            <a:endParaRPr lang="en-US" sz="3600" dirty="0">
              <a:solidFill>
                <a:srgbClr val="002060"/>
              </a:solidFill>
              <a:latin typeface="Amasis MT Pro Black" panose="02040A04050005020304" pitchFamily="18" charset="0"/>
            </a:endParaRPr>
          </a:p>
        </p:txBody>
      </p:sp>
      <p:sp>
        <p:nvSpPr>
          <p:cNvPr id="2" name="TextBox 1">
            <a:extLst>
              <a:ext uri="{FF2B5EF4-FFF2-40B4-BE49-F238E27FC236}">
                <a16:creationId xmlns:a16="http://schemas.microsoft.com/office/drawing/2014/main" id="{17B56C8A-57C6-679D-B88E-35C4C48EFA76}"/>
              </a:ext>
            </a:extLst>
          </p:cNvPr>
          <p:cNvSpPr txBox="1"/>
          <p:nvPr/>
        </p:nvSpPr>
        <p:spPr>
          <a:xfrm>
            <a:off x="310047" y="933693"/>
            <a:ext cx="10954501"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solidFill>
                  <a:srgbClr val="002060"/>
                </a:solidFill>
              </a:rPr>
              <a:t>The analysis of nurse attrition reveals that turnover is not random; it is concentrated among specific groups, including early-tenure nurses, those in high-stress departments, lower-income staff, and those working excessive overtime. </a:t>
            </a:r>
          </a:p>
        </p:txBody>
      </p:sp>
      <p:sp>
        <p:nvSpPr>
          <p:cNvPr id="3" name="TextBox 2">
            <a:extLst>
              <a:ext uri="{FF2B5EF4-FFF2-40B4-BE49-F238E27FC236}">
                <a16:creationId xmlns:a16="http://schemas.microsoft.com/office/drawing/2014/main" id="{D71CD90D-D367-7514-07B7-40C283A39928}"/>
              </a:ext>
            </a:extLst>
          </p:cNvPr>
          <p:cNvSpPr txBox="1"/>
          <p:nvPr/>
        </p:nvSpPr>
        <p:spPr>
          <a:xfrm>
            <a:off x="310047" y="2173620"/>
            <a:ext cx="11033158"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solidFill>
                  <a:srgbClr val="002060"/>
                </a:solidFill>
                <a:latin typeface="+mj-lt"/>
              </a:rPr>
              <a:t>Key drivers such as poor work-life balance, low environmental satisfaction, and compensation disparities significantly influence retention outcomes.</a:t>
            </a:r>
          </a:p>
        </p:txBody>
      </p:sp>
      <p:sp>
        <p:nvSpPr>
          <p:cNvPr id="4" name="TextBox 3">
            <a:extLst>
              <a:ext uri="{FF2B5EF4-FFF2-40B4-BE49-F238E27FC236}">
                <a16:creationId xmlns:a16="http://schemas.microsoft.com/office/drawing/2014/main" id="{B7971C67-D999-F6AE-63E6-8BB629181E18}"/>
              </a:ext>
            </a:extLst>
          </p:cNvPr>
          <p:cNvSpPr txBox="1"/>
          <p:nvPr/>
        </p:nvSpPr>
        <p:spPr>
          <a:xfrm>
            <a:off x="310047" y="3167712"/>
            <a:ext cx="11033158" cy="923330"/>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solidFill>
                  <a:srgbClr val="002060"/>
                </a:solidFill>
                <a:latin typeface="+mj-lt"/>
              </a:rPr>
              <a:t>By leveraging these data-driven insights, healthcare organizations can implement targeted, actionable strategies, such as strengthening onboarding, limiting overtime, promoting flexible scheduling, and aligning compensation with tenure, to improve nurse satisfaction and reduce turnover. </a:t>
            </a:r>
          </a:p>
        </p:txBody>
      </p:sp>
      <p:sp>
        <p:nvSpPr>
          <p:cNvPr id="11" name="TextBox 10">
            <a:extLst>
              <a:ext uri="{FF2B5EF4-FFF2-40B4-BE49-F238E27FC236}">
                <a16:creationId xmlns:a16="http://schemas.microsoft.com/office/drawing/2014/main" id="{DBFB526D-83AF-714B-D6C6-2FE702430098}"/>
              </a:ext>
            </a:extLst>
          </p:cNvPr>
          <p:cNvSpPr txBox="1"/>
          <p:nvPr/>
        </p:nvSpPr>
        <p:spPr>
          <a:xfrm>
            <a:off x="310047" y="4560033"/>
            <a:ext cx="7968714"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solidFill>
                  <a:srgbClr val="002060"/>
                </a:solidFill>
                <a:latin typeface="+mj-lt"/>
              </a:rPr>
              <a:t>A proactive, evidence-based approach to workforce management is essential to building a resilient, stable, and engaged nursing workforce</a:t>
            </a:r>
          </a:p>
        </p:txBody>
      </p:sp>
    </p:spTree>
    <p:extLst>
      <p:ext uri="{BB962C8B-B14F-4D97-AF65-F5344CB8AC3E}">
        <p14:creationId xmlns:p14="http://schemas.microsoft.com/office/powerpoint/2010/main" val="1481099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3480619" y="226916"/>
            <a:ext cx="4768646" cy="9720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a:buNone/>
            </a:pPr>
            <a:r>
              <a:rPr lang="en-US" b="1" dirty="0">
                <a:solidFill>
                  <a:srgbClr val="002060"/>
                </a:solidFill>
                <a:latin typeface="Play" panose="020B0604020202020204" charset="0"/>
              </a:rPr>
              <a:t>Group # 2</a:t>
            </a:r>
            <a:endParaRPr dirty="0">
              <a:solidFill>
                <a:srgbClr val="002060"/>
              </a:solidFill>
              <a:latin typeface="Play" panose="020B0604020202020204" charset="0"/>
            </a:endParaRPr>
          </a:p>
        </p:txBody>
      </p:sp>
      <p:sp>
        <p:nvSpPr>
          <p:cNvPr id="96" name="Google Shape;96;p14"/>
          <p:cNvSpPr txBox="1"/>
          <p:nvPr/>
        </p:nvSpPr>
        <p:spPr>
          <a:xfrm>
            <a:off x="3480619" y="2644190"/>
            <a:ext cx="6624483" cy="156962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1600" dirty="0">
                <a:solidFill>
                  <a:srgbClr val="002060"/>
                </a:solidFill>
                <a:latin typeface="Play" panose="020B0604020202020204" charset="0"/>
                <a:sym typeface="Arial"/>
              </a:rPr>
              <a:t>Edoh, Ngozi		</a:t>
            </a:r>
            <a:r>
              <a:rPr lang="en-US" sz="1600" dirty="0">
                <a:solidFill>
                  <a:srgbClr val="002060"/>
                </a:solidFill>
                <a:latin typeface="Play" panose="020B0604020202020204" charset="0"/>
              </a:rPr>
              <a:t>- </a:t>
            </a:r>
            <a:r>
              <a:rPr lang="en-US" sz="1600" dirty="0">
                <a:solidFill>
                  <a:srgbClr val="002060"/>
                </a:solidFill>
                <a:latin typeface="Play" panose="020B0604020202020204" charset="0"/>
                <a:sym typeface="Arial"/>
              </a:rPr>
              <a:t>ngoziedoh@osiriuniversity.org</a:t>
            </a:r>
            <a:endParaRPr lang="en-US" sz="1600" dirty="0">
              <a:solidFill>
                <a:srgbClr val="002060"/>
              </a:solidFill>
              <a:latin typeface="Play" panose="020B0604020202020204" charset="0"/>
            </a:endParaRPr>
          </a:p>
          <a:p>
            <a:r>
              <a:rPr lang="en-US" sz="1600" dirty="0">
                <a:solidFill>
                  <a:srgbClr val="002060"/>
                </a:solidFill>
                <a:latin typeface="Play" panose="020B0604020202020204" charset="0"/>
              </a:rPr>
              <a:t>Samuel </a:t>
            </a:r>
            <a:r>
              <a:rPr lang="en-US" sz="1600" dirty="0" err="1">
                <a:solidFill>
                  <a:srgbClr val="002060"/>
                </a:solidFill>
                <a:latin typeface="Play" panose="020B0604020202020204" charset="0"/>
              </a:rPr>
              <a:t>Gebresilassie</a:t>
            </a:r>
            <a:r>
              <a:rPr lang="en-US" sz="1600" dirty="0">
                <a:solidFill>
                  <a:srgbClr val="002060"/>
                </a:solidFill>
                <a:latin typeface="Play" panose="020B0604020202020204" charset="0"/>
              </a:rPr>
              <a:t> 	- samgebresilassie@osiriuniversity.org</a:t>
            </a:r>
          </a:p>
          <a:p>
            <a:r>
              <a:rPr lang="en-US" sz="1600" dirty="0">
                <a:solidFill>
                  <a:srgbClr val="002060"/>
                </a:solidFill>
                <a:latin typeface="Play" panose="020B0604020202020204" charset="0"/>
              </a:rPr>
              <a:t>Babajide Gboyega </a:t>
            </a:r>
            <a:r>
              <a:rPr lang="en-US" sz="1600" dirty="0" err="1">
                <a:solidFill>
                  <a:srgbClr val="002060"/>
                </a:solidFill>
                <a:latin typeface="Play" panose="020B0604020202020204" charset="0"/>
              </a:rPr>
              <a:t>Alalade</a:t>
            </a:r>
            <a:r>
              <a:rPr lang="en-US" sz="1600" dirty="0">
                <a:solidFill>
                  <a:srgbClr val="002060"/>
                </a:solidFill>
                <a:latin typeface="Play" panose="020B0604020202020204" charset="0"/>
              </a:rPr>
              <a:t>		- babajide@osiriuniversity.org</a:t>
            </a:r>
          </a:p>
          <a:p>
            <a:r>
              <a:rPr lang="en-US" sz="1600" dirty="0">
                <a:solidFill>
                  <a:srgbClr val="002060"/>
                </a:solidFill>
                <a:latin typeface="Play" panose="020B0604020202020204" charset="0"/>
              </a:rPr>
              <a:t>Peter Kennedy Akech 	- peterakech@osiriuniversity.org</a:t>
            </a:r>
          </a:p>
          <a:p>
            <a:r>
              <a:rPr lang="en-US" sz="1600" dirty="0">
                <a:solidFill>
                  <a:srgbClr val="002060"/>
                </a:solidFill>
                <a:latin typeface="Play" panose="020B0604020202020204" charset="0"/>
              </a:rPr>
              <a:t>Edward Odoom		 - edodoom@osiriuniversity.org</a:t>
            </a:r>
          </a:p>
          <a:p>
            <a:r>
              <a:rPr lang="en-US" sz="1600" dirty="0" err="1">
                <a:solidFill>
                  <a:srgbClr val="002060"/>
                </a:solidFill>
                <a:latin typeface="Play" panose="020B0604020202020204" charset="0"/>
              </a:rPr>
              <a:t>Guluma</a:t>
            </a:r>
            <a:r>
              <a:rPr lang="en-US" sz="1600" dirty="0">
                <a:solidFill>
                  <a:srgbClr val="002060"/>
                </a:solidFill>
                <a:latin typeface="Play" panose="020B0604020202020204" charset="0"/>
              </a:rPr>
              <a:t> Berhanu		 - guluma@osiriuniversity.org</a:t>
            </a:r>
          </a:p>
        </p:txBody>
      </p:sp>
      <p:sp>
        <p:nvSpPr>
          <p:cNvPr id="97" name="Google Shape;97;p14"/>
          <p:cNvSpPr txBox="1"/>
          <p:nvPr/>
        </p:nvSpPr>
        <p:spPr>
          <a:xfrm>
            <a:off x="3285204" y="1906161"/>
            <a:ext cx="547533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rgbClr val="002060"/>
                </a:solidFill>
                <a:latin typeface="Play" panose="020B0604020202020204" charset="0"/>
                <a:sym typeface="Arial"/>
              </a:rPr>
              <a:t>Team Members </a:t>
            </a:r>
            <a:endParaRPr lang="en-US" dirty="0">
              <a:solidFill>
                <a:srgbClr val="002060"/>
              </a:solidFill>
              <a:latin typeface="Play"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a:extLst>
            <a:ext uri="{FF2B5EF4-FFF2-40B4-BE49-F238E27FC236}">
              <a16:creationId xmlns:a16="http://schemas.microsoft.com/office/drawing/2014/main" id="{B456D1C3-3B91-4B74-13EF-696C1361238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8AE360-5489-9A67-C7B2-1EF5A568FADC}"/>
              </a:ext>
            </a:extLst>
          </p:cNvPr>
          <p:cNvSpPr txBox="1"/>
          <p:nvPr/>
        </p:nvSpPr>
        <p:spPr>
          <a:xfrm>
            <a:off x="83678" y="1452096"/>
            <a:ext cx="3054104"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b="1" dirty="0">
                <a:solidFill>
                  <a:srgbClr val="002060"/>
                </a:solidFill>
                <a:latin typeface="Aptos Display" panose="020B0004020202020204" pitchFamily="34" charset="0"/>
              </a:rPr>
              <a:t>Data Quality and Size</a:t>
            </a:r>
            <a:endParaRPr lang="en-US" sz="1800" b="1" dirty="0">
              <a:latin typeface="Aptos Display" panose="020B0004020202020204" pitchFamily="34" charset="0"/>
            </a:endParaRPr>
          </a:p>
        </p:txBody>
      </p:sp>
      <p:sp>
        <p:nvSpPr>
          <p:cNvPr id="4" name="TextBox 3">
            <a:extLst>
              <a:ext uri="{FF2B5EF4-FFF2-40B4-BE49-F238E27FC236}">
                <a16:creationId xmlns:a16="http://schemas.microsoft.com/office/drawing/2014/main" id="{C181B6FE-089A-CE86-7933-5C64E7125CDC}"/>
              </a:ext>
            </a:extLst>
          </p:cNvPr>
          <p:cNvSpPr txBox="1"/>
          <p:nvPr/>
        </p:nvSpPr>
        <p:spPr>
          <a:xfrm>
            <a:off x="358981" y="1808501"/>
            <a:ext cx="6549652" cy="584775"/>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dirty="0">
                <a:solidFill>
                  <a:srgbClr val="002060"/>
                </a:solidFill>
              </a:rPr>
              <a:t>Only 1,676 records → may not represent all nurse populations</a:t>
            </a:r>
          </a:p>
          <a:p>
            <a:pPr marL="285750" indent="-285750" algn="just">
              <a:buFont typeface="Wingdings" panose="05000000000000000000" pitchFamily="2" charset="2"/>
              <a:buChar char="ü"/>
            </a:pPr>
            <a:r>
              <a:rPr lang="en-US" sz="1600" dirty="0">
                <a:solidFill>
                  <a:srgbClr val="002060"/>
                </a:solidFill>
              </a:rPr>
              <a:t>Possible missing or biased survey data</a:t>
            </a:r>
            <a:endParaRPr lang="en-US" sz="1600" dirty="0">
              <a:solidFill>
                <a:srgbClr val="002060"/>
              </a:solidFill>
              <a:latin typeface="Aptos Display" panose="020B0004020202020204" pitchFamily="34" charset="0"/>
            </a:endParaRPr>
          </a:p>
        </p:txBody>
      </p:sp>
      <p:sp>
        <p:nvSpPr>
          <p:cNvPr id="5" name="TextBox 4">
            <a:extLst>
              <a:ext uri="{FF2B5EF4-FFF2-40B4-BE49-F238E27FC236}">
                <a16:creationId xmlns:a16="http://schemas.microsoft.com/office/drawing/2014/main" id="{4A47D613-34C4-04BA-FA74-7C5F2827B025}"/>
              </a:ext>
            </a:extLst>
          </p:cNvPr>
          <p:cNvSpPr txBox="1"/>
          <p:nvPr/>
        </p:nvSpPr>
        <p:spPr>
          <a:xfrm>
            <a:off x="83678" y="2683391"/>
            <a:ext cx="293611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b="1" dirty="0">
                <a:solidFill>
                  <a:srgbClr val="002060"/>
                </a:solidFill>
                <a:latin typeface="Aptos Display" panose="020B0004020202020204" pitchFamily="34" charset="0"/>
              </a:rPr>
              <a:t>Assumptions Made</a:t>
            </a:r>
            <a:endParaRPr lang="en-US" sz="1800" b="1" dirty="0">
              <a:latin typeface="Aptos Display" panose="020B0004020202020204" pitchFamily="34" charset="0"/>
            </a:endParaRPr>
          </a:p>
        </p:txBody>
      </p:sp>
      <p:sp>
        <p:nvSpPr>
          <p:cNvPr id="6" name="TextBox 5">
            <a:extLst>
              <a:ext uri="{FF2B5EF4-FFF2-40B4-BE49-F238E27FC236}">
                <a16:creationId xmlns:a16="http://schemas.microsoft.com/office/drawing/2014/main" id="{9B1A9141-AA25-49D4-4E65-53321BD9B43C}"/>
              </a:ext>
            </a:extLst>
          </p:cNvPr>
          <p:cNvSpPr txBox="1"/>
          <p:nvPr/>
        </p:nvSpPr>
        <p:spPr>
          <a:xfrm>
            <a:off x="328193" y="3122465"/>
            <a:ext cx="6697134" cy="830997"/>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dirty="0">
                <a:solidFill>
                  <a:srgbClr val="002060"/>
                </a:solidFill>
              </a:rPr>
              <a:t>Attrition = voluntary exit (may also include retirements, dismissals)</a:t>
            </a:r>
          </a:p>
          <a:p>
            <a:pPr marL="285750" indent="-285750" algn="just">
              <a:buFont typeface="Wingdings" panose="05000000000000000000" pitchFamily="2" charset="2"/>
              <a:buChar char="ü"/>
            </a:pPr>
            <a:r>
              <a:rPr lang="en-US" sz="1600" dirty="0">
                <a:solidFill>
                  <a:srgbClr val="002060"/>
                </a:solidFill>
              </a:rPr>
              <a:t>Assumed predictors remain stable over time</a:t>
            </a:r>
          </a:p>
          <a:p>
            <a:pPr marL="285750" indent="-285750" algn="just">
              <a:buFont typeface="Wingdings" panose="05000000000000000000" pitchFamily="2" charset="2"/>
              <a:buChar char="ü"/>
            </a:pPr>
            <a:r>
              <a:rPr lang="en-US" sz="1600" dirty="0">
                <a:solidFill>
                  <a:srgbClr val="002060"/>
                </a:solidFill>
              </a:rPr>
              <a:t>Assumed dataset captures all relevant factors</a:t>
            </a:r>
            <a:endParaRPr lang="en-US" sz="1600" dirty="0">
              <a:solidFill>
                <a:srgbClr val="002060"/>
              </a:solidFill>
              <a:latin typeface="Aptos Display" panose="020B0004020202020204" pitchFamily="34" charset="0"/>
            </a:endParaRPr>
          </a:p>
        </p:txBody>
      </p:sp>
      <p:sp>
        <p:nvSpPr>
          <p:cNvPr id="7" name="Title 7">
            <a:extLst>
              <a:ext uri="{FF2B5EF4-FFF2-40B4-BE49-F238E27FC236}">
                <a16:creationId xmlns:a16="http://schemas.microsoft.com/office/drawing/2014/main" id="{CB2828E1-3156-47AA-2778-B99844A24CFF}"/>
              </a:ext>
            </a:extLst>
          </p:cNvPr>
          <p:cNvSpPr txBox="1">
            <a:spLocks/>
          </p:cNvSpPr>
          <p:nvPr/>
        </p:nvSpPr>
        <p:spPr>
          <a:xfrm>
            <a:off x="1551736" y="220245"/>
            <a:ext cx="8830131" cy="4961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ts val="1500"/>
              </a:spcBef>
              <a:spcAft>
                <a:spcPts val="900"/>
              </a:spcAft>
            </a:pPr>
            <a:r>
              <a:rPr lang="en-US" sz="3600" dirty="0">
                <a:solidFill>
                  <a:srgbClr val="002060"/>
                </a:solidFill>
                <a:latin typeface="Amasis MT Pro Black" panose="02040A04050005020304" pitchFamily="18" charset="0"/>
                <a:cs typeface="Times New Roman" panose="02020603050405020304" pitchFamily="18" charset="0"/>
              </a:rPr>
              <a:t>Limitations</a:t>
            </a:r>
            <a:endParaRPr lang="en-US" sz="3600" dirty="0">
              <a:solidFill>
                <a:srgbClr val="002060"/>
              </a:solidFill>
              <a:latin typeface="Amasis MT Pro Black" panose="02040A04050005020304" pitchFamily="18" charset="0"/>
            </a:endParaRPr>
          </a:p>
        </p:txBody>
      </p:sp>
      <p:sp>
        <p:nvSpPr>
          <p:cNvPr id="9" name="TextBox 8">
            <a:extLst>
              <a:ext uri="{FF2B5EF4-FFF2-40B4-BE49-F238E27FC236}">
                <a16:creationId xmlns:a16="http://schemas.microsoft.com/office/drawing/2014/main" id="{75D5F39C-008F-5B7D-091A-BBA078DB65F1}"/>
              </a:ext>
            </a:extLst>
          </p:cNvPr>
          <p:cNvSpPr txBox="1"/>
          <p:nvPr/>
        </p:nvSpPr>
        <p:spPr>
          <a:xfrm>
            <a:off x="83678" y="4284018"/>
            <a:ext cx="293611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b="1" dirty="0">
                <a:solidFill>
                  <a:srgbClr val="002060"/>
                </a:solidFill>
                <a:latin typeface="Aptos Display" panose="020B0004020202020204" pitchFamily="34" charset="0"/>
              </a:rPr>
              <a:t>Model Limitations</a:t>
            </a:r>
            <a:endParaRPr lang="en-US" sz="1800" b="1" dirty="0">
              <a:latin typeface="Aptos Display" panose="020B0004020202020204" pitchFamily="34" charset="0"/>
            </a:endParaRPr>
          </a:p>
        </p:txBody>
      </p:sp>
      <p:sp>
        <p:nvSpPr>
          <p:cNvPr id="11" name="TextBox 10">
            <a:extLst>
              <a:ext uri="{FF2B5EF4-FFF2-40B4-BE49-F238E27FC236}">
                <a16:creationId xmlns:a16="http://schemas.microsoft.com/office/drawing/2014/main" id="{02967DC5-0A36-C58A-2557-BF7ACF1EAF18}"/>
              </a:ext>
            </a:extLst>
          </p:cNvPr>
          <p:cNvSpPr txBox="1"/>
          <p:nvPr/>
        </p:nvSpPr>
        <p:spPr>
          <a:xfrm>
            <a:off x="328193" y="4653350"/>
            <a:ext cx="7513212" cy="1077218"/>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dirty="0">
                <a:solidFill>
                  <a:srgbClr val="002060"/>
                </a:solidFill>
              </a:rPr>
              <a:t>Random Forest = less interpretable. </a:t>
            </a:r>
          </a:p>
          <a:p>
            <a:pPr marL="285750" indent="-285750" algn="just">
              <a:buFont typeface="Wingdings" panose="05000000000000000000" pitchFamily="2" charset="2"/>
              <a:buChar char="ü"/>
            </a:pPr>
            <a:r>
              <a:rPr lang="en-US" sz="1600" dirty="0">
                <a:solidFill>
                  <a:srgbClr val="002060"/>
                </a:solidFill>
              </a:rPr>
              <a:t>May still underpredict attrition due to imbalance</a:t>
            </a:r>
          </a:p>
          <a:p>
            <a:pPr marL="285750" indent="-285750" algn="just">
              <a:buFont typeface="Wingdings" panose="05000000000000000000" pitchFamily="2" charset="2"/>
              <a:buChar char="ü"/>
            </a:pPr>
            <a:r>
              <a:rPr lang="en-US" sz="1600" dirty="0">
                <a:solidFill>
                  <a:srgbClr val="002060"/>
                </a:solidFill>
              </a:rPr>
              <a:t>Feature importance can be biased toward numeric/continuous variables</a:t>
            </a:r>
          </a:p>
          <a:p>
            <a:pPr marL="285750" indent="-285750" algn="just">
              <a:buFont typeface="Wingdings" panose="05000000000000000000" pitchFamily="2" charset="2"/>
              <a:buChar char="ü"/>
            </a:pPr>
            <a:r>
              <a:rPr lang="en-US" sz="1600" dirty="0">
                <a:solidFill>
                  <a:srgbClr val="002060"/>
                </a:solidFill>
              </a:rPr>
              <a:t>Model trained on this dataset may not generalize to other hospitals</a:t>
            </a:r>
            <a:endParaRPr lang="en-US" sz="1600" dirty="0">
              <a:solidFill>
                <a:srgbClr val="002060"/>
              </a:solidFill>
              <a:latin typeface="Aptos Display" panose="020B0004020202020204" pitchFamily="34" charset="0"/>
            </a:endParaRPr>
          </a:p>
        </p:txBody>
      </p:sp>
      <p:pic>
        <p:nvPicPr>
          <p:cNvPr id="14" name="Picture Placeholder 21" descr="A close-up of a stethoscope">
            <a:extLst>
              <a:ext uri="{FF2B5EF4-FFF2-40B4-BE49-F238E27FC236}">
                <a16:creationId xmlns:a16="http://schemas.microsoft.com/office/drawing/2014/main" id="{BB66047E-B641-50DA-DDD9-8944D63F760A}"/>
              </a:ext>
            </a:extLst>
          </p:cNvPr>
          <p:cNvPicPr>
            <a:picLocks noChangeAspect="1"/>
          </p:cNvPicPr>
          <p:nvPr/>
        </p:nvPicPr>
        <p:blipFill>
          <a:blip r:embed="rId3"/>
          <a:srcRect l="148" r="148"/>
          <a:stretch/>
        </p:blipFill>
        <p:spPr>
          <a:xfrm>
            <a:off x="7931668" y="2694039"/>
            <a:ext cx="4258808" cy="3601657"/>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p:spPr>
      </p:pic>
      <p:pic>
        <p:nvPicPr>
          <p:cNvPr id="16" name="Picture 2" descr="Nurses (TV Series 2020–2021) - IMDb">
            <a:extLst>
              <a:ext uri="{FF2B5EF4-FFF2-40B4-BE49-F238E27FC236}">
                <a16:creationId xmlns:a16="http://schemas.microsoft.com/office/drawing/2014/main" id="{C85A0CE1-F3E6-8883-1E34-5AF0369E5B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159" r="-1" b="50879"/>
          <a:stretch>
            <a:fillRect/>
          </a:stretch>
        </p:blipFill>
        <p:spPr bwMode="auto">
          <a:xfrm>
            <a:off x="7931668" y="220245"/>
            <a:ext cx="4258808" cy="247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202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8AE7A1D4-E00A-48F6-7A5A-2923F9A2CD0C}"/>
            </a:ext>
          </a:extLst>
        </p:cNvPr>
        <p:cNvGrpSpPr/>
        <p:nvPr/>
      </p:nvGrpSpPr>
      <p:grpSpPr>
        <a:xfrm>
          <a:off x="0" y="0"/>
          <a:ext cx="0" cy="0"/>
          <a:chOff x="0" y="0"/>
          <a:chExt cx="0" cy="0"/>
        </a:xfrm>
      </p:grpSpPr>
      <p:sp>
        <p:nvSpPr>
          <p:cNvPr id="14" name="Oval 13">
            <a:extLst>
              <a:ext uri="{FF2B5EF4-FFF2-40B4-BE49-F238E27FC236}">
                <a16:creationId xmlns:a16="http://schemas.microsoft.com/office/drawing/2014/main" id="{0A055771-0034-F522-EB27-B9B436C8097E}"/>
              </a:ext>
            </a:extLst>
          </p:cNvPr>
          <p:cNvSpPr/>
          <p:nvPr/>
        </p:nvSpPr>
        <p:spPr>
          <a:xfrm>
            <a:off x="147484" y="275303"/>
            <a:ext cx="1661651" cy="110121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1B1235C-26A1-4E64-688D-B1FCD0AD08B4}"/>
              </a:ext>
            </a:extLst>
          </p:cNvPr>
          <p:cNvSpPr txBox="1"/>
          <p:nvPr/>
        </p:nvSpPr>
        <p:spPr>
          <a:xfrm>
            <a:off x="0" y="817122"/>
            <a:ext cx="11558847" cy="58477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600" b="1" dirty="0">
                <a:solidFill>
                  <a:srgbClr val="002060"/>
                </a:solidFill>
                <a:latin typeface="+mj-lt"/>
              </a:rPr>
              <a:t>Overall Attrition Rate</a:t>
            </a:r>
            <a:r>
              <a:rPr lang="en-US" altLang="en-US" sz="1600" dirty="0">
                <a:solidFill>
                  <a:srgbClr val="002060"/>
                </a:solidFill>
                <a:latin typeface="+mj-lt"/>
              </a:rPr>
              <a:t>: </a:t>
            </a:r>
            <a:r>
              <a:rPr lang="en-US" sz="1600" dirty="0">
                <a:solidFill>
                  <a:srgbClr val="002060"/>
                </a:solidFill>
                <a:latin typeface="+mj-lt"/>
              </a:rPr>
              <a:t>Establish a structured retention framework with regular stay interviews, onboarding programs, and data-driven monitoring to address nurse turnover proactively.</a:t>
            </a:r>
          </a:p>
        </p:txBody>
      </p:sp>
      <p:sp>
        <p:nvSpPr>
          <p:cNvPr id="6" name="TextBox 5">
            <a:extLst>
              <a:ext uri="{FF2B5EF4-FFF2-40B4-BE49-F238E27FC236}">
                <a16:creationId xmlns:a16="http://schemas.microsoft.com/office/drawing/2014/main" id="{7518ADC4-0557-80A1-485E-4A0F3E91C236}"/>
              </a:ext>
            </a:extLst>
          </p:cNvPr>
          <p:cNvSpPr txBox="1"/>
          <p:nvPr/>
        </p:nvSpPr>
        <p:spPr>
          <a:xfrm>
            <a:off x="0" y="2651611"/>
            <a:ext cx="11432173" cy="584775"/>
          </a:xfrm>
          <a:prstGeom prst="rect">
            <a:avLst/>
          </a:prstGeom>
          <a:noFill/>
        </p:spPr>
        <p:txBody>
          <a:bodyPr wrap="square" rtlCol="0">
            <a:spAutoFit/>
          </a:bodyPr>
          <a:lstStyle/>
          <a:p>
            <a:pPr marL="285750" lvl="0" indent="-285750" algn="just" eaLnBrk="0" fontAlgn="base" hangingPunct="0">
              <a:spcBef>
                <a:spcPct val="0"/>
              </a:spcBef>
              <a:spcAft>
                <a:spcPct val="0"/>
              </a:spcAft>
              <a:buFont typeface="Wingdings" panose="05000000000000000000" pitchFamily="2" charset="2"/>
              <a:buChar char="Ø"/>
            </a:pPr>
            <a:r>
              <a:rPr lang="en-US" altLang="en-US" sz="1600" b="1" dirty="0">
                <a:solidFill>
                  <a:srgbClr val="002060"/>
                </a:solidFill>
                <a:latin typeface="+mj-lt"/>
              </a:rPr>
              <a:t>Attrition by Department</a:t>
            </a:r>
            <a:r>
              <a:rPr lang="en-US" altLang="en-US" sz="1600" dirty="0">
                <a:solidFill>
                  <a:srgbClr val="002060"/>
                </a:solidFill>
                <a:latin typeface="+mj-lt"/>
              </a:rPr>
              <a:t>: </a:t>
            </a:r>
            <a:r>
              <a:rPr lang="en-US" sz="1600" dirty="0">
                <a:solidFill>
                  <a:srgbClr val="002060"/>
                </a:solidFill>
                <a:latin typeface="+mj-lt"/>
              </a:rPr>
              <a:t>Target high-risk departments like Maternity and Cardiology with improved staffing ratios, peer support, and burnout prevention strategies to stabilize the workforce.</a:t>
            </a:r>
            <a:endParaRPr lang="en-US" altLang="en-US" sz="1600" dirty="0">
              <a:solidFill>
                <a:srgbClr val="002060"/>
              </a:solidFill>
              <a:latin typeface="+mj-lt"/>
            </a:endParaRPr>
          </a:p>
        </p:txBody>
      </p:sp>
      <p:sp>
        <p:nvSpPr>
          <p:cNvPr id="7" name="TextBox 6">
            <a:extLst>
              <a:ext uri="{FF2B5EF4-FFF2-40B4-BE49-F238E27FC236}">
                <a16:creationId xmlns:a16="http://schemas.microsoft.com/office/drawing/2014/main" id="{DDF3021E-271A-9297-4E4A-9D6F297D19A7}"/>
              </a:ext>
            </a:extLst>
          </p:cNvPr>
          <p:cNvSpPr txBox="1"/>
          <p:nvPr/>
        </p:nvSpPr>
        <p:spPr>
          <a:xfrm>
            <a:off x="0" y="1715343"/>
            <a:ext cx="11540125" cy="58477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600" b="1" dirty="0">
                <a:solidFill>
                  <a:srgbClr val="002060"/>
                </a:solidFill>
                <a:latin typeface="+mj-lt"/>
              </a:rPr>
              <a:t>Attrition by Age</a:t>
            </a:r>
            <a:r>
              <a:rPr lang="en-US" altLang="en-US" sz="1600" dirty="0">
                <a:solidFill>
                  <a:srgbClr val="002060"/>
                </a:solidFill>
                <a:latin typeface="+mj-lt"/>
              </a:rPr>
              <a:t>: </a:t>
            </a:r>
            <a:r>
              <a:rPr lang="en-US" sz="1600" dirty="0">
                <a:solidFill>
                  <a:srgbClr val="002060"/>
                </a:solidFill>
                <a:latin typeface="+mj-lt"/>
              </a:rPr>
              <a:t>Offer age-specific engagement, career development for younger nurses, advancement tracks for mid-career staff, and flexible roles for older employees, to meet the needs of all age groups.</a:t>
            </a:r>
          </a:p>
        </p:txBody>
      </p:sp>
      <p:sp>
        <p:nvSpPr>
          <p:cNvPr id="8" name="TextBox 7">
            <a:extLst>
              <a:ext uri="{FF2B5EF4-FFF2-40B4-BE49-F238E27FC236}">
                <a16:creationId xmlns:a16="http://schemas.microsoft.com/office/drawing/2014/main" id="{C28DDB91-66D7-7668-A118-8F1154711761}"/>
              </a:ext>
            </a:extLst>
          </p:cNvPr>
          <p:cNvSpPr txBox="1"/>
          <p:nvPr/>
        </p:nvSpPr>
        <p:spPr>
          <a:xfrm>
            <a:off x="-1" y="3608898"/>
            <a:ext cx="11432173" cy="58477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600" b="1" dirty="0">
                <a:solidFill>
                  <a:srgbClr val="002060"/>
                </a:solidFill>
                <a:latin typeface="+mj-lt"/>
              </a:rPr>
              <a:t>Over-Time as a Strong Predictor</a:t>
            </a:r>
            <a:r>
              <a:rPr lang="en-US" altLang="en-US" sz="1600" dirty="0">
                <a:solidFill>
                  <a:srgbClr val="002060"/>
                </a:solidFill>
                <a:latin typeface="+mj-lt"/>
              </a:rPr>
              <a:t>: </a:t>
            </a:r>
            <a:r>
              <a:rPr lang="en-US" sz="1600" dirty="0">
                <a:solidFill>
                  <a:srgbClr val="002060"/>
                </a:solidFill>
                <a:latin typeface="+mj-lt"/>
              </a:rPr>
              <a:t>Limit excessive overtime through staffing reinforcements and workload monitoring to reduce burnout-related attrition</a:t>
            </a:r>
          </a:p>
        </p:txBody>
      </p:sp>
      <p:sp>
        <p:nvSpPr>
          <p:cNvPr id="9" name="TextBox 8">
            <a:extLst>
              <a:ext uri="{FF2B5EF4-FFF2-40B4-BE49-F238E27FC236}">
                <a16:creationId xmlns:a16="http://schemas.microsoft.com/office/drawing/2014/main" id="{4FC3C386-F3A8-7906-5352-61F18BABCEE6}"/>
              </a:ext>
            </a:extLst>
          </p:cNvPr>
          <p:cNvSpPr txBox="1"/>
          <p:nvPr/>
        </p:nvSpPr>
        <p:spPr>
          <a:xfrm>
            <a:off x="0" y="4570971"/>
            <a:ext cx="8533347" cy="584775"/>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600" b="1" dirty="0">
                <a:solidFill>
                  <a:srgbClr val="002060"/>
                </a:solidFill>
                <a:latin typeface="+mj-lt"/>
              </a:rPr>
              <a:t>Work-Life Balance</a:t>
            </a:r>
            <a:r>
              <a:rPr lang="en-US" altLang="en-US" sz="1600" dirty="0">
                <a:solidFill>
                  <a:srgbClr val="002060"/>
                </a:solidFill>
                <a:latin typeface="+mj-lt"/>
              </a:rPr>
              <a:t>: </a:t>
            </a:r>
            <a:r>
              <a:rPr lang="en-US" sz="1600" dirty="0">
                <a:solidFill>
                  <a:srgbClr val="002060"/>
                </a:solidFill>
                <a:latin typeface="+mj-lt"/>
              </a:rPr>
              <a:t>Increase flexibility through self-scheduling, mental health resources, and shift design to support nurse well-being and retention.</a:t>
            </a:r>
          </a:p>
        </p:txBody>
      </p:sp>
      <p:sp>
        <p:nvSpPr>
          <p:cNvPr id="10" name="TextBox 9">
            <a:extLst>
              <a:ext uri="{FF2B5EF4-FFF2-40B4-BE49-F238E27FC236}">
                <a16:creationId xmlns:a16="http://schemas.microsoft.com/office/drawing/2014/main" id="{BC10EA08-49EF-C475-E8F5-2D43E0DED092}"/>
              </a:ext>
            </a:extLst>
          </p:cNvPr>
          <p:cNvSpPr txBox="1"/>
          <p:nvPr/>
        </p:nvSpPr>
        <p:spPr>
          <a:xfrm>
            <a:off x="-4" y="5456103"/>
            <a:ext cx="8533351" cy="584775"/>
          </a:xfrm>
          <a:prstGeom prst="rect">
            <a:avLst/>
          </a:prstGeom>
          <a:noFill/>
        </p:spPr>
        <p:txBody>
          <a:bodyPr wrap="square" rtlCol="0">
            <a:spAutoFit/>
          </a:bodyPr>
          <a:lstStyle/>
          <a:p>
            <a:pPr marL="285750" lvl="0" indent="-285750" algn="just" eaLnBrk="0" fontAlgn="base" hangingPunct="0">
              <a:spcBef>
                <a:spcPct val="0"/>
              </a:spcBef>
              <a:spcAft>
                <a:spcPct val="0"/>
              </a:spcAft>
              <a:buFont typeface="Wingdings" panose="05000000000000000000" pitchFamily="2" charset="2"/>
              <a:buChar char="Ø"/>
            </a:pPr>
            <a:r>
              <a:rPr lang="en-US" altLang="en-US" sz="1600" b="1" dirty="0">
                <a:solidFill>
                  <a:srgbClr val="002060"/>
                </a:solidFill>
                <a:latin typeface="+mj-lt"/>
              </a:rPr>
              <a:t>Environment Satisfaction</a:t>
            </a:r>
            <a:r>
              <a:rPr lang="en-US" altLang="en-US" sz="1600" dirty="0">
                <a:solidFill>
                  <a:srgbClr val="002060"/>
                </a:solidFill>
                <a:latin typeface="+mj-lt"/>
              </a:rPr>
              <a:t>: </a:t>
            </a:r>
            <a:r>
              <a:rPr lang="en-US" sz="1600" dirty="0">
                <a:solidFill>
                  <a:srgbClr val="002060"/>
                </a:solidFill>
                <a:latin typeface="+mj-lt"/>
              </a:rPr>
              <a:t>Enhance workplace culture through shared governance, inclusive leadership, and regular recognition to boost satisfaction and engagement.</a:t>
            </a:r>
            <a:endParaRPr lang="en-US" altLang="en-US" sz="1600" dirty="0">
              <a:solidFill>
                <a:srgbClr val="002060"/>
              </a:solidFill>
              <a:latin typeface="+mj-lt"/>
            </a:endParaRPr>
          </a:p>
        </p:txBody>
      </p:sp>
      <p:pic>
        <p:nvPicPr>
          <p:cNvPr id="16" name="Picture 2" descr="Nurses (TV Series 2020–2021) - IMDb">
            <a:extLst>
              <a:ext uri="{FF2B5EF4-FFF2-40B4-BE49-F238E27FC236}">
                <a16:creationId xmlns:a16="http://schemas.microsoft.com/office/drawing/2014/main" id="{E67B839B-5466-98DC-17D8-57694131A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159" r="-1" b="50879"/>
          <a:stretch>
            <a:fillRect/>
          </a:stretch>
        </p:blipFill>
        <p:spPr bwMode="auto">
          <a:xfrm>
            <a:off x="8533347" y="4109884"/>
            <a:ext cx="3574975" cy="219296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7">
            <a:extLst>
              <a:ext uri="{FF2B5EF4-FFF2-40B4-BE49-F238E27FC236}">
                <a16:creationId xmlns:a16="http://schemas.microsoft.com/office/drawing/2014/main" id="{F98376F4-7EB7-DBFF-E178-3E49978AA21D}"/>
              </a:ext>
            </a:extLst>
          </p:cNvPr>
          <p:cNvSpPr txBox="1">
            <a:spLocks/>
          </p:cNvSpPr>
          <p:nvPr/>
        </p:nvSpPr>
        <p:spPr>
          <a:xfrm>
            <a:off x="1051289" y="191729"/>
            <a:ext cx="10924402" cy="4961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ts val="1500"/>
              </a:spcBef>
              <a:spcAft>
                <a:spcPts val="900"/>
              </a:spcAft>
            </a:pPr>
            <a:r>
              <a:rPr lang="en-US" sz="3600" dirty="0">
                <a:solidFill>
                  <a:srgbClr val="002060"/>
                </a:solidFill>
                <a:latin typeface="Amasis MT Pro Black" panose="02040A04050005020304" pitchFamily="18" charset="0"/>
                <a:cs typeface="Times New Roman" panose="02020603050405020304" pitchFamily="18" charset="0"/>
              </a:rPr>
              <a:t>Recommendations</a:t>
            </a:r>
            <a:endParaRPr lang="en-US" sz="3600" dirty="0">
              <a:solidFill>
                <a:srgbClr val="002060"/>
              </a:solidFill>
              <a:latin typeface="Amasis MT Pro Black" panose="02040A04050005020304" pitchFamily="18" charset="0"/>
            </a:endParaRPr>
          </a:p>
        </p:txBody>
      </p:sp>
    </p:spTree>
    <p:extLst>
      <p:ext uri="{BB962C8B-B14F-4D97-AF65-F5344CB8AC3E}">
        <p14:creationId xmlns:p14="http://schemas.microsoft.com/office/powerpoint/2010/main" val="990419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AB41BC82-B838-D494-42CD-C2C3F6CC8D7E}"/>
            </a:ext>
          </a:extLst>
        </p:cNvPr>
        <p:cNvGrpSpPr/>
        <p:nvPr/>
      </p:nvGrpSpPr>
      <p:grpSpPr>
        <a:xfrm>
          <a:off x="0" y="0"/>
          <a:ext cx="0" cy="0"/>
          <a:chOff x="0" y="0"/>
          <a:chExt cx="0" cy="0"/>
        </a:xfrm>
      </p:grpSpPr>
      <p:sp>
        <p:nvSpPr>
          <p:cNvPr id="14" name="Oval 13">
            <a:extLst>
              <a:ext uri="{FF2B5EF4-FFF2-40B4-BE49-F238E27FC236}">
                <a16:creationId xmlns:a16="http://schemas.microsoft.com/office/drawing/2014/main" id="{2F27F2DA-B24F-27F4-148D-9AE67EB18FD2}"/>
              </a:ext>
            </a:extLst>
          </p:cNvPr>
          <p:cNvSpPr/>
          <p:nvPr/>
        </p:nvSpPr>
        <p:spPr>
          <a:xfrm>
            <a:off x="147484" y="275303"/>
            <a:ext cx="1661651" cy="110121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descr="Nurses (TV Series 2020–2021) - IMDb">
            <a:extLst>
              <a:ext uri="{FF2B5EF4-FFF2-40B4-BE49-F238E27FC236}">
                <a16:creationId xmlns:a16="http://schemas.microsoft.com/office/drawing/2014/main" id="{46F3194E-98C8-717A-C1C4-A310BBF10B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159" r="-1" b="50879"/>
          <a:stretch>
            <a:fillRect/>
          </a:stretch>
        </p:blipFill>
        <p:spPr bwMode="auto">
          <a:xfrm>
            <a:off x="8533347" y="4109884"/>
            <a:ext cx="3574975" cy="2192961"/>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7">
            <a:extLst>
              <a:ext uri="{FF2B5EF4-FFF2-40B4-BE49-F238E27FC236}">
                <a16:creationId xmlns:a16="http://schemas.microsoft.com/office/drawing/2014/main" id="{D63AF3B5-A237-14C7-C2D8-DF7D10F672F2}"/>
              </a:ext>
            </a:extLst>
          </p:cNvPr>
          <p:cNvSpPr txBox="1">
            <a:spLocks/>
          </p:cNvSpPr>
          <p:nvPr/>
        </p:nvSpPr>
        <p:spPr>
          <a:xfrm>
            <a:off x="1051288" y="191729"/>
            <a:ext cx="8830131" cy="4961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ts val="1500"/>
              </a:spcBef>
              <a:spcAft>
                <a:spcPts val="900"/>
              </a:spcAft>
            </a:pPr>
            <a:r>
              <a:rPr lang="en-US" sz="3600" dirty="0">
                <a:solidFill>
                  <a:srgbClr val="002060"/>
                </a:solidFill>
                <a:latin typeface="Amasis MT Pro Black" panose="02040A04050005020304" pitchFamily="18" charset="0"/>
                <a:cs typeface="Times New Roman" panose="02020603050405020304" pitchFamily="18" charset="0"/>
              </a:rPr>
              <a:t>References</a:t>
            </a:r>
            <a:endParaRPr lang="en-US" sz="3600" dirty="0">
              <a:solidFill>
                <a:srgbClr val="002060"/>
              </a:solidFill>
              <a:latin typeface="Amasis MT Pro Black" panose="02040A04050005020304" pitchFamily="18" charset="0"/>
            </a:endParaRPr>
          </a:p>
        </p:txBody>
      </p:sp>
      <p:sp>
        <p:nvSpPr>
          <p:cNvPr id="2" name="TextBox 1">
            <a:extLst>
              <a:ext uri="{FF2B5EF4-FFF2-40B4-BE49-F238E27FC236}">
                <a16:creationId xmlns:a16="http://schemas.microsoft.com/office/drawing/2014/main" id="{E4BDF0F2-853E-1888-1EF4-4003B53DD901}"/>
              </a:ext>
            </a:extLst>
          </p:cNvPr>
          <p:cNvSpPr txBox="1"/>
          <p:nvPr/>
        </p:nvSpPr>
        <p:spPr>
          <a:xfrm>
            <a:off x="349375" y="868982"/>
            <a:ext cx="10954501" cy="523220"/>
          </a:xfrm>
          <a:prstGeom prst="rect">
            <a:avLst/>
          </a:prstGeom>
          <a:noFill/>
        </p:spPr>
        <p:txBody>
          <a:bodyPr wrap="square" rtlCol="0">
            <a:spAutoFit/>
          </a:bodyPr>
          <a:lstStyle/>
          <a:p>
            <a:pPr algn="just"/>
            <a:r>
              <a:rPr lang="en-US" dirty="0" err="1">
                <a:solidFill>
                  <a:srgbClr val="002060"/>
                </a:solidFill>
              </a:rPr>
              <a:t>Buerhaus</a:t>
            </a:r>
            <a:r>
              <a:rPr lang="en-US" dirty="0">
                <a:solidFill>
                  <a:srgbClr val="002060"/>
                </a:solidFill>
              </a:rPr>
              <a:t>, P. I., Skinner, L. E., Auerbach, D. I., and Staiger, D. O. (2017). Four challenges facing the nursing workforce in the United States. Journal of Nursing Regulation, 8(2), 40-46.</a:t>
            </a:r>
            <a:endParaRPr lang="en-US" sz="1800" dirty="0">
              <a:solidFill>
                <a:srgbClr val="002060"/>
              </a:solidFill>
            </a:endParaRPr>
          </a:p>
        </p:txBody>
      </p:sp>
      <p:sp>
        <p:nvSpPr>
          <p:cNvPr id="3" name="TextBox 2">
            <a:extLst>
              <a:ext uri="{FF2B5EF4-FFF2-40B4-BE49-F238E27FC236}">
                <a16:creationId xmlns:a16="http://schemas.microsoft.com/office/drawing/2014/main" id="{E504AC77-42E3-FF66-65FB-232447ABDE5C}"/>
              </a:ext>
            </a:extLst>
          </p:cNvPr>
          <p:cNvSpPr txBox="1"/>
          <p:nvPr/>
        </p:nvSpPr>
        <p:spPr>
          <a:xfrm>
            <a:off x="349375" y="1530234"/>
            <a:ext cx="11033158" cy="523220"/>
          </a:xfrm>
          <a:prstGeom prst="rect">
            <a:avLst/>
          </a:prstGeom>
          <a:noFill/>
        </p:spPr>
        <p:txBody>
          <a:bodyPr wrap="square" rtlCol="0">
            <a:spAutoFit/>
          </a:bodyPr>
          <a:lstStyle/>
          <a:p>
            <a:pPr algn="just"/>
            <a:r>
              <a:rPr lang="en-US" dirty="0">
                <a:solidFill>
                  <a:srgbClr val="002060"/>
                </a:solidFill>
              </a:rPr>
              <a:t>Chan, Z. C., Tam, W. S., Lung, M. K., Wong, W. Y., and Chau, C. W. (2013). A systematic literature review of nurse shortage and the intention to leave. Journal of Nursing Management, 21(4), 605-613</a:t>
            </a:r>
            <a:endParaRPr lang="en-US" sz="1800" dirty="0">
              <a:solidFill>
                <a:srgbClr val="002060"/>
              </a:solidFill>
              <a:latin typeface="+mj-lt"/>
            </a:endParaRPr>
          </a:p>
        </p:txBody>
      </p:sp>
      <p:sp>
        <p:nvSpPr>
          <p:cNvPr id="5" name="TextBox 4">
            <a:extLst>
              <a:ext uri="{FF2B5EF4-FFF2-40B4-BE49-F238E27FC236}">
                <a16:creationId xmlns:a16="http://schemas.microsoft.com/office/drawing/2014/main" id="{B629B875-8266-EEB6-1E4F-0CD5885FCAE1}"/>
              </a:ext>
            </a:extLst>
          </p:cNvPr>
          <p:cNvSpPr txBox="1"/>
          <p:nvPr/>
        </p:nvSpPr>
        <p:spPr>
          <a:xfrm>
            <a:off x="310047" y="2234518"/>
            <a:ext cx="11033158" cy="523220"/>
          </a:xfrm>
          <a:prstGeom prst="rect">
            <a:avLst/>
          </a:prstGeom>
          <a:noFill/>
        </p:spPr>
        <p:txBody>
          <a:bodyPr wrap="square" rtlCol="0">
            <a:spAutoFit/>
          </a:bodyPr>
          <a:lstStyle/>
          <a:p>
            <a:pPr algn="just"/>
            <a:r>
              <a:rPr lang="en-US" dirty="0">
                <a:solidFill>
                  <a:srgbClr val="002060"/>
                </a:solidFill>
              </a:rPr>
              <a:t>Chandrasekaran, K., and Chandrasekaran, V. (2020). Predicting Employee Attrition using Machine Learning Techniques. International Journal of Advanced Computer Science and Applications (IJACSA), 11(9)</a:t>
            </a:r>
            <a:endParaRPr lang="en-US" sz="1800" dirty="0">
              <a:solidFill>
                <a:srgbClr val="002060"/>
              </a:solidFill>
              <a:latin typeface="+mj-lt"/>
            </a:endParaRPr>
          </a:p>
        </p:txBody>
      </p:sp>
      <p:sp>
        <p:nvSpPr>
          <p:cNvPr id="6" name="TextBox 5">
            <a:extLst>
              <a:ext uri="{FF2B5EF4-FFF2-40B4-BE49-F238E27FC236}">
                <a16:creationId xmlns:a16="http://schemas.microsoft.com/office/drawing/2014/main" id="{0DC7B35C-5F22-8929-E7CF-90A52AB0BA0E}"/>
              </a:ext>
            </a:extLst>
          </p:cNvPr>
          <p:cNvSpPr txBox="1"/>
          <p:nvPr/>
        </p:nvSpPr>
        <p:spPr>
          <a:xfrm>
            <a:off x="310047" y="3005658"/>
            <a:ext cx="11033158" cy="307777"/>
          </a:xfrm>
          <a:prstGeom prst="rect">
            <a:avLst/>
          </a:prstGeom>
          <a:noFill/>
        </p:spPr>
        <p:txBody>
          <a:bodyPr wrap="square" rtlCol="0">
            <a:spAutoFit/>
          </a:bodyPr>
          <a:lstStyle/>
          <a:p>
            <a:pPr algn="just"/>
            <a:r>
              <a:rPr lang="en-US" dirty="0">
                <a:solidFill>
                  <a:srgbClr val="002060"/>
                </a:solidFill>
              </a:rPr>
              <a:t>Han, J., Kamber, M., and Pei, J. (2011). Data Mining: Concepts and Techniques. Elsevier</a:t>
            </a:r>
            <a:endParaRPr lang="en-US" sz="1800" dirty="0">
              <a:solidFill>
                <a:srgbClr val="002060"/>
              </a:solidFill>
              <a:latin typeface="+mj-lt"/>
            </a:endParaRPr>
          </a:p>
        </p:txBody>
      </p:sp>
      <p:sp>
        <p:nvSpPr>
          <p:cNvPr id="7" name="TextBox 6">
            <a:extLst>
              <a:ext uri="{FF2B5EF4-FFF2-40B4-BE49-F238E27FC236}">
                <a16:creationId xmlns:a16="http://schemas.microsoft.com/office/drawing/2014/main" id="{7866D21B-A637-EE69-3083-28A7A39F0A11}"/>
              </a:ext>
            </a:extLst>
          </p:cNvPr>
          <p:cNvSpPr txBox="1"/>
          <p:nvPr/>
        </p:nvSpPr>
        <p:spPr>
          <a:xfrm>
            <a:off x="310047" y="3559956"/>
            <a:ext cx="11033158" cy="523220"/>
          </a:xfrm>
          <a:prstGeom prst="rect">
            <a:avLst/>
          </a:prstGeom>
          <a:noFill/>
        </p:spPr>
        <p:txBody>
          <a:bodyPr wrap="square" rtlCol="0">
            <a:spAutoFit/>
          </a:bodyPr>
          <a:lstStyle/>
          <a:p>
            <a:pPr algn="just"/>
            <a:r>
              <a:rPr lang="en-US" dirty="0">
                <a:solidFill>
                  <a:srgbClr val="002060"/>
                </a:solidFill>
              </a:rPr>
              <a:t>Pedregosa, F. Gramfort, A., and Michel, V.</a:t>
            </a:r>
            <a:r>
              <a:rPr lang="en-US" i="1" dirty="0">
                <a:solidFill>
                  <a:srgbClr val="002060"/>
                </a:solidFill>
              </a:rPr>
              <a:t> </a:t>
            </a:r>
            <a:r>
              <a:rPr lang="en-US" dirty="0">
                <a:solidFill>
                  <a:srgbClr val="002060"/>
                </a:solidFill>
              </a:rPr>
              <a:t>(2011). Scikit-learn</a:t>
            </a:r>
            <a:r>
              <a:rPr lang="en-US" i="1" dirty="0">
                <a:solidFill>
                  <a:srgbClr val="002060"/>
                </a:solidFill>
              </a:rPr>
              <a:t>: </a:t>
            </a:r>
            <a:r>
              <a:rPr lang="en-US" dirty="0">
                <a:solidFill>
                  <a:srgbClr val="002060"/>
                </a:solidFill>
              </a:rPr>
              <a:t>Machine Learning in Python. Journal of Machine Learning Research, 12, 2825–2830</a:t>
            </a:r>
            <a:endParaRPr lang="en-US" sz="1800" dirty="0">
              <a:solidFill>
                <a:srgbClr val="002060"/>
              </a:solidFill>
              <a:latin typeface="+mj-lt"/>
            </a:endParaRPr>
          </a:p>
        </p:txBody>
      </p:sp>
      <p:sp>
        <p:nvSpPr>
          <p:cNvPr id="8" name="TextBox 7">
            <a:extLst>
              <a:ext uri="{FF2B5EF4-FFF2-40B4-BE49-F238E27FC236}">
                <a16:creationId xmlns:a16="http://schemas.microsoft.com/office/drawing/2014/main" id="{7509E34A-B86A-FBF8-E690-1C9C3D46B4FB}"/>
              </a:ext>
            </a:extLst>
          </p:cNvPr>
          <p:cNvSpPr txBox="1"/>
          <p:nvPr/>
        </p:nvSpPr>
        <p:spPr>
          <a:xfrm>
            <a:off x="310047" y="4171438"/>
            <a:ext cx="8303011" cy="523220"/>
          </a:xfrm>
          <a:prstGeom prst="rect">
            <a:avLst/>
          </a:prstGeom>
          <a:noFill/>
        </p:spPr>
        <p:txBody>
          <a:bodyPr wrap="square" rtlCol="0">
            <a:spAutoFit/>
          </a:bodyPr>
          <a:lstStyle/>
          <a:p>
            <a:r>
              <a:rPr lang="en-US" dirty="0">
                <a:solidFill>
                  <a:srgbClr val="002060"/>
                </a:solidFill>
              </a:rPr>
              <a:t>Lundberg, S. M., and Lee, S.-I. (2017). A unified approach to interpreting model predictions (SHAP). Advances in Neural Information Processing Systems (</a:t>
            </a:r>
            <a:r>
              <a:rPr lang="en-US" dirty="0" err="1">
                <a:solidFill>
                  <a:srgbClr val="002060"/>
                </a:solidFill>
              </a:rPr>
              <a:t>NeurIPS</a:t>
            </a:r>
            <a:r>
              <a:rPr lang="en-US" dirty="0">
                <a:solidFill>
                  <a:srgbClr val="002060"/>
                </a:solidFill>
              </a:rPr>
              <a:t>), 30.</a:t>
            </a:r>
            <a:endParaRPr lang="en-US" sz="1800" dirty="0">
              <a:solidFill>
                <a:srgbClr val="002060"/>
              </a:solidFill>
              <a:latin typeface="+mj-lt"/>
            </a:endParaRPr>
          </a:p>
        </p:txBody>
      </p:sp>
      <p:sp>
        <p:nvSpPr>
          <p:cNvPr id="9" name="TextBox 8">
            <a:extLst>
              <a:ext uri="{FF2B5EF4-FFF2-40B4-BE49-F238E27FC236}">
                <a16:creationId xmlns:a16="http://schemas.microsoft.com/office/drawing/2014/main" id="{B82CB24C-07DD-BD70-7207-0AF382451551}"/>
              </a:ext>
            </a:extLst>
          </p:cNvPr>
          <p:cNvSpPr txBox="1"/>
          <p:nvPr/>
        </p:nvSpPr>
        <p:spPr>
          <a:xfrm>
            <a:off x="310047" y="4942578"/>
            <a:ext cx="8135863" cy="523220"/>
          </a:xfrm>
          <a:prstGeom prst="rect">
            <a:avLst/>
          </a:prstGeom>
          <a:noFill/>
        </p:spPr>
        <p:txBody>
          <a:bodyPr wrap="square" rtlCol="0">
            <a:spAutoFit/>
          </a:bodyPr>
          <a:lstStyle/>
          <a:p>
            <a:pPr algn="just"/>
            <a:r>
              <a:rPr lang="en-US" dirty="0">
                <a:solidFill>
                  <a:srgbClr val="002060"/>
                </a:solidFill>
              </a:rPr>
              <a:t>Ribeiro, M. T., Singh, S., and </a:t>
            </a:r>
            <a:r>
              <a:rPr lang="en-US" dirty="0" err="1">
                <a:solidFill>
                  <a:srgbClr val="002060"/>
                </a:solidFill>
              </a:rPr>
              <a:t>Guestrin</a:t>
            </a:r>
            <a:r>
              <a:rPr lang="en-US" dirty="0">
                <a:solidFill>
                  <a:srgbClr val="002060"/>
                </a:solidFill>
              </a:rPr>
              <a:t>, C. (2016). Why should I trust you? Explaining the predictions of any classifier (LIME). Proceedings of the 22nd ACM SIGKDD International Conference</a:t>
            </a:r>
            <a:endParaRPr lang="en-US" sz="1800" dirty="0">
              <a:solidFill>
                <a:srgbClr val="002060"/>
              </a:solidFill>
              <a:latin typeface="+mj-lt"/>
            </a:endParaRPr>
          </a:p>
        </p:txBody>
      </p:sp>
    </p:spTree>
    <p:extLst>
      <p:ext uri="{BB962C8B-B14F-4D97-AF65-F5344CB8AC3E}">
        <p14:creationId xmlns:p14="http://schemas.microsoft.com/office/powerpoint/2010/main" val="1660017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a:extLst>
            <a:ext uri="{FF2B5EF4-FFF2-40B4-BE49-F238E27FC236}">
              <a16:creationId xmlns:a16="http://schemas.microsoft.com/office/drawing/2014/main" id="{027F62F4-B41B-316E-E62F-BA876846ABD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8235FC9-5C21-B4C1-D3FA-2F2DBEDE70B4}"/>
              </a:ext>
            </a:extLst>
          </p:cNvPr>
          <p:cNvSpPr txBox="1"/>
          <p:nvPr/>
        </p:nvSpPr>
        <p:spPr>
          <a:xfrm>
            <a:off x="201664" y="1955375"/>
            <a:ext cx="7487161" cy="830997"/>
          </a:xfrm>
          <a:prstGeom prst="rect">
            <a:avLst/>
          </a:prstGeom>
          <a:noFill/>
        </p:spPr>
        <p:txBody>
          <a:bodyPr wrap="square" rtlCol="0">
            <a:spAutoFit/>
          </a:bodyPr>
          <a:lstStyle/>
          <a:p>
            <a:pPr algn="just"/>
            <a:r>
              <a:rPr lang="en-US" sz="1600" dirty="0">
                <a:solidFill>
                  <a:srgbClr val="002060"/>
                </a:solidFill>
              </a:rPr>
              <a:t>We wish to express our sincere gratitude to </a:t>
            </a:r>
            <a:r>
              <a:rPr lang="en-US" sz="1600" dirty="0" err="1">
                <a:solidFill>
                  <a:srgbClr val="002060"/>
                </a:solidFill>
              </a:rPr>
              <a:t>Osiri</a:t>
            </a:r>
            <a:r>
              <a:rPr lang="en-US" sz="1600" dirty="0">
                <a:solidFill>
                  <a:srgbClr val="002060"/>
                </a:solidFill>
              </a:rPr>
              <a:t> University for providing us with the opportunity to pursue this course and for creating a supportive academic environment that has enriched our learning experience.</a:t>
            </a:r>
          </a:p>
        </p:txBody>
      </p:sp>
      <p:pic>
        <p:nvPicPr>
          <p:cNvPr id="14" name="Picture Placeholder 21" descr="A close-up of a stethoscope">
            <a:extLst>
              <a:ext uri="{FF2B5EF4-FFF2-40B4-BE49-F238E27FC236}">
                <a16:creationId xmlns:a16="http://schemas.microsoft.com/office/drawing/2014/main" id="{58420065-33DF-1988-EC80-AE90912A67D8}"/>
              </a:ext>
            </a:extLst>
          </p:cNvPr>
          <p:cNvPicPr>
            <a:picLocks noChangeAspect="1"/>
          </p:cNvPicPr>
          <p:nvPr/>
        </p:nvPicPr>
        <p:blipFill>
          <a:blip r:embed="rId3"/>
          <a:srcRect l="148" r="148"/>
          <a:stretch/>
        </p:blipFill>
        <p:spPr>
          <a:xfrm>
            <a:off x="7931668" y="2694039"/>
            <a:ext cx="4258808" cy="3601657"/>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p:spPr>
      </p:pic>
      <p:pic>
        <p:nvPicPr>
          <p:cNvPr id="16" name="Picture 2" descr="Nurses (TV Series 2020–2021) - IMDb">
            <a:extLst>
              <a:ext uri="{FF2B5EF4-FFF2-40B4-BE49-F238E27FC236}">
                <a16:creationId xmlns:a16="http://schemas.microsoft.com/office/drawing/2014/main" id="{B5911635-2719-35B4-BB05-3C6E032B94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159" r="-1" b="50879"/>
          <a:stretch>
            <a:fillRect/>
          </a:stretch>
        </p:blipFill>
        <p:spPr bwMode="auto">
          <a:xfrm>
            <a:off x="7931668" y="220245"/>
            <a:ext cx="4258808" cy="2473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3D326E-8696-91CA-EB39-4FC193A77551}"/>
              </a:ext>
            </a:extLst>
          </p:cNvPr>
          <p:cNvSpPr txBox="1"/>
          <p:nvPr/>
        </p:nvSpPr>
        <p:spPr>
          <a:xfrm>
            <a:off x="201663" y="2900986"/>
            <a:ext cx="7487161" cy="1077218"/>
          </a:xfrm>
          <a:prstGeom prst="rect">
            <a:avLst/>
          </a:prstGeom>
          <a:noFill/>
        </p:spPr>
        <p:txBody>
          <a:bodyPr wrap="square" rtlCol="0">
            <a:spAutoFit/>
          </a:bodyPr>
          <a:lstStyle/>
          <a:p>
            <a:pPr algn="just"/>
            <a:r>
              <a:rPr lang="en-US" sz="1600" dirty="0">
                <a:solidFill>
                  <a:srgbClr val="002060"/>
                </a:solidFill>
              </a:rPr>
              <a:t>Our deepest appreciation goes to Dr. Nobel</a:t>
            </a:r>
            <a:r>
              <a:rPr lang="en-US" sz="1600" b="1" dirty="0">
                <a:solidFill>
                  <a:srgbClr val="002060"/>
                </a:solidFill>
              </a:rPr>
              <a:t>,</a:t>
            </a:r>
            <a:r>
              <a:rPr lang="en-US" sz="1600" dirty="0">
                <a:solidFill>
                  <a:srgbClr val="002060"/>
                </a:solidFill>
              </a:rPr>
              <a:t> our lecturer for this course, whose guidance, insightful feedback, and encouragement were invaluable throughout the project. Your dedication and expertise inspired us to approach the subject with greater curiosity and rigor.</a:t>
            </a:r>
          </a:p>
        </p:txBody>
      </p:sp>
      <p:sp>
        <p:nvSpPr>
          <p:cNvPr id="8" name="TextBox 7">
            <a:extLst>
              <a:ext uri="{FF2B5EF4-FFF2-40B4-BE49-F238E27FC236}">
                <a16:creationId xmlns:a16="http://schemas.microsoft.com/office/drawing/2014/main" id="{EB64ED96-E7CD-073A-7AD5-B906084D67E0}"/>
              </a:ext>
            </a:extLst>
          </p:cNvPr>
          <p:cNvSpPr txBox="1"/>
          <p:nvPr/>
        </p:nvSpPr>
        <p:spPr>
          <a:xfrm>
            <a:off x="201663" y="4092819"/>
            <a:ext cx="7487161" cy="830997"/>
          </a:xfrm>
          <a:prstGeom prst="rect">
            <a:avLst/>
          </a:prstGeom>
          <a:noFill/>
        </p:spPr>
        <p:txBody>
          <a:bodyPr wrap="square" rtlCol="0">
            <a:spAutoFit/>
          </a:bodyPr>
          <a:lstStyle/>
          <a:p>
            <a:r>
              <a:rPr lang="en-US" sz="1600" dirty="0">
                <a:solidFill>
                  <a:srgbClr val="002060"/>
                </a:solidFill>
              </a:rPr>
              <a:t>We also appreciate ourselves for the collaboration, commitment, and teamwork. This project would not have been possible without our contributions, ideas, and shared determination to achieve excellence together.</a:t>
            </a:r>
          </a:p>
        </p:txBody>
      </p:sp>
      <p:sp>
        <p:nvSpPr>
          <p:cNvPr id="10" name="Title 7">
            <a:extLst>
              <a:ext uri="{FF2B5EF4-FFF2-40B4-BE49-F238E27FC236}">
                <a16:creationId xmlns:a16="http://schemas.microsoft.com/office/drawing/2014/main" id="{FA5AC24D-E7E5-34B9-CA1C-B93194E6ED0F}"/>
              </a:ext>
            </a:extLst>
          </p:cNvPr>
          <p:cNvSpPr txBox="1">
            <a:spLocks/>
          </p:cNvSpPr>
          <p:nvPr/>
        </p:nvSpPr>
        <p:spPr>
          <a:xfrm>
            <a:off x="500681" y="562304"/>
            <a:ext cx="8830131" cy="49618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ts val="1500"/>
              </a:spcBef>
              <a:spcAft>
                <a:spcPts val="900"/>
              </a:spcAft>
            </a:pPr>
            <a:r>
              <a:rPr lang="en-US" sz="3600" dirty="0">
                <a:solidFill>
                  <a:srgbClr val="002060"/>
                </a:solidFill>
                <a:latin typeface="Amasis MT Pro Black" panose="02040A04050005020304" pitchFamily="18" charset="0"/>
                <a:cs typeface="Times New Roman" panose="02020603050405020304" pitchFamily="18" charset="0"/>
              </a:rPr>
              <a:t>Acknowledgement</a:t>
            </a:r>
            <a:endParaRPr lang="en-US" sz="3600" dirty="0">
              <a:solidFill>
                <a:srgbClr val="002060"/>
              </a:solidFill>
              <a:latin typeface="Amasis MT Pro Black" panose="02040A04050005020304" pitchFamily="18" charset="0"/>
            </a:endParaRPr>
          </a:p>
        </p:txBody>
      </p:sp>
    </p:spTree>
    <p:extLst>
      <p:ext uri="{BB962C8B-B14F-4D97-AF65-F5344CB8AC3E}">
        <p14:creationId xmlns:p14="http://schemas.microsoft.com/office/powerpoint/2010/main" val="873838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9">
          <a:extLst>
            <a:ext uri="{FF2B5EF4-FFF2-40B4-BE49-F238E27FC236}">
              <a16:creationId xmlns:a16="http://schemas.microsoft.com/office/drawing/2014/main" id="{D4399A27-37F5-A0FA-1B2D-5CDC427F7F2C}"/>
            </a:ext>
          </a:extLst>
        </p:cNvPr>
        <p:cNvGrpSpPr/>
        <p:nvPr/>
      </p:nvGrpSpPr>
      <p:grpSpPr>
        <a:xfrm>
          <a:off x="0" y="0"/>
          <a:ext cx="0" cy="0"/>
          <a:chOff x="0" y="0"/>
          <a:chExt cx="0" cy="0"/>
        </a:xfrm>
      </p:grpSpPr>
      <p:sp>
        <p:nvSpPr>
          <p:cNvPr id="2" name="Google Shape;156;p24">
            <a:extLst>
              <a:ext uri="{FF2B5EF4-FFF2-40B4-BE49-F238E27FC236}">
                <a16:creationId xmlns:a16="http://schemas.microsoft.com/office/drawing/2014/main" id="{80042790-B77F-36CC-08F0-B354C22A6BAB}"/>
              </a:ext>
            </a:extLst>
          </p:cNvPr>
          <p:cNvSpPr txBox="1">
            <a:spLocks noGrp="1"/>
          </p:cNvSpPr>
          <p:nvPr>
            <p:ph type="title"/>
          </p:nvPr>
        </p:nvSpPr>
        <p:spPr>
          <a:xfrm>
            <a:off x="3342969" y="2474197"/>
            <a:ext cx="4788310" cy="107279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Play"/>
              <a:buNone/>
            </a:pPr>
            <a:r>
              <a:rPr lang="en-US" sz="6000" b="1" dirty="0">
                <a:solidFill>
                  <a:srgbClr val="002060"/>
                </a:solidFill>
              </a:rPr>
              <a:t>Thank You</a:t>
            </a:r>
            <a:endParaRPr sz="6000" b="1" dirty="0">
              <a:solidFill>
                <a:srgbClr val="002060"/>
              </a:solidFill>
            </a:endParaRPr>
          </a:p>
        </p:txBody>
      </p:sp>
    </p:spTree>
    <p:extLst>
      <p:ext uri="{BB962C8B-B14F-4D97-AF65-F5344CB8AC3E}">
        <p14:creationId xmlns:p14="http://schemas.microsoft.com/office/powerpoint/2010/main" val="2459556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353962" y="-72858"/>
            <a:ext cx="9056534" cy="88597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ct val="100000"/>
              <a:buFont typeface="Play"/>
              <a:buNone/>
            </a:pPr>
            <a:r>
              <a:rPr lang="en-US" sz="4000" b="1" dirty="0">
                <a:solidFill>
                  <a:srgbClr val="002060"/>
                </a:solidFill>
                <a:latin typeface="Play" panose="020B0604020202020204" charset="0"/>
              </a:rPr>
              <a:t>Table of Contents</a:t>
            </a:r>
            <a:endParaRPr sz="4000" b="1" dirty="0">
              <a:solidFill>
                <a:srgbClr val="002060"/>
              </a:solidFill>
              <a:latin typeface="Play" panose="020B0604020202020204" charset="0"/>
            </a:endParaRPr>
          </a:p>
        </p:txBody>
      </p:sp>
      <p:sp>
        <p:nvSpPr>
          <p:cNvPr id="2" name="TextBox 1">
            <a:extLst>
              <a:ext uri="{FF2B5EF4-FFF2-40B4-BE49-F238E27FC236}">
                <a16:creationId xmlns:a16="http://schemas.microsoft.com/office/drawing/2014/main" id="{71DA58CF-376F-C379-9D5F-562C12E6750E}"/>
              </a:ext>
            </a:extLst>
          </p:cNvPr>
          <p:cNvSpPr txBox="1"/>
          <p:nvPr/>
        </p:nvSpPr>
        <p:spPr>
          <a:xfrm>
            <a:off x="1685044" y="1193644"/>
            <a:ext cx="5305692" cy="5632311"/>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2400" b="1" dirty="0">
                <a:solidFill>
                  <a:srgbClr val="002060"/>
                </a:solidFill>
                <a:latin typeface="Aptos Display" panose="020B0004020202020204" pitchFamily="34" charset="0"/>
              </a:rPr>
              <a:t>Introduction &amp; Objective</a:t>
            </a:r>
          </a:p>
          <a:p>
            <a:pPr marL="285750" indent="-285750" algn="just">
              <a:buFont typeface="Wingdings" panose="05000000000000000000" pitchFamily="2" charset="2"/>
              <a:buChar char="Ø"/>
            </a:pPr>
            <a:endParaRPr lang="en-US" altLang="en-US" sz="2400" b="1" dirty="0">
              <a:solidFill>
                <a:srgbClr val="002060"/>
              </a:solidFill>
              <a:latin typeface="Aptos Display" panose="020B0004020202020204" pitchFamily="34" charset="0"/>
            </a:endParaRPr>
          </a:p>
          <a:p>
            <a:pPr marL="285750" indent="-285750" algn="just">
              <a:buFont typeface="Wingdings" panose="05000000000000000000" pitchFamily="2" charset="2"/>
              <a:buChar char="Ø"/>
            </a:pPr>
            <a:r>
              <a:rPr lang="en-US" sz="2400" b="1" dirty="0">
                <a:solidFill>
                  <a:srgbClr val="002060"/>
                </a:solidFill>
                <a:latin typeface="Aptos Display" panose="020B0004020202020204" pitchFamily="34" charset="0"/>
              </a:rPr>
              <a:t>Dataset Description</a:t>
            </a:r>
          </a:p>
          <a:p>
            <a:pPr marL="285750" indent="-285750" algn="just">
              <a:buFont typeface="Wingdings" panose="05000000000000000000" pitchFamily="2" charset="2"/>
              <a:buChar char="Ø"/>
            </a:pPr>
            <a:endParaRPr lang="en-US" sz="2400" b="1" dirty="0">
              <a:solidFill>
                <a:srgbClr val="002060"/>
              </a:solidFill>
              <a:latin typeface="Aptos Display" panose="020B0004020202020204" pitchFamily="34" charset="0"/>
            </a:endParaRPr>
          </a:p>
          <a:p>
            <a:pPr marL="285750" indent="-285750" algn="just">
              <a:buFont typeface="Wingdings" panose="05000000000000000000" pitchFamily="2" charset="2"/>
              <a:buChar char="Ø"/>
            </a:pPr>
            <a:r>
              <a:rPr lang="en-US" sz="2400" b="1" dirty="0">
                <a:solidFill>
                  <a:srgbClr val="002060"/>
                </a:solidFill>
                <a:latin typeface="Aptos Display" panose="020B0004020202020204" pitchFamily="34" charset="0"/>
              </a:rPr>
              <a:t>Methodology</a:t>
            </a:r>
          </a:p>
          <a:p>
            <a:pPr marL="285750" indent="-285750" algn="just">
              <a:buFont typeface="Wingdings" panose="05000000000000000000" pitchFamily="2" charset="2"/>
              <a:buChar char="Ø"/>
            </a:pPr>
            <a:endParaRPr lang="en-US" sz="2400" b="1" dirty="0">
              <a:solidFill>
                <a:srgbClr val="002060"/>
              </a:solidFill>
              <a:latin typeface="Aptos Display" panose="020B0004020202020204" pitchFamily="34" charset="0"/>
            </a:endParaRPr>
          </a:p>
          <a:p>
            <a:pPr marL="285750" indent="-285750" algn="just">
              <a:buFont typeface="Wingdings" panose="05000000000000000000" pitchFamily="2" charset="2"/>
              <a:buChar char="Ø"/>
            </a:pPr>
            <a:r>
              <a:rPr lang="en-US" sz="2400" b="1" dirty="0">
                <a:solidFill>
                  <a:srgbClr val="002060"/>
                </a:solidFill>
                <a:latin typeface="Aptos Display" panose="020B0004020202020204" pitchFamily="34" charset="0"/>
              </a:rPr>
              <a:t>Key Findings and Results</a:t>
            </a:r>
          </a:p>
          <a:p>
            <a:pPr marL="285750" indent="-285750" algn="just">
              <a:buFont typeface="Wingdings" panose="05000000000000000000" pitchFamily="2" charset="2"/>
              <a:buChar char="Ø"/>
            </a:pPr>
            <a:endParaRPr lang="en-US" sz="2400" b="1" dirty="0">
              <a:solidFill>
                <a:srgbClr val="002060"/>
              </a:solidFill>
              <a:latin typeface="Aptos Display" panose="020B0004020202020204" pitchFamily="34" charset="0"/>
            </a:endParaRPr>
          </a:p>
          <a:p>
            <a:pPr marL="285750" indent="-285750" algn="just">
              <a:buFont typeface="Wingdings" panose="05000000000000000000" pitchFamily="2" charset="2"/>
              <a:buChar char="Ø"/>
            </a:pPr>
            <a:r>
              <a:rPr lang="en-US" sz="2400" b="1" dirty="0">
                <a:solidFill>
                  <a:srgbClr val="002060"/>
                </a:solidFill>
                <a:latin typeface="Aptos Display" panose="020B0004020202020204" pitchFamily="34" charset="0"/>
              </a:rPr>
              <a:t>Insights &amp; Recommendations</a:t>
            </a:r>
          </a:p>
          <a:p>
            <a:pPr marL="285750" indent="-285750" algn="just">
              <a:buFont typeface="Wingdings" panose="05000000000000000000" pitchFamily="2" charset="2"/>
              <a:buChar char="Ø"/>
            </a:pPr>
            <a:endParaRPr lang="en-US" sz="2400" b="1" dirty="0">
              <a:solidFill>
                <a:srgbClr val="002060"/>
              </a:solidFill>
              <a:latin typeface="Aptos Display" panose="020B0004020202020204" pitchFamily="34" charset="0"/>
            </a:endParaRPr>
          </a:p>
          <a:p>
            <a:pPr marL="285750" indent="-285750" algn="just">
              <a:buFont typeface="Wingdings" panose="05000000000000000000" pitchFamily="2" charset="2"/>
              <a:buChar char="Ø"/>
            </a:pPr>
            <a:r>
              <a:rPr lang="en-US" sz="2400" b="1" dirty="0">
                <a:solidFill>
                  <a:srgbClr val="002060"/>
                </a:solidFill>
                <a:latin typeface="Aptos Display" panose="020B0004020202020204" pitchFamily="34" charset="0"/>
              </a:rPr>
              <a:t>Limitations</a:t>
            </a:r>
          </a:p>
          <a:p>
            <a:pPr marL="285750" indent="-285750" algn="just">
              <a:buFont typeface="Wingdings" panose="05000000000000000000" pitchFamily="2" charset="2"/>
              <a:buChar char="Ø"/>
            </a:pPr>
            <a:endParaRPr lang="en-US" sz="2400" b="1" dirty="0">
              <a:solidFill>
                <a:srgbClr val="002060"/>
              </a:solidFill>
              <a:latin typeface="Aptos Display" panose="020B0004020202020204" pitchFamily="34" charset="0"/>
            </a:endParaRPr>
          </a:p>
          <a:p>
            <a:pPr marL="285750" indent="-285750" algn="just">
              <a:buFont typeface="Wingdings" panose="05000000000000000000" pitchFamily="2" charset="2"/>
              <a:buChar char="Ø"/>
            </a:pPr>
            <a:r>
              <a:rPr lang="en-US" sz="2400" b="1" dirty="0">
                <a:solidFill>
                  <a:srgbClr val="002060"/>
                </a:solidFill>
                <a:latin typeface="Aptos Display" panose="020B0004020202020204" pitchFamily="34" charset="0"/>
              </a:rPr>
              <a:t>References &amp; Acknowledgement</a:t>
            </a:r>
          </a:p>
          <a:p>
            <a:pPr marL="285750" indent="-285750" algn="just">
              <a:buFont typeface="Wingdings" panose="05000000000000000000" pitchFamily="2" charset="2"/>
              <a:buChar char="Ø"/>
            </a:pPr>
            <a:endParaRPr lang="en-US" sz="2400" b="1" dirty="0">
              <a:solidFill>
                <a:srgbClr val="002060"/>
              </a:solidFill>
              <a:latin typeface="Aptos Display" panose="020B0004020202020204" pitchFamily="34" charset="0"/>
            </a:endParaRPr>
          </a:p>
          <a:p>
            <a:pPr marL="285750" indent="-285750" algn="just">
              <a:buFont typeface="Wingdings" panose="05000000000000000000" pitchFamily="2" charset="2"/>
              <a:buChar char="Ø"/>
            </a:pPr>
            <a:endParaRPr lang="en-US" sz="2400" b="1" dirty="0">
              <a:solidFill>
                <a:srgbClr val="002060"/>
              </a:solidFill>
              <a:latin typeface="+mj-lt"/>
            </a:endParaRPr>
          </a:p>
        </p:txBody>
      </p:sp>
      <p:pic>
        <p:nvPicPr>
          <p:cNvPr id="5" name="Picture Placeholder 21" descr="A close-up of a stethoscope">
            <a:extLst>
              <a:ext uri="{FF2B5EF4-FFF2-40B4-BE49-F238E27FC236}">
                <a16:creationId xmlns:a16="http://schemas.microsoft.com/office/drawing/2014/main" id="{4DC60BC4-F1DF-6A37-8DBF-2BA10DC2A2B8}"/>
              </a:ext>
            </a:extLst>
          </p:cNvPr>
          <p:cNvPicPr>
            <a:picLocks noChangeAspect="1"/>
          </p:cNvPicPr>
          <p:nvPr/>
        </p:nvPicPr>
        <p:blipFill>
          <a:blip r:embed="rId3"/>
          <a:srcRect l="148" r="148"/>
          <a:stretch/>
        </p:blipFill>
        <p:spPr>
          <a:xfrm>
            <a:off x="7931668" y="2694039"/>
            <a:ext cx="4258808" cy="3601657"/>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p:spPr>
      </p:pic>
      <p:pic>
        <p:nvPicPr>
          <p:cNvPr id="6" name="Picture 2" descr="Nurses (TV Series 2020–2021) - IMDb">
            <a:extLst>
              <a:ext uri="{FF2B5EF4-FFF2-40B4-BE49-F238E27FC236}">
                <a16:creationId xmlns:a16="http://schemas.microsoft.com/office/drawing/2014/main" id="{539EFD9F-EB5C-4513-9E07-F00FE7BC0E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159" r="-1" b="50879"/>
          <a:stretch>
            <a:fillRect/>
          </a:stretch>
        </p:blipFill>
        <p:spPr bwMode="auto">
          <a:xfrm>
            <a:off x="7931668" y="220245"/>
            <a:ext cx="4258808" cy="2473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3101920" y="166217"/>
            <a:ext cx="7712382" cy="74465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Play"/>
              <a:buNone/>
            </a:pPr>
            <a:r>
              <a:rPr lang="en-US" sz="4000" b="1" dirty="0">
                <a:solidFill>
                  <a:srgbClr val="002060"/>
                </a:solidFill>
              </a:rPr>
              <a:t>Introduction &amp; Objective</a:t>
            </a:r>
            <a:endParaRPr sz="4000" dirty="0">
              <a:solidFill>
                <a:srgbClr val="002060"/>
              </a:solidFill>
            </a:endParaRPr>
          </a:p>
        </p:txBody>
      </p:sp>
      <p:sp>
        <p:nvSpPr>
          <p:cNvPr id="2" name="TextBox 1">
            <a:extLst>
              <a:ext uri="{FF2B5EF4-FFF2-40B4-BE49-F238E27FC236}">
                <a16:creationId xmlns:a16="http://schemas.microsoft.com/office/drawing/2014/main" id="{E80B729D-08D3-2107-4169-4DCAE8A58225}"/>
              </a:ext>
            </a:extLst>
          </p:cNvPr>
          <p:cNvSpPr txBox="1"/>
          <p:nvPr/>
        </p:nvSpPr>
        <p:spPr>
          <a:xfrm>
            <a:off x="357689" y="1509231"/>
            <a:ext cx="11265407"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dirty="0">
                <a:solidFill>
                  <a:srgbClr val="002060"/>
                </a:solidFill>
                <a:latin typeface="Aptos Display" panose="020B0004020202020204" pitchFamily="34" charset="0"/>
              </a:rPr>
              <a:t>Nurse attrition</a:t>
            </a:r>
            <a:r>
              <a:rPr lang="en-US" sz="1800" dirty="0">
                <a:latin typeface="Aptos Display" panose="020B0004020202020204" pitchFamily="34" charset="0"/>
              </a:rPr>
              <a:t> </a:t>
            </a:r>
            <a:r>
              <a:rPr lang="en-US" sz="1800" dirty="0">
                <a:solidFill>
                  <a:srgbClr val="002060"/>
                </a:solidFill>
                <a:latin typeface="Aptos Display" panose="020B0004020202020204" pitchFamily="34" charset="0"/>
              </a:rPr>
              <a:t>is a critical challenge in healthcare, directly impacting patient care quality, staff morale, and operational costs.</a:t>
            </a:r>
          </a:p>
        </p:txBody>
      </p:sp>
      <p:sp>
        <p:nvSpPr>
          <p:cNvPr id="3" name="TextBox 2">
            <a:extLst>
              <a:ext uri="{FF2B5EF4-FFF2-40B4-BE49-F238E27FC236}">
                <a16:creationId xmlns:a16="http://schemas.microsoft.com/office/drawing/2014/main" id="{35658EFE-CE07-02BB-73DB-AAA52F565531}"/>
              </a:ext>
            </a:extLst>
          </p:cNvPr>
          <p:cNvSpPr txBox="1"/>
          <p:nvPr/>
        </p:nvSpPr>
        <p:spPr>
          <a:xfrm>
            <a:off x="357688" y="2360004"/>
            <a:ext cx="11265407" cy="646331"/>
          </a:xfrm>
          <a:prstGeom prst="rect">
            <a:avLst/>
          </a:prstGeom>
          <a:noFill/>
        </p:spPr>
        <p:txBody>
          <a:bodyPr wrap="square" rtlCol="0">
            <a:spAutoFit/>
          </a:bodyPr>
          <a:lstStyle/>
          <a:p>
            <a:pPr marL="285750" lvl="0" indent="-285750" algn="just" eaLnBrk="0" fontAlgn="base" hangingPunct="0">
              <a:spcBef>
                <a:spcPct val="0"/>
              </a:spcBef>
              <a:spcAft>
                <a:spcPct val="0"/>
              </a:spcAft>
              <a:buFont typeface="Wingdings" panose="05000000000000000000" pitchFamily="2" charset="2"/>
              <a:buChar char="Ø"/>
            </a:pPr>
            <a:r>
              <a:rPr lang="en-US" sz="1800" dirty="0">
                <a:solidFill>
                  <a:srgbClr val="002060"/>
                </a:solidFill>
                <a:latin typeface="Aptos Display" panose="020B0004020202020204" pitchFamily="34" charset="0"/>
              </a:rPr>
              <a:t>This project analyzes nurse attrition within the organization to uncover key patterns, demographic trends, and contributing factors driving turnover.</a:t>
            </a:r>
            <a:endParaRPr lang="en-US" altLang="en-US" sz="1800" dirty="0">
              <a:solidFill>
                <a:srgbClr val="002060"/>
              </a:solidFill>
              <a:latin typeface="Aptos Display" panose="020B0004020202020204" pitchFamily="34" charset="0"/>
            </a:endParaRPr>
          </a:p>
        </p:txBody>
      </p:sp>
      <p:sp>
        <p:nvSpPr>
          <p:cNvPr id="4" name="TextBox 3">
            <a:extLst>
              <a:ext uri="{FF2B5EF4-FFF2-40B4-BE49-F238E27FC236}">
                <a16:creationId xmlns:a16="http://schemas.microsoft.com/office/drawing/2014/main" id="{66F2E7BE-C31D-49E6-AB24-55EF52A53349}"/>
              </a:ext>
            </a:extLst>
          </p:cNvPr>
          <p:cNvSpPr txBox="1"/>
          <p:nvPr/>
        </p:nvSpPr>
        <p:spPr>
          <a:xfrm>
            <a:off x="357688" y="3270086"/>
            <a:ext cx="11265407" cy="646331"/>
          </a:xfrm>
          <a:prstGeom prst="rect">
            <a:avLst/>
          </a:prstGeom>
          <a:noFill/>
        </p:spPr>
        <p:txBody>
          <a:bodyPr wrap="square" rtlCol="0">
            <a:spAutoFit/>
          </a:bodyPr>
          <a:lstStyle/>
          <a:p>
            <a:pPr marL="285750" lvl="0" indent="-285750" algn="just" eaLnBrk="0" fontAlgn="base" hangingPunct="0">
              <a:spcBef>
                <a:spcPct val="0"/>
              </a:spcBef>
              <a:spcAft>
                <a:spcPct val="0"/>
              </a:spcAft>
              <a:buFont typeface="Wingdings" panose="05000000000000000000" pitchFamily="2" charset="2"/>
              <a:buChar char="Ø"/>
            </a:pPr>
            <a:r>
              <a:rPr lang="en-US" sz="1800" dirty="0">
                <a:solidFill>
                  <a:srgbClr val="002060"/>
                </a:solidFill>
                <a:latin typeface="Aptos Display" panose="020B0004020202020204" pitchFamily="34" charset="0"/>
              </a:rPr>
              <a:t>By leveraging workforce data, the analysis identifies high-risk groups and explores relationships between attrition and variables such as tenure, compensation, overtime, and work-life balance. </a:t>
            </a:r>
            <a:endParaRPr lang="en-US" altLang="en-US" sz="1800" dirty="0">
              <a:solidFill>
                <a:srgbClr val="002060"/>
              </a:solidFill>
              <a:latin typeface="Aptos Display" panose="020B0004020202020204" pitchFamily="34" charset="0"/>
            </a:endParaRPr>
          </a:p>
        </p:txBody>
      </p:sp>
      <p:sp>
        <p:nvSpPr>
          <p:cNvPr id="7" name="TextBox 6">
            <a:extLst>
              <a:ext uri="{FF2B5EF4-FFF2-40B4-BE49-F238E27FC236}">
                <a16:creationId xmlns:a16="http://schemas.microsoft.com/office/drawing/2014/main" id="{DE1672B6-F386-19A0-D7BF-0ACFACE2C182}"/>
              </a:ext>
            </a:extLst>
          </p:cNvPr>
          <p:cNvSpPr txBox="1"/>
          <p:nvPr/>
        </p:nvSpPr>
        <p:spPr>
          <a:xfrm>
            <a:off x="357688" y="4887104"/>
            <a:ext cx="6903101" cy="923330"/>
          </a:xfrm>
          <a:prstGeom prst="rect">
            <a:avLst/>
          </a:prstGeom>
          <a:noFill/>
        </p:spPr>
        <p:txBody>
          <a:bodyPr wrap="square" rtlCol="0">
            <a:spAutoFit/>
          </a:bodyPr>
          <a:lstStyle/>
          <a:p>
            <a:pPr marL="285750" indent="-285750" algn="just" eaLnBrk="0" fontAlgn="base" hangingPunct="0">
              <a:spcBef>
                <a:spcPct val="0"/>
              </a:spcBef>
              <a:spcAft>
                <a:spcPct val="0"/>
              </a:spcAft>
              <a:buFont typeface="Wingdings" panose="05000000000000000000" pitchFamily="2" charset="2"/>
              <a:buChar char="Ø"/>
            </a:pPr>
            <a:r>
              <a:rPr lang="en-US" altLang="en-US" sz="1800" b="1" dirty="0">
                <a:solidFill>
                  <a:srgbClr val="002060"/>
                </a:solidFill>
                <a:latin typeface="Aptos Display" panose="020B0004020202020204" pitchFamily="34" charset="0"/>
              </a:rPr>
              <a:t>The Objective</a:t>
            </a:r>
            <a:r>
              <a:rPr lang="en-US" altLang="en-US" sz="1800" dirty="0">
                <a:solidFill>
                  <a:srgbClr val="002060"/>
                </a:solidFill>
                <a:latin typeface="Aptos Display" panose="020B0004020202020204" pitchFamily="34" charset="0"/>
              </a:rPr>
              <a:t>: To </a:t>
            </a:r>
            <a:r>
              <a:rPr lang="en-US" sz="1800" dirty="0">
                <a:solidFill>
                  <a:srgbClr val="002060"/>
                </a:solidFill>
                <a:latin typeface="Aptos Display" panose="020B0004020202020204" pitchFamily="34" charset="0"/>
              </a:rPr>
              <a:t>provide evidence-based insights and propose targeted retention strategies that support a more stable, satisfied, and sustainable nursing workforce.</a:t>
            </a:r>
            <a:endParaRPr lang="en-US" sz="1800" i="1" dirty="0">
              <a:solidFill>
                <a:srgbClr val="002060"/>
              </a:solidFill>
              <a:latin typeface="Aptos Display" panose="020B0004020202020204" pitchFamily="34" charset="0"/>
            </a:endParaRPr>
          </a:p>
        </p:txBody>
      </p:sp>
      <p:pic>
        <p:nvPicPr>
          <p:cNvPr id="8" name="Picture 2" descr="Nurses (TV Series 2020–2021) - IMDb">
            <a:extLst>
              <a:ext uri="{FF2B5EF4-FFF2-40B4-BE49-F238E27FC236}">
                <a16:creationId xmlns:a16="http://schemas.microsoft.com/office/drawing/2014/main" id="{5C5DE0A3-B7C4-01C0-9982-28130F3C5D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159" r="-1" b="50879"/>
          <a:stretch>
            <a:fillRect/>
          </a:stretch>
        </p:blipFill>
        <p:spPr bwMode="auto">
          <a:xfrm>
            <a:off x="7479511" y="3652562"/>
            <a:ext cx="4712489" cy="26502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26A6A3D-3311-CED5-4228-B977E14990BC}"/>
              </a:ext>
            </a:extLst>
          </p:cNvPr>
          <p:cNvSpPr/>
          <p:nvPr/>
        </p:nvSpPr>
        <p:spPr>
          <a:xfrm>
            <a:off x="2012343" y="4292665"/>
            <a:ext cx="4394235" cy="7273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3549443" y="173805"/>
            <a:ext cx="6268065" cy="82122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a:buNone/>
            </a:pPr>
            <a:r>
              <a:rPr lang="en-US" sz="4000" b="1" dirty="0">
                <a:solidFill>
                  <a:srgbClr val="002060"/>
                </a:solidFill>
              </a:rPr>
              <a:t>Dataset Description</a:t>
            </a:r>
            <a:endParaRPr sz="4000" dirty="0">
              <a:solidFill>
                <a:srgbClr val="002060"/>
              </a:solidFill>
            </a:endParaRPr>
          </a:p>
        </p:txBody>
      </p:sp>
      <p:sp>
        <p:nvSpPr>
          <p:cNvPr id="2" name="TextBox 1">
            <a:extLst>
              <a:ext uri="{FF2B5EF4-FFF2-40B4-BE49-F238E27FC236}">
                <a16:creationId xmlns:a16="http://schemas.microsoft.com/office/drawing/2014/main" id="{9C0718FA-BF0E-2A26-6383-7239E460E3A9}"/>
              </a:ext>
            </a:extLst>
          </p:cNvPr>
          <p:cNvSpPr txBox="1"/>
          <p:nvPr/>
        </p:nvSpPr>
        <p:spPr>
          <a:xfrm>
            <a:off x="357689" y="1509231"/>
            <a:ext cx="1126540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dirty="0">
                <a:solidFill>
                  <a:srgbClr val="002060"/>
                </a:solidFill>
                <a:latin typeface="Aptos Display" panose="020B0004020202020204" pitchFamily="34" charset="0"/>
              </a:rPr>
              <a:t>Data Source - </a:t>
            </a:r>
            <a:r>
              <a:rPr lang="en-US" sz="1800" u="sng" dirty="0">
                <a:hlinkClick r:id="rId3"/>
              </a:rPr>
              <a:t>https://www.kaggle.com/datasets/jpmiller/employee-attrition-for-healthcare</a:t>
            </a:r>
            <a:endParaRPr lang="en-US" sz="1800" dirty="0">
              <a:solidFill>
                <a:srgbClr val="002060"/>
              </a:solidFill>
              <a:latin typeface="Aptos Display" panose="020B0004020202020204" pitchFamily="34" charset="0"/>
            </a:endParaRPr>
          </a:p>
        </p:txBody>
      </p:sp>
      <p:sp>
        <p:nvSpPr>
          <p:cNvPr id="3" name="TextBox 2">
            <a:extLst>
              <a:ext uri="{FF2B5EF4-FFF2-40B4-BE49-F238E27FC236}">
                <a16:creationId xmlns:a16="http://schemas.microsoft.com/office/drawing/2014/main" id="{E351E1CC-1DFE-97AF-167A-25BE9779B222}"/>
              </a:ext>
            </a:extLst>
          </p:cNvPr>
          <p:cNvSpPr txBox="1"/>
          <p:nvPr/>
        </p:nvSpPr>
        <p:spPr>
          <a:xfrm>
            <a:off x="357689" y="2176428"/>
            <a:ext cx="1126540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dirty="0">
                <a:solidFill>
                  <a:srgbClr val="002060"/>
                </a:solidFill>
                <a:latin typeface="Aptos Display" panose="020B0004020202020204" pitchFamily="34" charset="0"/>
              </a:rPr>
              <a:t>Size &amp; Structure – ( Rows: 1,676; Columns: 35)</a:t>
            </a:r>
            <a:endParaRPr lang="en-US" sz="1800" dirty="0">
              <a:solidFill>
                <a:srgbClr val="002060"/>
              </a:solidFill>
              <a:latin typeface="Aptos Display" panose="020B0004020202020204" pitchFamily="34" charset="0"/>
            </a:endParaRPr>
          </a:p>
        </p:txBody>
      </p:sp>
      <p:sp>
        <p:nvSpPr>
          <p:cNvPr id="4" name="TextBox 3">
            <a:extLst>
              <a:ext uri="{FF2B5EF4-FFF2-40B4-BE49-F238E27FC236}">
                <a16:creationId xmlns:a16="http://schemas.microsoft.com/office/drawing/2014/main" id="{31966BE6-5153-996D-13FB-EAADD01FDE4F}"/>
              </a:ext>
            </a:extLst>
          </p:cNvPr>
          <p:cNvSpPr txBox="1"/>
          <p:nvPr/>
        </p:nvSpPr>
        <p:spPr>
          <a:xfrm>
            <a:off x="357689" y="2843625"/>
            <a:ext cx="9759706"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solidFill>
                  <a:srgbClr val="002060"/>
                </a:solidFill>
                <a:latin typeface="Aptos Display" panose="020B0004020202020204" pitchFamily="34" charset="0"/>
              </a:rPr>
              <a:t>Key Variables/Features: The dataset contains demographic, job-related, and satisfaction attributes. </a:t>
            </a:r>
          </a:p>
          <a:p>
            <a:pPr algn="just"/>
            <a:r>
              <a:rPr lang="en-US" sz="1800" dirty="0">
                <a:solidFill>
                  <a:srgbClr val="002060"/>
                </a:solidFill>
                <a:latin typeface="Aptos Display" panose="020B0004020202020204" pitchFamily="34" charset="0"/>
              </a:rPr>
              <a:t>       Some notable ones:</a:t>
            </a:r>
          </a:p>
        </p:txBody>
      </p:sp>
      <p:sp>
        <p:nvSpPr>
          <p:cNvPr id="5" name="TextBox 4">
            <a:extLst>
              <a:ext uri="{FF2B5EF4-FFF2-40B4-BE49-F238E27FC236}">
                <a16:creationId xmlns:a16="http://schemas.microsoft.com/office/drawing/2014/main" id="{B92AF90D-FA10-71AF-9CFF-3F808D5B57C3}"/>
              </a:ext>
            </a:extLst>
          </p:cNvPr>
          <p:cNvSpPr txBox="1"/>
          <p:nvPr/>
        </p:nvSpPr>
        <p:spPr>
          <a:xfrm>
            <a:off x="569081" y="3665910"/>
            <a:ext cx="6982093"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Employee Information: </a:t>
            </a:r>
            <a:r>
              <a:rPr lang="en-US" sz="1800" dirty="0" err="1">
                <a:solidFill>
                  <a:srgbClr val="002060"/>
                </a:solidFill>
                <a:latin typeface="Aptos Display" panose="020B0004020202020204" pitchFamily="34" charset="0"/>
              </a:rPr>
              <a:t>EmployeeID</a:t>
            </a:r>
            <a:r>
              <a:rPr lang="en-US" sz="1800" dirty="0">
                <a:solidFill>
                  <a:srgbClr val="002060"/>
                </a:solidFill>
                <a:latin typeface="Aptos Display" panose="020B0004020202020204" pitchFamily="34" charset="0"/>
              </a:rPr>
              <a:t> (Unique Identifier), Age, Gender  </a:t>
            </a:r>
          </a:p>
        </p:txBody>
      </p:sp>
      <p:sp>
        <p:nvSpPr>
          <p:cNvPr id="9" name="TextBox 8">
            <a:extLst>
              <a:ext uri="{FF2B5EF4-FFF2-40B4-BE49-F238E27FC236}">
                <a16:creationId xmlns:a16="http://schemas.microsoft.com/office/drawing/2014/main" id="{B0592C6E-8199-F458-721B-00310B0567AB}"/>
              </a:ext>
            </a:extLst>
          </p:cNvPr>
          <p:cNvSpPr txBox="1"/>
          <p:nvPr/>
        </p:nvSpPr>
        <p:spPr>
          <a:xfrm>
            <a:off x="615696" y="4200455"/>
            <a:ext cx="6601181"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Attrition / Target Variable: Yes/No (whether the nurse left)</a:t>
            </a:r>
          </a:p>
        </p:txBody>
      </p:sp>
      <p:sp>
        <p:nvSpPr>
          <p:cNvPr id="10" name="TextBox 9">
            <a:extLst>
              <a:ext uri="{FF2B5EF4-FFF2-40B4-BE49-F238E27FC236}">
                <a16:creationId xmlns:a16="http://schemas.microsoft.com/office/drawing/2014/main" id="{30608C3A-11DC-C7B8-3460-A5B0CBE283B4}"/>
              </a:ext>
            </a:extLst>
          </p:cNvPr>
          <p:cNvSpPr txBox="1"/>
          <p:nvPr/>
        </p:nvSpPr>
        <p:spPr>
          <a:xfrm>
            <a:off x="615695" y="4827470"/>
            <a:ext cx="5873595"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Job &amp; Department: Department, </a:t>
            </a:r>
            <a:r>
              <a:rPr lang="en-US" sz="1800" dirty="0" err="1">
                <a:solidFill>
                  <a:srgbClr val="002060"/>
                </a:solidFill>
                <a:latin typeface="Aptos Display" panose="020B0004020202020204" pitchFamily="34" charset="0"/>
              </a:rPr>
              <a:t>JobRole</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JobLevel</a:t>
            </a:r>
            <a:r>
              <a:rPr lang="en-US" sz="1800" dirty="0">
                <a:solidFill>
                  <a:srgbClr val="002060"/>
                </a:solidFill>
                <a:latin typeface="Aptos Display" panose="020B0004020202020204" pitchFamily="34" charset="0"/>
              </a:rPr>
              <a:t>, Shift</a:t>
            </a:r>
          </a:p>
        </p:txBody>
      </p:sp>
      <p:sp>
        <p:nvSpPr>
          <p:cNvPr id="11" name="TextBox 10">
            <a:extLst>
              <a:ext uri="{FF2B5EF4-FFF2-40B4-BE49-F238E27FC236}">
                <a16:creationId xmlns:a16="http://schemas.microsoft.com/office/drawing/2014/main" id="{CE23FF50-725B-9A37-83AC-6292C10F1D7C}"/>
              </a:ext>
            </a:extLst>
          </p:cNvPr>
          <p:cNvSpPr txBox="1"/>
          <p:nvPr/>
        </p:nvSpPr>
        <p:spPr>
          <a:xfrm>
            <a:off x="615694" y="5403985"/>
            <a:ext cx="8636461"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Compensation: </a:t>
            </a:r>
            <a:r>
              <a:rPr lang="en-US" sz="1800" dirty="0" err="1">
                <a:solidFill>
                  <a:srgbClr val="002060"/>
                </a:solidFill>
                <a:latin typeface="Aptos Display" panose="020B0004020202020204" pitchFamily="34" charset="0"/>
              </a:rPr>
              <a:t>DailyRate</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HourlyRate</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MonthlyIncome</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MonthlyRate</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PercentSalaryHike</a:t>
            </a:r>
            <a:endParaRPr lang="en-US" sz="1800" dirty="0">
              <a:solidFill>
                <a:srgbClr val="002060"/>
              </a:solidFill>
              <a:latin typeface="Aptos Display"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30AF69A6-EAA2-A4D1-98FA-C32ACD0F7BE4}"/>
            </a:ext>
          </a:extLst>
        </p:cNvPr>
        <p:cNvGrpSpPr/>
        <p:nvPr/>
      </p:nvGrpSpPr>
      <p:grpSpPr>
        <a:xfrm>
          <a:off x="0" y="0"/>
          <a:ext cx="0" cy="0"/>
          <a:chOff x="0" y="0"/>
          <a:chExt cx="0" cy="0"/>
        </a:xfrm>
      </p:grpSpPr>
      <p:sp>
        <p:nvSpPr>
          <p:cNvPr id="126" name="Google Shape;126;p19">
            <a:extLst>
              <a:ext uri="{FF2B5EF4-FFF2-40B4-BE49-F238E27FC236}">
                <a16:creationId xmlns:a16="http://schemas.microsoft.com/office/drawing/2014/main" id="{772DB11E-FB7F-6A99-53B7-0FAF581CE321}"/>
              </a:ext>
            </a:extLst>
          </p:cNvPr>
          <p:cNvSpPr txBox="1">
            <a:spLocks noGrp="1"/>
          </p:cNvSpPr>
          <p:nvPr>
            <p:ph type="title"/>
          </p:nvPr>
        </p:nvSpPr>
        <p:spPr>
          <a:xfrm>
            <a:off x="3696928" y="306758"/>
            <a:ext cx="6268065" cy="82122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a:buNone/>
            </a:pPr>
            <a:r>
              <a:rPr lang="en-US" sz="4000" b="1" dirty="0">
                <a:solidFill>
                  <a:srgbClr val="002060"/>
                </a:solidFill>
              </a:rPr>
              <a:t>Dataset Description</a:t>
            </a:r>
            <a:endParaRPr sz="4000" dirty="0">
              <a:solidFill>
                <a:srgbClr val="002060"/>
              </a:solidFill>
            </a:endParaRPr>
          </a:p>
        </p:txBody>
      </p:sp>
      <p:sp>
        <p:nvSpPr>
          <p:cNvPr id="4" name="TextBox 3">
            <a:extLst>
              <a:ext uri="{FF2B5EF4-FFF2-40B4-BE49-F238E27FC236}">
                <a16:creationId xmlns:a16="http://schemas.microsoft.com/office/drawing/2014/main" id="{D204BD25-FFCC-27F2-B7E1-0F24F0A57181}"/>
              </a:ext>
            </a:extLst>
          </p:cNvPr>
          <p:cNvSpPr txBox="1"/>
          <p:nvPr/>
        </p:nvSpPr>
        <p:spPr>
          <a:xfrm>
            <a:off x="279030" y="1643915"/>
            <a:ext cx="3044273" cy="400110"/>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a:solidFill>
                  <a:srgbClr val="002060"/>
                </a:solidFill>
                <a:latin typeface="Aptos Display" panose="020B0004020202020204" pitchFamily="34" charset="0"/>
              </a:rPr>
              <a:t>Key Variables/Features</a:t>
            </a:r>
          </a:p>
        </p:txBody>
      </p:sp>
      <p:sp>
        <p:nvSpPr>
          <p:cNvPr id="5" name="TextBox 4">
            <a:extLst>
              <a:ext uri="{FF2B5EF4-FFF2-40B4-BE49-F238E27FC236}">
                <a16:creationId xmlns:a16="http://schemas.microsoft.com/office/drawing/2014/main" id="{8CACC4BA-1A9B-03BA-776B-BA6C7AF71F74}"/>
              </a:ext>
            </a:extLst>
          </p:cNvPr>
          <p:cNvSpPr txBox="1"/>
          <p:nvPr/>
        </p:nvSpPr>
        <p:spPr>
          <a:xfrm>
            <a:off x="684521" y="2457896"/>
            <a:ext cx="11265407" cy="646331"/>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Satisfaction &amp; Engagement: </a:t>
            </a:r>
            <a:r>
              <a:rPr lang="en-US" sz="1800" dirty="0" err="1">
                <a:solidFill>
                  <a:srgbClr val="002060"/>
                </a:solidFill>
                <a:latin typeface="Aptos Display" panose="020B0004020202020204" pitchFamily="34" charset="0"/>
              </a:rPr>
              <a:t>EnvironmentSatisfaction</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JobSatisfaction</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RelationshipSatisfaction</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WorkLifeBalance</a:t>
            </a:r>
            <a:r>
              <a:rPr lang="en-US" sz="1800" dirty="0">
                <a:solidFill>
                  <a:srgbClr val="002060"/>
                </a:solidFill>
                <a:latin typeface="Aptos Display" panose="020B0004020202020204" pitchFamily="34" charset="0"/>
              </a:rPr>
              <a:t>,</a:t>
            </a:r>
          </a:p>
          <a:p>
            <a:pPr algn="just"/>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JobInvolvement</a:t>
            </a:r>
            <a:endParaRPr lang="en-US" sz="1800" dirty="0">
              <a:solidFill>
                <a:srgbClr val="002060"/>
              </a:solidFill>
              <a:latin typeface="Aptos Display" panose="020B0004020202020204" pitchFamily="34" charset="0"/>
            </a:endParaRPr>
          </a:p>
        </p:txBody>
      </p:sp>
      <p:sp>
        <p:nvSpPr>
          <p:cNvPr id="6" name="TextBox 5">
            <a:extLst>
              <a:ext uri="{FF2B5EF4-FFF2-40B4-BE49-F238E27FC236}">
                <a16:creationId xmlns:a16="http://schemas.microsoft.com/office/drawing/2014/main" id="{A553960C-78D7-2681-54D6-9EACAFB29654}"/>
              </a:ext>
            </a:extLst>
          </p:cNvPr>
          <p:cNvSpPr txBox="1"/>
          <p:nvPr/>
        </p:nvSpPr>
        <p:spPr>
          <a:xfrm>
            <a:off x="684519" y="3651324"/>
            <a:ext cx="11265407" cy="646331"/>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Experience: </a:t>
            </a:r>
            <a:r>
              <a:rPr lang="en-US" sz="1800" dirty="0" err="1">
                <a:solidFill>
                  <a:srgbClr val="002060"/>
                </a:solidFill>
                <a:latin typeface="Aptos Display" panose="020B0004020202020204" pitchFamily="34" charset="0"/>
              </a:rPr>
              <a:t>TotalWorkingYears</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YearsAtCompany</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YearsInCurrentRole</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YearsSinceLastPromotion</a:t>
            </a:r>
            <a:r>
              <a:rPr lang="en-US" sz="1800" dirty="0">
                <a:solidFill>
                  <a:srgbClr val="002060"/>
                </a:solidFill>
                <a:latin typeface="Aptos Display" panose="020B0004020202020204" pitchFamily="34" charset="0"/>
              </a:rPr>
              <a:t>,</a:t>
            </a:r>
          </a:p>
          <a:p>
            <a:pPr algn="just"/>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YearsWithCurrManager</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NumCompaniesWorked</a:t>
            </a:r>
            <a:endParaRPr lang="en-US" sz="1800" dirty="0">
              <a:solidFill>
                <a:srgbClr val="002060"/>
              </a:solidFill>
              <a:latin typeface="Aptos Display" panose="020B0004020202020204" pitchFamily="34" charset="0"/>
            </a:endParaRPr>
          </a:p>
        </p:txBody>
      </p:sp>
      <p:sp>
        <p:nvSpPr>
          <p:cNvPr id="7" name="TextBox 6">
            <a:extLst>
              <a:ext uri="{FF2B5EF4-FFF2-40B4-BE49-F238E27FC236}">
                <a16:creationId xmlns:a16="http://schemas.microsoft.com/office/drawing/2014/main" id="{1819F13C-4288-B831-4C54-14319A83D989}"/>
              </a:ext>
            </a:extLst>
          </p:cNvPr>
          <p:cNvSpPr txBox="1"/>
          <p:nvPr/>
        </p:nvSpPr>
        <p:spPr>
          <a:xfrm>
            <a:off x="684520" y="4844753"/>
            <a:ext cx="11265407"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Other: Education, </a:t>
            </a:r>
            <a:r>
              <a:rPr lang="en-US" sz="1800" dirty="0" err="1">
                <a:solidFill>
                  <a:srgbClr val="002060"/>
                </a:solidFill>
                <a:latin typeface="Aptos Display" panose="020B0004020202020204" pitchFamily="34" charset="0"/>
              </a:rPr>
              <a:t>EducationField</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OverTime</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StandardHours</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PerformanceRating</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EmployeeCount</a:t>
            </a:r>
            <a:endParaRPr lang="en-US" sz="1800" dirty="0">
              <a:solidFill>
                <a:srgbClr val="002060"/>
              </a:solidFill>
              <a:latin typeface="Aptos Display" panose="020B0004020202020204" pitchFamily="34" charset="0"/>
            </a:endParaRPr>
          </a:p>
        </p:txBody>
      </p:sp>
    </p:spTree>
    <p:extLst>
      <p:ext uri="{BB962C8B-B14F-4D97-AF65-F5344CB8AC3E}">
        <p14:creationId xmlns:p14="http://schemas.microsoft.com/office/powerpoint/2010/main" val="160624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4832016" y="273596"/>
            <a:ext cx="3287866" cy="640172"/>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6000"/>
              <a:buFont typeface="Play"/>
              <a:buNone/>
            </a:pPr>
            <a:r>
              <a:rPr lang="en-US" sz="4000" b="1" dirty="0">
                <a:solidFill>
                  <a:srgbClr val="002060"/>
                </a:solidFill>
              </a:rPr>
              <a:t>Methodology</a:t>
            </a:r>
            <a:endParaRPr sz="4000" b="1" dirty="0">
              <a:solidFill>
                <a:srgbClr val="002060"/>
              </a:solidFill>
            </a:endParaRPr>
          </a:p>
        </p:txBody>
      </p:sp>
      <p:grpSp>
        <p:nvGrpSpPr>
          <p:cNvPr id="41" name="Group 40">
            <a:extLst>
              <a:ext uri="{FF2B5EF4-FFF2-40B4-BE49-F238E27FC236}">
                <a16:creationId xmlns:a16="http://schemas.microsoft.com/office/drawing/2014/main" id="{AC48515C-DC80-39A1-E6F1-4D28CE9C8560}"/>
              </a:ext>
            </a:extLst>
          </p:cNvPr>
          <p:cNvGrpSpPr/>
          <p:nvPr/>
        </p:nvGrpSpPr>
        <p:grpSpPr>
          <a:xfrm>
            <a:off x="614387" y="1913066"/>
            <a:ext cx="10963226" cy="1614257"/>
            <a:chOff x="884902" y="1814743"/>
            <a:chExt cx="10963226" cy="1614257"/>
          </a:xfrm>
        </p:grpSpPr>
        <p:grpSp>
          <p:nvGrpSpPr>
            <p:cNvPr id="34" name="Group 33">
              <a:extLst>
                <a:ext uri="{FF2B5EF4-FFF2-40B4-BE49-F238E27FC236}">
                  <a16:creationId xmlns:a16="http://schemas.microsoft.com/office/drawing/2014/main" id="{14106ACD-4867-EC65-AF7B-D202FA47461F}"/>
                </a:ext>
              </a:extLst>
            </p:cNvPr>
            <p:cNvGrpSpPr/>
            <p:nvPr/>
          </p:nvGrpSpPr>
          <p:grpSpPr>
            <a:xfrm>
              <a:off x="884902" y="1827958"/>
              <a:ext cx="1966452" cy="449264"/>
              <a:chOff x="884902" y="2382251"/>
              <a:chExt cx="1966452" cy="449264"/>
            </a:xfrm>
          </p:grpSpPr>
          <p:sp>
            <p:nvSpPr>
              <p:cNvPr id="20" name="Rectangle: Rounded Corners 19">
                <a:extLst>
                  <a:ext uri="{FF2B5EF4-FFF2-40B4-BE49-F238E27FC236}">
                    <a16:creationId xmlns:a16="http://schemas.microsoft.com/office/drawing/2014/main" id="{ADEBE321-175E-8C2B-3EC0-BE6768B0F341}"/>
                  </a:ext>
                </a:extLst>
              </p:cNvPr>
              <p:cNvSpPr/>
              <p:nvPr/>
            </p:nvSpPr>
            <p:spPr>
              <a:xfrm>
                <a:off x="884902" y="2382251"/>
                <a:ext cx="1966452" cy="4492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8ECD5D7-B788-B981-C20F-155B8D1AE023}"/>
                  </a:ext>
                </a:extLst>
              </p:cNvPr>
              <p:cNvSpPr txBox="1"/>
              <p:nvPr/>
            </p:nvSpPr>
            <p:spPr>
              <a:xfrm>
                <a:off x="1121387" y="2423630"/>
                <a:ext cx="1650799" cy="307777"/>
              </a:xfrm>
              <a:prstGeom prst="rect">
                <a:avLst/>
              </a:prstGeom>
              <a:noFill/>
            </p:spPr>
            <p:txBody>
              <a:bodyPr wrap="square" rtlCol="0">
                <a:spAutoFit/>
              </a:bodyPr>
              <a:lstStyle/>
              <a:p>
                <a:r>
                  <a:rPr lang="en-US" dirty="0">
                    <a:solidFill>
                      <a:schemeClr val="bg1"/>
                    </a:solidFill>
                  </a:rPr>
                  <a:t>Define Objective</a:t>
                </a:r>
              </a:p>
            </p:txBody>
          </p:sp>
        </p:grpSp>
        <p:grpSp>
          <p:nvGrpSpPr>
            <p:cNvPr id="29" name="Group 28">
              <a:extLst>
                <a:ext uri="{FF2B5EF4-FFF2-40B4-BE49-F238E27FC236}">
                  <a16:creationId xmlns:a16="http://schemas.microsoft.com/office/drawing/2014/main" id="{31541780-2E11-3E25-5CBB-AAD83ED5638A}"/>
                </a:ext>
              </a:extLst>
            </p:cNvPr>
            <p:cNvGrpSpPr/>
            <p:nvPr/>
          </p:nvGrpSpPr>
          <p:grpSpPr>
            <a:xfrm>
              <a:off x="3727703" y="1814743"/>
              <a:ext cx="2142412" cy="523220"/>
              <a:chOff x="5452497" y="1611506"/>
              <a:chExt cx="2142412" cy="523220"/>
            </a:xfrm>
          </p:grpSpPr>
          <p:sp>
            <p:nvSpPr>
              <p:cNvPr id="22" name="Rectangle: Rounded Corners 21">
                <a:extLst>
                  <a:ext uri="{FF2B5EF4-FFF2-40B4-BE49-F238E27FC236}">
                    <a16:creationId xmlns:a16="http://schemas.microsoft.com/office/drawing/2014/main" id="{098F66B3-3C12-7C69-DF72-79208865EC94}"/>
                  </a:ext>
                </a:extLst>
              </p:cNvPr>
              <p:cNvSpPr/>
              <p:nvPr/>
            </p:nvSpPr>
            <p:spPr>
              <a:xfrm>
                <a:off x="5540477" y="1648484"/>
                <a:ext cx="1966452" cy="4492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57483EF-6817-3BC6-6F5D-FD8832BDD1E5}"/>
                  </a:ext>
                </a:extLst>
              </p:cNvPr>
              <p:cNvSpPr txBox="1"/>
              <p:nvPr/>
            </p:nvSpPr>
            <p:spPr>
              <a:xfrm>
                <a:off x="5452497" y="1611506"/>
                <a:ext cx="2142412" cy="523220"/>
              </a:xfrm>
              <a:prstGeom prst="rect">
                <a:avLst/>
              </a:prstGeom>
              <a:noFill/>
            </p:spPr>
            <p:txBody>
              <a:bodyPr wrap="square" rtlCol="0">
                <a:spAutoFit/>
              </a:bodyPr>
              <a:lstStyle/>
              <a:p>
                <a:pPr algn="ctr"/>
                <a:r>
                  <a:rPr lang="en-US" dirty="0">
                    <a:solidFill>
                      <a:schemeClr val="bg1"/>
                    </a:solidFill>
                  </a:rPr>
                  <a:t>Data Understanding </a:t>
                </a:r>
              </a:p>
              <a:p>
                <a:pPr algn="ctr"/>
                <a:r>
                  <a:rPr lang="en-US" dirty="0">
                    <a:solidFill>
                      <a:schemeClr val="bg1"/>
                    </a:solidFill>
                  </a:rPr>
                  <a:t>(Size, Features, Target)</a:t>
                </a:r>
              </a:p>
            </p:txBody>
          </p:sp>
        </p:grpSp>
        <p:grpSp>
          <p:nvGrpSpPr>
            <p:cNvPr id="28" name="Group 27">
              <a:extLst>
                <a:ext uri="{FF2B5EF4-FFF2-40B4-BE49-F238E27FC236}">
                  <a16:creationId xmlns:a16="http://schemas.microsoft.com/office/drawing/2014/main" id="{FE7204D0-1E89-0E87-F120-12290C29EA8F}"/>
                </a:ext>
              </a:extLst>
            </p:cNvPr>
            <p:cNvGrpSpPr/>
            <p:nvPr/>
          </p:nvGrpSpPr>
          <p:grpSpPr>
            <a:xfrm>
              <a:off x="6746464" y="1837289"/>
              <a:ext cx="1966452" cy="523220"/>
              <a:chOff x="5540477" y="2357214"/>
              <a:chExt cx="1966452" cy="523220"/>
            </a:xfrm>
          </p:grpSpPr>
          <p:sp>
            <p:nvSpPr>
              <p:cNvPr id="23" name="Rectangle: Rounded Corners 22">
                <a:extLst>
                  <a:ext uri="{FF2B5EF4-FFF2-40B4-BE49-F238E27FC236}">
                    <a16:creationId xmlns:a16="http://schemas.microsoft.com/office/drawing/2014/main" id="{72BA8815-50E1-0A11-C2AC-0161E786226F}"/>
                  </a:ext>
                </a:extLst>
              </p:cNvPr>
              <p:cNvSpPr/>
              <p:nvPr/>
            </p:nvSpPr>
            <p:spPr>
              <a:xfrm>
                <a:off x="5540477" y="2382251"/>
                <a:ext cx="1966452" cy="4492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64BFF7D-5285-B3DE-E633-B1D1A19E1565}"/>
                  </a:ext>
                </a:extLst>
              </p:cNvPr>
              <p:cNvSpPr txBox="1"/>
              <p:nvPr/>
            </p:nvSpPr>
            <p:spPr>
              <a:xfrm>
                <a:off x="5630502" y="2357214"/>
                <a:ext cx="1675380" cy="523220"/>
              </a:xfrm>
              <a:prstGeom prst="rect">
                <a:avLst/>
              </a:prstGeom>
              <a:noFill/>
            </p:spPr>
            <p:txBody>
              <a:bodyPr wrap="square" rtlCol="0">
                <a:spAutoFit/>
              </a:bodyPr>
              <a:lstStyle/>
              <a:p>
                <a:pPr algn="ctr"/>
                <a:r>
                  <a:rPr lang="en-US" dirty="0">
                    <a:solidFill>
                      <a:schemeClr val="bg1"/>
                    </a:solidFill>
                  </a:rPr>
                  <a:t>Data Preparation</a:t>
                </a:r>
              </a:p>
              <a:p>
                <a:pPr algn="ctr"/>
                <a:r>
                  <a:rPr lang="en-US" dirty="0">
                    <a:solidFill>
                      <a:schemeClr val="bg1"/>
                    </a:solidFill>
                  </a:rPr>
                  <a:t>(Cleaning)</a:t>
                </a:r>
              </a:p>
            </p:txBody>
          </p:sp>
        </p:grpSp>
        <p:grpSp>
          <p:nvGrpSpPr>
            <p:cNvPr id="30" name="Group 29">
              <a:extLst>
                <a:ext uri="{FF2B5EF4-FFF2-40B4-BE49-F238E27FC236}">
                  <a16:creationId xmlns:a16="http://schemas.microsoft.com/office/drawing/2014/main" id="{1061F423-AD5B-468E-9586-83804BFBB132}"/>
                </a:ext>
              </a:extLst>
            </p:cNvPr>
            <p:cNvGrpSpPr/>
            <p:nvPr/>
          </p:nvGrpSpPr>
          <p:grpSpPr>
            <a:xfrm>
              <a:off x="9273096" y="1814743"/>
              <a:ext cx="2575032" cy="523220"/>
              <a:chOff x="3295083" y="3747624"/>
              <a:chExt cx="2575032" cy="523220"/>
            </a:xfrm>
          </p:grpSpPr>
          <p:sp>
            <p:nvSpPr>
              <p:cNvPr id="24" name="Rectangle: Rounded Corners 23">
                <a:extLst>
                  <a:ext uri="{FF2B5EF4-FFF2-40B4-BE49-F238E27FC236}">
                    <a16:creationId xmlns:a16="http://schemas.microsoft.com/office/drawing/2014/main" id="{6CAAEFE3-10E9-FE04-C17E-8A1BE5B1FB90}"/>
                  </a:ext>
                </a:extLst>
              </p:cNvPr>
              <p:cNvSpPr/>
              <p:nvPr/>
            </p:nvSpPr>
            <p:spPr>
              <a:xfrm>
                <a:off x="3486045" y="3748056"/>
                <a:ext cx="2193108" cy="4492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DEE5DEF-834A-F34E-F50D-03E03B8A3977}"/>
                  </a:ext>
                </a:extLst>
              </p:cNvPr>
              <p:cNvSpPr txBox="1"/>
              <p:nvPr/>
            </p:nvSpPr>
            <p:spPr>
              <a:xfrm>
                <a:off x="3295083" y="3747624"/>
                <a:ext cx="2575032" cy="523220"/>
              </a:xfrm>
              <a:prstGeom prst="rect">
                <a:avLst/>
              </a:prstGeom>
              <a:noFill/>
            </p:spPr>
            <p:txBody>
              <a:bodyPr wrap="square" rtlCol="0">
                <a:spAutoFit/>
              </a:bodyPr>
              <a:lstStyle/>
              <a:p>
                <a:pPr algn="ctr"/>
                <a:r>
                  <a:rPr lang="en-US" dirty="0">
                    <a:solidFill>
                      <a:schemeClr val="bg1"/>
                    </a:solidFill>
                  </a:rPr>
                  <a:t>Exploratory Data Analysis</a:t>
                </a:r>
              </a:p>
              <a:p>
                <a:pPr algn="ctr"/>
                <a:r>
                  <a:rPr lang="en-US" dirty="0">
                    <a:solidFill>
                      <a:schemeClr val="bg1"/>
                    </a:solidFill>
                  </a:rPr>
                  <a:t>(EDA)</a:t>
                </a:r>
              </a:p>
            </p:txBody>
          </p:sp>
        </p:grpSp>
        <p:grpSp>
          <p:nvGrpSpPr>
            <p:cNvPr id="31" name="Group 30">
              <a:extLst>
                <a:ext uri="{FF2B5EF4-FFF2-40B4-BE49-F238E27FC236}">
                  <a16:creationId xmlns:a16="http://schemas.microsoft.com/office/drawing/2014/main" id="{041EACB4-DB98-E2D5-4235-9EBBEEA8E76A}"/>
                </a:ext>
              </a:extLst>
            </p:cNvPr>
            <p:cNvGrpSpPr/>
            <p:nvPr/>
          </p:nvGrpSpPr>
          <p:grpSpPr>
            <a:xfrm>
              <a:off x="9514754" y="2905780"/>
              <a:ext cx="2142412" cy="523220"/>
              <a:chOff x="3398065" y="4376293"/>
              <a:chExt cx="2142412" cy="523220"/>
            </a:xfrm>
          </p:grpSpPr>
          <p:sp>
            <p:nvSpPr>
              <p:cNvPr id="25" name="Rectangle: Rounded Corners 24">
                <a:extLst>
                  <a:ext uri="{FF2B5EF4-FFF2-40B4-BE49-F238E27FC236}">
                    <a16:creationId xmlns:a16="http://schemas.microsoft.com/office/drawing/2014/main" id="{7BE82F04-55BB-36D7-26FD-A9B4B5C8C97E}"/>
                  </a:ext>
                </a:extLst>
              </p:cNvPr>
              <p:cNvSpPr/>
              <p:nvPr/>
            </p:nvSpPr>
            <p:spPr>
              <a:xfrm>
                <a:off x="3486045" y="4420075"/>
                <a:ext cx="1966452" cy="4492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50986D1-E6D1-306D-C534-490D712702C7}"/>
                  </a:ext>
                </a:extLst>
              </p:cNvPr>
              <p:cNvSpPr txBox="1"/>
              <p:nvPr/>
            </p:nvSpPr>
            <p:spPr>
              <a:xfrm>
                <a:off x="3398065" y="4376293"/>
                <a:ext cx="2142412" cy="523220"/>
              </a:xfrm>
              <a:prstGeom prst="rect">
                <a:avLst/>
              </a:prstGeom>
              <a:noFill/>
            </p:spPr>
            <p:txBody>
              <a:bodyPr wrap="square" rtlCol="0">
                <a:spAutoFit/>
              </a:bodyPr>
              <a:lstStyle/>
              <a:p>
                <a:pPr algn="ctr"/>
                <a:r>
                  <a:rPr lang="en-US" dirty="0">
                    <a:solidFill>
                      <a:schemeClr val="bg1"/>
                    </a:solidFill>
                  </a:rPr>
                  <a:t>Model Building</a:t>
                </a:r>
              </a:p>
              <a:p>
                <a:pPr algn="ctr"/>
                <a:r>
                  <a:rPr lang="en-US" dirty="0">
                    <a:solidFill>
                      <a:schemeClr val="bg1"/>
                    </a:solidFill>
                  </a:rPr>
                  <a:t>(Random Forest)</a:t>
                </a:r>
              </a:p>
            </p:txBody>
          </p:sp>
        </p:grpSp>
        <p:grpSp>
          <p:nvGrpSpPr>
            <p:cNvPr id="32" name="Group 31">
              <a:extLst>
                <a:ext uri="{FF2B5EF4-FFF2-40B4-BE49-F238E27FC236}">
                  <a16:creationId xmlns:a16="http://schemas.microsoft.com/office/drawing/2014/main" id="{EF87E82B-833B-EE69-BB8B-05BAFD480847}"/>
                </a:ext>
              </a:extLst>
            </p:cNvPr>
            <p:cNvGrpSpPr/>
            <p:nvPr/>
          </p:nvGrpSpPr>
          <p:grpSpPr>
            <a:xfrm>
              <a:off x="6746464" y="2979736"/>
              <a:ext cx="2142412" cy="449264"/>
              <a:chOff x="3398065" y="5067290"/>
              <a:chExt cx="2142412" cy="449264"/>
            </a:xfrm>
          </p:grpSpPr>
          <p:sp>
            <p:nvSpPr>
              <p:cNvPr id="26" name="Rectangle: Rounded Corners 25">
                <a:extLst>
                  <a:ext uri="{FF2B5EF4-FFF2-40B4-BE49-F238E27FC236}">
                    <a16:creationId xmlns:a16="http://schemas.microsoft.com/office/drawing/2014/main" id="{0BF9DBD3-57DF-BED1-FA1A-0D483E046D7A}"/>
                  </a:ext>
                </a:extLst>
              </p:cNvPr>
              <p:cNvSpPr/>
              <p:nvPr/>
            </p:nvSpPr>
            <p:spPr>
              <a:xfrm>
                <a:off x="3486045" y="5067290"/>
                <a:ext cx="1966452" cy="4492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5B87A7E-E329-74DC-2288-F995A37A4B55}"/>
                  </a:ext>
                </a:extLst>
              </p:cNvPr>
              <p:cNvSpPr txBox="1"/>
              <p:nvPr/>
            </p:nvSpPr>
            <p:spPr>
              <a:xfrm>
                <a:off x="3398065" y="5121804"/>
                <a:ext cx="2142412" cy="307777"/>
              </a:xfrm>
              <a:prstGeom prst="rect">
                <a:avLst/>
              </a:prstGeom>
              <a:noFill/>
            </p:spPr>
            <p:txBody>
              <a:bodyPr wrap="square" rtlCol="0">
                <a:spAutoFit/>
              </a:bodyPr>
              <a:lstStyle/>
              <a:p>
                <a:pPr algn="ctr"/>
                <a:r>
                  <a:rPr lang="en-US" dirty="0">
                    <a:solidFill>
                      <a:schemeClr val="bg1"/>
                    </a:solidFill>
                  </a:rPr>
                  <a:t>Model Evaluation</a:t>
                </a:r>
              </a:p>
            </p:txBody>
          </p:sp>
        </p:grpSp>
        <p:grpSp>
          <p:nvGrpSpPr>
            <p:cNvPr id="33" name="Group 32">
              <a:extLst>
                <a:ext uri="{FF2B5EF4-FFF2-40B4-BE49-F238E27FC236}">
                  <a16:creationId xmlns:a16="http://schemas.microsoft.com/office/drawing/2014/main" id="{01CF1A50-F779-D74B-77D5-15E8D356ACFD}"/>
                </a:ext>
              </a:extLst>
            </p:cNvPr>
            <p:cNvGrpSpPr/>
            <p:nvPr/>
          </p:nvGrpSpPr>
          <p:grpSpPr>
            <a:xfrm>
              <a:off x="3815683" y="2905780"/>
              <a:ext cx="2142412" cy="523220"/>
              <a:chOff x="3486045" y="5684331"/>
              <a:chExt cx="2142412" cy="523220"/>
            </a:xfrm>
          </p:grpSpPr>
          <p:sp>
            <p:nvSpPr>
              <p:cNvPr id="27" name="Rectangle: Rounded Corners 26">
                <a:extLst>
                  <a:ext uri="{FF2B5EF4-FFF2-40B4-BE49-F238E27FC236}">
                    <a16:creationId xmlns:a16="http://schemas.microsoft.com/office/drawing/2014/main" id="{B4CA3432-E635-1EF5-1EB5-1A3A81AE074C}"/>
                  </a:ext>
                </a:extLst>
              </p:cNvPr>
              <p:cNvSpPr/>
              <p:nvPr/>
            </p:nvSpPr>
            <p:spPr>
              <a:xfrm>
                <a:off x="3486045" y="5729051"/>
                <a:ext cx="1966452" cy="4492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2BE1CA5-E4A5-B7A4-2BF1-B990B74CC895}"/>
                  </a:ext>
                </a:extLst>
              </p:cNvPr>
              <p:cNvSpPr txBox="1"/>
              <p:nvPr/>
            </p:nvSpPr>
            <p:spPr>
              <a:xfrm>
                <a:off x="3486045" y="5684331"/>
                <a:ext cx="2142412" cy="523220"/>
              </a:xfrm>
              <a:prstGeom prst="rect">
                <a:avLst/>
              </a:prstGeom>
              <a:noFill/>
            </p:spPr>
            <p:txBody>
              <a:bodyPr wrap="square" rtlCol="0">
                <a:spAutoFit/>
              </a:bodyPr>
              <a:lstStyle/>
              <a:p>
                <a:r>
                  <a:rPr lang="en-US" dirty="0">
                    <a:solidFill>
                      <a:schemeClr val="bg1"/>
                    </a:solidFill>
                  </a:rPr>
                  <a:t>Interpretation &amp; Insights</a:t>
                </a:r>
              </a:p>
              <a:p>
                <a:r>
                  <a:rPr lang="en-US" dirty="0">
                    <a:solidFill>
                      <a:schemeClr val="bg1"/>
                    </a:solidFill>
                  </a:rPr>
                  <a:t>(Key Drivers of Attrition)</a:t>
                </a:r>
              </a:p>
            </p:txBody>
          </p:sp>
        </p:grpSp>
        <p:sp>
          <p:nvSpPr>
            <p:cNvPr id="35" name="Arrow: Right 34">
              <a:extLst>
                <a:ext uri="{FF2B5EF4-FFF2-40B4-BE49-F238E27FC236}">
                  <a16:creationId xmlns:a16="http://schemas.microsoft.com/office/drawing/2014/main" id="{5A0B68FC-CBAD-45D8-7CA4-EA6B937B5E2B}"/>
                </a:ext>
              </a:extLst>
            </p:cNvPr>
            <p:cNvSpPr/>
            <p:nvPr/>
          </p:nvSpPr>
          <p:spPr>
            <a:xfrm>
              <a:off x="3067665" y="2039807"/>
              <a:ext cx="580870" cy="1373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1098ACC3-2FF5-7CEF-658D-965733A909E6}"/>
                </a:ext>
              </a:extLst>
            </p:cNvPr>
            <p:cNvSpPr/>
            <p:nvPr/>
          </p:nvSpPr>
          <p:spPr>
            <a:xfrm>
              <a:off x="5999212" y="1983936"/>
              <a:ext cx="580870" cy="1373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3FF4900C-D1FE-8D0F-55CB-9A15577AA481}"/>
                </a:ext>
              </a:extLst>
            </p:cNvPr>
            <p:cNvSpPr/>
            <p:nvPr/>
          </p:nvSpPr>
          <p:spPr>
            <a:xfrm>
              <a:off x="8827395" y="1994005"/>
              <a:ext cx="580870" cy="1373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037ABAD7-A825-7523-4579-2B02E83C9AAB}"/>
                </a:ext>
              </a:extLst>
            </p:cNvPr>
            <p:cNvSpPr/>
            <p:nvPr/>
          </p:nvSpPr>
          <p:spPr>
            <a:xfrm rot="5400000">
              <a:off x="10203825" y="2546692"/>
              <a:ext cx="580870" cy="1373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3B8A7419-F16B-3166-0D25-6A35BF5DDC94}"/>
                </a:ext>
              </a:extLst>
            </p:cNvPr>
            <p:cNvSpPr/>
            <p:nvPr/>
          </p:nvSpPr>
          <p:spPr>
            <a:xfrm rot="10800000">
              <a:off x="8889894" y="3135714"/>
              <a:ext cx="580870" cy="1373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FCB3A796-28F4-968B-1FE1-D23B61BB07FB}"/>
                </a:ext>
              </a:extLst>
            </p:cNvPr>
            <p:cNvSpPr/>
            <p:nvPr/>
          </p:nvSpPr>
          <p:spPr>
            <a:xfrm rot="10800000">
              <a:off x="5896645" y="3143088"/>
              <a:ext cx="580870" cy="1373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2" descr="Nurses (TV Series 2020–2021) - IMDb">
            <a:extLst>
              <a:ext uri="{FF2B5EF4-FFF2-40B4-BE49-F238E27FC236}">
                <a16:creationId xmlns:a16="http://schemas.microsoft.com/office/drawing/2014/main" id="{549213A1-2DE0-E75F-8BE3-9954161A0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159" r="-1" b="50879"/>
          <a:stretch>
            <a:fillRect/>
          </a:stretch>
        </p:blipFill>
        <p:spPr bwMode="auto">
          <a:xfrm>
            <a:off x="7570839" y="3703924"/>
            <a:ext cx="4621161" cy="25989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extBox 1">
            <a:extLst>
              <a:ext uri="{FF2B5EF4-FFF2-40B4-BE49-F238E27FC236}">
                <a16:creationId xmlns:a16="http://schemas.microsoft.com/office/drawing/2014/main" id="{3E15CD3D-FBE5-54E1-5C3F-E20FBA0CE279}"/>
              </a:ext>
            </a:extLst>
          </p:cNvPr>
          <p:cNvSpPr txBox="1"/>
          <p:nvPr/>
        </p:nvSpPr>
        <p:spPr>
          <a:xfrm>
            <a:off x="328193" y="1452097"/>
            <a:ext cx="202171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dirty="0">
                <a:solidFill>
                  <a:srgbClr val="002060"/>
                </a:solidFill>
                <a:latin typeface="Aptos Display" panose="020B0004020202020204" pitchFamily="34" charset="0"/>
              </a:rPr>
              <a:t>Data Overview</a:t>
            </a:r>
            <a:endParaRPr lang="en-US" sz="1800" dirty="0">
              <a:latin typeface="Aptos Display" panose="020B0004020202020204" pitchFamily="34" charset="0"/>
            </a:endParaRPr>
          </a:p>
        </p:txBody>
      </p:sp>
      <p:sp>
        <p:nvSpPr>
          <p:cNvPr id="3" name="Google Shape;132;p20">
            <a:extLst>
              <a:ext uri="{FF2B5EF4-FFF2-40B4-BE49-F238E27FC236}">
                <a16:creationId xmlns:a16="http://schemas.microsoft.com/office/drawing/2014/main" id="{ED73ACEC-0094-CF31-E1C8-3656DA73D09B}"/>
              </a:ext>
            </a:extLst>
          </p:cNvPr>
          <p:cNvSpPr txBox="1">
            <a:spLocks/>
          </p:cNvSpPr>
          <p:nvPr/>
        </p:nvSpPr>
        <p:spPr>
          <a:xfrm>
            <a:off x="2619613" y="341988"/>
            <a:ext cx="5368413" cy="440632"/>
          </a:xfrm>
          <a:prstGeom prst="rect">
            <a:avLst/>
          </a:prstGeom>
          <a:noFill/>
          <a:ln>
            <a:noFill/>
          </a:ln>
        </p:spPr>
        <p:txBody>
          <a:bodyPr spcFirstLastPara="1" wrap="square" lIns="91425" tIns="45700" rIns="91425" bIns="45700" anchor="b" anchorCtr="0">
            <a:normAutofit fontScale="62500" lnSpcReduction="2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000"/>
            </a:pPr>
            <a:r>
              <a:rPr lang="en-US" sz="4000" b="1" dirty="0">
                <a:solidFill>
                  <a:srgbClr val="002060"/>
                </a:solidFill>
              </a:rPr>
              <a:t>EDA Steps and Techniques Used</a:t>
            </a:r>
          </a:p>
        </p:txBody>
      </p:sp>
      <p:sp>
        <p:nvSpPr>
          <p:cNvPr id="4" name="TextBox 3">
            <a:extLst>
              <a:ext uri="{FF2B5EF4-FFF2-40B4-BE49-F238E27FC236}">
                <a16:creationId xmlns:a16="http://schemas.microsoft.com/office/drawing/2014/main" id="{7E21373D-334E-1A51-B51D-5E2413E41C5B}"/>
              </a:ext>
            </a:extLst>
          </p:cNvPr>
          <p:cNvSpPr txBox="1"/>
          <p:nvPr/>
        </p:nvSpPr>
        <p:spPr>
          <a:xfrm>
            <a:off x="598401" y="1749973"/>
            <a:ext cx="4946994"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Rows, Columns, Datatypes, Missing Values</a:t>
            </a:r>
          </a:p>
        </p:txBody>
      </p:sp>
      <p:sp>
        <p:nvSpPr>
          <p:cNvPr id="5" name="TextBox 4">
            <a:extLst>
              <a:ext uri="{FF2B5EF4-FFF2-40B4-BE49-F238E27FC236}">
                <a16:creationId xmlns:a16="http://schemas.microsoft.com/office/drawing/2014/main" id="{721640B8-7F97-F5D8-19C5-776D1BC0A2CE}"/>
              </a:ext>
            </a:extLst>
          </p:cNvPr>
          <p:cNvSpPr txBox="1"/>
          <p:nvPr/>
        </p:nvSpPr>
        <p:spPr>
          <a:xfrm>
            <a:off x="328193" y="2305371"/>
            <a:ext cx="293611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dirty="0">
                <a:solidFill>
                  <a:srgbClr val="002060"/>
                </a:solidFill>
                <a:latin typeface="Aptos Display" panose="020B0004020202020204" pitchFamily="34" charset="0"/>
              </a:rPr>
              <a:t>Target Variable Analysis</a:t>
            </a:r>
            <a:endParaRPr lang="en-US" sz="1800" dirty="0">
              <a:latin typeface="Aptos Display" panose="020B0004020202020204" pitchFamily="34" charset="0"/>
            </a:endParaRPr>
          </a:p>
        </p:txBody>
      </p:sp>
      <p:sp>
        <p:nvSpPr>
          <p:cNvPr id="6" name="TextBox 5">
            <a:extLst>
              <a:ext uri="{FF2B5EF4-FFF2-40B4-BE49-F238E27FC236}">
                <a16:creationId xmlns:a16="http://schemas.microsoft.com/office/drawing/2014/main" id="{2709935C-50F8-61FE-F82E-4BCB7F731525}"/>
              </a:ext>
            </a:extLst>
          </p:cNvPr>
          <p:cNvSpPr txBox="1"/>
          <p:nvPr/>
        </p:nvSpPr>
        <p:spPr>
          <a:xfrm>
            <a:off x="598401" y="2603247"/>
            <a:ext cx="2833057"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Using Pie Chart</a:t>
            </a:r>
          </a:p>
        </p:txBody>
      </p:sp>
      <p:sp>
        <p:nvSpPr>
          <p:cNvPr id="7" name="TextBox 6">
            <a:extLst>
              <a:ext uri="{FF2B5EF4-FFF2-40B4-BE49-F238E27FC236}">
                <a16:creationId xmlns:a16="http://schemas.microsoft.com/office/drawing/2014/main" id="{F7FDE5B4-1431-B978-58E5-92FBFC829F6E}"/>
              </a:ext>
            </a:extLst>
          </p:cNvPr>
          <p:cNvSpPr txBox="1"/>
          <p:nvPr/>
        </p:nvSpPr>
        <p:spPr>
          <a:xfrm>
            <a:off x="298697" y="3158645"/>
            <a:ext cx="293611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dirty="0">
                <a:solidFill>
                  <a:srgbClr val="002060"/>
                </a:solidFill>
                <a:latin typeface="Aptos Display" panose="020B0004020202020204" pitchFamily="34" charset="0"/>
              </a:rPr>
              <a:t>Univariate Analysis</a:t>
            </a:r>
            <a:endParaRPr lang="en-US" sz="1800" dirty="0">
              <a:latin typeface="Aptos Display" panose="020B0004020202020204" pitchFamily="34" charset="0"/>
            </a:endParaRPr>
          </a:p>
        </p:txBody>
      </p:sp>
      <p:sp>
        <p:nvSpPr>
          <p:cNvPr id="8" name="TextBox 7">
            <a:extLst>
              <a:ext uri="{FF2B5EF4-FFF2-40B4-BE49-F238E27FC236}">
                <a16:creationId xmlns:a16="http://schemas.microsoft.com/office/drawing/2014/main" id="{0AB46928-E0CE-A54C-11CE-049A72BD83C5}"/>
              </a:ext>
            </a:extLst>
          </p:cNvPr>
          <p:cNvSpPr txBox="1"/>
          <p:nvPr/>
        </p:nvSpPr>
        <p:spPr>
          <a:xfrm>
            <a:off x="568905" y="3456521"/>
            <a:ext cx="4042424"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Numerical and Categorical Features</a:t>
            </a:r>
          </a:p>
        </p:txBody>
      </p:sp>
      <p:sp>
        <p:nvSpPr>
          <p:cNvPr id="9" name="TextBox 8">
            <a:extLst>
              <a:ext uri="{FF2B5EF4-FFF2-40B4-BE49-F238E27FC236}">
                <a16:creationId xmlns:a16="http://schemas.microsoft.com/office/drawing/2014/main" id="{772341C8-A488-1DF0-C34E-A6D2FC6B6843}"/>
              </a:ext>
            </a:extLst>
          </p:cNvPr>
          <p:cNvSpPr txBox="1"/>
          <p:nvPr/>
        </p:nvSpPr>
        <p:spPr>
          <a:xfrm>
            <a:off x="328193" y="3978380"/>
            <a:ext cx="293611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dirty="0">
                <a:solidFill>
                  <a:srgbClr val="002060"/>
                </a:solidFill>
                <a:latin typeface="Aptos Display" panose="020B0004020202020204" pitchFamily="34" charset="0"/>
              </a:rPr>
              <a:t>Correlation Analysis</a:t>
            </a:r>
            <a:endParaRPr lang="en-US" sz="1800" dirty="0">
              <a:latin typeface="Aptos Display" panose="020B0004020202020204" pitchFamily="34" charset="0"/>
            </a:endParaRPr>
          </a:p>
        </p:txBody>
      </p:sp>
      <p:sp>
        <p:nvSpPr>
          <p:cNvPr id="10" name="TextBox 9">
            <a:extLst>
              <a:ext uri="{FF2B5EF4-FFF2-40B4-BE49-F238E27FC236}">
                <a16:creationId xmlns:a16="http://schemas.microsoft.com/office/drawing/2014/main" id="{20E5E7BE-09D7-6E8D-3086-3A18A45515C8}"/>
              </a:ext>
            </a:extLst>
          </p:cNvPr>
          <p:cNvSpPr txBox="1"/>
          <p:nvPr/>
        </p:nvSpPr>
        <p:spPr>
          <a:xfrm>
            <a:off x="598401" y="4276256"/>
            <a:ext cx="4042424"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Correlation </a:t>
            </a:r>
            <a:r>
              <a:rPr lang="en-US" sz="1800" dirty="0" err="1">
                <a:solidFill>
                  <a:srgbClr val="002060"/>
                </a:solidFill>
                <a:latin typeface="Aptos Display" panose="020B0004020202020204" pitchFamily="34" charset="0"/>
              </a:rPr>
              <a:t>matirx</a:t>
            </a:r>
            <a:r>
              <a:rPr lang="en-US" sz="1800" dirty="0">
                <a:solidFill>
                  <a:srgbClr val="002060"/>
                </a:solidFill>
                <a:latin typeface="Aptos Display" panose="020B0004020202020204" pitchFamily="34" charset="0"/>
              </a:rPr>
              <a:t> + Heatmap</a:t>
            </a:r>
          </a:p>
        </p:txBody>
      </p:sp>
      <p:sp>
        <p:nvSpPr>
          <p:cNvPr id="11" name="TextBox 10">
            <a:extLst>
              <a:ext uri="{FF2B5EF4-FFF2-40B4-BE49-F238E27FC236}">
                <a16:creationId xmlns:a16="http://schemas.microsoft.com/office/drawing/2014/main" id="{075A1C9F-4318-7C70-F0F2-BC4D590C1F8F}"/>
              </a:ext>
            </a:extLst>
          </p:cNvPr>
          <p:cNvSpPr txBox="1"/>
          <p:nvPr/>
        </p:nvSpPr>
        <p:spPr>
          <a:xfrm>
            <a:off x="328193" y="4865193"/>
            <a:ext cx="293611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dirty="0">
                <a:solidFill>
                  <a:srgbClr val="002060"/>
                </a:solidFill>
                <a:latin typeface="Aptos Display" panose="020B0004020202020204" pitchFamily="34" charset="0"/>
              </a:rPr>
              <a:t>Attrition Drivers</a:t>
            </a:r>
            <a:endParaRPr lang="en-US" sz="1800" dirty="0">
              <a:latin typeface="Aptos Display" panose="020B0004020202020204" pitchFamily="34" charset="0"/>
            </a:endParaRPr>
          </a:p>
        </p:txBody>
      </p:sp>
      <p:sp>
        <p:nvSpPr>
          <p:cNvPr id="12" name="TextBox 11">
            <a:extLst>
              <a:ext uri="{FF2B5EF4-FFF2-40B4-BE49-F238E27FC236}">
                <a16:creationId xmlns:a16="http://schemas.microsoft.com/office/drawing/2014/main" id="{A552AA33-6EF8-9BBE-CF97-1B27B1AF66A3}"/>
              </a:ext>
            </a:extLst>
          </p:cNvPr>
          <p:cNvSpPr txBox="1"/>
          <p:nvPr/>
        </p:nvSpPr>
        <p:spPr>
          <a:xfrm>
            <a:off x="598401" y="5163069"/>
            <a:ext cx="4946994"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Department, </a:t>
            </a:r>
            <a:r>
              <a:rPr lang="en-US" sz="1800" dirty="0" err="1">
                <a:solidFill>
                  <a:srgbClr val="002060"/>
                </a:solidFill>
                <a:latin typeface="Aptos Display" panose="020B0004020202020204" pitchFamily="34" charset="0"/>
              </a:rPr>
              <a:t>OverTime</a:t>
            </a:r>
            <a:r>
              <a:rPr lang="en-US" sz="1800" dirty="0">
                <a:solidFill>
                  <a:srgbClr val="002060"/>
                </a:solidFill>
                <a:latin typeface="Aptos Display" panose="020B0004020202020204" pitchFamily="34" charset="0"/>
              </a:rPr>
              <a:t>, </a:t>
            </a:r>
            <a:r>
              <a:rPr lang="en-US" sz="1800" dirty="0" err="1">
                <a:solidFill>
                  <a:srgbClr val="002060"/>
                </a:solidFill>
                <a:latin typeface="Aptos Display" panose="020B0004020202020204" pitchFamily="34" charset="0"/>
              </a:rPr>
              <a:t>WorkLifeBalance</a:t>
            </a:r>
            <a:endParaRPr lang="en-US" sz="1800" dirty="0">
              <a:solidFill>
                <a:srgbClr val="002060"/>
              </a:solidFill>
              <a:latin typeface="Aptos Display" panose="020B0004020202020204" pitchFamily="34" charset="0"/>
            </a:endParaRPr>
          </a:p>
        </p:txBody>
      </p:sp>
      <p:pic>
        <p:nvPicPr>
          <p:cNvPr id="15" name="Picture Placeholder 21" descr="A close-up of a stethoscope">
            <a:extLst>
              <a:ext uri="{FF2B5EF4-FFF2-40B4-BE49-F238E27FC236}">
                <a16:creationId xmlns:a16="http://schemas.microsoft.com/office/drawing/2014/main" id="{C11CEAF6-6C6C-5D03-857D-EE622B1335E3}"/>
              </a:ext>
            </a:extLst>
          </p:cNvPr>
          <p:cNvPicPr>
            <a:picLocks noChangeAspect="1"/>
          </p:cNvPicPr>
          <p:nvPr/>
        </p:nvPicPr>
        <p:blipFill>
          <a:blip r:embed="rId3"/>
          <a:srcRect l="148" r="148"/>
          <a:stretch/>
        </p:blipFill>
        <p:spPr>
          <a:xfrm>
            <a:off x="7931668" y="2694039"/>
            <a:ext cx="4258808" cy="3601657"/>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p:spPr>
      </p:pic>
      <p:pic>
        <p:nvPicPr>
          <p:cNvPr id="16" name="Picture 2" descr="Nurses (TV Series 2020–2021) - IMDb">
            <a:extLst>
              <a:ext uri="{FF2B5EF4-FFF2-40B4-BE49-F238E27FC236}">
                <a16:creationId xmlns:a16="http://schemas.microsoft.com/office/drawing/2014/main" id="{289C255A-8EE9-F4C6-7A70-59045F6E62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159" r="-1" b="50879"/>
          <a:stretch>
            <a:fillRect/>
          </a:stretch>
        </p:blipFill>
        <p:spPr bwMode="auto">
          <a:xfrm>
            <a:off x="7931668" y="220245"/>
            <a:ext cx="4258808" cy="2473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a:extLst>
            <a:ext uri="{FF2B5EF4-FFF2-40B4-BE49-F238E27FC236}">
              <a16:creationId xmlns:a16="http://schemas.microsoft.com/office/drawing/2014/main" id="{05ABC44F-08CB-ED08-4FF2-7BB334029FD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D081BBA-21F5-7E57-DBC3-A54F1BDBEA44}"/>
              </a:ext>
            </a:extLst>
          </p:cNvPr>
          <p:cNvSpPr txBox="1"/>
          <p:nvPr/>
        </p:nvSpPr>
        <p:spPr>
          <a:xfrm>
            <a:off x="328193" y="1452097"/>
            <a:ext cx="202171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dirty="0">
                <a:solidFill>
                  <a:srgbClr val="002060"/>
                </a:solidFill>
                <a:latin typeface="Aptos Display" panose="020B0004020202020204" pitchFamily="34" charset="0"/>
              </a:rPr>
              <a:t>Tools</a:t>
            </a:r>
            <a:endParaRPr lang="en-US" sz="1800" dirty="0">
              <a:latin typeface="Aptos Display" panose="020B0004020202020204" pitchFamily="34" charset="0"/>
            </a:endParaRPr>
          </a:p>
        </p:txBody>
      </p:sp>
      <p:sp>
        <p:nvSpPr>
          <p:cNvPr id="3" name="Google Shape;132;p20">
            <a:extLst>
              <a:ext uri="{FF2B5EF4-FFF2-40B4-BE49-F238E27FC236}">
                <a16:creationId xmlns:a16="http://schemas.microsoft.com/office/drawing/2014/main" id="{B34D3ED5-6101-9383-0EC9-9373734774C7}"/>
              </a:ext>
            </a:extLst>
          </p:cNvPr>
          <p:cNvSpPr txBox="1">
            <a:spLocks/>
          </p:cNvSpPr>
          <p:nvPr/>
        </p:nvSpPr>
        <p:spPr>
          <a:xfrm>
            <a:off x="3165986" y="374997"/>
            <a:ext cx="5368413" cy="440632"/>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000"/>
            </a:pPr>
            <a:r>
              <a:rPr lang="en-US" sz="4000" b="1" dirty="0">
                <a:solidFill>
                  <a:srgbClr val="002060"/>
                </a:solidFill>
              </a:rPr>
              <a:t>Tools and Libraries</a:t>
            </a:r>
          </a:p>
        </p:txBody>
      </p:sp>
      <p:sp>
        <p:nvSpPr>
          <p:cNvPr id="4" name="TextBox 3">
            <a:extLst>
              <a:ext uri="{FF2B5EF4-FFF2-40B4-BE49-F238E27FC236}">
                <a16:creationId xmlns:a16="http://schemas.microsoft.com/office/drawing/2014/main" id="{D072120D-8092-8C15-15F9-92CC783E3B5F}"/>
              </a:ext>
            </a:extLst>
          </p:cNvPr>
          <p:cNvSpPr txBox="1"/>
          <p:nvPr/>
        </p:nvSpPr>
        <p:spPr>
          <a:xfrm>
            <a:off x="598401" y="1749973"/>
            <a:ext cx="4946994"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Excel and Python</a:t>
            </a:r>
          </a:p>
        </p:txBody>
      </p:sp>
      <p:sp>
        <p:nvSpPr>
          <p:cNvPr id="5" name="TextBox 4">
            <a:extLst>
              <a:ext uri="{FF2B5EF4-FFF2-40B4-BE49-F238E27FC236}">
                <a16:creationId xmlns:a16="http://schemas.microsoft.com/office/drawing/2014/main" id="{8174D118-3FBB-CE94-F583-9FF80FAE640E}"/>
              </a:ext>
            </a:extLst>
          </p:cNvPr>
          <p:cNvSpPr txBox="1"/>
          <p:nvPr/>
        </p:nvSpPr>
        <p:spPr>
          <a:xfrm>
            <a:off x="328194" y="2233915"/>
            <a:ext cx="2936117" cy="369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en-US" sz="1800" dirty="0">
                <a:solidFill>
                  <a:srgbClr val="002060"/>
                </a:solidFill>
                <a:latin typeface="Aptos Display" panose="020B0004020202020204" pitchFamily="34" charset="0"/>
              </a:rPr>
              <a:t>Python Libraries</a:t>
            </a:r>
            <a:endParaRPr lang="en-US" sz="1800" dirty="0">
              <a:latin typeface="Aptos Display" panose="020B0004020202020204" pitchFamily="34" charset="0"/>
            </a:endParaRPr>
          </a:p>
        </p:txBody>
      </p:sp>
      <p:sp>
        <p:nvSpPr>
          <p:cNvPr id="6" name="TextBox 5">
            <a:extLst>
              <a:ext uri="{FF2B5EF4-FFF2-40B4-BE49-F238E27FC236}">
                <a16:creationId xmlns:a16="http://schemas.microsoft.com/office/drawing/2014/main" id="{EDC19B46-124C-F599-A55B-2B087930AA04}"/>
              </a:ext>
            </a:extLst>
          </p:cNvPr>
          <p:cNvSpPr txBox="1"/>
          <p:nvPr/>
        </p:nvSpPr>
        <p:spPr>
          <a:xfrm>
            <a:off x="598401" y="2603247"/>
            <a:ext cx="6697134"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Pandas - </a:t>
            </a:r>
            <a:r>
              <a:rPr lang="en-US" dirty="0">
                <a:solidFill>
                  <a:srgbClr val="002060"/>
                </a:solidFill>
              </a:rPr>
              <a:t>for data loading, cleaning, wrangling (</a:t>
            </a:r>
            <a:r>
              <a:rPr lang="en-US" dirty="0" err="1">
                <a:solidFill>
                  <a:srgbClr val="002060"/>
                </a:solidFill>
              </a:rPr>
              <a:t>DataFrame</a:t>
            </a:r>
            <a:r>
              <a:rPr lang="en-US" dirty="0">
                <a:solidFill>
                  <a:srgbClr val="002060"/>
                </a:solidFill>
              </a:rPr>
              <a:t> operations)</a:t>
            </a:r>
            <a:endParaRPr lang="en-US" sz="1800" dirty="0">
              <a:solidFill>
                <a:srgbClr val="002060"/>
              </a:solidFill>
              <a:latin typeface="Aptos Display" panose="020B0004020202020204" pitchFamily="34" charset="0"/>
            </a:endParaRPr>
          </a:p>
        </p:txBody>
      </p:sp>
      <p:sp>
        <p:nvSpPr>
          <p:cNvPr id="8" name="TextBox 7">
            <a:extLst>
              <a:ext uri="{FF2B5EF4-FFF2-40B4-BE49-F238E27FC236}">
                <a16:creationId xmlns:a16="http://schemas.microsoft.com/office/drawing/2014/main" id="{ACDBF709-D9BF-1E3A-0762-999A1A38196D}"/>
              </a:ext>
            </a:extLst>
          </p:cNvPr>
          <p:cNvSpPr txBox="1"/>
          <p:nvPr/>
        </p:nvSpPr>
        <p:spPr>
          <a:xfrm>
            <a:off x="598401" y="3106147"/>
            <a:ext cx="4042424"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err="1">
                <a:solidFill>
                  <a:srgbClr val="002060"/>
                </a:solidFill>
                <a:latin typeface="Aptos Display" panose="020B0004020202020204" pitchFamily="34" charset="0"/>
              </a:rPr>
              <a:t>Numpy</a:t>
            </a:r>
            <a:r>
              <a:rPr lang="en-US" sz="1800" dirty="0">
                <a:solidFill>
                  <a:srgbClr val="002060"/>
                </a:solidFill>
                <a:latin typeface="Aptos Display" panose="020B0004020202020204" pitchFamily="34" charset="0"/>
              </a:rPr>
              <a:t> - </a:t>
            </a:r>
            <a:r>
              <a:rPr lang="en-US" dirty="0">
                <a:solidFill>
                  <a:srgbClr val="002060"/>
                </a:solidFill>
              </a:rPr>
              <a:t>for numerical computations, arrays</a:t>
            </a:r>
            <a:endParaRPr lang="en-US" sz="1800" dirty="0">
              <a:solidFill>
                <a:srgbClr val="002060"/>
              </a:solidFill>
              <a:latin typeface="Aptos Display" panose="020B0004020202020204" pitchFamily="34" charset="0"/>
            </a:endParaRPr>
          </a:p>
        </p:txBody>
      </p:sp>
      <p:sp>
        <p:nvSpPr>
          <p:cNvPr id="10" name="TextBox 9">
            <a:extLst>
              <a:ext uri="{FF2B5EF4-FFF2-40B4-BE49-F238E27FC236}">
                <a16:creationId xmlns:a16="http://schemas.microsoft.com/office/drawing/2014/main" id="{860D1F15-05CC-05C5-2DEF-85E65B975775}"/>
              </a:ext>
            </a:extLst>
          </p:cNvPr>
          <p:cNvSpPr txBox="1"/>
          <p:nvPr/>
        </p:nvSpPr>
        <p:spPr>
          <a:xfrm>
            <a:off x="598401" y="3609047"/>
            <a:ext cx="4042424"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Matplotlib - </a:t>
            </a:r>
            <a:r>
              <a:rPr lang="en-US" dirty="0">
                <a:solidFill>
                  <a:srgbClr val="002060"/>
                </a:solidFill>
              </a:rPr>
              <a:t>base plotting library</a:t>
            </a:r>
            <a:endParaRPr lang="en-US" sz="1800" dirty="0">
              <a:solidFill>
                <a:srgbClr val="002060"/>
              </a:solidFill>
              <a:latin typeface="Aptos Display" panose="020B0004020202020204" pitchFamily="34" charset="0"/>
            </a:endParaRPr>
          </a:p>
        </p:txBody>
      </p:sp>
      <p:sp>
        <p:nvSpPr>
          <p:cNvPr id="13" name="TextBox 12">
            <a:extLst>
              <a:ext uri="{FF2B5EF4-FFF2-40B4-BE49-F238E27FC236}">
                <a16:creationId xmlns:a16="http://schemas.microsoft.com/office/drawing/2014/main" id="{7EA50D76-1F00-1040-C222-BC356C3673A8}"/>
              </a:ext>
            </a:extLst>
          </p:cNvPr>
          <p:cNvSpPr txBox="1"/>
          <p:nvPr/>
        </p:nvSpPr>
        <p:spPr>
          <a:xfrm>
            <a:off x="598401" y="4183297"/>
            <a:ext cx="4946994" cy="369332"/>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Seaborn - </a:t>
            </a:r>
            <a:r>
              <a:rPr lang="en-US" dirty="0">
                <a:solidFill>
                  <a:srgbClr val="002060"/>
                </a:solidFill>
              </a:rPr>
              <a:t>advanced statistical visualization</a:t>
            </a:r>
            <a:endParaRPr lang="en-US" sz="1800" dirty="0">
              <a:solidFill>
                <a:srgbClr val="002060"/>
              </a:solidFill>
              <a:latin typeface="Aptos Display" panose="020B0004020202020204" pitchFamily="34" charset="0"/>
            </a:endParaRPr>
          </a:p>
        </p:txBody>
      </p:sp>
      <p:sp>
        <p:nvSpPr>
          <p:cNvPr id="15" name="TextBox 14">
            <a:extLst>
              <a:ext uri="{FF2B5EF4-FFF2-40B4-BE49-F238E27FC236}">
                <a16:creationId xmlns:a16="http://schemas.microsoft.com/office/drawing/2014/main" id="{8122D684-56DE-9189-B112-47FDBB387933}"/>
              </a:ext>
            </a:extLst>
          </p:cNvPr>
          <p:cNvSpPr txBox="1"/>
          <p:nvPr/>
        </p:nvSpPr>
        <p:spPr>
          <a:xfrm>
            <a:off x="598401" y="4757547"/>
            <a:ext cx="7935998" cy="584775"/>
          </a:xfrm>
          <a:prstGeom prst="rect">
            <a:avLst/>
          </a:prstGeom>
          <a:noFill/>
        </p:spPr>
        <p:txBody>
          <a:bodyPr wrap="square" rtlCol="0">
            <a:spAutoFit/>
          </a:bodyPr>
          <a:lstStyle/>
          <a:p>
            <a:pPr marL="285750" indent="-285750" algn="just">
              <a:buFont typeface="Wingdings" panose="05000000000000000000" pitchFamily="2" charset="2"/>
              <a:buChar char="v"/>
            </a:pPr>
            <a:r>
              <a:rPr lang="en-US" sz="1800" dirty="0">
                <a:solidFill>
                  <a:srgbClr val="002060"/>
                </a:solidFill>
                <a:latin typeface="Aptos Display" panose="020B0004020202020204" pitchFamily="34" charset="0"/>
              </a:rPr>
              <a:t>Scikit-learn – </a:t>
            </a:r>
            <a:r>
              <a:rPr lang="en-US" dirty="0">
                <a:solidFill>
                  <a:srgbClr val="002060"/>
                </a:solidFill>
              </a:rPr>
              <a:t>Splitting Data, Preprocessing, Encoding, Model, Model Validation,</a:t>
            </a:r>
          </a:p>
          <a:p>
            <a:pPr algn="just"/>
            <a:r>
              <a:rPr lang="en-US" dirty="0">
                <a:solidFill>
                  <a:srgbClr val="002060"/>
                </a:solidFill>
              </a:rPr>
              <a:t>      Evaluation</a:t>
            </a:r>
            <a:endParaRPr lang="en-US" sz="1800" dirty="0">
              <a:solidFill>
                <a:srgbClr val="002060"/>
              </a:solidFill>
              <a:latin typeface="Aptos Display" panose="020B0004020202020204" pitchFamily="34" charset="0"/>
            </a:endParaRPr>
          </a:p>
        </p:txBody>
      </p:sp>
      <p:pic>
        <p:nvPicPr>
          <p:cNvPr id="19" name="Picture Placeholder 21" descr="A close-up of a stethoscope">
            <a:extLst>
              <a:ext uri="{FF2B5EF4-FFF2-40B4-BE49-F238E27FC236}">
                <a16:creationId xmlns:a16="http://schemas.microsoft.com/office/drawing/2014/main" id="{F94CDEA7-D1B7-8DFB-017B-A2A55F75097B}"/>
              </a:ext>
            </a:extLst>
          </p:cNvPr>
          <p:cNvPicPr>
            <a:picLocks noChangeAspect="1"/>
          </p:cNvPicPr>
          <p:nvPr/>
        </p:nvPicPr>
        <p:blipFill>
          <a:blip r:embed="rId3"/>
          <a:srcRect l="148" r="148"/>
          <a:stretch/>
        </p:blipFill>
        <p:spPr>
          <a:xfrm>
            <a:off x="7931668" y="2694039"/>
            <a:ext cx="4258808" cy="3601657"/>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p:spPr>
      </p:pic>
      <p:pic>
        <p:nvPicPr>
          <p:cNvPr id="20" name="Picture 2" descr="Nurses (TV Series 2020–2021) - IMDb">
            <a:extLst>
              <a:ext uri="{FF2B5EF4-FFF2-40B4-BE49-F238E27FC236}">
                <a16:creationId xmlns:a16="http://schemas.microsoft.com/office/drawing/2014/main" id="{C21F52B8-7D7A-58F9-7B0B-70D7215DB5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1159" r="-1" b="50879"/>
          <a:stretch>
            <a:fillRect/>
          </a:stretch>
        </p:blipFill>
        <p:spPr bwMode="auto">
          <a:xfrm>
            <a:off x="7931668" y="220245"/>
            <a:ext cx="4258808" cy="247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6873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2948</TotalTime>
  <Words>2096</Words>
  <Application>Microsoft Office PowerPoint</Application>
  <PresentationFormat>Widescreen</PresentationFormat>
  <Paragraphs>194</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Wingdings</vt:lpstr>
      <vt:lpstr>Amasis MT Pro Black</vt:lpstr>
      <vt:lpstr>Aptos Display</vt:lpstr>
      <vt:lpstr>Arial</vt:lpstr>
      <vt:lpstr>Play</vt:lpstr>
      <vt:lpstr>Office Theme</vt:lpstr>
      <vt:lpstr>PowerPoint Presentation</vt:lpstr>
      <vt:lpstr>Group # 2</vt:lpstr>
      <vt:lpstr>Table of Contents</vt:lpstr>
      <vt:lpstr>Introduction &amp; Objective</vt:lpstr>
      <vt:lpstr>Dataset Description</vt:lpstr>
      <vt:lpstr>Dataset Description</vt:lpstr>
      <vt:lpstr>Methodology</vt:lpstr>
      <vt:lpstr>PowerPoint Presentation</vt:lpstr>
      <vt:lpstr>PowerPoint Presentation</vt:lpstr>
      <vt:lpstr>PowerPoint Presentation</vt:lpstr>
      <vt:lpstr>Key Findings, Results &amp;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Ngozi Edoh</dc:creator>
  <cp:lastModifiedBy>Ngozi Edoh</cp:lastModifiedBy>
  <cp:revision>2</cp:revision>
  <dcterms:modified xsi:type="dcterms:W3CDTF">2025-08-22T19:13:36Z</dcterms:modified>
</cp:coreProperties>
</file>