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  <p:sldMasterId id="2147483828" r:id="rId3"/>
  </p:sldMasterIdLst>
  <p:sldIdLst>
    <p:sldId id="299" r:id="rId4"/>
    <p:sldId id="300" r:id="rId5"/>
    <p:sldId id="307" r:id="rId6"/>
    <p:sldId id="326" r:id="rId7"/>
    <p:sldId id="327" r:id="rId8"/>
    <p:sldId id="331" r:id="rId9"/>
    <p:sldId id="332" r:id="rId10"/>
    <p:sldId id="338" r:id="rId11"/>
    <p:sldId id="333" r:id="rId12"/>
    <p:sldId id="339" r:id="rId13"/>
    <p:sldId id="334" r:id="rId14"/>
    <p:sldId id="340" r:id="rId15"/>
    <p:sldId id="335" r:id="rId16"/>
    <p:sldId id="341" r:id="rId17"/>
    <p:sldId id="336" r:id="rId18"/>
    <p:sldId id="342" r:id="rId19"/>
    <p:sldId id="337" r:id="rId20"/>
    <p:sldId id="343" r:id="rId21"/>
    <p:sldId id="329" r:id="rId22"/>
    <p:sldId id="330" r:id="rId23"/>
    <p:sldId id="325" r:id="rId24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8C8"/>
    <a:srgbClr val="78F8FF"/>
    <a:srgbClr val="8EABDE"/>
    <a:srgbClr val="8FACE1"/>
    <a:srgbClr val="F50736"/>
    <a:srgbClr val="5DD8F2"/>
    <a:srgbClr val="A4D329"/>
    <a:srgbClr val="C0F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33" autoAdjust="0"/>
  </p:normalViewPr>
  <p:slideViewPr>
    <p:cSldViewPr snapToGrid="0">
      <p:cViewPr>
        <p:scale>
          <a:sx n="66" d="100"/>
          <a:sy n="66" d="100"/>
        </p:scale>
        <p:origin x="-1506" y="-180"/>
      </p:cViewPr>
      <p:guideLst>
        <p:guide orient="horz" pos="3728"/>
        <p:guide pos="52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BA166EC-68A0-46C1-B588-D765070EB3F3}" type="datetime1">
              <a:rPr lang="da-DK"/>
              <a:pPr>
                <a:defRPr/>
              </a:pPr>
              <a:t>28-11-2012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DEEF509-08E2-4F04-B43F-1BB9E4B6630A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D11D129-8857-47B5-B5AD-CA158AB7D7D6}" type="datetime1">
              <a:rPr lang="da-DK"/>
              <a:pPr>
                <a:defRPr/>
              </a:pPr>
              <a:t>28-11-2012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B99397C-9C4F-438B-9CFA-9957D0153AE3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95338"/>
            <a:ext cx="9144000" cy="1230312"/>
          </a:xfrm>
          <a:prstGeom prst="rect">
            <a:avLst/>
          </a:pr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pic>
        <p:nvPicPr>
          <p:cNvPr id="6" name="Billede 3" descr="dreamstime_www_world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83488" y="793750"/>
            <a:ext cx="1560512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0"/>
            <a:ext cx="5369560" cy="441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>
            <a:grpSpLocks/>
          </p:cNvGrpSpPr>
          <p:nvPr userDrawn="1"/>
        </p:nvGrpSpPr>
        <p:grpSpPr bwMode="auto">
          <a:xfrm>
            <a:off x="0" y="0"/>
            <a:ext cx="9144000" cy="1970088"/>
            <a:chOff x="0" y="0"/>
            <a:chExt cx="9144000" cy="1970099"/>
          </a:xfrm>
        </p:grpSpPr>
        <p:sp>
          <p:nvSpPr>
            <p:cNvPr id="6" name="Rektangel 2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1970099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>
                <a:buFont typeface="Calibri" pitchFamily="34" charset="0"/>
                <a:buAutoNum type="arabicPeriod"/>
                <a:defRPr/>
              </a:pPr>
              <a:endParaRPr lang="en-US" sz="16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 userDrawn="1"/>
          </p:nvSpPr>
          <p:spPr bwMode="auto">
            <a:xfrm>
              <a:off x="0" y="1703398"/>
              <a:ext cx="9144000" cy="266701"/>
            </a:xfrm>
            <a:prstGeom prst="rect">
              <a:avLst/>
            </a:prstGeom>
            <a:gradFill rotWithShape="1">
              <a:gsLst>
                <a:gs pos="0">
                  <a:srgbClr val="002060"/>
                </a:gs>
                <a:gs pos="100000">
                  <a:srgbClr val="1F88C8"/>
                </a:gs>
              </a:gsLst>
              <a:lin ang="16200000"/>
            </a:gradFill>
            <a:ln w="9525">
              <a:solidFill>
                <a:srgbClr val="227088"/>
              </a:solidFill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8"/>
                </a:srgbClr>
              </a:outerShdw>
            </a:effectLst>
          </p:spPr>
          <p:txBody>
            <a:bodyPr anchor="ctr"/>
            <a:lstStyle/>
            <a:p>
              <a:pPr indent="-342900" algn="ctr" defTabSz="914400">
                <a:buFont typeface="Calibri" pitchFamily="34" charset="0"/>
                <a:buAutoNum type="arabicPeriod"/>
                <a:defRPr/>
              </a:pPr>
              <a:endParaRPr lang="en-US" sz="1400" b="1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457EA11-EFDF-4DA3-B842-761A59241922}" type="datetime1">
              <a:rPr lang="da-DK"/>
              <a:pPr>
                <a:defRPr/>
              </a:pPr>
              <a:t>28-11-2012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FFB08011-03CC-44B8-B792-7FED9D078C58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1214C2A-8C27-4E40-8DA1-488D350203AD}" type="datetime1">
              <a:rPr lang="da-DK"/>
              <a:pPr>
                <a:defRPr/>
              </a:pPr>
              <a:t>28-11-2012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591C4F11-C667-4DBB-9AEB-30944A877E1C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C0CA15C-7AC8-45FB-95A7-53A1895E1590}" type="datetime1">
              <a:rPr lang="da-DK"/>
              <a:pPr>
                <a:defRPr/>
              </a:pPr>
              <a:t>28-11-2012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16470AF8-ED16-43A4-8C07-2F99234B8D62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D97D85A-57EA-4997-BC98-5DEE90311358}" type="datetime1">
              <a:rPr lang="da-DK"/>
              <a:pPr>
                <a:defRPr/>
              </a:pPr>
              <a:t>28-11-2012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2EB0010-9142-4656-9026-5E3F937809F4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2164FA15-2FEB-44DB-99FE-4D1610CA0471}" type="datetime1">
              <a:rPr lang="da-DK"/>
              <a:pPr>
                <a:defRPr/>
              </a:pPr>
              <a:t>28-11-2012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D5484986-DC53-4F95-90D3-4ED83E76E83A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9144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fontAlgn="auto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327275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 smtClean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C1A035BE-EB24-4F69-8971-876CA831348F}" type="datetime1">
              <a:rPr lang="da-DK"/>
              <a:pPr>
                <a:defRPr/>
              </a:pPr>
              <a:t>28-11-2012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5C199B9-8DFB-4DF6-8891-4E2F409AB5E4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A1A84D93-4EA4-4835-B902-846D4C7EFCBD}" type="datetime1">
              <a:rPr lang="da-DK"/>
              <a:pPr>
                <a:defRPr/>
              </a:pPr>
              <a:t>28-11-2012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891785C5-A3AF-4053-A350-AD41AFC4A812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 smtClean="0"/>
              <a:t>Klik for at redigere i masteren</a:t>
            </a:r>
            <a:endParaRPr lang="da-DK" dirty="0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 smtClean="0"/>
              <a:t>Klik for at redigere teksttypografierne i masteren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B0D4E843-3A2B-44B0-AE40-616A0A7C3839}" type="datetime1">
              <a:rPr lang="da-DK"/>
              <a:pPr>
                <a:defRPr/>
              </a:pPr>
              <a:t>28-11-2012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E78FEC7B-3AA6-46D5-A3F4-BB9C6352F0C3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mbinationstegning 1"/>
          <p:cNvSpPr/>
          <p:nvPr userDrawn="1"/>
        </p:nvSpPr>
        <p:spPr>
          <a:xfrm rot="10800000" flipH="1">
            <a:off x="-101600" y="-12700"/>
            <a:ext cx="9321800" cy="23749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17145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26543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  <a:gd name="connsiteX0" fmla="*/ 12700 w 9182100"/>
              <a:gd name="connsiteY0" fmla="*/ 0 h 2654300"/>
              <a:gd name="connsiteX1" fmla="*/ 5702300 w 9182100"/>
              <a:gd name="connsiteY1" fmla="*/ 1016000 h 2654300"/>
              <a:gd name="connsiteX2" fmla="*/ 9182100 w 9182100"/>
              <a:gd name="connsiteY2" fmla="*/ 609600 h 2654300"/>
              <a:gd name="connsiteX3" fmla="*/ 9182100 w 9182100"/>
              <a:gd name="connsiteY3" fmla="*/ 2654300 h 2654300"/>
              <a:gd name="connsiteX4" fmla="*/ 0 w 9182100"/>
              <a:gd name="connsiteY4" fmla="*/ 1828800 h 2654300"/>
              <a:gd name="connsiteX5" fmla="*/ 12700 w 9182100"/>
              <a:gd name="connsiteY5" fmla="*/ 0 h 2654300"/>
              <a:gd name="connsiteX0" fmla="*/ 12700 w 9182100"/>
              <a:gd name="connsiteY0" fmla="*/ 0 h 2667000"/>
              <a:gd name="connsiteX1" fmla="*/ 5702300 w 9182100"/>
              <a:gd name="connsiteY1" fmla="*/ 1016000 h 2667000"/>
              <a:gd name="connsiteX2" fmla="*/ 9182100 w 9182100"/>
              <a:gd name="connsiteY2" fmla="*/ 609600 h 2667000"/>
              <a:gd name="connsiteX3" fmla="*/ 9182100 w 9182100"/>
              <a:gd name="connsiteY3" fmla="*/ 2654300 h 2667000"/>
              <a:gd name="connsiteX4" fmla="*/ 0 w 9182100"/>
              <a:gd name="connsiteY4" fmla="*/ 2667000 h 2667000"/>
              <a:gd name="connsiteX5" fmla="*/ 12700 w 9182100"/>
              <a:gd name="connsiteY5" fmla="*/ 0 h 2667000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2667000 h 3369791"/>
              <a:gd name="connsiteX6" fmla="*/ 12700 w 9182100"/>
              <a:gd name="connsiteY6" fmla="*/ 0 h 3369791"/>
              <a:gd name="connsiteX0" fmla="*/ 12700 w 9182100"/>
              <a:gd name="connsiteY0" fmla="*/ 0 h 3369791"/>
              <a:gd name="connsiteX1" fmla="*/ 5702300 w 9182100"/>
              <a:gd name="connsiteY1" fmla="*/ 1016000 h 3369791"/>
              <a:gd name="connsiteX2" fmla="*/ 9182100 w 9182100"/>
              <a:gd name="connsiteY2" fmla="*/ 609600 h 3369791"/>
              <a:gd name="connsiteX3" fmla="*/ 9182100 w 9182100"/>
              <a:gd name="connsiteY3" fmla="*/ 2654300 h 3369791"/>
              <a:gd name="connsiteX4" fmla="*/ 9169573 w 9182100"/>
              <a:gd name="connsiteY4" fmla="*/ 3369791 h 3369791"/>
              <a:gd name="connsiteX5" fmla="*/ 0 w 9182100"/>
              <a:gd name="connsiteY5" fmla="*/ 3351771 h 3369791"/>
              <a:gd name="connsiteX6" fmla="*/ 12700 w 9182100"/>
              <a:gd name="connsiteY6" fmla="*/ 0 h 3369791"/>
              <a:gd name="connsiteX0" fmla="*/ 12700 w 9182100"/>
              <a:gd name="connsiteY0" fmla="*/ 0 h 3531973"/>
              <a:gd name="connsiteX1" fmla="*/ 5702300 w 9182100"/>
              <a:gd name="connsiteY1" fmla="*/ 1016000 h 3531973"/>
              <a:gd name="connsiteX2" fmla="*/ 9182100 w 9182100"/>
              <a:gd name="connsiteY2" fmla="*/ 609600 h 3531973"/>
              <a:gd name="connsiteX3" fmla="*/ 9182100 w 9182100"/>
              <a:gd name="connsiteY3" fmla="*/ 2654300 h 3531973"/>
              <a:gd name="connsiteX4" fmla="*/ 9169573 w 9182100"/>
              <a:gd name="connsiteY4" fmla="*/ 3369791 h 3531973"/>
              <a:gd name="connsiteX5" fmla="*/ 0 w 9182100"/>
              <a:gd name="connsiteY5" fmla="*/ 3531973 h 3531973"/>
              <a:gd name="connsiteX6" fmla="*/ 12700 w 9182100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69573 w 9783383"/>
              <a:gd name="connsiteY4" fmla="*/ 3369791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946231"/>
              <a:gd name="connsiteY0" fmla="*/ 0 h 4451008"/>
              <a:gd name="connsiteX1" fmla="*/ 5702300 w 9946231"/>
              <a:gd name="connsiteY1" fmla="*/ 1016000 h 4451008"/>
              <a:gd name="connsiteX2" fmla="*/ 9182100 w 9946231"/>
              <a:gd name="connsiteY2" fmla="*/ 609600 h 4451008"/>
              <a:gd name="connsiteX3" fmla="*/ 9783383 w 9946231"/>
              <a:gd name="connsiteY3" fmla="*/ 2708362 h 4451008"/>
              <a:gd name="connsiteX4" fmla="*/ 9946231 w 9946231"/>
              <a:gd name="connsiteY4" fmla="*/ 4451008 h 4451008"/>
              <a:gd name="connsiteX5" fmla="*/ 0 w 9946231"/>
              <a:gd name="connsiteY5" fmla="*/ 3531973 h 4451008"/>
              <a:gd name="connsiteX6" fmla="*/ 12700 w 9946231"/>
              <a:gd name="connsiteY6" fmla="*/ 0 h 4451008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8668504 w 9783383"/>
              <a:gd name="connsiteY4" fmla="*/ 2937305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783383"/>
              <a:gd name="connsiteY0" fmla="*/ 0 h 3531973"/>
              <a:gd name="connsiteX1" fmla="*/ 5702300 w 9783383"/>
              <a:gd name="connsiteY1" fmla="*/ 1016000 h 3531973"/>
              <a:gd name="connsiteX2" fmla="*/ 9182100 w 9783383"/>
              <a:gd name="connsiteY2" fmla="*/ 609600 h 3531973"/>
              <a:gd name="connsiteX3" fmla="*/ 9783383 w 9783383"/>
              <a:gd name="connsiteY3" fmla="*/ 2708362 h 3531973"/>
              <a:gd name="connsiteX4" fmla="*/ 9194626 w 9783383"/>
              <a:gd name="connsiteY4" fmla="*/ 3369792 h 3531973"/>
              <a:gd name="connsiteX5" fmla="*/ 0 w 9783383"/>
              <a:gd name="connsiteY5" fmla="*/ 3531973 h 3531973"/>
              <a:gd name="connsiteX6" fmla="*/ 12700 w 9783383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8192486 w 9194626"/>
              <a:gd name="connsiteY3" fmla="*/ 2672321 h 3531973"/>
              <a:gd name="connsiteX4" fmla="*/ 9194626 w 9194626"/>
              <a:gd name="connsiteY4" fmla="*/ 3369792 h 3531973"/>
              <a:gd name="connsiteX5" fmla="*/ 0 w 9194626"/>
              <a:gd name="connsiteY5" fmla="*/ 3531973 h 3531973"/>
              <a:gd name="connsiteX6" fmla="*/ 12700 w 9194626"/>
              <a:gd name="connsiteY6" fmla="*/ 0 h 3531973"/>
              <a:gd name="connsiteX0" fmla="*/ 12700 w 9194626"/>
              <a:gd name="connsiteY0" fmla="*/ 0 h 3531973"/>
              <a:gd name="connsiteX1" fmla="*/ 5702300 w 9194626"/>
              <a:gd name="connsiteY1" fmla="*/ 1016000 h 3531973"/>
              <a:gd name="connsiteX2" fmla="*/ 9182100 w 9194626"/>
              <a:gd name="connsiteY2" fmla="*/ 609600 h 3531973"/>
              <a:gd name="connsiteX3" fmla="*/ 9194626 w 9194626"/>
              <a:gd name="connsiteY3" fmla="*/ 3369792 h 3531973"/>
              <a:gd name="connsiteX4" fmla="*/ 0 w 9194626"/>
              <a:gd name="connsiteY4" fmla="*/ 3531973 h 3531973"/>
              <a:gd name="connsiteX5" fmla="*/ 12700 w 9194626"/>
              <a:gd name="connsiteY5" fmla="*/ 0 h 3531973"/>
              <a:gd name="connsiteX0" fmla="*/ 4233 w 9186159"/>
              <a:gd name="connsiteY0" fmla="*/ 0 h 3369792"/>
              <a:gd name="connsiteX1" fmla="*/ 5693833 w 9186159"/>
              <a:gd name="connsiteY1" fmla="*/ 1016000 h 3369792"/>
              <a:gd name="connsiteX2" fmla="*/ 9173633 w 9186159"/>
              <a:gd name="connsiteY2" fmla="*/ 609600 h 3369792"/>
              <a:gd name="connsiteX3" fmla="*/ 9186159 w 9186159"/>
              <a:gd name="connsiteY3" fmla="*/ 3369792 h 3369792"/>
              <a:gd name="connsiteX4" fmla="*/ 455022 w 9186159"/>
              <a:gd name="connsiteY4" fmla="*/ 3333750 h 3369792"/>
              <a:gd name="connsiteX5" fmla="*/ 4233 w 9186159"/>
              <a:gd name="connsiteY5" fmla="*/ 0 h 3369792"/>
              <a:gd name="connsiteX0" fmla="*/ 12700 w 9194626"/>
              <a:gd name="connsiteY0" fmla="*/ 0 h 3369792"/>
              <a:gd name="connsiteX1" fmla="*/ 5702300 w 9194626"/>
              <a:gd name="connsiteY1" fmla="*/ 1016000 h 3369792"/>
              <a:gd name="connsiteX2" fmla="*/ 9182100 w 9194626"/>
              <a:gd name="connsiteY2" fmla="*/ 609600 h 3369792"/>
              <a:gd name="connsiteX3" fmla="*/ 9194626 w 9194626"/>
              <a:gd name="connsiteY3" fmla="*/ 3369792 h 3369792"/>
              <a:gd name="connsiteX4" fmla="*/ 0 w 9194626"/>
              <a:gd name="connsiteY4" fmla="*/ 3351770 h 3369792"/>
              <a:gd name="connsiteX5" fmla="*/ 12700 w 9194626"/>
              <a:gd name="connsiteY5" fmla="*/ 0 h 336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4626" h="3369792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cubicBezTo>
                  <a:pt x="9186275" y="1529664"/>
                  <a:pt x="9190451" y="2449728"/>
                  <a:pt x="9194626" y="3369792"/>
                </a:cubicBezTo>
                <a:lnTo>
                  <a:pt x="0" y="3351770"/>
                </a:lnTo>
                <a:cubicBezTo>
                  <a:pt x="4233" y="230613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a-DK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da-DK" dirty="0"/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a-DK" dirty="0"/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6A1995B2-2054-4552-B9D8-F9A523233DD4}" type="datetime1">
              <a:rPr lang="da-DK"/>
              <a:pPr>
                <a:defRPr/>
              </a:pPr>
              <a:t>28-11-2012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79D6CB09-FE74-489B-8F95-A71BFDFC2947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a-DK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a-DK" dirty="0"/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DCF07B0-78E5-4F95-8EA8-7289F126EBA7}" type="datetime1">
              <a:rPr lang="da-DK"/>
              <a:pPr>
                <a:defRPr/>
              </a:pPr>
              <a:t>28-11-2012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F4A9B8F-3AC1-455B-9EE3-3FEF1B60DBEB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da-DK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158264-7C21-4C71-A444-464158B6EAA3}" type="datetime1">
              <a:rPr lang="da-DK"/>
              <a:pPr>
                <a:defRPr/>
              </a:pPr>
              <a:t>28-11-2012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66C02B6-5F01-4A93-9D71-1A41D83F406D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EC4D59E-D79C-4F87-9229-2102570150DF}" type="datetime1">
              <a:rPr lang="da-DK"/>
              <a:pPr>
                <a:defRPr/>
              </a:pPr>
              <a:t>28-11-2012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C05B8B7-8FEE-4042-A036-DF028CEC9A6A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407888B-3C26-497B-AD2B-C3EAE1342FE8}" type="datetime1">
              <a:rPr lang="da-DK"/>
              <a:pPr>
                <a:defRPr/>
              </a:pPr>
              <a:t>28-11-2012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0982392-096A-4A4B-8B76-6CD611A3B48D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da-DK"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BFB78533-4D4F-4295-947C-8ED241200F34}" type="datetime1">
              <a:rPr lang="da-DK"/>
              <a:pPr>
                <a:defRPr/>
              </a:pPr>
              <a:t>28-11-2012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2DD05A01-DB0F-425C-ABDB-A7E8E27B12EA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4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Billede 9" descr="dreamstime_www_world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Kombinationstegning 7"/>
          <p:cNvSpPr/>
          <p:nvPr/>
        </p:nvSpPr>
        <p:spPr bwMode="auto">
          <a:xfrm>
            <a:off x="-46038" y="3254375"/>
            <a:ext cx="9182101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600" b="1" kern="0" noProof="1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24" name="Kombinationstegning 423"/>
          <p:cNvSpPr/>
          <p:nvPr/>
        </p:nvSpPr>
        <p:spPr>
          <a:xfrm>
            <a:off x="-38100" y="34671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rotWithShape="1">
            <a:gsLst>
              <a:gs pos="0">
                <a:srgbClr val="002060"/>
              </a:gs>
              <a:gs pos="100000">
                <a:srgbClr val="1F88C8"/>
              </a:gs>
            </a:gsLst>
            <a:lin ang="16200000"/>
          </a:gra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indent="-342900"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da-DK" sz="1400" b="1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21510" name="Rectangle 5"/>
          <p:cNvSpPr txBox="1">
            <a:spLocks noChangeArrowheads="1"/>
          </p:cNvSpPr>
          <p:nvPr/>
        </p:nvSpPr>
        <p:spPr bwMode="gray">
          <a:xfrm>
            <a:off x="519112" y="5110163"/>
            <a:ext cx="81391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pt-BR" sz="3000" b="1" dirty="0" smtClean="0">
                <a:solidFill>
                  <a:schemeClr val="tx2"/>
                </a:solidFill>
                <a:latin typeface="+mj-lt"/>
                <a:ea typeface="Tahoma" pitchFamily="34" charset="0"/>
                <a:cs typeface="Tahoma" pitchFamily="34" charset="0"/>
              </a:rPr>
              <a:t>Conteúdo Dinâmico e Interativo com HTML5</a:t>
            </a:r>
            <a:endParaRPr lang="pt-BR" sz="3000" b="1" dirty="0">
              <a:solidFill>
                <a:schemeClr val="tx2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2203" y="91559"/>
            <a:ext cx="2905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UNIP - Universidade Paulista</a:t>
            </a:r>
            <a:endParaRPr lang="pt-BR" b="1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90500" y="413266"/>
            <a:ext cx="326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Curso de Ciência da Computação</a:t>
            </a:r>
            <a:endParaRPr lang="pt-BR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84346" y="725448"/>
            <a:ext cx="1824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Campus Araraquara</a:t>
            </a:r>
            <a:endParaRPr lang="pt-BR" sz="1600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811712" y="6443186"/>
            <a:ext cx="426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/>
                </a:solidFill>
                <a:latin typeface="+mj-lt"/>
              </a:rPr>
              <a:t>Orientador: Prof. Leandro Carlos Fernandes</a:t>
            </a:r>
            <a:endParaRPr lang="pt-BR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51342" y="5614988"/>
            <a:ext cx="266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+mj-lt"/>
              </a:rPr>
              <a:t>Samuel Lopes Grigolato</a:t>
            </a:r>
            <a:endParaRPr lang="pt-BR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Canvas X Flash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 smtClean="0"/>
              <a:t>Elementos Geométricos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085" y="2088050"/>
            <a:ext cx="7605712" cy="469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032000" y="4219528"/>
            <a:ext cx="6546170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Plotagem de elementos geométricos simples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Contorno e preenchimento</a:t>
            </a:r>
          </a:p>
        </p:txBody>
      </p:sp>
    </p:spTree>
    <p:extLst>
      <p:ext uri="{BB962C8B-B14F-4D97-AF65-F5344CB8AC3E}">
        <p14:creationId xmlns:p14="http://schemas.microsoft.com/office/powerpoint/2010/main" val="11973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Canvas X Flash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 smtClean="0"/>
              <a:t>Imagens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085" y="2088050"/>
            <a:ext cx="7605712" cy="469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58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Canvas X Flash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 smtClean="0"/>
              <a:t>Imagens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085" y="2088050"/>
            <a:ext cx="7605712" cy="469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378857" y="4616383"/>
            <a:ext cx="502194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Importação de imagens externas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Reaproveitamento de estruturas</a:t>
            </a:r>
          </a:p>
        </p:txBody>
      </p:sp>
    </p:spTree>
    <p:extLst>
      <p:ext uri="{BB962C8B-B14F-4D97-AF65-F5344CB8AC3E}">
        <p14:creationId xmlns:p14="http://schemas.microsoft.com/office/powerpoint/2010/main" val="40969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Canvas X Flash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 smtClean="0"/>
              <a:t>Animando Objetos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086" y="2088050"/>
            <a:ext cx="7605710" cy="469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4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Canvas X Flash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 smtClean="0"/>
              <a:t>Animando Objetos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086" y="2088050"/>
            <a:ext cx="7605710" cy="469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98286" y="2627926"/>
            <a:ext cx="4005943" cy="30469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Estratégias de animação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Timeline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(Key)Frames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“Ticks”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FPS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Translação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Rotação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Temporizadores</a:t>
            </a:r>
          </a:p>
        </p:txBody>
      </p:sp>
    </p:spTree>
    <p:extLst>
      <p:ext uri="{BB962C8B-B14F-4D97-AF65-F5344CB8AC3E}">
        <p14:creationId xmlns:p14="http://schemas.microsoft.com/office/powerpoint/2010/main" val="17290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Canvas X Flash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 smtClean="0"/>
              <a:t>Interagindo com o Usuário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086" y="2088050"/>
            <a:ext cx="7605710" cy="46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Canvas X Flash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 smtClean="0"/>
              <a:t>Interagindo com o Usuário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086" y="2088050"/>
            <a:ext cx="7605710" cy="46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386227" y="3295583"/>
            <a:ext cx="6023428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Captura de eventos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Código em duas camadas: modelo e visão</a:t>
            </a:r>
          </a:p>
        </p:txBody>
      </p:sp>
    </p:spTree>
    <p:extLst>
      <p:ext uri="{BB962C8B-B14F-4D97-AF65-F5344CB8AC3E}">
        <p14:creationId xmlns:p14="http://schemas.microsoft.com/office/powerpoint/2010/main" val="8061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Canvas X Flash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 smtClean="0"/>
              <a:t>Pong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087" y="2088050"/>
            <a:ext cx="7605708" cy="46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Canvas X Flash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 smtClean="0"/>
              <a:t>Pong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087" y="2088050"/>
            <a:ext cx="7605708" cy="46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496681" y="2453755"/>
            <a:ext cx="6023428" cy="15696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Consolidação dos conceitos abordados nas outras seções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Bounding Boxes (tratamento de colisão)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Texto dinâmico</a:t>
            </a:r>
          </a:p>
        </p:txBody>
      </p:sp>
    </p:spTree>
    <p:extLst>
      <p:ext uri="{BB962C8B-B14F-4D97-AF65-F5344CB8AC3E}">
        <p14:creationId xmlns:p14="http://schemas.microsoft.com/office/powerpoint/2010/main" val="145835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dirty="0" smtClean="0">
                <a:latin typeface="Arial" charset="0"/>
                <a:ea typeface="ＭＳ Ｐゴシック" charset="-128"/>
              </a:rPr>
              <a:t>Critérios comparativos:</a:t>
            </a:r>
          </a:p>
          <a:p>
            <a:pPr lvl="1"/>
            <a:r>
              <a:rPr lang="pt-BR" dirty="0" smtClean="0">
                <a:latin typeface="Arial" charset="0"/>
                <a:ea typeface="ＭＳ Ｐゴシック" charset="-128"/>
              </a:rPr>
              <a:t>Produtividade</a:t>
            </a:r>
          </a:p>
          <a:p>
            <a:pPr lvl="1"/>
            <a:r>
              <a:rPr lang="pt-BR" dirty="0" smtClean="0">
                <a:latin typeface="Arial" charset="0"/>
                <a:ea typeface="ＭＳ Ｐゴシック" charset="-128"/>
              </a:rPr>
              <a:t>Abrangência</a:t>
            </a:r>
          </a:p>
          <a:p>
            <a:pPr lvl="1"/>
            <a:r>
              <a:rPr lang="pt-BR" dirty="0" smtClean="0">
                <a:latin typeface="Arial" charset="0"/>
                <a:ea typeface="ＭＳ Ｐゴシック" charset="-128"/>
              </a:rPr>
              <a:t>Facilidade de Aprendizado</a:t>
            </a:r>
          </a:p>
          <a:p>
            <a:pPr lvl="1"/>
            <a:r>
              <a:rPr lang="pt-BR" dirty="0" smtClean="0">
                <a:latin typeface="Arial" charset="0"/>
                <a:ea typeface="ＭＳ Ｐゴシック" charset="-128"/>
              </a:rPr>
              <a:t>Portabilidade</a:t>
            </a:r>
          </a:p>
          <a:p>
            <a:r>
              <a:rPr lang="pt-BR" dirty="0" smtClean="0">
                <a:latin typeface="Arial" charset="0"/>
                <a:ea typeface="ＭＳ Ｐゴシック" charset="-128"/>
              </a:rPr>
              <a:t>O Canvas é viável? Sim, no futuro!</a:t>
            </a:r>
          </a:p>
        </p:txBody>
      </p:sp>
      <p:sp>
        <p:nvSpPr>
          <p:cNvPr id="27653" name="Titel 16"/>
          <p:cNvSpPr>
            <a:spLocks noGrp="1"/>
          </p:cNvSpPr>
          <p:nvPr>
            <p:ph type="title"/>
          </p:nvPr>
        </p:nvSpPr>
        <p:spPr bwMode="auto">
          <a:xfrm>
            <a:off x="101600" y="1071563"/>
            <a:ext cx="45847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dirty="0" smtClean="0">
                <a:latin typeface="Arial" charset="0"/>
                <a:ea typeface="ＭＳ Ｐゴシック" charset="-128"/>
              </a:rPr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42416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 txBox="1">
            <a:spLocks noChangeArrowheads="1"/>
          </p:cNvSpPr>
          <p:nvPr/>
        </p:nvSpPr>
        <p:spPr bwMode="gray">
          <a:xfrm>
            <a:off x="874713" y="779463"/>
            <a:ext cx="2673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defTabSz="914400" eaLnBrk="0" hangingPunct="0">
              <a:lnSpc>
                <a:spcPct val="95000"/>
              </a:lnSpc>
            </a:pPr>
            <a:r>
              <a:rPr lang="en-US" sz="3000" b="1">
                <a:solidFill>
                  <a:srgbClr val="171717"/>
                </a:solidFill>
              </a:rPr>
              <a:t>Agenda</a:t>
            </a:r>
          </a:p>
        </p:txBody>
      </p:sp>
      <p:grpSp>
        <p:nvGrpSpPr>
          <p:cNvPr id="22533" name="Group 44"/>
          <p:cNvGrpSpPr>
            <a:grpSpLocks/>
          </p:cNvGrpSpPr>
          <p:nvPr/>
        </p:nvGrpSpPr>
        <p:grpSpPr bwMode="auto">
          <a:xfrm>
            <a:off x="714375" y="2709863"/>
            <a:ext cx="4419600" cy="2495550"/>
            <a:chOff x="876300" y="2500313"/>
            <a:chExt cx="4419600" cy="2495550"/>
          </a:xfrm>
        </p:grpSpPr>
        <p:sp>
          <p:nvSpPr>
            <p:cNvPr id="31" name="Rektangel 30"/>
            <p:cNvSpPr>
              <a:spLocks noChangeArrowheads="1"/>
            </p:cNvSpPr>
            <p:nvPr/>
          </p:nvSpPr>
          <p:spPr bwMode="auto">
            <a:xfrm>
              <a:off x="1260475" y="2500313"/>
              <a:ext cx="4000500" cy="354012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tx1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a-DK" sz="1200" dirty="0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34" name="Rektangel 33"/>
            <p:cNvSpPr>
              <a:spLocks noChangeArrowheads="1"/>
            </p:cNvSpPr>
            <p:nvPr/>
          </p:nvSpPr>
          <p:spPr bwMode="auto">
            <a:xfrm>
              <a:off x="1260475" y="3786188"/>
              <a:ext cx="4000500" cy="35242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tx1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a-DK" sz="1200" dirty="0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35" name="Rektangel 34"/>
            <p:cNvSpPr>
              <a:spLocks noChangeArrowheads="1"/>
            </p:cNvSpPr>
            <p:nvPr/>
          </p:nvSpPr>
          <p:spPr bwMode="auto">
            <a:xfrm>
              <a:off x="1260475" y="2928938"/>
              <a:ext cx="4000500" cy="35242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tx1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a-DK" sz="1200" dirty="0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36" name="Rektangel 35"/>
            <p:cNvSpPr>
              <a:spLocks noChangeArrowheads="1"/>
            </p:cNvSpPr>
            <p:nvPr/>
          </p:nvSpPr>
          <p:spPr bwMode="auto">
            <a:xfrm>
              <a:off x="1260475" y="4214813"/>
              <a:ext cx="4000500" cy="35242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tx1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a-DK" sz="1200" dirty="0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37" name="Rektangel 36"/>
            <p:cNvSpPr>
              <a:spLocks noChangeArrowheads="1"/>
            </p:cNvSpPr>
            <p:nvPr/>
          </p:nvSpPr>
          <p:spPr bwMode="auto">
            <a:xfrm>
              <a:off x="1260475" y="4643438"/>
              <a:ext cx="4000500" cy="352425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100000">
                  <a:schemeClr val="tx1"/>
                </a:gs>
              </a:gsLst>
              <a:lin ang="16200000"/>
            </a:gradFill>
            <a:ln w="9525">
              <a:noFill/>
              <a:miter lim="800000"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da-DK" sz="1200" dirty="0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  <p:sp>
          <p:nvSpPr>
            <p:cNvPr id="22544" name="Tekstboks 44"/>
            <p:cNvSpPr txBox="1">
              <a:spLocks noChangeArrowheads="1"/>
            </p:cNvSpPr>
            <p:nvPr/>
          </p:nvSpPr>
          <p:spPr bwMode="auto">
            <a:xfrm>
              <a:off x="1295400" y="2540000"/>
              <a:ext cx="40005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100" smtClean="0">
                  <a:solidFill>
                    <a:srgbClr val="171717"/>
                  </a:solidFill>
                </a:rPr>
                <a:t>Introdução</a:t>
              </a:r>
              <a:endParaRPr lang="pt-BR" sz="1100"/>
            </a:p>
          </p:txBody>
        </p:sp>
        <p:sp>
          <p:nvSpPr>
            <p:cNvPr id="22547" name="Tekstboks 47"/>
            <p:cNvSpPr txBox="1">
              <a:spLocks noChangeArrowheads="1"/>
            </p:cNvSpPr>
            <p:nvPr/>
          </p:nvSpPr>
          <p:spPr bwMode="auto">
            <a:xfrm>
              <a:off x="1295400" y="4259263"/>
              <a:ext cx="40005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100" dirty="0" smtClean="0">
                  <a:solidFill>
                    <a:schemeClr val="bg2">
                      <a:lumMod val="10000"/>
                    </a:schemeClr>
                  </a:solidFill>
                </a:rPr>
                <a:t>Considerações Finais</a:t>
              </a:r>
              <a:endParaRPr lang="pt-BR" sz="110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2548" name="Tekstboks 48"/>
            <p:cNvSpPr txBox="1">
              <a:spLocks noChangeArrowheads="1"/>
            </p:cNvSpPr>
            <p:nvPr/>
          </p:nvSpPr>
          <p:spPr bwMode="auto">
            <a:xfrm>
              <a:off x="1295400" y="2970213"/>
              <a:ext cx="40005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100" dirty="0" smtClean="0">
                  <a:solidFill>
                    <a:srgbClr val="171717"/>
                  </a:solidFill>
                </a:rPr>
                <a:t>Objetivo</a:t>
              </a:r>
              <a:endParaRPr lang="pt-BR" sz="1100" dirty="0"/>
            </a:p>
          </p:txBody>
        </p:sp>
        <p:sp>
          <p:nvSpPr>
            <p:cNvPr id="22549" name="Tekstboks 49"/>
            <p:cNvSpPr txBox="1">
              <a:spLocks noChangeArrowheads="1"/>
            </p:cNvSpPr>
            <p:nvPr/>
          </p:nvSpPr>
          <p:spPr bwMode="auto">
            <a:xfrm>
              <a:off x="1295400" y="3829050"/>
              <a:ext cx="40005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100" dirty="0" smtClean="0">
                  <a:solidFill>
                    <a:srgbClr val="171717"/>
                  </a:solidFill>
                </a:rPr>
                <a:t>Canvas X Flash</a:t>
              </a:r>
              <a:endParaRPr lang="pt-BR" sz="1100" dirty="0"/>
            </a:p>
          </p:txBody>
        </p:sp>
        <p:sp>
          <p:nvSpPr>
            <p:cNvPr id="22550" name="Tekstboks 50"/>
            <p:cNvSpPr txBox="1">
              <a:spLocks noChangeArrowheads="1"/>
            </p:cNvSpPr>
            <p:nvPr/>
          </p:nvSpPr>
          <p:spPr bwMode="auto">
            <a:xfrm>
              <a:off x="1295400" y="4687888"/>
              <a:ext cx="4000500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t-BR" sz="1100" dirty="0" smtClean="0">
                  <a:solidFill>
                    <a:srgbClr val="171717"/>
                  </a:solidFill>
                </a:rPr>
                <a:t>Referências</a:t>
              </a:r>
              <a:endParaRPr lang="pt-BR" sz="1100" dirty="0"/>
            </a:p>
          </p:txBody>
        </p:sp>
        <p:grpSp>
          <p:nvGrpSpPr>
            <p:cNvPr id="22553" name="Gruppe 75"/>
            <p:cNvGrpSpPr>
              <a:grpSpLocks/>
            </p:cNvGrpSpPr>
            <p:nvPr/>
          </p:nvGrpSpPr>
          <p:grpSpPr bwMode="auto">
            <a:xfrm>
              <a:off x="876300" y="4646613"/>
              <a:ext cx="344488" cy="344487"/>
              <a:chOff x="876300" y="4646613"/>
              <a:chExt cx="344488" cy="344487"/>
            </a:xfrm>
          </p:grpSpPr>
          <p:sp>
            <p:nvSpPr>
              <p:cNvPr id="24" name="Rektangel 23"/>
              <p:cNvSpPr>
                <a:spLocks noChangeArrowheads="1"/>
              </p:cNvSpPr>
              <p:nvPr/>
            </p:nvSpPr>
            <p:spPr bwMode="auto">
              <a:xfrm>
                <a:off x="876300" y="4646613"/>
                <a:ext cx="344488" cy="344487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75" name="Tekstboks 74"/>
              <p:cNvSpPr txBox="1">
                <a:spLocks noChangeArrowheads="1"/>
              </p:cNvSpPr>
              <p:nvPr/>
            </p:nvSpPr>
            <p:spPr bwMode="auto">
              <a:xfrm>
                <a:off x="890588" y="4683125"/>
                <a:ext cx="322262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algn="tl" rotWithShape="0">
                  <a:srgbClr val="000000">
                    <a:alpha val="74998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da-DK" sz="1200" dirty="0">
                    <a:latin typeface="Arial" pitchFamily="34" charset="0"/>
                    <a:ea typeface="ＭＳ Ｐゴシック" pitchFamily="-97" charset="-128"/>
                  </a:rPr>
                  <a:t>6</a:t>
                </a:r>
              </a:p>
            </p:txBody>
          </p:sp>
        </p:grpSp>
        <p:grpSp>
          <p:nvGrpSpPr>
            <p:cNvPr id="22554" name="Gruppe 77"/>
            <p:cNvGrpSpPr>
              <a:grpSpLocks/>
            </p:cNvGrpSpPr>
            <p:nvPr/>
          </p:nvGrpSpPr>
          <p:grpSpPr bwMode="auto">
            <a:xfrm>
              <a:off x="876300" y="4208463"/>
              <a:ext cx="344488" cy="342900"/>
              <a:chOff x="876300" y="4208463"/>
              <a:chExt cx="344488" cy="342900"/>
            </a:xfrm>
          </p:grpSpPr>
          <p:sp>
            <p:nvSpPr>
              <p:cNvPr id="21" name="Rektangel 20"/>
              <p:cNvSpPr>
                <a:spLocks noChangeArrowheads="1"/>
              </p:cNvSpPr>
              <p:nvPr/>
            </p:nvSpPr>
            <p:spPr bwMode="auto">
              <a:xfrm>
                <a:off x="876300" y="4208463"/>
                <a:ext cx="344488" cy="342900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77" name="Tekstboks 76"/>
              <p:cNvSpPr txBox="1">
                <a:spLocks noChangeArrowheads="1"/>
              </p:cNvSpPr>
              <p:nvPr/>
            </p:nvSpPr>
            <p:spPr bwMode="auto">
              <a:xfrm>
                <a:off x="890588" y="4238625"/>
                <a:ext cx="322262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algn="tl" rotWithShape="0">
                  <a:srgbClr val="000000">
                    <a:alpha val="74998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da-DK" sz="1200" dirty="0">
                    <a:latin typeface="Arial" pitchFamily="34" charset="0"/>
                    <a:ea typeface="ＭＳ Ｐゴシック" pitchFamily="-97" charset="-128"/>
                  </a:rPr>
                  <a:t>5</a:t>
                </a:r>
              </a:p>
            </p:txBody>
          </p:sp>
        </p:grpSp>
        <p:grpSp>
          <p:nvGrpSpPr>
            <p:cNvPr id="22555" name="Gruppe 79"/>
            <p:cNvGrpSpPr>
              <a:grpSpLocks/>
            </p:cNvGrpSpPr>
            <p:nvPr/>
          </p:nvGrpSpPr>
          <p:grpSpPr bwMode="auto">
            <a:xfrm>
              <a:off x="876300" y="3790950"/>
              <a:ext cx="344488" cy="347663"/>
              <a:chOff x="876300" y="3790950"/>
              <a:chExt cx="344488" cy="347663"/>
            </a:xfrm>
          </p:grpSpPr>
          <p:sp>
            <p:nvSpPr>
              <p:cNvPr id="14" name="Rektangel 13"/>
              <p:cNvSpPr>
                <a:spLocks noChangeArrowheads="1"/>
              </p:cNvSpPr>
              <p:nvPr/>
            </p:nvSpPr>
            <p:spPr bwMode="auto">
              <a:xfrm>
                <a:off x="876300" y="3790950"/>
                <a:ext cx="344488" cy="347663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79" name="Tekstboks 78"/>
              <p:cNvSpPr txBox="1">
                <a:spLocks noChangeArrowheads="1"/>
              </p:cNvSpPr>
              <p:nvPr/>
            </p:nvSpPr>
            <p:spPr bwMode="auto">
              <a:xfrm>
                <a:off x="890588" y="3822700"/>
                <a:ext cx="322262" cy="279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>
                  <a:defRPr/>
                </a:pPr>
                <a:r>
                  <a:rPr lang="da-DK" sz="1200" noProof="1">
                    <a:solidFill>
                      <a:srgbClr val="FFFFFF"/>
                    </a:solidFill>
                    <a:latin typeface="Arial" pitchFamily="34" charset="0"/>
                    <a:ea typeface="ＭＳ Ｐゴシック" pitchFamily="-97" charset="-128"/>
                  </a:rPr>
                  <a:t>4</a:t>
                </a:r>
              </a:p>
            </p:txBody>
          </p:sp>
        </p:grpSp>
        <p:grpSp>
          <p:nvGrpSpPr>
            <p:cNvPr id="22556" name="Gruppe 81"/>
            <p:cNvGrpSpPr>
              <a:grpSpLocks/>
            </p:cNvGrpSpPr>
            <p:nvPr/>
          </p:nvGrpSpPr>
          <p:grpSpPr bwMode="auto">
            <a:xfrm>
              <a:off x="876300" y="3363913"/>
              <a:ext cx="344488" cy="344487"/>
              <a:chOff x="876300" y="3363913"/>
              <a:chExt cx="344488" cy="344487"/>
            </a:xfrm>
          </p:grpSpPr>
          <p:sp>
            <p:nvSpPr>
              <p:cNvPr id="12" name="Rektangel 11"/>
              <p:cNvSpPr>
                <a:spLocks noChangeArrowheads="1"/>
              </p:cNvSpPr>
              <p:nvPr/>
            </p:nvSpPr>
            <p:spPr bwMode="auto">
              <a:xfrm>
                <a:off x="876300" y="3363913"/>
                <a:ext cx="344488" cy="344487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81" name="Tekstboks 80"/>
              <p:cNvSpPr txBox="1">
                <a:spLocks noChangeArrowheads="1"/>
              </p:cNvSpPr>
              <p:nvPr/>
            </p:nvSpPr>
            <p:spPr bwMode="auto">
              <a:xfrm>
                <a:off x="890588" y="3400425"/>
                <a:ext cx="322262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>
                  <a:defRPr/>
                </a:pPr>
                <a:r>
                  <a:rPr lang="da-DK" sz="1200" noProof="1">
                    <a:solidFill>
                      <a:srgbClr val="FFFFFF"/>
                    </a:solidFill>
                    <a:latin typeface="Arial" pitchFamily="34" charset="0"/>
                    <a:ea typeface="ＭＳ Ｐゴシック" pitchFamily="-97" charset="-128"/>
                  </a:rPr>
                  <a:t>3</a:t>
                </a:r>
              </a:p>
            </p:txBody>
          </p:sp>
        </p:grpSp>
        <p:grpSp>
          <p:nvGrpSpPr>
            <p:cNvPr id="22557" name="Gruppe 83"/>
            <p:cNvGrpSpPr>
              <a:grpSpLocks/>
            </p:cNvGrpSpPr>
            <p:nvPr/>
          </p:nvGrpSpPr>
          <p:grpSpPr bwMode="auto">
            <a:xfrm>
              <a:off x="876300" y="2936875"/>
              <a:ext cx="344488" cy="344488"/>
              <a:chOff x="876300" y="2936875"/>
              <a:chExt cx="344488" cy="344488"/>
            </a:xfrm>
          </p:grpSpPr>
          <p:sp>
            <p:nvSpPr>
              <p:cNvPr id="10" name="Rektangel 9"/>
              <p:cNvSpPr>
                <a:spLocks noChangeArrowheads="1"/>
              </p:cNvSpPr>
              <p:nvPr/>
            </p:nvSpPr>
            <p:spPr bwMode="auto">
              <a:xfrm>
                <a:off x="876300" y="2936875"/>
                <a:ext cx="344488" cy="344488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83" name="Tekstboks 82"/>
              <p:cNvSpPr txBox="1">
                <a:spLocks noChangeArrowheads="1"/>
              </p:cNvSpPr>
              <p:nvPr/>
            </p:nvSpPr>
            <p:spPr bwMode="auto">
              <a:xfrm>
                <a:off x="890588" y="2986088"/>
                <a:ext cx="322262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>
                  <a:defRPr/>
                </a:pPr>
                <a:r>
                  <a:rPr lang="da-DK" sz="1200" noProof="1">
                    <a:solidFill>
                      <a:srgbClr val="FFFFFF"/>
                    </a:solidFill>
                    <a:latin typeface="Arial" pitchFamily="34" charset="0"/>
                    <a:ea typeface="ＭＳ Ｐゴシック" pitchFamily="-97" charset="-128"/>
                  </a:rPr>
                  <a:t>2</a:t>
                </a:r>
              </a:p>
            </p:txBody>
          </p:sp>
        </p:grpSp>
        <p:grpSp>
          <p:nvGrpSpPr>
            <p:cNvPr id="22558" name="Gruppe 85"/>
            <p:cNvGrpSpPr>
              <a:grpSpLocks/>
            </p:cNvGrpSpPr>
            <p:nvPr/>
          </p:nvGrpSpPr>
          <p:grpSpPr bwMode="auto">
            <a:xfrm>
              <a:off x="876300" y="2511425"/>
              <a:ext cx="344488" cy="342900"/>
              <a:chOff x="876300" y="2511425"/>
              <a:chExt cx="344488" cy="342900"/>
            </a:xfrm>
          </p:grpSpPr>
          <p:sp>
            <p:nvSpPr>
              <p:cNvPr id="8" name="Rektangel 7"/>
              <p:cNvSpPr>
                <a:spLocks noChangeArrowheads="1"/>
              </p:cNvSpPr>
              <p:nvPr/>
            </p:nvSpPr>
            <p:spPr bwMode="auto">
              <a:xfrm>
                <a:off x="876300" y="2511425"/>
                <a:ext cx="344488" cy="342900"/>
              </a:xfrm>
              <a:prstGeom prst="rect">
                <a:avLst/>
              </a:prstGeom>
              <a:gradFill rotWithShape="1">
                <a:gsLst>
                  <a:gs pos="0">
                    <a:srgbClr val="002060"/>
                  </a:gs>
                  <a:gs pos="100000">
                    <a:srgbClr val="1F88C8"/>
                  </a:gs>
                </a:gsLst>
                <a:lin ang="16200000"/>
              </a:gradFill>
              <a:ln w="9525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 defTabSz="9144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endParaRPr lang="da-DK" sz="1400" b="1" kern="0" noProof="1">
                  <a:solidFill>
                    <a:sysClr val="window" lastClr="FFFFFF"/>
                  </a:solidFill>
                  <a:latin typeface="Arial" pitchFamily="34" charset="0"/>
                  <a:ea typeface="ＭＳ Ｐゴシック" pitchFamily="-97" charset="-128"/>
                </a:endParaRPr>
              </a:p>
            </p:txBody>
          </p:sp>
          <p:sp>
            <p:nvSpPr>
              <p:cNvPr id="85" name="Tekstboks 84"/>
              <p:cNvSpPr txBox="1">
                <a:spLocks noChangeArrowheads="1"/>
              </p:cNvSpPr>
              <p:nvPr/>
            </p:nvSpPr>
            <p:spPr bwMode="auto">
              <a:xfrm>
                <a:off x="890588" y="2547938"/>
                <a:ext cx="322262" cy="274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blurRad="635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indent="-342900" algn="ctr">
                  <a:defRPr/>
                </a:pPr>
                <a:r>
                  <a:rPr lang="da-DK" sz="1200" noProof="1">
                    <a:solidFill>
                      <a:srgbClr val="FFFFFF"/>
                    </a:solidFill>
                    <a:latin typeface="Arial" pitchFamily="34" charset="0"/>
                    <a:ea typeface="ＭＳ Ｐゴシック" pitchFamily="-97" charset="-128"/>
                  </a:rPr>
                  <a:t>1</a:t>
                </a:r>
              </a:p>
            </p:txBody>
          </p:sp>
        </p:grpSp>
      </p:grpSp>
      <p:sp>
        <p:nvSpPr>
          <p:cNvPr id="41" name="Rektangel 40"/>
          <p:cNvSpPr>
            <a:spLocks noChangeArrowheads="1"/>
          </p:cNvSpPr>
          <p:nvPr/>
        </p:nvSpPr>
        <p:spPr bwMode="auto">
          <a:xfrm>
            <a:off x="5321300" y="2489200"/>
            <a:ext cx="2946400" cy="2946400"/>
          </a:xfrm>
          <a:prstGeom prst="rect">
            <a:avLst/>
          </a:prstGeom>
          <a:gradFill flip="none" rotWithShape="1">
            <a:gsLst>
              <a:gs pos="0">
                <a:srgbClr val="CFCFCF"/>
              </a:gs>
              <a:gs pos="50000">
                <a:srgbClr val="D5D5D5"/>
              </a:gs>
              <a:gs pos="100000">
                <a:srgbClr val="C4C4C4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indent="-342900" algn="ct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da-DK" kern="0" noProof="1">
              <a:solidFill>
                <a:sysClr val="window" lastClr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pic>
        <p:nvPicPr>
          <p:cNvPr id="22535" name="Billede 43" descr="dreamstime_go to www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34013" y="2616200"/>
            <a:ext cx="2720975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ktangel 34"/>
          <p:cNvSpPr>
            <a:spLocks noChangeArrowheads="1"/>
          </p:cNvSpPr>
          <p:nvPr/>
        </p:nvSpPr>
        <p:spPr bwMode="auto">
          <a:xfrm>
            <a:off x="1092200" y="3562023"/>
            <a:ext cx="4000500" cy="352425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16200000"/>
          </a:gradFill>
          <a:ln w="9525">
            <a:noFill/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 sz="1200" dirty="0">
              <a:solidFill>
                <a:srgbClr val="FFFFFF"/>
              </a:solidFill>
              <a:latin typeface="Arial" pitchFamily="34" charset="0"/>
              <a:ea typeface="ＭＳ Ｐゴシック" pitchFamily="-97" charset="-128"/>
            </a:endParaRPr>
          </a:p>
        </p:txBody>
      </p:sp>
      <p:sp>
        <p:nvSpPr>
          <p:cNvPr id="46" name="Tekstboks 48"/>
          <p:cNvSpPr txBox="1">
            <a:spLocks noChangeArrowheads="1"/>
          </p:cNvSpPr>
          <p:nvPr/>
        </p:nvSpPr>
        <p:spPr bwMode="auto">
          <a:xfrm>
            <a:off x="1127125" y="3603298"/>
            <a:ext cx="40005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100" dirty="0" smtClean="0">
                <a:solidFill>
                  <a:srgbClr val="171717"/>
                </a:solidFill>
              </a:rPr>
              <a:t>Justificativa</a:t>
            </a:r>
            <a:endParaRPr lang="pt-B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itel 16"/>
          <p:cNvSpPr>
            <a:spLocks noGrp="1"/>
          </p:cNvSpPr>
          <p:nvPr>
            <p:ph type="title"/>
          </p:nvPr>
        </p:nvSpPr>
        <p:spPr bwMode="auto">
          <a:xfrm>
            <a:off x="101600" y="1071563"/>
            <a:ext cx="45847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dirty="0" smtClean="0">
                <a:latin typeface="Arial" charset="0"/>
                <a:ea typeface="ＭＳ Ｐゴシック" charset="-128"/>
              </a:rPr>
              <a:t>Referências</a:t>
            </a:r>
          </a:p>
        </p:txBody>
      </p:sp>
      <p:sp>
        <p:nvSpPr>
          <p:cNvPr id="5" name="Pladsholder til indhold 17"/>
          <p:cNvSpPr>
            <a:spLocks noGrp="1"/>
          </p:cNvSpPr>
          <p:nvPr>
            <p:ph idx="1"/>
          </p:nvPr>
        </p:nvSpPr>
        <p:spPr bwMode="auto">
          <a:xfrm>
            <a:off x="457200" y="2327275"/>
            <a:ext cx="8229600" cy="38274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800" dirty="0"/>
              <a:t>CHUN, R. </a:t>
            </a:r>
            <a:r>
              <a:rPr lang="en-US" sz="1800" b="1" dirty="0"/>
              <a:t>Adobe Flash Professional CS5:</a:t>
            </a:r>
            <a:r>
              <a:rPr lang="en-US" sz="1800" dirty="0"/>
              <a:t> Classroom in a Book. Berkeley: Adobe Press, 2010</a:t>
            </a:r>
            <a:r>
              <a:rPr lang="en-US" sz="1800" dirty="0" smtClean="0"/>
              <a:t>.</a:t>
            </a:r>
          </a:p>
          <a:p>
            <a:endParaRPr lang="pt-BR" sz="1800" dirty="0"/>
          </a:p>
          <a:p>
            <a:r>
              <a:rPr lang="en-US" sz="1800" dirty="0"/>
              <a:t>FULTON, S.; FULTON, J. </a:t>
            </a:r>
            <a:r>
              <a:rPr lang="en-US" sz="1800" b="1" dirty="0"/>
              <a:t>HTML5 Canvas</a:t>
            </a:r>
            <a:r>
              <a:rPr lang="en-US" sz="1800" dirty="0"/>
              <a:t>. Sebastopol: O'Reilly Media, Inc., 2011</a:t>
            </a:r>
            <a:r>
              <a:rPr lang="en-US" sz="1800" dirty="0" smtClean="0"/>
              <a:t>.</a:t>
            </a:r>
          </a:p>
          <a:p>
            <a:endParaRPr lang="pt-BR" sz="1800" dirty="0"/>
          </a:p>
          <a:p>
            <a:r>
              <a:rPr lang="en-US" sz="1800" dirty="0"/>
              <a:t>ROWELL, E. </a:t>
            </a:r>
            <a:r>
              <a:rPr lang="en-US" sz="1800" b="1" dirty="0"/>
              <a:t>HTML5 Canvas Cookbook</a:t>
            </a:r>
            <a:r>
              <a:rPr lang="en-US" sz="1800" dirty="0"/>
              <a:t>. </a:t>
            </a:r>
            <a:r>
              <a:rPr lang="pt-BR" sz="1800" dirty="0"/>
              <a:t>Birmingham: </a:t>
            </a:r>
            <a:r>
              <a:rPr lang="pt-BR" sz="1800" dirty="0" err="1"/>
              <a:t>Packt</a:t>
            </a:r>
            <a:r>
              <a:rPr lang="pt-BR" sz="1800" dirty="0"/>
              <a:t> </a:t>
            </a:r>
            <a:r>
              <a:rPr lang="pt-BR" sz="1800" dirty="0" err="1"/>
              <a:t>Publishing</a:t>
            </a:r>
            <a:r>
              <a:rPr lang="pt-BR" sz="1800" dirty="0"/>
              <a:t> </a:t>
            </a:r>
            <a:r>
              <a:rPr lang="pt-BR" sz="1800" dirty="0" err="1"/>
              <a:t>Ltd</a:t>
            </a:r>
            <a:r>
              <a:rPr lang="pt-BR" sz="1800" dirty="0"/>
              <a:t>., 2011</a:t>
            </a:r>
            <a:r>
              <a:rPr lang="pt-BR" sz="1800" dirty="0" smtClean="0"/>
              <a:t>.</a:t>
            </a:r>
          </a:p>
          <a:p>
            <a:endParaRPr lang="pt-BR" sz="1800" dirty="0" smtClean="0"/>
          </a:p>
          <a:p>
            <a:r>
              <a:rPr lang="en-US" sz="1800" dirty="0"/>
              <a:t>WINOKUR, D. Flash to Focus on PC Browsing and Mobile Apps; Adobe to More Aggressively Contribute to HTML5. </a:t>
            </a:r>
            <a:r>
              <a:rPr lang="pt-BR" sz="1800" b="1" dirty="0"/>
              <a:t>Adobe </a:t>
            </a:r>
            <a:r>
              <a:rPr lang="pt-BR" sz="1800" b="1" dirty="0" err="1"/>
              <a:t>Featured</a:t>
            </a:r>
            <a:r>
              <a:rPr lang="pt-BR" sz="1800" b="1" dirty="0"/>
              <a:t> Blogs</a:t>
            </a:r>
            <a:r>
              <a:rPr lang="pt-BR" sz="1800" dirty="0"/>
              <a:t>, 2011. </a:t>
            </a:r>
            <a:r>
              <a:rPr lang="pt-BR" sz="1800" dirty="0" smtClean="0"/>
              <a:t>Disponível </a:t>
            </a:r>
            <a:r>
              <a:rPr lang="pt-BR" sz="1800" dirty="0"/>
              <a:t>em: &lt;http://blogs.adobe.com/conversations/2011/11/flash-focus.html&gt;. Acesso em: 3 nov. 2012.</a:t>
            </a:r>
          </a:p>
          <a:p>
            <a:pPr eaLnBrk="1" hangingPunct="1"/>
            <a:endParaRPr lang="pt-BR" sz="1800" dirty="0" smtClean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59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70C0"/>
            </a:gs>
            <a:gs pos="100000">
              <a:srgbClr val="00206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 txBox="1">
            <a:spLocks noChangeArrowheads="1"/>
          </p:cNvSpPr>
          <p:nvPr/>
        </p:nvSpPr>
        <p:spPr bwMode="gray">
          <a:xfrm>
            <a:off x="0" y="2830513"/>
            <a:ext cx="9144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defTabSz="914400" eaLnBrk="0" hangingPunct="0">
              <a:lnSpc>
                <a:spcPct val="95000"/>
              </a:lnSpc>
            </a:pPr>
            <a:r>
              <a:rPr lang="en-US" sz="6000" b="1" dirty="0" smtClean="0">
                <a:solidFill>
                  <a:schemeClr val="tx2"/>
                </a:solidFill>
                <a:cs typeface="Arial" charset="0"/>
              </a:rPr>
              <a:t>Obrigado!</a:t>
            </a:r>
            <a:endParaRPr lang="en-US" sz="6000" b="1" dirty="0">
              <a:solidFill>
                <a:schemeClr val="tx2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pt-BR" dirty="0" smtClean="0">
                <a:latin typeface="Arial" charset="0"/>
                <a:ea typeface="ＭＳ Ｐゴシック" charset="-128"/>
              </a:rPr>
              <a:t>A Internet se tornou parte fundamental no nosso cotidiano.</a:t>
            </a:r>
          </a:p>
          <a:p>
            <a:pPr eaLnBrk="1" hangingPunct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pt-BR" dirty="0" smtClean="0">
                <a:latin typeface="Arial" charset="0"/>
                <a:ea typeface="ＭＳ Ｐゴシック" charset="-128"/>
              </a:rPr>
              <a:t>Extensões de interatividade surgiram para incrementar as páginas.</a:t>
            </a:r>
          </a:p>
          <a:p>
            <a:pPr eaLnBrk="1" hangingPunct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pt-BR" dirty="0" smtClean="0">
                <a:latin typeface="Arial" charset="0"/>
                <a:ea typeface="ＭＳ Ｐゴシック" charset="-128"/>
              </a:rPr>
              <a:t>Essas extensões possuem problemas.</a:t>
            </a:r>
          </a:p>
          <a:p>
            <a:pPr eaLnBrk="1" hangingPunct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pt-BR" dirty="0" smtClean="0">
                <a:latin typeface="Arial" charset="0"/>
                <a:ea typeface="ＭＳ Ｐゴシック" charset="-128"/>
              </a:rPr>
              <a:t>O protocolo HTML5.</a:t>
            </a:r>
          </a:p>
          <a:p>
            <a:pPr eaLnBrk="1" hangingPunct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pt-BR" dirty="0" smtClean="0">
                <a:latin typeface="Arial" charset="0"/>
                <a:ea typeface="ＭＳ Ｐゴシック" charset="-128"/>
              </a:rPr>
              <a:t>O componente Canvas.</a:t>
            </a:r>
          </a:p>
        </p:txBody>
      </p:sp>
      <p:sp>
        <p:nvSpPr>
          <p:cNvPr id="27653" name="Titel 16"/>
          <p:cNvSpPr>
            <a:spLocks noGrp="1"/>
          </p:cNvSpPr>
          <p:nvPr>
            <p:ph type="title"/>
          </p:nvPr>
        </p:nvSpPr>
        <p:spPr bwMode="auto">
          <a:xfrm>
            <a:off x="101600" y="1071563"/>
            <a:ext cx="45847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dirty="0" smtClean="0">
                <a:latin typeface="Arial" charset="0"/>
                <a:ea typeface="ＭＳ Ｐゴシック" charset="-128"/>
              </a:rPr>
              <a:t>Introdução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pt-BR" dirty="0" smtClean="0">
                <a:latin typeface="Arial" charset="0"/>
                <a:ea typeface="ＭＳ Ｐゴシック" charset="-128"/>
              </a:rPr>
              <a:t>Verificar a viabilidade de utilização do componente Canvas para conteúdo dinâmico e interativo.</a:t>
            </a:r>
          </a:p>
          <a:p>
            <a:pPr eaLnBrk="1" hangingPunct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pt-BR" dirty="0" smtClean="0">
                <a:latin typeface="Arial" charset="0"/>
                <a:ea typeface="ＭＳ Ｐゴシック" charset="-128"/>
              </a:rPr>
              <a:t>Comparar objetivamente o Canvas e as soluções convencionais.</a:t>
            </a:r>
          </a:p>
          <a:p>
            <a:pPr eaLnBrk="1" hangingPunct="1">
              <a:buClr>
                <a:srgbClr val="1F88C8"/>
              </a:buClr>
              <a:buFont typeface="Wingdings" pitchFamily="2" charset="2"/>
              <a:buChar char="§"/>
            </a:pPr>
            <a:endParaRPr lang="pt-BR" dirty="0" smtClean="0">
              <a:latin typeface="Arial" charset="0"/>
              <a:ea typeface="ＭＳ Ｐゴシック" charset="-128"/>
            </a:endParaRPr>
          </a:p>
          <a:p>
            <a:pPr eaLnBrk="1" hangingPunct="1"/>
            <a:endParaRPr lang="pt-BR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27653" name="Titel 16"/>
          <p:cNvSpPr>
            <a:spLocks noGrp="1"/>
          </p:cNvSpPr>
          <p:nvPr>
            <p:ph type="title"/>
          </p:nvPr>
        </p:nvSpPr>
        <p:spPr bwMode="auto">
          <a:xfrm>
            <a:off x="101600" y="1071563"/>
            <a:ext cx="45847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smtClean="0">
                <a:latin typeface="Arial" charset="0"/>
                <a:ea typeface="ＭＳ Ｐゴシック" charset="-128"/>
              </a:rPr>
              <a:t>Objetivo</a:t>
            </a:r>
            <a:endParaRPr lang="pt-BR" dirty="0" smtClean="0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29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Pladsholder til indhold 17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pt-BR" dirty="0" smtClean="0">
                <a:latin typeface="Arial" charset="0"/>
                <a:ea typeface="ＭＳ Ｐゴシック" charset="-128"/>
              </a:rPr>
              <a:t>As soluções convencionais para conteúdo dinâmico não estão se adequando a dispositivos móveis. Uma futura troca pode ser inevitável.</a:t>
            </a:r>
          </a:p>
          <a:p>
            <a:pPr eaLnBrk="1" hangingPunct="1">
              <a:buClr>
                <a:schemeClr val="accent3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pt-BR" dirty="0" smtClean="0">
                <a:latin typeface="Arial" charset="0"/>
                <a:ea typeface="ＭＳ Ｐゴシック" charset="-128"/>
              </a:rPr>
              <a:t>Um exemplo é o próprio Flash.</a:t>
            </a:r>
          </a:p>
          <a:p>
            <a:pPr marL="0" indent="0" algn="ctr">
              <a:buClr>
                <a:schemeClr val="accent3">
                  <a:lumMod val="60000"/>
                  <a:lumOff val="40000"/>
                </a:schemeClr>
              </a:buClr>
              <a:buNone/>
            </a:pPr>
            <a:endParaRPr lang="en-US" sz="1800" dirty="0" smtClean="0">
              <a:latin typeface="Arial" charset="0"/>
              <a:ea typeface="ＭＳ Ｐゴシック" charset="-128"/>
            </a:endParaRPr>
          </a:p>
          <a:p>
            <a:pPr marL="0" indent="0" algn="ctr"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en-US" sz="1800" dirty="0" smtClean="0">
                <a:latin typeface="Arial" charset="0"/>
                <a:ea typeface="ＭＳ Ｐゴシック" charset="-128"/>
              </a:rPr>
              <a:t>“</a:t>
            </a:r>
            <a:r>
              <a:rPr lang="en-US" sz="1800" dirty="0" smtClean="0"/>
              <a:t>However, HTML5 is now universally supported on major mobile devices, in some cases exclusively.  This makes HTML5 the best solution for creating and deploying content in the browser across mobile platforms.”</a:t>
            </a:r>
          </a:p>
          <a:p>
            <a:pPr marL="0" indent="0" algn="r"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pt-BR" sz="1800" dirty="0" smtClean="0">
                <a:latin typeface="Arial" charset="0"/>
                <a:ea typeface="ＭＳ Ｐゴシック" charset="-128"/>
              </a:rPr>
              <a:t>Danny Winokur, Vice-presidente da Adobe</a:t>
            </a:r>
            <a:endParaRPr lang="pt-BR" sz="1600" dirty="0" smtClean="0">
              <a:latin typeface="Arial" charset="0"/>
              <a:ea typeface="ＭＳ Ｐゴシック" charset="-128"/>
            </a:endParaRPr>
          </a:p>
        </p:txBody>
      </p:sp>
      <p:sp>
        <p:nvSpPr>
          <p:cNvPr id="27653" name="Titel 16"/>
          <p:cNvSpPr>
            <a:spLocks noGrp="1"/>
          </p:cNvSpPr>
          <p:nvPr>
            <p:ph type="title"/>
          </p:nvPr>
        </p:nvSpPr>
        <p:spPr bwMode="auto">
          <a:xfrm>
            <a:off x="101600" y="1071563"/>
            <a:ext cx="4584700" cy="5635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dirty="0" smtClean="0">
                <a:latin typeface="Arial" charset="0"/>
                <a:ea typeface="ＭＳ Ｐゴシック" charset="-128"/>
              </a:rPr>
              <a:t>Justificativa</a:t>
            </a:r>
          </a:p>
        </p:txBody>
      </p:sp>
    </p:spTree>
    <p:extLst>
      <p:ext uri="{BB962C8B-B14F-4D97-AF65-F5344CB8AC3E}">
        <p14:creationId xmlns:p14="http://schemas.microsoft.com/office/powerpoint/2010/main" val="8414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Canvas X Flash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pic>
        <p:nvPicPr>
          <p:cNvPr id="1027" name="Picture 3" descr="C:\Users\Samuel\Ubuntu One\unip\tcc\imagensapresentacao\VisaoG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85" y="2088050"/>
            <a:ext cx="7605713" cy="469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57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Canvas X Flash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 smtClean="0"/>
              <a:t>Olá Mundo!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085" y="2088050"/>
            <a:ext cx="7605713" cy="469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Canvas X Flash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 smtClean="0"/>
              <a:t>Olá Mundo!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085" y="2088050"/>
            <a:ext cx="7605713" cy="469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861026" y="3479300"/>
            <a:ext cx="4644572" cy="23083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Ambiente de execução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>
                <a:solidFill>
                  <a:schemeClr val="tx2"/>
                </a:solidFill>
              </a:rPr>
              <a:t>Ambiente de </a:t>
            </a:r>
            <a:r>
              <a:rPr lang="pt-BR" sz="2400" b="1" dirty="0" smtClean="0">
                <a:solidFill>
                  <a:schemeClr val="tx2"/>
                </a:solidFill>
              </a:rPr>
              <a:t>desenvolvimento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Matrizes de compatibilidade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Elementos textuais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Alinhamento dos objetos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b="1" dirty="0" smtClean="0">
                <a:solidFill>
                  <a:schemeClr val="tx2"/>
                </a:solidFill>
              </a:rPr>
              <a:t>Publicação</a:t>
            </a:r>
            <a:endParaRPr lang="pt-BR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Canvas X Flash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pt-BR" dirty="0" smtClean="0"/>
              <a:t>Elementos Geométricos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085" y="2088050"/>
            <a:ext cx="7605712" cy="469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9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1875468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BBA6B9-B48C-44AD-AF18-A0802220E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TS101875468</Template>
  <TotalTime>213</TotalTime>
  <Words>409</Words>
  <Application>Microsoft Office PowerPoint</Application>
  <PresentationFormat>Apresentação na tela (4:3)</PresentationFormat>
  <Paragraphs>99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3" baseType="lpstr">
      <vt:lpstr>TS101875468</vt:lpstr>
      <vt:lpstr>1_Kontortema</vt:lpstr>
      <vt:lpstr>Apresentação do PowerPoint</vt:lpstr>
      <vt:lpstr>Apresentação do PowerPoint</vt:lpstr>
      <vt:lpstr>Introdução</vt:lpstr>
      <vt:lpstr>Objetivo</vt:lpstr>
      <vt:lpstr>Justificativa</vt:lpstr>
      <vt:lpstr>Canvas X Flash</vt:lpstr>
      <vt:lpstr>Canvas X Flash</vt:lpstr>
      <vt:lpstr>Canvas X Flash</vt:lpstr>
      <vt:lpstr>Canvas X Flash</vt:lpstr>
      <vt:lpstr>Canvas X Flash</vt:lpstr>
      <vt:lpstr>Canvas X Flash</vt:lpstr>
      <vt:lpstr>Canvas X Flash</vt:lpstr>
      <vt:lpstr>Canvas X Flash</vt:lpstr>
      <vt:lpstr>Canvas X Flash</vt:lpstr>
      <vt:lpstr>Canvas X Flash</vt:lpstr>
      <vt:lpstr>Canvas X Flash</vt:lpstr>
      <vt:lpstr>Canvas X Flash</vt:lpstr>
      <vt:lpstr>Canvas X Flash</vt:lpstr>
      <vt:lpstr>Considerações Finais</vt:lpstr>
      <vt:lpstr>Referências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</dc:creator>
  <cp:lastModifiedBy>Samuel</cp:lastModifiedBy>
  <cp:revision>85</cp:revision>
  <dcterms:created xsi:type="dcterms:W3CDTF">2012-11-03T11:22:18Z</dcterms:created>
  <dcterms:modified xsi:type="dcterms:W3CDTF">2012-11-29T00:00:19Z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TC018754689991</vt:lpwstr>
  </property>
</Properties>
</file>