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5" r:id="rId49"/>
    <p:sldId id="304" r:id="rId50"/>
    <p:sldId id="306" r:id="rId5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E9D99C-B86B-4010-8753-D46058936520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2C093BB-05D6-4920-A811-FE570E0CBE3D}">
      <dgm:prSet phldrT="[Texte]"/>
      <dgm:spPr/>
      <dgm:t>
        <a:bodyPr/>
        <a:lstStyle/>
        <a:p>
          <a:r>
            <a:rPr lang="fr-FR" dirty="0" smtClean="0"/>
            <a:t>Inconvénients</a:t>
          </a:r>
          <a:endParaRPr lang="fr-FR" dirty="0"/>
        </a:p>
      </dgm:t>
    </dgm:pt>
    <dgm:pt modelId="{F1EE449E-96E8-42EA-8BB6-5BF8735ADF7E}" type="parTrans" cxnId="{5F9C8413-CB53-492C-AB89-46ABC97BC367}">
      <dgm:prSet/>
      <dgm:spPr/>
      <dgm:t>
        <a:bodyPr/>
        <a:lstStyle/>
        <a:p>
          <a:endParaRPr lang="fr-FR"/>
        </a:p>
      </dgm:t>
    </dgm:pt>
    <dgm:pt modelId="{58CD8D47-EF61-4A3A-A267-280575C0FFA5}" type="sibTrans" cxnId="{5F9C8413-CB53-492C-AB89-46ABC97BC367}">
      <dgm:prSet/>
      <dgm:spPr/>
      <dgm:t>
        <a:bodyPr/>
        <a:lstStyle/>
        <a:p>
          <a:endParaRPr lang="fr-FR"/>
        </a:p>
      </dgm:t>
    </dgm:pt>
    <dgm:pt modelId="{58009874-86FC-4D95-942F-B05FFE42658D}">
      <dgm:prSet phldrT="[Texte]"/>
      <dgm:spPr/>
      <dgm:t>
        <a:bodyPr/>
        <a:lstStyle/>
        <a:p>
          <a:r>
            <a:rPr lang="fr-FR" dirty="0" smtClean="0"/>
            <a:t>Concurrent peut breveter l’invention s’il découvre son fonctionnement</a:t>
          </a:r>
          <a:endParaRPr lang="fr-FR" dirty="0"/>
        </a:p>
      </dgm:t>
    </dgm:pt>
    <dgm:pt modelId="{B245D6C3-8C33-4AA6-BA05-4BC3A68D99AE}" type="parTrans" cxnId="{B6B936C5-BD62-4143-B534-116BCDE48442}">
      <dgm:prSet/>
      <dgm:spPr/>
      <dgm:t>
        <a:bodyPr/>
        <a:lstStyle/>
        <a:p>
          <a:endParaRPr lang="fr-FR"/>
        </a:p>
      </dgm:t>
    </dgm:pt>
    <dgm:pt modelId="{19239C98-CB98-41CE-AC36-3B0BEC6FA822}" type="sibTrans" cxnId="{B6B936C5-BD62-4143-B534-116BCDE48442}">
      <dgm:prSet/>
      <dgm:spPr/>
      <dgm:t>
        <a:bodyPr/>
        <a:lstStyle/>
        <a:p>
          <a:endParaRPr lang="fr-FR"/>
        </a:p>
      </dgm:t>
    </dgm:pt>
    <dgm:pt modelId="{1FFF5391-1963-4FC6-B077-665ED3414554}">
      <dgm:prSet phldrT="[Texte]"/>
      <dgm:spPr/>
      <dgm:t>
        <a:bodyPr/>
        <a:lstStyle/>
        <a:p>
          <a:r>
            <a:rPr lang="fr-FR" dirty="0" smtClean="0"/>
            <a:t>Avantages</a:t>
          </a:r>
          <a:endParaRPr lang="fr-FR" dirty="0"/>
        </a:p>
      </dgm:t>
    </dgm:pt>
    <dgm:pt modelId="{F6DFB94C-79BF-4326-8EAF-2F67183EAFD2}" type="parTrans" cxnId="{0F14404C-5884-4598-9DBB-AD8EEBFD1779}">
      <dgm:prSet/>
      <dgm:spPr/>
      <dgm:t>
        <a:bodyPr/>
        <a:lstStyle/>
        <a:p>
          <a:endParaRPr lang="fr-FR"/>
        </a:p>
      </dgm:t>
    </dgm:pt>
    <dgm:pt modelId="{49B26682-5198-454F-A9EA-C130DBC692A6}" type="sibTrans" cxnId="{0F14404C-5884-4598-9DBB-AD8EEBFD1779}">
      <dgm:prSet/>
      <dgm:spPr/>
      <dgm:t>
        <a:bodyPr/>
        <a:lstStyle/>
        <a:p>
          <a:endParaRPr lang="fr-FR"/>
        </a:p>
      </dgm:t>
    </dgm:pt>
    <dgm:pt modelId="{CEE45A48-CCF2-44AC-B71F-92DE43DD6676}">
      <dgm:prSet phldrT="[Texte]"/>
      <dgm:spPr/>
      <dgm:t>
        <a:bodyPr/>
        <a:lstStyle/>
        <a:p>
          <a:r>
            <a:rPr lang="fr-FR" dirty="0" smtClean="0"/>
            <a:t>Pas de limite temporelle</a:t>
          </a:r>
          <a:endParaRPr lang="fr-FR" dirty="0"/>
        </a:p>
      </dgm:t>
    </dgm:pt>
    <dgm:pt modelId="{9C6747EE-7190-40CA-B2DF-E0754D4F5C7E}" type="parTrans" cxnId="{86D24117-F583-4549-A894-60C2CF051E5A}">
      <dgm:prSet/>
      <dgm:spPr/>
      <dgm:t>
        <a:bodyPr/>
        <a:lstStyle/>
        <a:p>
          <a:endParaRPr lang="fr-FR"/>
        </a:p>
      </dgm:t>
    </dgm:pt>
    <dgm:pt modelId="{D93C74B2-60F4-4D27-9B8A-43145AFA96B1}" type="sibTrans" cxnId="{86D24117-F583-4549-A894-60C2CF051E5A}">
      <dgm:prSet/>
      <dgm:spPr/>
      <dgm:t>
        <a:bodyPr/>
        <a:lstStyle/>
        <a:p>
          <a:endParaRPr lang="fr-FR"/>
        </a:p>
      </dgm:t>
    </dgm:pt>
    <dgm:pt modelId="{4C76A7D2-0D8E-431A-B426-0DA88BD49CB9}">
      <dgm:prSet phldrT="[Texte]"/>
      <dgm:spPr/>
      <dgm:t>
        <a:bodyPr/>
        <a:lstStyle/>
        <a:p>
          <a:r>
            <a:rPr lang="fr-FR" dirty="0" smtClean="0"/>
            <a:t>Pas de limite géographique</a:t>
          </a:r>
          <a:endParaRPr lang="fr-FR" dirty="0"/>
        </a:p>
      </dgm:t>
    </dgm:pt>
    <dgm:pt modelId="{53507274-61D8-4E32-830B-F2B68707A859}" type="parTrans" cxnId="{8CF8EEA3-E036-40B5-969D-0D75F98BF9D7}">
      <dgm:prSet/>
      <dgm:spPr/>
      <dgm:t>
        <a:bodyPr/>
        <a:lstStyle/>
        <a:p>
          <a:endParaRPr lang="fr-FR"/>
        </a:p>
      </dgm:t>
    </dgm:pt>
    <dgm:pt modelId="{05E0C081-A617-4F54-9065-0167EC6A3271}" type="sibTrans" cxnId="{8CF8EEA3-E036-40B5-969D-0D75F98BF9D7}">
      <dgm:prSet/>
      <dgm:spPr/>
      <dgm:t>
        <a:bodyPr/>
        <a:lstStyle/>
        <a:p>
          <a:endParaRPr lang="fr-FR"/>
        </a:p>
      </dgm:t>
    </dgm:pt>
    <dgm:pt modelId="{CB05506B-37B9-4D6D-9E3C-470F7ED48092}">
      <dgm:prSet phldrT="[Texte]" custT="1"/>
      <dgm:spPr/>
      <dgm:t>
        <a:bodyPr/>
        <a:lstStyle/>
        <a:p>
          <a:r>
            <a:rPr lang="fr-FR" sz="1000" b="0" i="0" dirty="0" smtClean="0"/>
            <a:t>L’exception de possession antérieure</a:t>
          </a:r>
          <a:endParaRPr lang="fr-FR" sz="1000" dirty="0"/>
        </a:p>
      </dgm:t>
    </dgm:pt>
    <dgm:pt modelId="{549A3E1B-80DF-43C3-AF01-602631977680}" type="parTrans" cxnId="{A8D8A065-25CB-43E1-86D9-29BE78E044B1}">
      <dgm:prSet/>
      <dgm:spPr/>
      <dgm:t>
        <a:bodyPr/>
        <a:lstStyle/>
        <a:p>
          <a:endParaRPr lang="fr-FR"/>
        </a:p>
      </dgm:t>
    </dgm:pt>
    <dgm:pt modelId="{C12A1F5F-F7F2-43A3-AE42-41480169C1C5}" type="sibTrans" cxnId="{A8D8A065-25CB-43E1-86D9-29BE78E044B1}">
      <dgm:prSet/>
      <dgm:spPr/>
      <dgm:t>
        <a:bodyPr/>
        <a:lstStyle/>
        <a:p>
          <a:endParaRPr lang="fr-FR"/>
        </a:p>
      </dgm:t>
    </dgm:pt>
    <dgm:pt modelId="{17BE3A63-8C1C-4200-A954-0EE6810AB74F}" type="pres">
      <dgm:prSet presAssocID="{63E9D99C-B86B-4010-8753-D46058936520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25CDAD0-8465-4582-9C63-49CCE8C9EF4B}" type="pres">
      <dgm:prSet presAssocID="{63E9D99C-B86B-4010-8753-D46058936520}" presName="dummyMaxCanvas" presStyleCnt="0"/>
      <dgm:spPr/>
    </dgm:pt>
    <dgm:pt modelId="{83A16190-8B1E-40DD-BC1D-D8A1A804286B}" type="pres">
      <dgm:prSet presAssocID="{63E9D99C-B86B-4010-8753-D46058936520}" presName="parentComposite" presStyleCnt="0"/>
      <dgm:spPr/>
    </dgm:pt>
    <dgm:pt modelId="{D0C98704-CA47-4444-99A6-BA52BE644B62}" type="pres">
      <dgm:prSet presAssocID="{63E9D99C-B86B-4010-8753-D46058936520}" presName="parent1" presStyleLbl="alignAccFollowNode1" presStyleIdx="0" presStyleCnt="4" custLinFactX="-38633" custLinFactY="172089" custLinFactNeighborX="-100000" custLinFactNeighborY="200000">
        <dgm:presLayoutVars>
          <dgm:chMax val="4"/>
        </dgm:presLayoutVars>
      </dgm:prSet>
      <dgm:spPr/>
      <dgm:t>
        <a:bodyPr/>
        <a:lstStyle/>
        <a:p>
          <a:endParaRPr lang="fr-FR"/>
        </a:p>
      </dgm:t>
    </dgm:pt>
    <dgm:pt modelId="{EEE7CD1B-1E8C-4F31-82FF-CBD1F3AFE0D5}" type="pres">
      <dgm:prSet presAssocID="{63E9D99C-B86B-4010-8753-D46058936520}" presName="parent2" presStyleLbl="alignAccFollowNode1" presStyleIdx="1" presStyleCnt="4" custLinFactX="40197" custLinFactY="180948" custLinFactNeighborX="100000" custLinFactNeighborY="200000">
        <dgm:presLayoutVars>
          <dgm:chMax val="4"/>
        </dgm:presLayoutVars>
      </dgm:prSet>
      <dgm:spPr/>
      <dgm:t>
        <a:bodyPr/>
        <a:lstStyle/>
        <a:p>
          <a:endParaRPr lang="fr-FR"/>
        </a:p>
      </dgm:t>
    </dgm:pt>
    <dgm:pt modelId="{80550E9D-4F34-44FB-84DE-D0B94D84C64F}" type="pres">
      <dgm:prSet presAssocID="{63E9D99C-B86B-4010-8753-D46058936520}" presName="childrenComposite" presStyleCnt="0"/>
      <dgm:spPr/>
    </dgm:pt>
    <dgm:pt modelId="{40C4E0D6-71ED-47B0-BA87-EC3AF5AADC62}" type="pres">
      <dgm:prSet presAssocID="{63E9D99C-B86B-4010-8753-D46058936520}" presName="dummyMaxCanvas_ChildArea" presStyleCnt="0"/>
      <dgm:spPr/>
    </dgm:pt>
    <dgm:pt modelId="{D666812F-675F-4A85-9048-D48EF48F2CC6}" type="pres">
      <dgm:prSet presAssocID="{63E9D99C-B86B-4010-8753-D46058936520}" presName="fulcrum" presStyleLbl="alignAccFollowNode1" presStyleIdx="2" presStyleCnt="4"/>
      <dgm:spPr/>
    </dgm:pt>
    <dgm:pt modelId="{1A23DBB6-CE9C-4777-915C-B3D7EA3A94DD}" type="pres">
      <dgm:prSet presAssocID="{63E9D99C-B86B-4010-8753-D46058936520}" presName="balance_13" presStyleLbl="alignAccFollowNode1" presStyleIdx="3" presStyleCnt="4">
        <dgm:presLayoutVars>
          <dgm:bulletEnabled val="1"/>
        </dgm:presLayoutVars>
      </dgm:prSet>
      <dgm:spPr/>
    </dgm:pt>
    <dgm:pt modelId="{77D15B45-A83E-4FD6-89B5-1F40D085F1D7}" type="pres">
      <dgm:prSet presAssocID="{63E9D99C-B86B-4010-8753-D46058936520}" presName="right_13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7CC3B2-367B-41F4-BA81-D4BA056DD5EB}" type="pres">
      <dgm:prSet presAssocID="{63E9D99C-B86B-4010-8753-D46058936520}" presName="right_13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C4BE2D3-BC27-4304-9F60-F366E242D28E}" type="pres">
      <dgm:prSet presAssocID="{63E9D99C-B86B-4010-8753-D46058936520}" presName="right_13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47E1875-3B5B-4311-8807-D176A97E0732}" type="pres">
      <dgm:prSet presAssocID="{63E9D99C-B86B-4010-8753-D46058936520}" presName="left_13_1" presStyleLbl="node1" presStyleIdx="3" presStyleCnt="4" custScaleX="105724" custScaleY="157178" custLinFactNeighborX="-641" custLinFactNeighborY="-3355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6D24117-F583-4549-A894-60C2CF051E5A}" srcId="{1FFF5391-1963-4FC6-B077-665ED3414554}" destId="{CEE45A48-CCF2-44AC-B71F-92DE43DD6676}" srcOrd="0" destOrd="0" parTransId="{9C6747EE-7190-40CA-B2DF-E0754D4F5C7E}" sibTransId="{D93C74B2-60F4-4D27-9B8A-43145AFA96B1}"/>
    <dgm:cxn modelId="{30CE31B4-7DE3-4885-AC7C-46F7B0AD5EEA}" type="presOf" srcId="{1FFF5391-1963-4FC6-B077-665ED3414554}" destId="{EEE7CD1B-1E8C-4F31-82FF-CBD1F3AFE0D5}" srcOrd="0" destOrd="0" presId="urn:microsoft.com/office/officeart/2005/8/layout/balance1"/>
    <dgm:cxn modelId="{5F9C8413-CB53-492C-AB89-46ABC97BC367}" srcId="{63E9D99C-B86B-4010-8753-D46058936520}" destId="{B2C093BB-05D6-4920-A811-FE570E0CBE3D}" srcOrd="0" destOrd="0" parTransId="{F1EE449E-96E8-42EA-8BB6-5BF8735ADF7E}" sibTransId="{58CD8D47-EF61-4A3A-A267-280575C0FFA5}"/>
    <dgm:cxn modelId="{93CE5C48-F3FF-470D-AD3C-19C48B1112AF}" type="presOf" srcId="{CB05506B-37B9-4D6D-9E3C-470F7ED48092}" destId="{8C4BE2D3-BC27-4304-9F60-F366E242D28E}" srcOrd="0" destOrd="0" presId="urn:microsoft.com/office/officeart/2005/8/layout/balance1"/>
    <dgm:cxn modelId="{D5C20079-9E05-470D-9564-02F9DE7C11AD}" type="presOf" srcId="{63E9D99C-B86B-4010-8753-D46058936520}" destId="{17BE3A63-8C1C-4200-A954-0EE6810AB74F}" srcOrd="0" destOrd="0" presId="urn:microsoft.com/office/officeart/2005/8/layout/balance1"/>
    <dgm:cxn modelId="{594658E7-F215-4277-BB8B-71A2D7AD3590}" type="presOf" srcId="{4C76A7D2-0D8E-431A-B426-0DA88BD49CB9}" destId="{AA7CC3B2-367B-41F4-BA81-D4BA056DD5EB}" srcOrd="0" destOrd="0" presId="urn:microsoft.com/office/officeart/2005/8/layout/balance1"/>
    <dgm:cxn modelId="{B6B936C5-BD62-4143-B534-116BCDE48442}" srcId="{B2C093BB-05D6-4920-A811-FE570E0CBE3D}" destId="{58009874-86FC-4D95-942F-B05FFE42658D}" srcOrd="0" destOrd="0" parTransId="{B245D6C3-8C33-4AA6-BA05-4BC3A68D99AE}" sibTransId="{19239C98-CB98-41CE-AC36-3B0BEC6FA822}"/>
    <dgm:cxn modelId="{A4C487AB-FFEC-4AE1-A553-03F5330567E7}" type="presOf" srcId="{B2C093BB-05D6-4920-A811-FE570E0CBE3D}" destId="{D0C98704-CA47-4444-99A6-BA52BE644B62}" srcOrd="0" destOrd="0" presId="urn:microsoft.com/office/officeart/2005/8/layout/balance1"/>
    <dgm:cxn modelId="{33CE032C-1C86-4993-8753-D9908A867F4B}" type="presOf" srcId="{58009874-86FC-4D95-942F-B05FFE42658D}" destId="{747E1875-3B5B-4311-8807-D176A97E0732}" srcOrd="0" destOrd="0" presId="urn:microsoft.com/office/officeart/2005/8/layout/balance1"/>
    <dgm:cxn modelId="{8CF8EEA3-E036-40B5-969D-0D75F98BF9D7}" srcId="{1FFF5391-1963-4FC6-B077-665ED3414554}" destId="{4C76A7D2-0D8E-431A-B426-0DA88BD49CB9}" srcOrd="1" destOrd="0" parTransId="{53507274-61D8-4E32-830B-F2B68707A859}" sibTransId="{05E0C081-A617-4F54-9065-0167EC6A3271}"/>
    <dgm:cxn modelId="{A8D8A065-25CB-43E1-86D9-29BE78E044B1}" srcId="{1FFF5391-1963-4FC6-B077-665ED3414554}" destId="{CB05506B-37B9-4D6D-9E3C-470F7ED48092}" srcOrd="2" destOrd="0" parTransId="{549A3E1B-80DF-43C3-AF01-602631977680}" sibTransId="{C12A1F5F-F7F2-43A3-AE42-41480169C1C5}"/>
    <dgm:cxn modelId="{A8144512-29CE-4617-AA0D-9117E2C886AF}" type="presOf" srcId="{CEE45A48-CCF2-44AC-B71F-92DE43DD6676}" destId="{77D15B45-A83E-4FD6-89B5-1F40D085F1D7}" srcOrd="0" destOrd="0" presId="urn:microsoft.com/office/officeart/2005/8/layout/balance1"/>
    <dgm:cxn modelId="{0F14404C-5884-4598-9DBB-AD8EEBFD1779}" srcId="{63E9D99C-B86B-4010-8753-D46058936520}" destId="{1FFF5391-1963-4FC6-B077-665ED3414554}" srcOrd="1" destOrd="0" parTransId="{F6DFB94C-79BF-4326-8EAF-2F67183EAFD2}" sibTransId="{49B26682-5198-454F-A9EA-C130DBC692A6}"/>
    <dgm:cxn modelId="{B21DED57-6539-4AA6-A728-B6873363CC53}" type="presParOf" srcId="{17BE3A63-8C1C-4200-A954-0EE6810AB74F}" destId="{B25CDAD0-8465-4582-9C63-49CCE8C9EF4B}" srcOrd="0" destOrd="0" presId="urn:microsoft.com/office/officeart/2005/8/layout/balance1"/>
    <dgm:cxn modelId="{F4E69731-97B1-4F80-AD4F-3720800A1052}" type="presParOf" srcId="{17BE3A63-8C1C-4200-A954-0EE6810AB74F}" destId="{83A16190-8B1E-40DD-BC1D-D8A1A804286B}" srcOrd="1" destOrd="0" presId="urn:microsoft.com/office/officeart/2005/8/layout/balance1"/>
    <dgm:cxn modelId="{77C7C91C-8A3B-470D-92E9-5E02C1BA5CFD}" type="presParOf" srcId="{83A16190-8B1E-40DD-BC1D-D8A1A804286B}" destId="{D0C98704-CA47-4444-99A6-BA52BE644B62}" srcOrd="0" destOrd="0" presId="urn:microsoft.com/office/officeart/2005/8/layout/balance1"/>
    <dgm:cxn modelId="{BBCA06C5-CA59-492F-BECF-62133FBFB1D9}" type="presParOf" srcId="{83A16190-8B1E-40DD-BC1D-D8A1A804286B}" destId="{EEE7CD1B-1E8C-4F31-82FF-CBD1F3AFE0D5}" srcOrd="1" destOrd="0" presId="urn:microsoft.com/office/officeart/2005/8/layout/balance1"/>
    <dgm:cxn modelId="{D64CC0F8-C629-4D8B-A331-D89027ABBB3B}" type="presParOf" srcId="{17BE3A63-8C1C-4200-A954-0EE6810AB74F}" destId="{80550E9D-4F34-44FB-84DE-D0B94D84C64F}" srcOrd="2" destOrd="0" presId="urn:microsoft.com/office/officeart/2005/8/layout/balance1"/>
    <dgm:cxn modelId="{2902FE88-2BED-4686-8B53-205B48D5F955}" type="presParOf" srcId="{80550E9D-4F34-44FB-84DE-D0B94D84C64F}" destId="{40C4E0D6-71ED-47B0-BA87-EC3AF5AADC62}" srcOrd="0" destOrd="0" presId="urn:microsoft.com/office/officeart/2005/8/layout/balance1"/>
    <dgm:cxn modelId="{DEB2249D-401E-4D71-8206-380607B11D58}" type="presParOf" srcId="{80550E9D-4F34-44FB-84DE-D0B94D84C64F}" destId="{D666812F-675F-4A85-9048-D48EF48F2CC6}" srcOrd="1" destOrd="0" presId="urn:microsoft.com/office/officeart/2005/8/layout/balance1"/>
    <dgm:cxn modelId="{292FE1DC-C180-4CE5-86FF-43DD2C6EAA22}" type="presParOf" srcId="{80550E9D-4F34-44FB-84DE-D0B94D84C64F}" destId="{1A23DBB6-CE9C-4777-915C-B3D7EA3A94DD}" srcOrd="2" destOrd="0" presId="urn:microsoft.com/office/officeart/2005/8/layout/balance1"/>
    <dgm:cxn modelId="{0C4104D8-F864-4AFC-9198-816516FC0271}" type="presParOf" srcId="{80550E9D-4F34-44FB-84DE-D0B94D84C64F}" destId="{77D15B45-A83E-4FD6-89B5-1F40D085F1D7}" srcOrd="3" destOrd="0" presId="urn:microsoft.com/office/officeart/2005/8/layout/balance1"/>
    <dgm:cxn modelId="{8191E94D-CFAA-4337-BF21-2FCC64DBCD51}" type="presParOf" srcId="{80550E9D-4F34-44FB-84DE-D0B94D84C64F}" destId="{AA7CC3B2-367B-41F4-BA81-D4BA056DD5EB}" srcOrd="4" destOrd="0" presId="urn:microsoft.com/office/officeart/2005/8/layout/balance1"/>
    <dgm:cxn modelId="{797C6AAE-C943-430B-9905-DC41268E52BA}" type="presParOf" srcId="{80550E9D-4F34-44FB-84DE-D0B94D84C64F}" destId="{8C4BE2D3-BC27-4304-9F60-F366E242D28E}" srcOrd="5" destOrd="0" presId="urn:microsoft.com/office/officeart/2005/8/layout/balance1"/>
    <dgm:cxn modelId="{1DE45E41-A256-4A53-90F8-1CFC08137AAC}" type="presParOf" srcId="{80550E9D-4F34-44FB-84DE-D0B94D84C64F}" destId="{747E1875-3B5B-4311-8807-D176A97E0732}" srcOrd="6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98704-CA47-4444-99A6-BA52BE644B62}">
      <dsp:nvSpPr>
        <dsp:cNvPr id="0" name=""/>
        <dsp:cNvSpPr/>
      </dsp:nvSpPr>
      <dsp:spPr>
        <a:xfrm>
          <a:off x="413236" y="3295633"/>
          <a:ext cx="1594280" cy="8857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Inconvénients</a:t>
          </a:r>
          <a:endParaRPr lang="fr-FR" sz="1900" kern="1200" dirty="0"/>
        </a:p>
      </dsp:txBody>
      <dsp:txXfrm>
        <a:off x="439178" y="3321575"/>
        <a:ext cx="1542396" cy="833827"/>
      </dsp:txXfrm>
    </dsp:sp>
    <dsp:sp modelId="{EEE7CD1B-1E8C-4F31-82FF-CBD1F3AFE0D5}">
      <dsp:nvSpPr>
        <dsp:cNvPr id="0" name=""/>
        <dsp:cNvSpPr/>
      </dsp:nvSpPr>
      <dsp:spPr>
        <a:xfrm>
          <a:off x="7161417" y="3374099"/>
          <a:ext cx="1594280" cy="8857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Avantages</a:t>
          </a:r>
          <a:endParaRPr lang="fr-FR" sz="1900" kern="1200" dirty="0"/>
        </a:p>
      </dsp:txBody>
      <dsp:txXfrm>
        <a:off x="7187359" y="3400041"/>
        <a:ext cx="1542396" cy="833827"/>
      </dsp:txXfrm>
    </dsp:sp>
    <dsp:sp modelId="{D666812F-675F-4A85-9048-D48EF48F2CC6}">
      <dsp:nvSpPr>
        <dsp:cNvPr id="0" name=""/>
        <dsp:cNvSpPr/>
      </dsp:nvSpPr>
      <dsp:spPr>
        <a:xfrm>
          <a:off x="4239858" y="3764272"/>
          <a:ext cx="664283" cy="664283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3DBB6-CE9C-4777-915C-B3D7EA3A94DD}">
      <dsp:nvSpPr>
        <dsp:cNvPr id="0" name=""/>
        <dsp:cNvSpPr/>
      </dsp:nvSpPr>
      <dsp:spPr>
        <a:xfrm rot="240000">
          <a:off x="2578541" y="3479619"/>
          <a:ext cx="3986917" cy="2787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D15B45-A83E-4FD6-89B5-1F40D085F1D7}">
      <dsp:nvSpPr>
        <dsp:cNvPr id="0" name=""/>
        <dsp:cNvSpPr/>
      </dsp:nvSpPr>
      <dsp:spPr>
        <a:xfrm rot="240000">
          <a:off x="4972338" y="2782570"/>
          <a:ext cx="1590742" cy="7411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Pas de limite temporelle</a:t>
          </a:r>
          <a:endParaRPr lang="fr-FR" sz="1400" kern="1200" dirty="0"/>
        </a:p>
      </dsp:txBody>
      <dsp:txXfrm>
        <a:off x="5008517" y="2818749"/>
        <a:ext cx="1518384" cy="668765"/>
      </dsp:txXfrm>
    </dsp:sp>
    <dsp:sp modelId="{AA7CC3B2-367B-41F4-BA81-D4BA056DD5EB}">
      <dsp:nvSpPr>
        <dsp:cNvPr id="0" name=""/>
        <dsp:cNvSpPr/>
      </dsp:nvSpPr>
      <dsp:spPr>
        <a:xfrm rot="240000">
          <a:off x="5029910" y="1985430"/>
          <a:ext cx="1590742" cy="7411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Pas de limite géographique</a:t>
          </a:r>
          <a:endParaRPr lang="fr-FR" sz="1400" kern="1200" dirty="0"/>
        </a:p>
      </dsp:txBody>
      <dsp:txXfrm>
        <a:off x="5066089" y="2021609"/>
        <a:ext cx="1518384" cy="668765"/>
      </dsp:txXfrm>
    </dsp:sp>
    <dsp:sp modelId="{8C4BE2D3-BC27-4304-9F60-F366E242D28E}">
      <dsp:nvSpPr>
        <dsp:cNvPr id="0" name=""/>
        <dsp:cNvSpPr/>
      </dsp:nvSpPr>
      <dsp:spPr>
        <a:xfrm rot="240000">
          <a:off x="5087481" y="1206004"/>
          <a:ext cx="1590742" cy="7411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0" i="0" kern="1200" dirty="0" smtClean="0"/>
            <a:t>L’exception de possession antérieure</a:t>
          </a:r>
          <a:endParaRPr lang="fr-FR" sz="1000" kern="1200" dirty="0"/>
        </a:p>
      </dsp:txBody>
      <dsp:txXfrm>
        <a:off x="5123660" y="1242183"/>
        <a:ext cx="1518384" cy="668765"/>
      </dsp:txXfrm>
    </dsp:sp>
    <dsp:sp modelId="{747E1875-3B5B-4311-8807-D176A97E0732}">
      <dsp:nvSpPr>
        <dsp:cNvPr id="0" name=""/>
        <dsp:cNvSpPr/>
      </dsp:nvSpPr>
      <dsp:spPr>
        <a:xfrm rot="240000">
          <a:off x="2651011" y="2096246"/>
          <a:ext cx="1650977" cy="12242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Concurrent peut breveter l’invention s’il découvre son fonctionnement</a:t>
          </a:r>
          <a:endParaRPr lang="fr-FR" sz="1400" kern="1200" dirty="0"/>
        </a:p>
      </dsp:txBody>
      <dsp:txXfrm>
        <a:off x="2710775" y="2156010"/>
        <a:ext cx="1531449" cy="1104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421BA-0757-4531-AE9C-8340180BE178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3D4E7-67FF-4EF9-9446-8D39B2F2D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047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7D398-B452-4D71-B4CD-CBB2EF82BA4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559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F0A-2A99-4852-B7B3-E4A943469E0A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B63C-1560-4B23-B8AD-F4B20D08F5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29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F0A-2A99-4852-B7B3-E4A943469E0A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B63C-1560-4B23-B8AD-F4B20D08F5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49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F0A-2A99-4852-B7B3-E4A943469E0A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B63C-1560-4B23-B8AD-F4B20D08F5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10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F0A-2A99-4852-B7B3-E4A943469E0A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B63C-1560-4B23-B8AD-F4B20D08F5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57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F0A-2A99-4852-B7B3-E4A943469E0A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B63C-1560-4B23-B8AD-F4B20D08F5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06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F0A-2A99-4852-B7B3-E4A943469E0A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B63C-1560-4B23-B8AD-F4B20D08F5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90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F0A-2A99-4852-B7B3-E4A943469E0A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B63C-1560-4B23-B8AD-F4B20D08F5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28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F0A-2A99-4852-B7B3-E4A943469E0A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B63C-1560-4B23-B8AD-F4B20D08F5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55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F0A-2A99-4852-B7B3-E4A943469E0A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B63C-1560-4B23-B8AD-F4B20D08F5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25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F0A-2A99-4852-B7B3-E4A943469E0A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B63C-1560-4B23-B8AD-F4B20D08F5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48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F0A-2A99-4852-B7B3-E4A943469E0A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B63C-1560-4B23-B8AD-F4B20D08F5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289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24F0A-2A99-4852-B7B3-E4A943469E0A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9B63C-1560-4B23-B8AD-F4B20D08F5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78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tags" Target="../tags/tag11.xml"/><Relationship Id="rId7" Type="http://schemas.openxmlformats.org/officeDocument/2006/relationships/diagramLayout" Target="../diagrams/layout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diagramData" Target="../diagrams/data1.xml"/><Relationship Id="rId5" Type="http://schemas.openxmlformats.org/officeDocument/2006/relationships/notesSlide" Target="../notesSlides/notesSlide1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2.xml"/><Relationship Id="rId9" Type="http://schemas.openxmlformats.org/officeDocument/2006/relationships/diagramColors" Target="../diagrams/colors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2727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Chap</a:t>
            </a:r>
            <a:r>
              <a:rPr lang="fr-FR" dirty="0" smtClean="0"/>
              <a:t> 3 : Protéger un produit logiciel ou une œuvre logicielle intégrée à une invention avec la propriété industrielle</a:t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3555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2 Les conditions de brevetabilité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Solution technique à un problème technique qui doit :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être dans les domaines brevetables définis par la loi ;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être nouvelle ;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avoir une application industrielle (on peut la fabriquer);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impliquer une activité inventive (ne pas être une technique connue par l’homme de métier) ;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10</a:t>
            </a:fld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1 … /  II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Comment protéger mon invention / Le brevet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27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Normalement un logiciel n’est pas brevetable à moins qu’ils soit intégré à un matériel lui-même brevetable :</a:t>
            </a:r>
          </a:p>
          <a:p>
            <a:pPr lvl="1"/>
            <a:r>
              <a:rPr lang="fr-FR" dirty="0" smtClean="0"/>
              <a:t>Logiciel de contrôle d’un IRM</a:t>
            </a:r>
          </a:p>
          <a:p>
            <a:pPr lvl="1"/>
            <a:r>
              <a:rPr lang="fr-FR" dirty="0" smtClean="0"/>
              <a:t>Le code d’un microprocesseur</a:t>
            </a:r>
          </a:p>
          <a:p>
            <a:pPr lvl="1"/>
            <a:r>
              <a:rPr lang="fr-F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47711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3 La procédure du brevet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981200" y="1484784"/>
            <a:ext cx="8229600" cy="5112568"/>
          </a:xfrm>
        </p:spPr>
        <p:txBody>
          <a:bodyPr>
            <a:normAutofit/>
          </a:bodyPr>
          <a:lstStyle/>
          <a:p>
            <a:r>
              <a:rPr lang="fr-FR" dirty="0" smtClean="0"/>
              <a:t>Dépôt à :</a:t>
            </a:r>
          </a:p>
          <a:p>
            <a:pPr lvl="1"/>
            <a:r>
              <a:rPr lang="fr-FR" dirty="0" smtClean="0"/>
              <a:t>l’Institut National de la Propriété Industrielle</a:t>
            </a:r>
          </a:p>
          <a:p>
            <a:pPr lvl="1"/>
            <a:r>
              <a:rPr lang="fr-FR" dirty="0" smtClean="0"/>
              <a:t>l’Office Européen des Brevets</a:t>
            </a:r>
          </a:p>
          <a:p>
            <a:pPr lvl="1"/>
            <a:r>
              <a:rPr lang="fr-FR" dirty="0"/>
              <a:t>O</a:t>
            </a:r>
            <a:r>
              <a:rPr lang="fr-FR" dirty="0" smtClean="0"/>
              <a:t>rganisation Mondiale de la Propriété Industrielle</a:t>
            </a:r>
          </a:p>
          <a:p>
            <a:pPr marL="484632" indent="-457200">
              <a:spcBef>
                <a:spcPts val="1800"/>
              </a:spcBef>
              <a:spcAft>
                <a:spcPts val="1200"/>
              </a:spcAft>
            </a:pPr>
            <a:r>
              <a:rPr lang="fr-FR" dirty="0" smtClean="0"/>
              <a:t>Après étude de brevetabilité, l’INPI délivre le brevet.</a:t>
            </a:r>
          </a:p>
          <a:p>
            <a:pPr marL="484632" indent="-457200">
              <a:spcAft>
                <a:spcPts val="1200"/>
              </a:spcAft>
            </a:pPr>
            <a:r>
              <a:rPr lang="fr-FR" dirty="0" smtClean="0"/>
              <a:t>Il y a toujours possibilité de demander l’annulation d’un brevet pour non-respect des règles de brevetabilité.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12</a:t>
            </a:fld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1 … /  II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Comment protéger mon invention / Le brevet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03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4 L’exploitation du brevet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Le brevet confère le droit d’autoriser ou d’interdire :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fabrication, l’utilisation, la vente ou la détention </a:t>
            </a:r>
          </a:p>
          <a:p>
            <a:pPr lvl="1"/>
            <a:r>
              <a:rPr lang="fr-FR" dirty="0" smtClean="0"/>
              <a:t>l’importation </a:t>
            </a:r>
            <a:endParaRPr lang="fr-FR" dirty="0"/>
          </a:p>
          <a:p>
            <a:pPr lvl="1"/>
            <a:r>
              <a:rPr lang="fr-FR" dirty="0"/>
              <a:t>La mise dans le commerce</a:t>
            </a:r>
          </a:p>
          <a:p>
            <a:pPr lvl="1"/>
            <a:r>
              <a:rPr lang="fr-FR" dirty="0"/>
              <a:t>La </a:t>
            </a:r>
            <a:r>
              <a:rPr lang="fr-FR" dirty="0" smtClean="0"/>
              <a:t>livraison</a:t>
            </a:r>
          </a:p>
          <a:p>
            <a:pPr lvl="1"/>
            <a:endParaRPr lang="fr-FR" dirty="0"/>
          </a:p>
          <a:p>
            <a:r>
              <a:rPr lang="fr-FR" dirty="0" smtClean="0"/>
              <a:t>En échange, le propriétaire du brevet doit</a:t>
            </a:r>
          </a:p>
          <a:p>
            <a:pPr lvl="1"/>
            <a:r>
              <a:rPr lang="fr-FR" dirty="0" smtClean="0"/>
              <a:t>payer ses redevances</a:t>
            </a:r>
          </a:p>
          <a:p>
            <a:pPr lvl="1"/>
            <a:r>
              <a:rPr lang="fr-FR" dirty="0" smtClean="0"/>
              <a:t>exploiter le brevet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13</a:t>
            </a:fld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1 … /  II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Comment protéger mon invention / Le brevet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66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5 Confier à d’autres l’exploitation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Le propriétaire du brevet peut céder ou licencier (louer) tout ou partie de ses droits</a:t>
            </a:r>
          </a:p>
          <a:p>
            <a:r>
              <a:rPr lang="fr-FR" dirty="0" smtClean="0"/>
              <a:t>Le contrat qui peut être à titre gratuit ou onéreux peut concerner :</a:t>
            </a:r>
          </a:p>
          <a:p>
            <a:pPr lvl="1"/>
            <a:r>
              <a:rPr lang="fr-FR" dirty="0" smtClean="0"/>
              <a:t>une partie de l’invention ;</a:t>
            </a:r>
          </a:p>
          <a:p>
            <a:pPr lvl="1"/>
            <a:r>
              <a:rPr lang="fr-FR" dirty="0" smtClean="0"/>
              <a:t>une zone géographique couverte par le brevet</a:t>
            </a:r>
          </a:p>
          <a:p>
            <a:pPr lvl="1"/>
            <a:r>
              <a:rPr lang="fr-FR" dirty="0" smtClean="0"/>
              <a:t>durée plus courte que le brevet (pour la licence)</a:t>
            </a:r>
          </a:p>
          <a:p>
            <a:r>
              <a:rPr lang="fr-FR" dirty="0" smtClean="0"/>
              <a:t>Dans tous les cas, il doit être inscrit au registre national des brevets pour être opposable aux tiers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14</a:t>
            </a:fld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1 … /  II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Comment protéger mon invention / Le brevet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78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Point 2 : Les créations ornementales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257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Qu’est ce qu’ne création ornementale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Comment les protéger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Les conditions de protection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Ce qui ne peut être déposé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La procédure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L’exploitation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16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2 Les créations ornementales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26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I. Qu’est-ce qu’une création ornementale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Il s’agit de l’apparence, du design des objets.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Exemple : le design de la Freebox Révolution créé par Starck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17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2 Les créations ornementales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9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03512" y="692696"/>
            <a:ext cx="8784976" cy="636680"/>
          </a:xfrm>
        </p:spPr>
        <p:txBody>
          <a:bodyPr>
            <a:normAutofit/>
          </a:bodyPr>
          <a:lstStyle/>
          <a:p>
            <a:r>
              <a:rPr lang="fr-FR" sz="3400" dirty="0"/>
              <a:t>II. Comment les protéger : les dessins et modèles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775520" y="1484784"/>
            <a:ext cx="8435280" cy="483981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fr-FR" dirty="0" smtClean="0"/>
              <a:t>Dessins (2d) et Modèles (3D) permettent de protéger le design des produits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fr-FR" dirty="0" smtClean="0"/>
              <a:t>L’apparence du produit peut être constituée de ses lignes, de ses contours, de sa forme, de ses couleurs, de ses matières…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fr-FR" dirty="0" smtClean="0"/>
              <a:t>Exemple : dessin de voiture, d’ustensiles, emballage publicitaire, jantes…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fr-FR" dirty="0"/>
              <a:t>En France, le dépôt de dessin et modèle se superpose au droit d’auteur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18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2 Les créations ornementales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66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III. Les conditions de protection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981200" y="1484784"/>
            <a:ext cx="9227574" cy="483981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Pour pouvoir être protégé, un dessin et modèle  doit être :</a:t>
            </a:r>
          </a:p>
          <a:p>
            <a:pPr lvl="1">
              <a:spcBef>
                <a:spcPts val="3000"/>
              </a:spcBef>
            </a:pPr>
            <a:r>
              <a:rPr lang="fr-FR" u="sng" dirty="0" smtClean="0"/>
              <a:t>nouveau</a:t>
            </a:r>
            <a:r>
              <a:rPr lang="fr-FR" dirty="0" smtClean="0"/>
              <a:t> </a:t>
            </a:r>
          </a:p>
          <a:p>
            <a:pPr marL="27432" indent="0">
              <a:buNone/>
            </a:pPr>
            <a:r>
              <a:rPr lang="fr-FR" dirty="0" smtClean="0"/>
              <a:t>le dessin ou modèle ne doit pas avoir été divulgué à la date de dépôt.</a:t>
            </a:r>
          </a:p>
          <a:p>
            <a:pPr lvl="1">
              <a:spcBef>
                <a:spcPts val="3000"/>
              </a:spcBef>
            </a:pPr>
            <a:r>
              <a:rPr lang="fr-FR" u="sng" dirty="0" smtClean="0"/>
              <a:t>posséder son caractère propre</a:t>
            </a:r>
          </a:p>
          <a:p>
            <a:pPr marL="0" indent="0">
              <a:buNone/>
            </a:pPr>
            <a:r>
              <a:rPr lang="fr-FR" dirty="0"/>
              <a:t>l’impression visuelle d’ensemble qu’il suscite chez l’observateur averti diffère de celle produite par tout dessin ou modèle divulgué avant la date de </a:t>
            </a:r>
            <a:r>
              <a:rPr lang="fr-FR" dirty="0" smtClean="0"/>
              <a:t>dépôt.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19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2 Les créations ornementales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64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du chapitre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Point 1 : Les créations techniques</a:t>
            </a:r>
          </a:p>
          <a:p>
            <a:r>
              <a:rPr lang="fr-FR" dirty="0" smtClean="0"/>
              <a:t>Point 2 : Les œuvres ornementales</a:t>
            </a:r>
          </a:p>
          <a:p>
            <a:r>
              <a:rPr lang="fr-FR" dirty="0" smtClean="0"/>
              <a:t>Point 3 : Les marques</a:t>
            </a:r>
          </a:p>
          <a:p>
            <a:r>
              <a:rPr lang="fr-FR" dirty="0" smtClean="0"/>
              <a:t>Point 4 : Les noms de domaines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2795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IV. Ce qui </a:t>
            </a:r>
            <a:r>
              <a:rPr lang="fr-FR" b="1" dirty="0" smtClean="0">
                <a:solidFill>
                  <a:srgbClr val="FF0000"/>
                </a:solidFill>
              </a:rPr>
              <a:t>ne</a:t>
            </a:r>
            <a:r>
              <a:rPr lang="fr-FR" dirty="0" smtClean="0"/>
              <a:t> peut </a:t>
            </a:r>
            <a:r>
              <a:rPr lang="fr-FR" b="1" dirty="0" smtClean="0">
                <a:solidFill>
                  <a:srgbClr val="FF0000"/>
                </a:solidFill>
              </a:rPr>
              <a:t>pas</a:t>
            </a:r>
            <a:r>
              <a:rPr lang="fr-FR" dirty="0" smtClean="0"/>
              <a:t> être déposé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3000"/>
              </a:spcAft>
            </a:pPr>
            <a:r>
              <a:rPr lang="fr-FR" dirty="0" smtClean="0"/>
              <a:t>Les créations non apparentes pour l’utilisateur final</a:t>
            </a:r>
          </a:p>
          <a:p>
            <a:pPr>
              <a:spcAft>
                <a:spcPts val="3000"/>
              </a:spcAft>
            </a:pPr>
            <a:r>
              <a:rPr lang="fr-FR" dirty="0" smtClean="0"/>
              <a:t>Les idées ou genres</a:t>
            </a:r>
          </a:p>
          <a:p>
            <a:pPr>
              <a:spcAft>
                <a:spcPts val="3000"/>
              </a:spcAft>
            </a:pPr>
            <a:r>
              <a:rPr lang="fr-FR" dirty="0" smtClean="0"/>
              <a:t>Les créations imposées par la fonction technique du produit</a:t>
            </a:r>
          </a:p>
          <a:p>
            <a:pPr>
              <a:spcAft>
                <a:spcPts val="3000"/>
              </a:spcAft>
            </a:pPr>
            <a:r>
              <a:rPr lang="fr-FR" dirty="0" smtClean="0"/>
              <a:t>Les éléments d’interconnexion</a:t>
            </a:r>
          </a:p>
          <a:p>
            <a:pPr>
              <a:spcAft>
                <a:spcPts val="3000"/>
              </a:spcAft>
            </a:pPr>
            <a:r>
              <a:rPr lang="fr-FR" dirty="0" smtClean="0"/>
              <a:t>Les créations contraires aux bonnes mœurs et à l’ordre public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20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2 Les créations ornementales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71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V. La procédure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3000"/>
              </a:spcAft>
            </a:pPr>
            <a:r>
              <a:rPr lang="fr-FR" dirty="0"/>
              <a:t> Le dépôt se fait à </a:t>
            </a:r>
            <a:r>
              <a:rPr lang="fr-FR" dirty="0" smtClean="0"/>
              <a:t>l’INPI ou à l’OMPI</a:t>
            </a:r>
            <a:endParaRPr lang="fr-FR" dirty="0"/>
          </a:p>
          <a:p>
            <a:pPr>
              <a:spcAft>
                <a:spcPts val="3000"/>
              </a:spcAft>
            </a:pPr>
            <a:r>
              <a:rPr lang="fr-FR" dirty="0" smtClean="0"/>
              <a:t>La </a:t>
            </a:r>
            <a:r>
              <a:rPr lang="fr-FR" dirty="0"/>
              <a:t>durée de protection est de 5 ans </a:t>
            </a:r>
            <a:r>
              <a:rPr lang="fr-FR" dirty="0" smtClean="0"/>
              <a:t>renouvelables </a:t>
            </a:r>
            <a:r>
              <a:rPr lang="fr-FR" dirty="0"/>
              <a:t>4 fois (durée totale 25 ans</a:t>
            </a:r>
            <a:r>
              <a:rPr lang="fr-FR" dirty="0" smtClean="0"/>
              <a:t>)</a:t>
            </a:r>
          </a:p>
          <a:p>
            <a:pPr>
              <a:spcAft>
                <a:spcPts val="3000"/>
              </a:spcAft>
            </a:pPr>
            <a:r>
              <a:rPr lang="fr-FR" dirty="0" smtClean="0"/>
              <a:t>L’INPI ne contrôle ni le caractère nouveau, ni le caractère propre. Le dessin et modèle peuvent être annulés par un tribunal</a:t>
            </a:r>
          </a:p>
          <a:p>
            <a:pPr>
              <a:spcAft>
                <a:spcPts val="3000"/>
              </a:spcAft>
            </a:pPr>
            <a:r>
              <a:rPr lang="fr-FR" dirty="0" smtClean="0"/>
              <a:t>Le cout est composé d’une part fixe 38 € et d’une part variable qui dépend du nombre de reproductions.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21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2 Les créations ornementales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0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VI. L’exploitation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Le dépôt confère un monopole d’exploitation des dessins et modèles</a:t>
            </a:r>
          </a:p>
          <a:p>
            <a:r>
              <a:rPr lang="fr-FR" dirty="0" smtClean="0"/>
              <a:t>Sont interdit sans l’accord du propriétaire du dessin et modèle : </a:t>
            </a:r>
            <a:r>
              <a:rPr lang="fr-FR" dirty="0"/>
              <a:t>la fabrication, l’offre, la mise sur le marché, l’importation, l’exportation, l’utilisation ou la détention à ces fins, d’un produit incorporant le dessin ou modèle. </a:t>
            </a:r>
            <a:endParaRPr lang="fr-FR" dirty="0" smtClean="0"/>
          </a:p>
          <a:p>
            <a:r>
              <a:rPr lang="fr-FR" dirty="0" smtClean="0"/>
              <a:t>Les droits peuvent être licenciés ou cédés par contrat</a:t>
            </a:r>
          </a:p>
          <a:p>
            <a:r>
              <a:rPr lang="fr-FR" dirty="0" smtClean="0"/>
              <a:t>Pour être opposables au tiers, ces contrats doivent être inscrits au registre national des dessins et modèles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22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2 Les créations ornementales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11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Point 3 Les signes distinctifs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867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571500" indent="-571500">
              <a:spcAft>
                <a:spcPts val="1200"/>
              </a:spcAft>
              <a:buFont typeface="+mj-lt"/>
              <a:buAutoNum type="romanUcPeriod"/>
            </a:pPr>
            <a:r>
              <a:rPr lang="fr-FR" dirty="0" smtClean="0"/>
              <a:t>La marque</a:t>
            </a:r>
          </a:p>
          <a:p>
            <a:pPr marL="571500" indent="-571500">
              <a:spcAft>
                <a:spcPts val="1200"/>
              </a:spcAft>
              <a:buFont typeface="+mj-lt"/>
              <a:buAutoNum type="romanUcPeriod"/>
            </a:pPr>
            <a:r>
              <a:rPr lang="fr-FR" dirty="0" smtClean="0"/>
              <a:t>Le nom de domaine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24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Chapitre 3 Les signes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distinctifs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90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I. La marque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spcAft>
                <a:spcPts val="2400"/>
              </a:spcAft>
              <a:buFont typeface="+mj-lt"/>
              <a:buAutoNum type="alphaUcPeriod"/>
            </a:pPr>
            <a:r>
              <a:rPr lang="fr-FR" dirty="0" smtClean="0"/>
              <a:t>Principes généraux</a:t>
            </a:r>
          </a:p>
          <a:p>
            <a:pPr marL="514350" indent="-514350">
              <a:spcAft>
                <a:spcPts val="2400"/>
              </a:spcAft>
              <a:buFont typeface="+mj-lt"/>
              <a:buAutoNum type="alphaUcPeriod"/>
            </a:pPr>
            <a:r>
              <a:rPr lang="fr-FR" dirty="0" smtClean="0"/>
              <a:t>Les signes constitutifs</a:t>
            </a:r>
          </a:p>
          <a:p>
            <a:pPr marL="514350" indent="-514350">
              <a:spcAft>
                <a:spcPts val="2400"/>
              </a:spcAft>
              <a:buFont typeface="+mj-lt"/>
              <a:buAutoNum type="alphaUcPeriod"/>
            </a:pPr>
            <a:r>
              <a:rPr lang="fr-FR" dirty="0" smtClean="0"/>
              <a:t>Les critères de fonds</a:t>
            </a:r>
          </a:p>
          <a:p>
            <a:pPr marL="514350" indent="-514350">
              <a:spcAft>
                <a:spcPts val="2400"/>
              </a:spcAft>
              <a:buFont typeface="+mj-lt"/>
              <a:buAutoNum type="alphaUcPeriod"/>
            </a:pPr>
            <a:r>
              <a:rPr lang="fr-FR" dirty="0" smtClean="0"/>
              <a:t>Les droits réservés au titulaire</a:t>
            </a:r>
          </a:p>
          <a:p>
            <a:pPr marL="514350" indent="-514350">
              <a:spcAft>
                <a:spcPts val="2400"/>
              </a:spcAft>
              <a:buFont typeface="+mj-lt"/>
              <a:buAutoNum type="alphaUcPeriod"/>
            </a:pPr>
            <a:r>
              <a:rPr lang="fr-FR" dirty="0" smtClean="0"/>
              <a:t>La perte des droits sur la marque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25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 Les signes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distinctifs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59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A. Principes généraux : 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Définition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Principe de territorialité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Principe de spécialité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Durée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26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 Les signes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distinctifs / IV. La marque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16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1. Définition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D’après le CPI, la marque est : « </a:t>
            </a:r>
            <a:r>
              <a:rPr lang="fr-FR" b="1" dirty="0"/>
              <a:t>la marque de fabrique de commerce ou de service</a:t>
            </a:r>
            <a:r>
              <a:rPr lang="fr-FR" dirty="0"/>
              <a:t> est un signe susceptible de représentation graphique servant à distinguer les produits ou services d’une personne physique ou morale ».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27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 Les signes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distinctifs / I. La marque / A. Principes généraux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2. Principe de territorialité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Le principe de territorialité</a:t>
            </a:r>
            <a:r>
              <a:rPr lang="fr-FR" dirty="0"/>
              <a:t> implique que la marque est protégée uniquement sur un territoire. </a:t>
            </a:r>
          </a:p>
          <a:p>
            <a:pPr lvl="1"/>
            <a:r>
              <a:rPr lang="fr-FR" dirty="0" smtClean="0"/>
              <a:t>INPI </a:t>
            </a:r>
            <a:r>
              <a:rPr lang="fr-FR" dirty="0" smtClean="0">
                <a:sym typeface="Wingdings" pitchFamily="2" charset="2"/>
              </a:rPr>
              <a:t> Territoire national</a:t>
            </a:r>
            <a:r>
              <a:rPr lang="fr-FR" dirty="0"/>
              <a:t> ;</a:t>
            </a:r>
          </a:p>
          <a:p>
            <a:pPr lvl="1"/>
            <a:r>
              <a:rPr lang="fr-FR" dirty="0" smtClean="0"/>
              <a:t>OHMI </a:t>
            </a:r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smtClean="0"/>
              <a:t>Territoire communautaire</a:t>
            </a:r>
            <a:endParaRPr lang="fr-FR" dirty="0"/>
          </a:p>
          <a:p>
            <a:pPr lvl="1"/>
            <a:r>
              <a:rPr lang="fr-FR" dirty="0" smtClean="0"/>
              <a:t>OMPI </a:t>
            </a:r>
            <a:r>
              <a:rPr lang="fr-FR" dirty="0" smtClean="0">
                <a:sym typeface="Wingdings" pitchFamily="2" charset="2"/>
              </a:rPr>
              <a:t> Territoire international (52 pays)</a:t>
            </a:r>
          </a:p>
          <a:p>
            <a:pPr lvl="1"/>
            <a:endParaRPr lang="fr-FR" dirty="0">
              <a:sym typeface="Wingdings" pitchFamily="2" charset="2"/>
            </a:endParaRPr>
          </a:p>
          <a:p>
            <a:pPr marL="27432" indent="0">
              <a:buNone/>
            </a:pPr>
            <a:r>
              <a:rPr lang="fr-FR" sz="1600" dirty="0">
                <a:sym typeface="Wingdings" pitchFamily="2" charset="2"/>
              </a:rPr>
              <a:t>OHMI : Office d’Harmonisation du Marché Intérieur</a:t>
            </a:r>
          </a:p>
          <a:p>
            <a:pPr marL="27432" indent="0">
              <a:buNone/>
            </a:pPr>
            <a:r>
              <a:rPr lang="fr-FR" sz="1600" dirty="0">
                <a:sym typeface="Wingdings" pitchFamily="2" charset="2"/>
              </a:rPr>
              <a:t>OMPI : Organisation Mondiale de la propriété intellectuelle</a:t>
            </a:r>
            <a:endParaRPr lang="fr-FR" sz="160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28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 Les signes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distinctifs / I. La marque / A. Principes généraux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5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3. Principe de spécialité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2400"/>
              </a:spcAft>
            </a:pPr>
            <a:r>
              <a:rPr lang="fr-FR" dirty="0" smtClean="0"/>
              <a:t>Les produits sont regroupés dans des classes selon la classification de Nice.</a:t>
            </a:r>
          </a:p>
          <a:p>
            <a:pPr>
              <a:spcAft>
                <a:spcPts val="2400"/>
              </a:spcAft>
            </a:pPr>
            <a:r>
              <a:rPr lang="fr-FR" dirty="0" smtClean="0"/>
              <a:t>Une marque ne protège que les classes de produits indiquées lors du dépôt. </a:t>
            </a:r>
          </a:p>
          <a:p>
            <a:r>
              <a:rPr lang="fr-FR" dirty="0" smtClean="0"/>
              <a:t>Il existe des exceptions pour éviter la confusion chez le consommateur :</a:t>
            </a:r>
          </a:p>
          <a:p>
            <a:pPr lvl="1"/>
            <a:r>
              <a:rPr lang="fr-FR" dirty="0" smtClean="0"/>
              <a:t>les marques notoires : marques non déposées, mais protégées quand même ;</a:t>
            </a:r>
          </a:p>
          <a:p>
            <a:pPr lvl="1"/>
            <a:r>
              <a:rPr lang="fr-FR" dirty="0" smtClean="0"/>
              <a:t>les marques reconnues : marque déposée dans certaines classes, mais protégées pour toutes les classes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29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 Les signes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distinctifs / I. La marque / A. Principes généraux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75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Point 1 Les créations techniques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86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4. La durée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La protection est de 10 ans</a:t>
            </a:r>
          </a:p>
          <a:p>
            <a:r>
              <a:rPr lang="fr-FR" dirty="0" smtClean="0"/>
              <a:t>Elle est renouvelable indéfiniment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30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 Les signes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distinctifs / I. La marque / A. Principes généraux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45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B. Les signes constitutifs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Selon le CPI une marque peut être constituée de :</a:t>
            </a:r>
          </a:p>
          <a:p>
            <a:pPr lvl="1"/>
            <a:r>
              <a:rPr lang="fr-FR" u="sng" dirty="0" smtClean="0"/>
              <a:t>dénominations</a:t>
            </a:r>
          </a:p>
          <a:p>
            <a:pPr marL="27432" indent="0">
              <a:buNone/>
            </a:pPr>
            <a:r>
              <a:rPr lang="fr-FR" dirty="0" smtClean="0"/>
              <a:t>Mot ou suite de mots, sigles, lettres, chiffres, noms patronymiques ou géographiques, pseudonymes…</a:t>
            </a:r>
          </a:p>
          <a:p>
            <a:pPr lvl="1">
              <a:spcBef>
                <a:spcPts val="2400"/>
              </a:spcBef>
            </a:pPr>
            <a:r>
              <a:rPr lang="fr-FR" u="sng" dirty="0" smtClean="0"/>
              <a:t>signes sonores</a:t>
            </a:r>
          </a:p>
          <a:p>
            <a:pPr marL="0" indent="0">
              <a:buNone/>
            </a:pPr>
            <a:r>
              <a:rPr lang="fr-FR" dirty="0" smtClean="0"/>
              <a:t>Son, phrase musicale</a:t>
            </a:r>
          </a:p>
          <a:p>
            <a:pPr lvl="1">
              <a:spcBef>
                <a:spcPts val="2400"/>
              </a:spcBef>
            </a:pPr>
            <a:r>
              <a:rPr lang="fr-FR" u="sng" dirty="0" smtClean="0"/>
              <a:t>signes figuratifs</a:t>
            </a:r>
          </a:p>
          <a:p>
            <a:pPr marL="27432" indent="0">
              <a:buNone/>
            </a:pPr>
            <a:r>
              <a:rPr lang="fr-FR" dirty="0" smtClean="0"/>
              <a:t>Dessins</a:t>
            </a:r>
            <a:r>
              <a:rPr lang="fr-FR" dirty="0"/>
              <a:t>, étiquettes, cachets, lisières, reliefs, hologrammes, logos, images de synthèse ; les formes, les dispositions, combinaisons ou nuances de couleurs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31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 Les signes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distinctifs / I. La marque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06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C. Les critères de fonds : 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Une marque doit être :</a:t>
            </a:r>
          </a:p>
          <a:p>
            <a:pPr marL="850392" lvl="1" indent="-457200">
              <a:buFont typeface="+mj-lt"/>
              <a:buAutoNum type="arabicPeriod"/>
            </a:pPr>
            <a:r>
              <a:rPr lang="fr-FR" dirty="0" smtClean="0"/>
              <a:t>distinctive</a:t>
            </a:r>
          </a:p>
          <a:p>
            <a:pPr marL="850392" lvl="1" indent="-457200">
              <a:buFont typeface="+mj-lt"/>
              <a:buAutoNum type="arabicPeriod"/>
            </a:pPr>
            <a:r>
              <a:rPr lang="fr-FR" dirty="0" smtClean="0"/>
              <a:t>ne pas être contraire aux bonnes mœurs ou à l’ordre public</a:t>
            </a:r>
          </a:p>
          <a:p>
            <a:pPr marL="850392" lvl="1" indent="-457200">
              <a:buFont typeface="+mj-lt"/>
              <a:buAutoNum type="arabicPeriod"/>
            </a:pPr>
            <a:r>
              <a:rPr lang="fr-FR" dirty="0" smtClean="0"/>
              <a:t>ne doit pas tromper le public</a:t>
            </a:r>
          </a:p>
          <a:p>
            <a:pPr marL="850392" lvl="1" indent="-457200">
              <a:buFont typeface="+mj-lt"/>
              <a:buAutoNum type="arabicPeriod"/>
            </a:pPr>
            <a:r>
              <a:rPr lang="fr-FR" dirty="0" smtClean="0"/>
              <a:t>ne pas utiliser de signe officiel</a:t>
            </a:r>
          </a:p>
          <a:p>
            <a:pPr marL="850392" lvl="1" indent="-457200">
              <a:buFont typeface="+mj-lt"/>
              <a:buAutoNum type="arabicPeriod"/>
            </a:pPr>
            <a:r>
              <a:rPr lang="fr-FR" dirty="0" smtClean="0"/>
              <a:t>être disponibles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32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 Les signes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distinctifs / I. La marque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12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1. Une marque doit être distinctive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Cela interdit de </a:t>
            </a:r>
            <a:r>
              <a:rPr lang="fr-FR"/>
              <a:t>déposer </a:t>
            </a:r>
            <a:r>
              <a:rPr lang="fr-FR" smtClean="0"/>
              <a:t>pour la </a:t>
            </a:r>
            <a:r>
              <a:rPr lang="fr-FR" dirty="0"/>
              <a:t>désignation du produit, une de ses caractéristiques </a:t>
            </a:r>
            <a:r>
              <a:rPr lang="fr-FR" dirty="0" smtClean="0"/>
              <a:t>principales, </a:t>
            </a:r>
            <a:r>
              <a:rPr lang="fr-FR" dirty="0"/>
              <a:t>ou une forme imposée par la nature ou la fonction du produit. </a:t>
            </a:r>
          </a:p>
          <a:p>
            <a:pPr marL="0" indent="0">
              <a:buNone/>
            </a:pPr>
            <a:endParaRPr lang="fr-FR" i="1" dirty="0" smtClean="0"/>
          </a:p>
          <a:p>
            <a:pPr marL="0" indent="0">
              <a:buNone/>
            </a:pPr>
            <a:endParaRPr lang="fr-FR" i="1" dirty="0"/>
          </a:p>
          <a:p>
            <a:pPr marL="0" indent="0">
              <a:buNone/>
            </a:pPr>
            <a:r>
              <a:rPr lang="fr-FR" i="1" dirty="0" smtClean="0"/>
              <a:t>Exemple </a:t>
            </a:r>
            <a:r>
              <a:rPr lang="fr-FR" i="1" dirty="0"/>
              <a:t>de marque rejetée : Ballon  pour une marque de ballon, Chaude pour une marque de Bouillotte, une photo d’une agrafe pour une marque d’agrafe.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33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 Les signes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distinctifs / I. La marque / C. Critères de fonds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0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19536" y="620688"/>
            <a:ext cx="8640960" cy="636680"/>
          </a:xfrm>
        </p:spPr>
        <p:txBody>
          <a:bodyPr>
            <a:normAutofit/>
          </a:bodyPr>
          <a:lstStyle/>
          <a:p>
            <a:r>
              <a:rPr lang="fr-FR" sz="3200" dirty="0"/>
              <a:t>2. respect des bonnes mœurs et de l’ordre public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Exemple : Les feuilles de cannabis, les slogans racistes ou les photos pornographiques sont interdits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34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 Les signes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distinctifs / I. La marque / C. Critères de fonds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48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3. Une marque ne doit pas tromper le public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Exemple : il est interdit d’utiliser la marque « Diamant » pour vendre des bijoux fantaisie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35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 Les signes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distinctifs / I. La marque / C. Critères de fonds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9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03512" y="704088"/>
            <a:ext cx="8784976" cy="636680"/>
          </a:xfrm>
        </p:spPr>
        <p:txBody>
          <a:bodyPr>
            <a:noAutofit/>
          </a:bodyPr>
          <a:lstStyle/>
          <a:p>
            <a:r>
              <a:rPr lang="fr-FR" sz="3400" dirty="0"/>
              <a:t>4. une marque ne doit pas utiliser de sigle officiel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i="1" dirty="0" smtClean="0"/>
              <a:t>Exemple : il est interdit de déposer une marque Ile de France</a:t>
            </a:r>
            <a:endParaRPr lang="fr-FR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36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 Les signes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distinctifs / I. La marque / C. Critères de fonds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17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5. une marque doit être disponible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L</a:t>
            </a:r>
            <a:r>
              <a:rPr lang="fr-FR" dirty="0" smtClean="0"/>
              <a:t>a </a:t>
            </a:r>
            <a:r>
              <a:rPr lang="fr-FR" dirty="0"/>
              <a:t>marque ne doit pas déjà être utilisée comme marque, comme raison sociale, nom commercial, enseigne, ou nom de domaine. </a:t>
            </a:r>
            <a:endParaRPr lang="fr-FR" dirty="0" smtClean="0"/>
          </a:p>
          <a:p>
            <a:r>
              <a:rPr lang="fr-FR" dirty="0" smtClean="0"/>
              <a:t>Il faut être titulaire des droits des </a:t>
            </a:r>
            <a:r>
              <a:rPr lang="fr-FR" dirty="0"/>
              <a:t>éléments graphiques </a:t>
            </a:r>
            <a:r>
              <a:rPr lang="fr-FR" dirty="0" smtClean="0"/>
              <a:t>s’ils sont protégés </a:t>
            </a:r>
            <a:r>
              <a:rPr lang="fr-FR" dirty="0"/>
              <a:t>par le droit d’auteur ou </a:t>
            </a:r>
            <a:r>
              <a:rPr lang="fr-FR" smtClean="0"/>
              <a:t>par un dessin </a:t>
            </a:r>
            <a:r>
              <a:rPr lang="fr-FR" dirty="0"/>
              <a:t>et modèle. </a:t>
            </a:r>
            <a:endParaRPr lang="fr-FR" dirty="0" smtClean="0"/>
          </a:p>
          <a:p>
            <a:r>
              <a:rPr lang="fr-FR" dirty="0" smtClean="0"/>
              <a:t>Ne pas oublier les principes </a:t>
            </a:r>
            <a:r>
              <a:rPr lang="fr-FR" dirty="0"/>
              <a:t>de spécialité et de territorialité. </a:t>
            </a:r>
            <a:endParaRPr lang="fr-FR" dirty="0" smtClean="0"/>
          </a:p>
          <a:p>
            <a:r>
              <a:rPr lang="fr-FR" dirty="0" smtClean="0"/>
              <a:t>L’INPI ne vérifie pas la disponibilité des marques. Le seul fait d’essayer de déposer une marque existante est un acte de contrefaçon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37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 Les signes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distinctifs / I. La marque / C. Critères de fonds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08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75520" y="704088"/>
            <a:ext cx="8712968" cy="106872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D. Les droits réservés au titulaire d’une marque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981200" y="1988840"/>
            <a:ext cx="8229600" cy="4335760"/>
          </a:xfrm>
        </p:spPr>
        <p:txBody>
          <a:bodyPr>
            <a:normAutofit/>
          </a:bodyPr>
          <a:lstStyle/>
          <a:p>
            <a:r>
              <a:rPr lang="fr-FR" dirty="0" smtClean="0"/>
              <a:t>Le titulaire peut interdire : </a:t>
            </a:r>
          </a:p>
          <a:p>
            <a:pPr lvl="1"/>
            <a:r>
              <a:rPr lang="fr-FR" b="1" dirty="0"/>
              <a:t>la reproduction</a:t>
            </a:r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b="1" dirty="0" smtClean="0"/>
              <a:t>l’apposition</a:t>
            </a:r>
            <a:endParaRPr lang="fr-FR" dirty="0" smtClean="0"/>
          </a:p>
          <a:p>
            <a:pPr lvl="1"/>
            <a:r>
              <a:rPr lang="fr-FR" b="1" dirty="0" smtClean="0"/>
              <a:t>l’usage</a:t>
            </a:r>
            <a:endParaRPr lang="fr-FR" dirty="0"/>
          </a:p>
          <a:p>
            <a:pPr lvl="1"/>
            <a:r>
              <a:rPr lang="fr-FR" b="1" dirty="0"/>
              <a:t>la suppression ou la </a:t>
            </a:r>
            <a:r>
              <a:rPr lang="fr-FR" b="1" dirty="0" smtClean="0"/>
              <a:t>modification</a:t>
            </a:r>
            <a:endParaRPr lang="fr-FR" dirty="0"/>
          </a:p>
          <a:p>
            <a:pPr lvl="1"/>
            <a:r>
              <a:rPr lang="fr-FR" b="1" dirty="0" smtClean="0"/>
              <a:t>l’imitation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38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 Les signes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distinctifs / I. La marque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0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E. La perte des droits sur une marque : 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D’après le CPI il existe 3 façons de perdre les droits sur sa marque : </a:t>
            </a:r>
          </a:p>
          <a:p>
            <a:pPr marL="850392" lvl="1" indent="-457200">
              <a:buFont typeface="+mj-lt"/>
              <a:buAutoNum type="arabicPeriod"/>
            </a:pPr>
            <a:r>
              <a:rPr lang="fr-FR" dirty="0"/>
              <a:t>la renonciation ;</a:t>
            </a:r>
          </a:p>
          <a:p>
            <a:pPr marL="850392" lvl="1" indent="-457200">
              <a:buFont typeface="+mj-lt"/>
              <a:buAutoNum type="arabicPeriod"/>
            </a:pPr>
            <a:r>
              <a:rPr lang="fr-FR" dirty="0"/>
              <a:t>la déchéance ;</a:t>
            </a:r>
          </a:p>
          <a:p>
            <a:pPr marL="850392" lvl="1" indent="-457200">
              <a:buFont typeface="+mj-lt"/>
              <a:buAutoNum type="arabicPeriod"/>
            </a:pPr>
            <a:r>
              <a:rPr lang="fr-FR" dirty="0"/>
              <a:t>l’annulation ;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39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 Les signes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distinctifs / I. La marque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94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I. Qu’est-ce qu’une création technique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Solution technique </a:t>
            </a:r>
            <a:r>
              <a:rPr lang="fr-FR" smtClean="0"/>
              <a:t>apportée à un </a:t>
            </a:r>
            <a:r>
              <a:rPr lang="fr-FR" dirty="0" smtClean="0"/>
              <a:t>problème technique</a:t>
            </a:r>
          </a:p>
          <a:p>
            <a:endParaRPr lang="fr-FR" dirty="0"/>
          </a:p>
          <a:p>
            <a:r>
              <a:rPr lang="fr-FR" dirty="0" smtClean="0"/>
              <a:t>Exemples :</a:t>
            </a:r>
          </a:p>
          <a:p>
            <a:r>
              <a:rPr lang="fr-FR" dirty="0" smtClean="0"/>
              <a:t>Un nouveau produit</a:t>
            </a:r>
          </a:p>
          <a:p>
            <a:r>
              <a:rPr lang="fr-FR" dirty="0" smtClean="0"/>
              <a:t>Amélioration apportée à un produit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4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1 – Les créations techniques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13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1. La renonciation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b="1" dirty="0"/>
              <a:t>La renonciation</a:t>
            </a:r>
            <a:r>
              <a:rPr lang="fr-FR" dirty="0"/>
              <a:t> est une demande par le titulaire de la perte totale ou partielle des droits de la marque. Le </a:t>
            </a:r>
            <a:r>
              <a:rPr lang="fr-FR" dirty="0" smtClean="0"/>
              <a:t>non-renouvellement </a:t>
            </a:r>
            <a:r>
              <a:rPr lang="fr-FR" dirty="0"/>
              <a:t>représente une forme tacite de renonciation.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40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 … 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/ IV. La marque / E. La perte des droits sur une marque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24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2. La déchéance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La déchéance</a:t>
            </a:r>
            <a:r>
              <a:rPr lang="fr-FR" dirty="0"/>
              <a:t> est une action en justice </a:t>
            </a:r>
            <a:r>
              <a:rPr lang="fr-FR" dirty="0" smtClean="0"/>
              <a:t>faite </a:t>
            </a:r>
            <a:r>
              <a:rPr lang="fr-FR" dirty="0"/>
              <a:t>par un tiers. Elle peut se baser sur 3 arguments :</a:t>
            </a:r>
          </a:p>
          <a:p>
            <a:pPr lvl="1"/>
            <a:r>
              <a:rPr lang="fr-FR" dirty="0"/>
              <a:t>défaut d’exploitation de la marque pendant 5 ans</a:t>
            </a:r>
          </a:p>
          <a:p>
            <a:pPr lvl="1"/>
            <a:r>
              <a:rPr lang="fr-FR" dirty="0"/>
              <a:t>la dégénérescence qui vient du fait que la marque est passée dans </a:t>
            </a:r>
            <a:r>
              <a:rPr lang="fr-FR" dirty="0" smtClean="0"/>
              <a:t>le langage courant. Pour </a:t>
            </a:r>
            <a:r>
              <a:rPr lang="fr-FR" dirty="0"/>
              <a:t>être </a:t>
            </a:r>
            <a:r>
              <a:rPr lang="fr-FR" dirty="0" smtClean="0"/>
              <a:t>reconnue, </a:t>
            </a:r>
            <a:r>
              <a:rPr lang="fr-FR" dirty="0"/>
              <a:t>la dégénérescence doit être de la faute du propriétaire </a:t>
            </a:r>
            <a:r>
              <a:rPr lang="fr-FR" dirty="0" smtClean="0"/>
              <a:t>qui </a:t>
            </a:r>
            <a:r>
              <a:rPr lang="fr-FR" dirty="0"/>
              <a:t>n’a pas lutté contre l’usage intempestif de sa marque. </a:t>
            </a:r>
          </a:p>
          <a:p>
            <a:pPr lvl="1"/>
            <a:r>
              <a:rPr lang="fr-FR" dirty="0"/>
              <a:t>la </a:t>
            </a:r>
            <a:r>
              <a:rPr lang="fr-FR" dirty="0" err="1"/>
              <a:t>déceptivité</a:t>
            </a:r>
            <a:r>
              <a:rPr lang="fr-FR" dirty="0"/>
              <a:t> qui est le fait que la marque est devenue propre à induire en erreur le consommateur par le fait du propriétaire de la marque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41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 … 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/ I. La marque / E. La perte des droits sur une marque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1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3. L’annulation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b="1" dirty="0" smtClean="0"/>
              <a:t>L’annulation</a:t>
            </a:r>
            <a:r>
              <a:rPr lang="fr-FR" dirty="0" smtClean="0"/>
              <a:t> est une action en justice faite par un tiers qui pense avoir une antériorité de droit sur la marque. Attention s’il a toléré pendant 5 ans l’usage de sa marque par un tiers de bonne foi, il ne peut plus mener d’action en nullité.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42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 … 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/ I. La marque / E. La perte des droits sur une marque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9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V. Les noms de domaine : 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spcAft>
                <a:spcPts val="2400"/>
              </a:spcAft>
              <a:buFont typeface="+mj-lt"/>
              <a:buAutoNum type="alphaUcPeriod"/>
            </a:pPr>
            <a:r>
              <a:rPr lang="fr-FR" dirty="0" smtClean="0"/>
              <a:t>Définition</a:t>
            </a:r>
          </a:p>
          <a:p>
            <a:pPr marL="514350" indent="-514350">
              <a:spcAft>
                <a:spcPts val="2400"/>
              </a:spcAft>
              <a:buFont typeface="+mj-lt"/>
              <a:buAutoNum type="alphaUcPeriod"/>
            </a:pPr>
            <a:r>
              <a:rPr lang="fr-FR" dirty="0" smtClean="0"/>
              <a:t>Attribution</a:t>
            </a:r>
          </a:p>
          <a:p>
            <a:pPr marL="514350" indent="-514350">
              <a:spcAft>
                <a:spcPts val="2400"/>
              </a:spcAft>
              <a:buFont typeface="+mj-lt"/>
              <a:buAutoNum type="alphaUcPeriod"/>
            </a:pPr>
            <a:r>
              <a:rPr lang="fr-FR" dirty="0" smtClean="0"/>
              <a:t>Le </a:t>
            </a:r>
            <a:r>
              <a:rPr lang="fr-FR" dirty="0" err="1" smtClean="0"/>
              <a:t>cybersquattage</a:t>
            </a:r>
            <a:endParaRPr lang="fr-FR" dirty="0" smtClean="0"/>
          </a:p>
          <a:p>
            <a:pPr marL="514350" indent="-514350">
              <a:spcAft>
                <a:spcPts val="2400"/>
              </a:spcAft>
              <a:buFont typeface="+mj-lt"/>
              <a:buAutoNum type="alphaUcPeriod"/>
            </a:pPr>
            <a:r>
              <a:rPr lang="fr-FR" dirty="0" smtClean="0"/>
              <a:t>Les conflits avec les titulaires de signes distinctifs identiques</a:t>
            </a:r>
          </a:p>
          <a:p>
            <a:pPr marL="514350" indent="-514350">
              <a:spcAft>
                <a:spcPts val="2400"/>
              </a:spcAft>
              <a:buFont typeface="+mj-lt"/>
              <a:buAutoNum type="alphaUcPeriod"/>
            </a:pPr>
            <a:r>
              <a:rPr lang="fr-FR" dirty="0" smtClean="0"/>
              <a:t>Les atteintes portées aux droits du titulaire d’un nom de domaine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43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3. Les signes distinctifs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26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A. Définition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Un nom de domaine est l’adresse d’un site Internet qui permet à des utilisateurs de </a:t>
            </a:r>
            <a:r>
              <a:rPr lang="fr-FR" dirty="0" smtClean="0"/>
              <a:t>le retrouver sur </a:t>
            </a:r>
            <a:r>
              <a:rPr lang="fr-FR" dirty="0"/>
              <a:t>le réseau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Exemple : renault.com, c2i-revision.fr, amazon.com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44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3. Les signes distinctifs / II.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Le nom de domaine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41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B. Attribution d’un nom de domaine</a:t>
            </a:r>
            <a:endParaRPr lang="fr-FR" dirty="0"/>
          </a:p>
        </p:txBody>
      </p:sp>
      <p:sp>
        <p:nvSpPr>
          <p:cNvPr id="4" name="Ellipse 3"/>
          <p:cNvSpPr/>
          <p:nvPr>
            <p:custDataLst>
              <p:tags r:id="rId2"/>
            </p:custDataLst>
          </p:nvPr>
        </p:nvSpPr>
        <p:spPr>
          <a:xfrm>
            <a:off x="8091053" y="1628800"/>
            <a:ext cx="230425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ICANN</a:t>
            </a:r>
          </a:p>
          <a:p>
            <a:pPr algn="ctr"/>
            <a:r>
              <a:rPr lang="fr-FR" dirty="0"/>
              <a:t>.</a:t>
            </a:r>
            <a:r>
              <a:rPr lang="fr-FR" dirty="0" err="1"/>
              <a:t>com</a:t>
            </a:r>
            <a:r>
              <a:rPr lang="fr-FR" dirty="0"/>
              <a:t> .</a:t>
            </a:r>
            <a:r>
              <a:rPr lang="fr-FR" dirty="0" err="1"/>
              <a:t>org</a:t>
            </a:r>
            <a:r>
              <a:rPr lang="fr-FR" dirty="0"/>
              <a:t> .</a:t>
            </a:r>
            <a:r>
              <a:rPr lang="fr-FR" dirty="0" err="1"/>
              <a:t>edu</a:t>
            </a:r>
            <a:endParaRPr lang="fr-FR" dirty="0"/>
          </a:p>
        </p:txBody>
      </p:sp>
      <p:sp>
        <p:nvSpPr>
          <p:cNvPr id="5" name="Ellipse 4"/>
          <p:cNvSpPr/>
          <p:nvPr>
            <p:custDataLst>
              <p:tags r:id="rId3"/>
            </p:custDataLst>
          </p:nvPr>
        </p:nvSpPr>
        <p:spPr>
          <a:xfrm>
            <a:off x="4223792" y="2966945"/>
            <a:ext cx="230425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AFNIC</a:t>
            </a:r>
          </a:p>
          <a:p>
            <a:pPr algn="ctr"/>
            <a:r>
              <a:rPr lang="fr-FR" dirty="0"/>
              <a:t>.</a:t>
            </a:r>
            <a:r>
              <a:rPr lang="fr-FR" dirty="0" err="1"/>
              <a:t>fr</a:t>
            </a:r>
            <a:r>
              <a:rPr lang="fr-FR" dirty="0"/>
              <a:t> .</a:t>
            </a:r>
            <a:r>
              <a:rPr lang="fr-FR" dirty="0" err="1"/>
              <a:t>re</a:t>
            </a:r>
            <a:endParaRPr lang="fr-FR" dirty="0"/>
          </a:p>
        </p:txBody>
      </p:sp>
      <p:sp>
        <p:nvSpPr>
          <p:cNvPr id="6" name="Ellipse 5"/>
          <p:cNvSpPr/>
          <p:nvPr>
            <p:custDataLst>
              <p:tags r:id="rId4"/>
            </p:custDataLst>
          </p:nvPr>
        </p:nvSpPr>
        <p:spPr>
          <a:xfrm>
            <a:off x="6672064" y="2966945"/>
            <a:ext cx="230425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EURID</a:t>
            </a:r>
          </a:p>
          <a:p>
            <a:pPr algn="ctr"/>
            <a:r>
              <a:rPr lang="fr-FR" dirty="0"/>
              <a:t>.eu</a:t>
            </a:r>
          </a:p>
        </p:txBody>
      </p:sp>
      <p:sp>
        <p:nvSpPr>
          <p:cNvPr id="7" name="Ellipse 6"/>
          <p:cNvSpPr/>
          <p:nvPr>
            <p:custDataLst>
              <p:tags r:id="rId5"/>
            </p:custDataLst>
          </p:nvPr>
        </p:nvSpPr>
        <p:spPr>
          <a:xfrm>
            <a:off x="8040216" y="4509120"/>
            <a:ext cx="2448272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Register</a:t>
            </a:r>
            <a:endParaRPr lang="fr-FR" dirty="0"/>
          </a:p>
          <a:p>
            <a:pPr algn="ctr"/>
            <a:r>
              <a:rPr lang="fr-FR" sz="1600" dirty="0"/>
              <a:t>(</a:t>
            </a:r>
            <a:r>
              <a:rPr lang="fr-FR" sz="1600" dirty="0" err="1"/>
              <a:t>Namebay</a:t>
            </a:r>
            <a:r>
              <a:rPr lang="fr-FR" sz="1600" dirty="0"/>
              <a:t>, </a:t>
            </a:r>
            <a:r>
              <a:rPr lang="fr-FR" sz="1600" dirty="0" err="1"/>
              <a:t>Gandi</a:t>
            </a:r>
            <a:r>
              <a:rPr lang="fr-FR" sz="1600" dirty="0"/>
              <a:t>…)</a:t>
            </a:r>
          </a:p>
        </p:txBody>
      </p:sp>
      <p:sp>
        <p:nvSpPr>
          <p:cNvPr id="13" name="Ellipse 12"/>
          <p:cNvSpPr/>
          <p:nvPr>
            <p:custDataLst>
              <p:tags r:id="rId6"/>
            </p:custDataLst>
          </p:nvPr>
        </p:nvSpPr>
        <p:spPr>
          <a:xfrm>
            <a:off x="8004671" y="5823617"/>
            <a:ext cx="2519362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Particulier ou entreprise</a:t>
            </a:r>
          </a:p>
        </p:txBody>
      </p:sp>
      <p:cxnSp>
        <p:nvCxnSpPr>
          <p:cNvPr id="15" name="Connecteur droit avec flèche 14"/>
          <p:cNvCxnSpPr>
            <a:stCxn id="7" idx="2"/>
            <a:endCxn id="5" idx="4"/>
          </p:cNvCxnSpPr>
          <p:nvPr>
            <p:custDataLst>
              <p:tags r:id="rId7"/>
            </p:custDataLst>
          </p:nvPr>
        </p:nvCxnSpPr>
        <p:spPr>
          <a:xfrm flipH="1" flipV="1">
            <a:off x="5375920" y="3759034"/>
            <a:ext cx="2664296" cy="1146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7" idx="1"/>
            <a:endCxn id="6" idx="4"/>
          </p:cNvCxnSpPr>
          <p:nvPr>
            <p:custDataLst>
              <p:tags r:id="rId8"/>
            </p:custDataLst>
          </p:nvPr>
        </p:nvCxnSpPr>
        <p:spPr>
          <a:xfrm flipH="1" flipV="1">
            <a:off x="7824193" y="3759033"/>
            <a:ext cx="574565" cy="866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7" idx="0"/>
            <a:endCxn id="4" idx="4"/>
          </p:cNvCxnSpPr>
          <p:nvPr>
            <p:custDataLst>
              <p:tags r:id="rId9"/>
            </p:custDataLst>
          </p:nvPr>
        </p:nvCxnSpPr>
        <p:spPr>
          <a:xfrm flipH="1" flipV="1">
            <a:off x="9243182" y="2420888"/>
            <a:ext cx="21171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3" idx="0"/>
            <a:endCxn id="7" idx="4"/>
          </p:cNvCxnSpPr>
          <p:nvPr>
            <p:custDataLst>
              <p:tags r:id="rId10"/>
            </p:custDataLst>
          </p:nvPr>
        </p:nvCxnSpPr>
        <p:spPr>
          <a:xfrm flipV="1">
            <a:off x="9264352" y="5301209"/>
            <a:ext cx="0" cy="522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ccolade ouvrante 38"/>
          <p:cNvSpPr/>
          <p:nvPr>
            <p:custDataLst>
              <p:tags r:id="rId11"/>
            </p:custDataLst>
          </p:nvPr>
        </p:nvSpPr>
        <p:spPr>
          <a:xfrm>
            <a:off x="3503712" y="1412776"/>
            <a:ext cx="720080" cy="27363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>
            <p:custDataLst>
              <p:tags r:id="rId12"/>
            </p:custDataLst>
          </p:nvPr>
        </p:nvSpPr>
        <p:spPr>
          <a:xfrm>
            <a:off x="1631504" y="1844825"/>
            <a:ext cx="1872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Offices d’enregistrement chargés par les états de gérer les noms de domaine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45</a:t>
            </a:fld>
            <a:endParaRPr lang="fr-FR"/>
          </a:p>
        </p:txBody>
      </p:sp>
      <p:graphicFrame>
        <p:nvGraphicFramePr>
          <p:cNvPr id="16" name="Tableau 15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3. Les signes distinctifs / II.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Le nom de domaine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12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91544" y="692696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C. Le </a:t>
            </a:r>
            <a:r>
              <a:rPr lang="fr-FR" dirty="0" err="1" smtClean="0"/>
              <a:t>cybersquattage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Le cyber </a:t>
            </a:r>
            <a:r>
              <a:rPr lang="fr-FR" dirty="0" smtClean="0"/>
              <a:t>squattage </a:t>
            </a:r>
            <a:r>
              <a:rPr lang="fr-FR" dirty="0"/>
              <a:t>est le dépôt d’un nom de domaine correspondant à un signe distinctif qui appartient à quelqu’un d’autre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Les titulaires pourront faire annuler la réservation du nom de domaine. (Voir </a:t>
            </a:r>
            <a:r>
              <a:rPr lang="fr-FR" dirty="0" err="1" smtClean="0"/>
              <a:t>Syreli</a:t>
            </a:r>
            <a:r>
              <a:rPr lang="fr-FR" dirty="0" smtClean="0"/>
              <a:t> pour les domaines .</a:t>
            </a:r>
            <a:r>
              <a:rPr lang="fr-FR" dirty="0" err="1" smtClean="0"/>
              <a:t>fr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r>
              <a:rPr lang="fr-FR" dirty="0" smtClean="0"/>
              <a:t>Il faut donc vérifier que le nom de domaine n’a pas été déposé en tant que marque, raison sociale, ou qu’il n’est pas utilisé comme enseigne ou nom commercial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46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3. Les signes distinctifs / II.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Le nom de domaine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5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704088"/>
            <a:ext cx="8229600" cy="114073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D. Les conflits entre les titulaires de signes distinctifs identiques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981200" y="2060848"/>
            <a:ext cx="8229600" cy="4263752"/>
          </a:xfrm>
        </p:spPr>
        <p:txBody>
          <a:bodyPr/>
          <a:lstStyle/>
          <a:p>
            <a:r>
              <a:rPr lang="fr-FR" dirty="0"/>
              <a:t>Si deux personnes disposent d’un signe distinctif identique à cause des principes de spécialité et de territorialité, c’est celle qui dépose en premier le nom domaine correspondant qui pourra l’utiliser légalement.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47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3. Les signes distinctifs / II.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Le nom de domaine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28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osange 3"/>
          <p:cNvSpPr/>
          <p:nvPr/>
        </p:nvSpPr>
        <p:spPr>
          <a:xfrm>
            <a:off x="3554360" y="2883310"/>
            <a:ext cx="2573594" cy="22786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Je dispose d’un signe distinctif correspondant au nom de domaine que je veux réserver </a:t>
            </a:r>
          </a:p>
          <a:p>
            <a:pPr algn="ctr"/>
            <a:r>
              <a:rPr lang="fr-FR" sz="1100" dirty="0"/>
              <a:t>?</a:t>
            </a:r>
          </a:p>
        </p:txBody>
      </p:sp>
      <p:cxnSp>
        <p:nvCxnSpPr>
          <p:cNvPr id="8" name="Connecteur en angle 7"/>
          <p:cNvCxnSpPr>
            <a:stCxn id="4" idx="3"/>
          </p:cNvCxnSpPr>
          <p:nvPr/>
        </p:nvCxnSpPr>
        <p:spPr>
          <a:xfrm>
            <a:off x="6127954" y="4022623"/>
            <a:ext cx="752167" cy="17145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ngle 9"/>
          <p:cNvCxnSpPr>
            <a:stCxn id="4" idx="1"/>
          </p:cNvCxnSpPr>
          <p:nvPr/>
        </p:nvCxnSpPr>
        <p:spPr>
          <a:xfrm rot="10800000" flipV="1">
            <a:off x="2905432" y="4022623"/>
            <a:ext cx="648929" cy="17145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osange 10"/>
          <p:cNvSpPr/>
          <p:nvPr/>
        </p:nvSpPr>
        <p:spPr>
          <a:xfrm>
            <a:off x="6039465" y="634182"/>
            <a:ext cx="2802194" cy="24297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100" dirty="0" smtClean="0"/>
              <a:t>Une organisation possède un signe distinctif qui correspond à ce nom de domaine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864873" y="3653290"/>
            <a:ext cx="55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Oui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948584" y="1479748"/>
            <a:ext cx="69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Non</a:t>
            </a:r>
            <a:endParaRPr lang="fr-FR" dirty="0"/>
          </a:p>
        </p:txBody>
      </p:sp>
      <p:cxnSp>
        <p:nvCxnSpPr>
          <p:cNvPr id="15" name="Connecteur en angle 14"/>
          <p:cNvCxnSpPr>
            <a:stCxn id="11" idx="3"/>
          </p:cNvCxnSpPr>
          <p:nvPr/>
        </p:nvCxnSpPr>
        <p:spPr>
          <a:xfrm>
            <a:off x="8841659" y="1849080"/>
            <a:ext cx="1460090" cy="17200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en angle 17"/>
          <p:cNvCxnSpPr>
            <a:stCxn id="11" idx="1"/>
            <a:endCxn id="4" idx="0"/>
          </p:cNvCxnSpPr>
          <p:nvPr/>
        </p:nvCxnSpPr>
        <p:spPr>
          <a:xfrm rot="10800000" flipV="1">
            <a:off x="4841157" y="1849080"/>
            <a:ext cx="1198308" cy="10342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490082" y="1479748"/>
            <a:ext cx="55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Oui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1316292" y="5737123"/>
            <a:ext cx="3178277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Je réserve car premier arrivé, premier servi</a:t>
            </a:r>
          </a:p>
          <a:p>
            <a:pPr algn="ctr"/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9571704" y="3569111"/>
            <a:ext cx="162232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Je réserve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5302043" y="5737122"/>
            <a:ext cx="3156156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Je ne peux pas réserver ce nom de domaine ni ses variantes (.com, ou avec un s…)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304937" y="3653290"/>
            <a:ext cx="69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Non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125361" y="95686"/>
            <a:ext cx="2964426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Réserver un nom de domaine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733244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91544" y="1124744"/>
            <a:ext cx="8229600" cy="852704"/>
          </a:xfrm>
        </p:spPr>
        <p:txBody>
          <a:bodyPr>
            <a:normAutofit fontScale="90000"/>
          </a:bodyPr>
          <a:lstStyle/>
          <a:p>
            <a:pPr lvl="5" algn="l" rtl="0">
              <a:spcBef>
                <a:spcPct val="0"/>
              </a:spcBef>
            </a:pPr>
            <a:r>
              <a:rPr lang="fr-FR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E. Les atteintes portées aux droits du titulaire du nom de domaine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981200" y="2060848"/>
            <a:ext cx="8229600" cy="4263752"/>
          </a:xfrm>
        </p:spPr>
        <p:txBody>
          <a:bodyPr/>
          <a:lstStyle/>
          <a:p>
            <a:r>
              <a:rPr lang="fr-FR" dirty="0" smtClean="0"/>
              <a:t>Le titulaire d’un site actif peut demander l’annulation d’un dépôt de marque ultérieur à la création de son site s’il y a risque de confusion.</a:t>
            </a:r>
            <a:endParaRPr lang="fr-FR" dirty="0"/>
          </a:p>
          <a:p>
            <a:r>
              <a:rPr lang="fr-FR" dirty="0" err="1" smtClean="0"/>
              <a:t>Typosquatting</a:t>
            </a:r>
            <a:r>
              <a:rPr lang="fr-FR" dirty="0" smtClean="0"/>
              <a:t> : le dépôt d’un nom de domaine très proche d’un nom de domaine existant (en intégrant les fautes de frappe par exemple</a:t>
            </a:r>
            <a:r>
              <a:rPr lang="fr-FR" smtClean="0"/>
              <a:t>) est </a:t>
            </a:r>
            <a:r>
              <a:rPr lang="fr-FR" dirty="0" smtClean="0"/>
              <a:t>un acte de concurrence déloyale.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49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3. Les signes distinctifs / II.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Le nom de domaine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0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3065" y="365125"/>
            <a:ext cx="10800735" cy="1325563"/>
          </a:xfrm>
        </p:spPr>
        <p:txBody>
          <a:bodyPr>
            <a:normAutofit/>
          </a:bodyPr>
          <a:lstStyle/>
          <a:p>
            <a:r>
              <a:rPr lang="fr-FR" dirty="0" smtClean="0"/>
              <a:t>II. Comment protéger une création technique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fr-FR" dirty="0" smtClean="0"/>
              <a:t>Divulguer au public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fr-FR" dirty="0" smtClean="0"/>
              <a:t>Le secret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fr-FR" dirty="0" smtClean="0"/>
              <a:t>Le brevet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I – Les créations techniques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16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osange 3"/>
          <p:cNvSpPr/>
          <p:nvPr/>
        </p:nvSpPr>
        <p:spPr>
          <a:xfrm>
            <a:off x="4549615" y="2067442"/>
            <a:ext cx="1850921" cy="163707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Ce nom de domaine est il exploité ?</a:t>
            </a:r>
            <a:endParaRPr lang="fr-FR" sz="1100" dirty="0"/>
          </a:p>
        </p:txBody>
      </p:sp>
      <p:cxnSp>
        <p:nvCxnSpPr>
          <p:cNvPr id="8" name="Connecteur en angle 7"/>
          <p:cNvCxnSpPr>
            <a:stCxn id="4" idx="1"/>
            <a:endCxn id="28" idx="0"/>
          </p:cNvCxnSpPr>
          <p:nvPr/>
        </p:nvCxnSpPr>
        <p:spPr>
          <a:xfrm rot="10800000" flipV="1">
            <a:off x="3594173" y="2885978"/>
            <a:ext cx="955442" cy="9972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ngle 9"/>
          <p:cNvCxnSpPr>
            <a:stCxn id="4" idx="3"/>
            <a:endCxn id="16" idx="0"/>
          </p:cNvCxnSpPr>
          <p:nvPr/>
        </p:nvCxnSpPr>
        <p:spPr>
          <a:xfrm>
            <a:off x="6400536" y="2885978"/>
            <a:ext cx="1419797" cy="779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osange 10"/>
          <p:cNvSpPr/>
          <p:nvPr/>
        </p:nvSpPr>
        <p:spPr>
          <a:xfrm>
            <a:off x="1920090" y="702226"/>
            <a:ext cx="1968909" cy="19984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100" dirty="0" smtClean="0"/>
              <a:t>Un nom de domaine correspond à la </a:t>
            </a:r>
            <a:r>
              <a:rPr lang="fr-FR" sz="1100" b="1" dirty="0" smtClean="0"/>
              <a:t>marque</a:t>
            </a:r>
            <a:r>
              <a:rPr lang="fr-FR" sz="1100" dirty="0" smtClean="0"/>
              <a:t> que je veux déposer</a:t>
            </a:r>
          </a:p>
          <a:p>
            <a:pPr algn="ctr"/>
            <a:r>
              <a:rPr lang="fr-FR" sz="1100" dirty="0"/>
              <a:t>?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305924" y="2552840"/>
            <a:ext cx="55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Oui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103670" y="1332097"/>
            <a:ext cx="69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Non</a:t>
            </a:r>
            <a:endParaRPr lang="fr-FR" dirty="0"/>
          </a:p>
        </p:txBody>
      </p:sp>
      <p:cxnSp>
        <p:nvCxnSpPr>
          <p:cNvPr id="15" name="Connecteur en angle 14"/>
          <p:cNvCxnSpPr>
            <a:stCxn id="11" idx="1"/>
            <a:endCxn id="27" idx="0"/>
          </p:cNvCxnSpPr>
          <p:nvPr/>
        </p:nvCxnSpPr>
        <p:spPr>
          <a:xfrm rot="10800000" flipV="1">
            <a:off x="1294402" y="1701429"/>
            <a:ext cx="625689" cy="9068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en angle 17"/>
          <p:cNvCxnSpPr>
            <a:stCxn id="11" idx="3"/>
            <a:endCxn id="4" idx="0"/>
          </p:cNvCxnSpPr>
          <p:nvPr/>
        </p:nvCxnSpPr>
        <p:spPr>
          <a:xfrm>
            <a:off x="3888999" y="1701429"/>
            <a:ext cx="1586077" cy="366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852441" y="1307341"/>
            <a:ext cx="55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Oui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57545" y="2608301"/>
            <a:ext cx="2473711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Je vérifie pour les autres signes distinctifs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368620" y="3883238"/>
            <a:ext cx="2451106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Je peux déposer ma marque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3951053" y="2552840"/>
            <a:ext cx="69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Non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8745793" y="517562"/>
            <a:ext cx="2964426" cy="46166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Déposer une marque</a:t>
            </a:r>
            <a:endParaRPr lang="fr-FR" sz="2400" dirty="0"/>
          </a:p>
        </p:txBody>
      </p:sp>
      <p:sp>
        <p:nvSpPr>
          <p:cNvPr id="16" name="Losange 15"/>
          <p:cNvSpPr/>
          <p:nvPr/>
        </p:nvSpPr>
        <p:spPr>
          <a:xfrm>
            <a:off x="6894872" y="3665952"/>
            <a:ext cx="1850921" cy="16195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L’activité du site est elle similaire à la mienne ?</a:t>
            </a:r>
            <a:endParaRPr lang="fr-FR" sz="1100" dirty="0"/>
          </a:p>
        </p:txBody>
      </p:sp>
      <p:cxnSp>
        <p:nvCxnSpPr>
          <p:cNvPr id="24" name="Connecteur en angle 23"/>
          <p:cNvCxnSpPr>
            <a:stCxn id="16" idx="3"/>
            <a:endCxn id="29" idx="0"/>
          </p:cNvCxnSpPr>
          <p:nvPr/>
        </p:nvCxnSpPr>
        <p:spPr>
          <a:xfrm>
            <a:off x="8745793" y="4475724"/>
            <a:ext cx="1179918" cy="8574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8701970" y="4106392"/>
            <a:ext cx="55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Oui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8347633" y="5333219"/>
            <a:ext cx="3156156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Je ne peux pas déposer ma marque</a:t>
            </a:r>
            <a:endParaRPr lang="fr-FR" dirty="0"/>
          </a:p>
        </p:txBody>
      </p:sp>
      <p:cxnSp>
        <p:nvCxnSpPr>
          <p:cNvPr id="42" name="Connecteur en angle 41"/>
          <p:cNvCxnSpPr>
            <a:stCxn id="16" idx="1"/>
            <a:endCxn id="43" idx="0"/>
          </p:cNvCxnSpPr>
          <p:nvPr/>
        </p:nvCxnSpPr>
        <p:spPr>
          <a:xfrm rot="10800000" flipV="1">
            <a:off x="6228578" y="4475723"/>
            <a:ext cx="666294" cy="8574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4977581" y="5333219"/>
            <a:ext cx="2501994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Je peux déposer ma marque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6371253" y="4127485"/>
            <a:ext cx="69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9406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A. La divulgation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/>
              <a:t>Cela consiste à expliquer le fonctionnement d’une invention au public.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Plus personne ne peut protéger cette invention.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Vos concurrents peuvent commercialiser cette invention s’ils ne tombent pas dans le cas de la concurrence déloyale.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6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1 – Les créations techniques / II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Comment protéger mon invention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66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B. Le secret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4808452"/>
              </p:ext>
            </p:extLst>
          </p:nvPr>
        </p:nvGraphicFramePr>
        <p:xfrm>
          <a:off x="1524000" y="1916832"/>
          <a:ext cx="9144000" cy="4428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" name="ZoneTexte 4"/>
          <p:cNvSpPr txBox="1"/>
          <p:nvPr>
            <p:custDataLst>
              <p:tags r:id="rId3"/>
            </p:custDataLst>
          </p:nvPr>
        </p:nvSpPr>
        <p:spPr>
          <a:xfrm>
            <a:off x="1775520" y="1339560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secret consiste à cacher le fonctionnement d’une invention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7</a:t>
            </a:fld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1 – Les créations techniques / II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Comment protéger mon invention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21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C. Le brevet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Principes généraux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Les conditions de brevetabilité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La procédure du brevet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L’exploitation du brevet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Confier à d’autre le brevet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8</a:t>
            </a:fld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1524000" y="6442536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1 – Les créations techniques / II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Comment protéger mon invention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57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 Le brevet : principes généraux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Titre de propriété industrielle limité dans le temps (20 ans) et géographiquement (Pays / Europe / Monde).</a:t>
            </a:r>
          </a:p>
          <a:p>
            <a:endParaRPr lang="fr-FR" dirty="0"/>
          </a:p>
          <a:p>
            <a:r>
              <a:rPr lang="fr-FR" dirty="0" smtClean="0"/>
              <a:t>Permets d’interdire ou d’autoriser l’exploitation de l’invention pendant 20 ans</a:t>
            </a:r>
          </a:p>
          <a:p>
            <a:endParaRPr lang="fr-FR" dirty="0"/>
          </a:p>
          <a:p>
            <a:r>
              <a:rPr lang="fr-FR" dirty="0" smtClean="0"/>
              <a:t>Cette protection est donnée en échange de la divulgation du fonctionnement de l’innovation.</a:t>
            </a:r>
          </a:p>
          <a:p>
            <a:endParaRPr lang="fr-FR" dirty="0"/>
          </a:p>
          <a:p>
            <a:r>
              <a:rPr lang="fr-FR" dirty="0" smtClean="0"/>
              <a:t>Au bout de 20 ans l’invention brevetée tombe dans le domaine public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9</a:t>
            </a:fld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1 … /  II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Comment protéger mon invention / Le brevet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2669</Words>
  <Application>Microsoft Office PowerPoint</Application>
  <PresentationFormat>Grand écran</PresentationFormat>
  <Paragraphs>349</Paragraphs>
  <Slides>50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Wingdings</vt:lpstr>
      <vt:lpstr>Thème Office</vt:lpstr>
      <vt:lpstr>Chap 3 : Protéger un produit logiciel ou une œuvre logicielle intégrée à une invention avec la propriété industrielle </vt:lpstr>
      <vt:lpstr>Plan du chapitre</vt:lpstr>
      <vt:lpstr>Point 1 Les créations techniques</vt:lpstr>
      <vt:lpstr>I. Qu’est-ce qu’une création technique ?</vt:lpstr>
      <vt:lpstr>II. Comment protéger une création technique ?</vt:lpstr>
      <vt:lpstr>A. La divulgation</vt:lpstr>
      <vt:lpstr>B. Le secret</vt:lpstr>
      <vt:lpstr>C. Le brevet</vt:lpstr>
      <vt:lpstr>1 Le brevet : principes généraux</vt:lpstr>
      <vt:lpstr>2 Les conditions de brevetabilité</vt:lpstr>
      <vt:lpstr>Présentation PowerPoint</vt:lpstr>
      <vt:lpstr>3 La procédure du brevet</vt:lpstr>
      <vt:lpstr>4 L’exploitation du brevet</vt:lpstr>
      <vt:lpstr>5 Confier à d’autres l’exploitation</vt:lpstr>
      <vt:lpstr>Point 2 : Les créations ornementales</vt:lpstr>
      <vt:lpstr>Plan</vt:lpstr>
      <vt:lpstr>I. Qu’est-ce qu’une création ornementale ?</vt:lpstr>
      <vt:lpstr>II. Comment les protéger : les dessins et modèles</vt:lpstr>
      <vt:lpstr>III. Les conditions de protection</vt:lpstr>
      <vt:lpstr>IV. Ce qui ne peut pas être déposé</vt:lpstr>
      <vt:lpstr>V. La procédure</vt:lpstr>
      <vt:lpstr>VI. L’exploitation</vt:lpstr>
      <vt:lpstr>Point 3 Les signes distinctifs</vt:lpstr>
      <vt:lpstr>Plan</vt:lpstr>
      <vt:lpstr>I. La marque</vt:lpstr>
      <vt:lpstr>A. Principes généraux : plan</vt:lpstr>
      <vt:lpstr>1. Définition</vt:lpstr>
      <vt:lpstr>2. Principe de territorialité</vt:lpstr>
      <vt:lpstr>3. Principe de spécialité</vt:lpstr>
      <vt:lpstr>4. La durée</vt:lpstr>
      <vt:lpstr>B. Les signes constitutifs</vt:lpstr>
      <vt:lpstr>C. Les critères de fonds : plan</vt:lpstr>
      <vt:lpstr>1. Une marque doit être distinctive</vt:lpstr>
      <vt:lpstr>2. respect des bonnes mœurs et de l’ordre public</vt:lpstr>
      <vt:lpstr>3. Une marque ne doit pas tromper le public</vt:lpstr>
      <vt:lpstr>4. une marque ne doit pas utiliser de sigle officiel</vt:lpstr>
      <vt:lpstr>5. une marque doit être disponible</vt:lpstr>
      <vt:lpstr>D. Les droits réservés au titulaire d’une marque</vt:lpstr>
      <vt:lpstr>E. La perte des droits sur une marque : plan</vt:lpstr>
      <vt:lpstr>1. La renonciation</vt:lpstr>
      <vt:lpstr>2. La déchéance</vt:lpstr>
      <vt:lpstr>3. L’annulation</vt:lpstr>
      <vt:lpstr>V. Les noms de domaine : Plan</vt:lpstr>
      <vt:lpstr>A. Définition</vt:lpstr>
      <vt:lpstr>B. Attribution d’un nom de domaine</vt:lpstr>
      <vt:lpstr>C. Le cybersquattage</vt:lpstr>
      <vt:lpstr>D. Les conflits entre les titulaires de signes distinctifs identiques</vt:lpstr>
      <vt:lpstr>Présentation PowerPoint</vt:lpstr>
      <vt:lpstr>E. Les atteintes portées aux droits du titulaire du nom de domaine </vt:lpstr>
      <vt:lpstr>Présentation PowerPoint</vt:lpstr>
    </vt:vector>
  </TitlesOfParts>
  <Company>SCCM-SECONDARY1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3 : Protéger un produit logiciel ou une oeuvre logicielle intégrée à une invention avec la propriété industrielle </dc:title>
  <dc:creator>Antoine Moulin</dc:creator>
  <cp:lastModifiedBy>Antoine Moulin</cp:lastModifiedBy>
  <cp:revision>8</cp:revision>
  <dcterms:created xsi:type="dcterms:W3CDTF">2022-09-01T07:20:48Z</dcterms:created>
  <dcterms:modified xsi:type="dcterms:W3CDTF">2022-09-09T13:24:40Z</dcterms:modified>
</cp:coreProperties>
</file>