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4" r:id="rId4"/>
    <p:sldId id="277" r:id="rId5"/>
    <p:sldId id="259" r:id="rId6"/>
    <p:sldId id="270" r:id="rId7"/>
    <p:sldId id="293" r:id="rId8"/>
    <p:sldId id="294" r:id="rId9"/>
    <p:sldId id="272" r:id="rId10"/>
    <p:sldId id="271" r:id="rId11"/>
    <p:sldId id="285" r:id="rId12"/>
    <p:sldId id="286" r:id="rId13"/>
    <p:sldId id="287" r:id="rId14"/>
    <p:sldId id="288" r:id="rId15"/>
    <p:sldId id="289" r:id="rId16"/>
    <p:sldId id="276" r:id="rId17"/>
    <p:sldId id="283" r:id="rId18"/>
    <p:sldId id="292" r:id="rId19"/>
    <p:sldId id="295" r:id="rId20"/>
    <p:sldId id="279" r:id="rId21"/>
    <p:sldId id="290" r:id="rId22"/>
    <p:sldId id="291" r:id="rId23"/>
    <p:sldId id="282" r:id="rId24"/>
    <p:sldId id="281" r:id="rId25"/>
    <p:sldId id="296" r:id="rId26"/>
    <p:sldId id="278" r:id="rId27"/>
    <p:sldId id="297" r:id="rId28"/>
    <p:sldId id="298" r:id="rId29"/>
    <p:sldId id="305" r:id="rId30"/>
    <p:sldId id="299" r:id="rId31"/>
    <p:sldId id="306" r:id="rId32"/>
    <p:sldId id="300" r:id="rId33"/>
    <p:sldId id="301" r:id="rId34"/>
    <p:sldId id="302" r:id="rId35"/>
    <p:sldId id="303" r:id="rId36"/>
    <p:sldId id="304" r:id="rId37"/>
    <p:sldId id="308" r:id="rId38"/>
    <p:sldId id="309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113" d="100"/>
          <a:sy n="113" d="100"/>
        </p:scale>
        <p:origin x="8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B8ED1-91F1-4EB1-AF53-B5EF9DEC640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D3D2F0-BF69-41B8-BF03-BF59E4639D9F}">
      <dgm:prSet phldrT="[Texte]"/>
      <dgm:spPr/>
      <dgm:t>
        <a:bodyPr/>
        <a:lstStyle/>
        <a:p>
          <a:r>
            <a:rPr lang="fr-FR" dirty="0" smtClean="0"/>
            <a:t>Liberté d’expression</a:t>
          </a:r>
          <a:endParaRPr lang="fr-FR" dirty="0"/>
        </a:p>
      </dgm:t>
    </dgm:pt>
    <dgm:pt modelId="{165E8BE0-DC1F-4ACB-8184-46DD8DBCE350}" type="parTrans" cxnId="{6BA6EB7D-8E0E-4E30-AE53-381ECEE32EF4}">
      <dgm:prSet/>
      <dgm:spPr/>
      <dgm:t>
        <a:bodyPr/>
        <a:lstStyle/>
        <a:p>
          <a:endParaRPr lang="fr-FR"/>
        </a:p>
      </dgm:t>
    </dgm:pt>
    <dgm:pt modelId="{74405341-A819-4503-843C-92C77FAB6189}" type="sibTrans" cxnId="{6BA6EB7D-8E0E-4E30-AE53-381ECEE32EF4}">
      <dgm:prSet/>
      <dgm:spPr/>
      <dgm:t>
        <a:bodyPr/>
        <a:lstStyle/>
        <a:p>
          <a:endParaRPr lang="fr-FR"/>
        </a:p>
      </dgm:t>
    </dgm:pt>
    <dgm:pt modelId="{5223E987-2B87-44CB-908C-4A118E89F697}">
      <dgm:prSet phldrT="[Texte]"/>
      <dgm:spPr/>
      <dgm:t>
        <a:bodyPr/>
        <a:lstStyle/>
        <a:p>
          <a:r>
            <a:rPr lang="fr-FR" dirty="0" smtClean="0"/>
            <a:t>Respect de la vie privée</a:t>
          </a:r>
          <a:endParaRPr lang="fr-FR" dirty="0"/>
        </a:p>
      </dgm:t>
    </dgm:pt>
    <dgm:pt modelId="{DB7632AA-F221-41DE-A59C-F4719BDFBFD1}" type="parTrans" cxnId="{002E5B6A-1637-433D-BCF0-6A64FA5DAE32}">
      <dgm:prSet/>
      <dgm:spPr/>
      <dgm:t>
        <a:bodyPr/>
        <a:lstStyle/>
        <a:p>
          <a:endParaRPr lang="fr-FR"/>
        </a:p>
      </dgm:t>
    </dgm:pt>
    <dgm:pt modelId="{35FD692C-00BC-4FA2-BCB3-44CFC80316FA}" type="sibTrans" cxnId="{002E5B6A-1637-433D-BCF0-6A64FA5DAE32}">
      <dgm:prSet/>
      <dgm:spPr/>
      <dgm:t>
        <a:bodyPr/>
        <a:lstStyle/>
        <a:p>
          <a:endParaRPr lang="fr-FR"/>
        </a:p>
      </dgm:t>
    </dgm:pt>
    <dgm:pt modelId="{1C22A6A3-FC1E-4583-A384-984D8859F4AA}" type="pres">
      <dgm:prSet presAssocID="{A84B8ED1-91F1-4EB1-AF53-B5EF9DEC64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E39D91-C475-447E-989D-71940E814DB4}" type="pres">
      <dgm:prSet presAssocID="{9BD3D2F0-BF69-41B8-BF03-BF59E4639D9F}" presName="arrow" presStyleLbl="node1" presStyleIdx="0" presStyleCnt="2" custScaleX="80663" custScaleY="76982" custRadScaleRad="117895" custRadScaleInc="19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57A599-C387-4366-9E90-0BD019D39084}" type="pres">
      <dgm:prSet presAssocID="{5223E987-2B87-44CB-908C-4A118E89F697}" presName="arrow" presStyleLbl="node1" presStyleIdx="1" presStyleCnt="2" custScaleX="80663" custScaleY="76982" custRadScaleRad="120499" custRadScaleInc="-10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02E5B6A-1637-433D-BCF0-6A64FA5DAE32}" srcId="{A84B8ED1-91F1-4EB1-AF53-B5EF9DEC6400}" destId="{5223E987-2B87-44CB-908C-4A118E89F697}" srcOrd="1" destOrd="0" parTransId="{DB7632AA-F221-41DE-A59C-F4719BDFBFD1}" sibTransId="{35FD692C-00BC-4FA2-BCB3-44CFC80316FA}"/>
    <dgm:cxn modelId="{633DD587-588E-4065-8778-F75DDBFD527E}" type="presOf" srcId="{9BD3D2F0-BF69-41B8-BF03-BF59E4639D9F}" destId="{BAE39D91-C475-447E-989D-71940E814DB4}" srcOrd="0" destOrd="0" presId="urn:microsoft.com/office/officeart/2005/8/layout/arrow5"/>
    <dgm:cxn modelId="{3E991C01-BFF7-4812-8636-7AC9BFF8040E}" type="presOf" srcId="{5223E987-2B87-44CB-908C-4A118E89F697}" destId="{FD57A599-C387-4366-9E90-0BD019D39084}" srcOrd="0" destOrd="0" presId="urn:microsoft.com/office/officeart/2005/8/layout/arrow5"/>
    <dgm:cxn modelId="{6BA6EB7D-8E0E-4E30-AE53-381ECEE32EF4}" srcId="{A84B8ED1-91F1-4EB1-AF53-B5EF9DEC6400}" destId="{9BD3D2F0-BF69-41B8-BF03-BF59E4639D9F}" srcOrd="0" destOrd="0" parTransId="{165E8BE0-DC1F-4ACB-8184-46DD8DBCE350}" sibTransId="{74405341-A819-4503-843C-92C77FAB6189}"/>
    <dgm:cxn modelId="{D0695654-6709-435D-AF79-B6056A371321}" type="presOf" srcId="{A84B8ED1-91F1-4EB1-AF53-B5EF9DEC6400}" destId="{1C22A6A3-FC1E-4583-A384-984D8859F4AA}" srcOrd="0" destOrd="0" presId="urn:microsoft.com/office/officeart/2005/8/layout/arrow5"/>
    <dgm:cxn modelId="{2C14F918-320F-421C-A720-A72CCA3767EC}" type="presParOf" srcId="{1C22A6A3-FC1E-4583-A384-984D8859F4AA}" destId="{BAE39D91-C475-447E-989D-71940E814DB4}" srcOrd="0" destOrd="0" presId="urn:microsoft.com/office/officeart/2005/8/layout/arrow5"/>
    <dgm:cxn modelId="{9E62FD47-EFBA-476A-88BE-53F09173DA8C}" type="presParOf" srcId="{1C22A6A3-FC1E-4583-A384-984D8859F4AA}" destId="{FD57A599-C387-4366-9E90-0BD019D3908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39D91-C475-447E-989D-71940E814DB4}">
      <dsp:nvSpPr>
        <dsp:cNvPr id="0" name=""/>
        <dsp:cNvSpPr/>
      </dsp:nvSpPr>
      <dsp:spPr>
        <a:xfrm rot="16200000">
          <a:off x="8771" y="793663"/>
          <a:ext cx="3225122" cy="30779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Liberté d’expression</a:t>
          </a:r>
          <a:endParaRPr lang="fr-FR" sz="3100" kern="1200" dirty="0"/>
        </a:p>
      </dsp:txBody>
      <dsp:txXfrm rot="5400000">
        <a:off x="82359" y="1526355"/>
        <a:ext cx="2539305" cy="1612561"/>
      </dsp:txXfrm>
    </dsp:sp>
    <dsp:sp modelId="{FD57A599-C387-4366-9E90-0BD019D39084}">
      <dsp:nvSpPr>
        <dsp:cNvPr id="0" name=""/>
        <dsp:cNvSpPr/>
      </dsp:nvSpPr>
      <dsp:spPr>
        <a:xfrm rot="5400000">
          <a:off x="5049334" y="721684"/>
          <a:ext cx="3225122" cy="30779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Respect de la vie privée</a:t>
          </a:r>
          <a:endParaRPr lang="fr-FR" sz="3100" kern="1200" dirty="0"/>
        </a:p>
      </dsp:txBody>
      <dsp:txXfrm rot="-5400000">
        <a:off x="5661563" y="1454377"/>
        <a:ext cx="2539305" cy="1612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FCDBA-59CF-4473-BEE0-53EBE3501B01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203A-4D1F-45DF-8BA8-E9675662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1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5F25-353C-4A5E-97A2-0E83663E0FD9}" type="datetime1">
              <a:rPr lang="fr-FR" smtClean="0"/>
              <a:t>19/09/2022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FD83-B1FF-435D-A37E-B17C360A6E55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D51-814A-4CEE-9E72-A9E9BBF8412D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253-2388-4E68-A8CA-D16DD7F005C6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D561-100E-4A26-84B2-5A2D04A5F610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206-9A4C-4DB9-9B9D-36AA7AF86953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FC97-CDCD-44E6-967F-86C26F772C1D}" type="datetime1">
              <a:rPr lang="fr-FR" smtClean="0"/>
              <a:t>19/09/2022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EB12-4DF7-47A4-A8C7-D4FC63E9BE70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50A2-003A-4D7D-B5C1-05EFA01A101F}" type="datetime1">
              <a:rPr lang="fr-FR" smtClean="0"/>
              <a:t>19/09/2022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C94-69E1-412F-B21A-575EA842DAC0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2CB-1BE0-4312-98D3-E1EC91F8791A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6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ABC0D7-C01A-4C80-A7DC-A31AD36E1D9C}" type="datetime1">
              <a:rPr lang="fr-FR" smtClean="0"/>
              <a:t>19/09/2022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5.jpe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6.jpe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7.jpe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france.gouv.fr/affichCodeArticle.do?cidTexte=LEGITEXT000006072050&amp;idArticle=LEGIARTI000006904596&amp;dateTexte=&amp;categorieLien=c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23.xml"/><Relationship Id="rId7" Type="http://schemas.openxmlformats.org/officeDocument/2006/relationships/diagramLayout" Target="../diagrams/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diagramData" Target="../diagrams/data1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1.xml"/><Relationship Id="rId4" Type="http://schemas.openxmlformats.org/officeDocument/2006/relationships/tags" Target="../tags/tag24.xml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jpe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Section 3. Droit à l’image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6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512" y="692696"/>
            <a:ext cx="8820472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I.C Les mentions de la demande d’autorisation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L’autorisation doit être écrite et préciser</a:t>
            </a:r>
          </a:p>
          <a:p>
            <a:r>
              <a:rPr lang="fr-FR" dirty="0" smtClean="0"/>
              <a:t>Supports prévus ;</a:t>
            </a:r>
          </a:p>
          <a:p>
            <a:r>
              <a:rPr lang="fr-FR" dirty="0" smtClean="0"/>
              <a:t>Sujet ;</a:t>
            </a:r>
          </a:p>
          <a:p>
            <a:r>
              <a:rPr lang="fr-FR" dirty="0" smtClean="0"/>
              <a:t>Format ;</a:t>
            </a:r>
          </a:p>
          <a:p>
            <a:r>
              <a:rPr lang="fr-FR" dirty="0" smtClean="0"/>
              <a:t>Éventuellement couleur ou noir et blanc ;</a:t>
            </a:r>
          </a:p>
          <a:p>
            <a:r>
              <a:rPr lang="fr-FR" dirty="0" smtClean="0"/>
              <a:t>Nombre d’exemplaires ;</a:t>
            </a:r>
          </a:p>
          <a:p>
            <a:r>
              <a:rPr lang="fr-FR" dirty="0" smtClean="0"/>
              <a:t>Durée d’exploitation de l’image ;</a:t>
            </a:r>
          </a:p>
          <a:p>
            <a:r>
              <a:rPr lang="fr-FR" dirty="0" smtClean="0"/>
              <a:t>Territoire géographique.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6332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II. Les images interdites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Images volées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Images accompagnées de commentaires dévalorisants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Certaines images de la justice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Images attentatoires à la dignité humaine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17046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65667" y="6101953"/>
            <a:ext cx="6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II.A Les images volées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Pour diffuser une image, il faut l’autorisation de la personne. </a:t>
            </a:r>
          </a:p>
          <a:p>
            <a:r>
              <a:rPr lang="fr-FR" dirty="0" smtClean="0"/>
              <a:t>Les photos prises aux téléobjectifs ne peuvent être diffusées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II.B Les commentaires dévalorisants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Même si l’image a été prise avec l’autorisation de la personne, il est interdit de la diffuser avec des commentaires dévalorisants</a:t>
            </a:r>
          </a:p>
          <a:p>
            <a:endParaRPr lang="fr-FR" dirty="0"/>
          </a:p>
          <a:p>
            <a:r>
              <a:rPr lang="fr-FR" i="1" dirty="0" smtClean="0"/>
              <a:t>Exemple : M6 et les voyeurs sur la plage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II.C Images et justice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7544" y="1412776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Sont punis de 15 000 € d’amende :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La diffusion de l’image de quelqu’un menotté, sans son accord alors qu’il n’a pas encore été jugé coupable.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La diffusion d’image permettant d’identifier un mineur ayant quitté ses parents, délaissé, qui s’est suicidé, ou qui a été victime d’une infraction. (Sauf si le responsable légal donne son accord)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La diffusion sans son accord, de renseignements sur l’identité d’une personne victime d’agression sexuelle.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La diffusion d’information permettant d’identifier certains militaires ou policiers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520" y="692696"/>
            <a:ext cx="8686800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II.D Images attentatoires à la dignité humaine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Une image ne doit pas porter préjudice à la dignité humaine. </a:t>
            </a:r>
          </a:p>
          <a:p>
            <a:r>
              <a:rPr lang="fr-FR" dirty="0" smtClean="0"/>
              <a:t>Cette notion dépend du contexte et de l’image</a:t>
            </a:r>
          </a:p>
          <a:p>
            <a:endParaRPr lang="fr-FR" dirty="0"/>
          </a:p>
          <a:p>
            <a:r>
              <a:rPr lang="fr-FR" dirty="0" smtClean="0"/>
              <a:t>Exemple : le préfet </a:t>
            </a:r>
            <a:r>
              <a:rPr lang="fr-FR" dirty="0" err="1" smtClean="0"/>
              <a:t>Erignac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520" y="704088"/>
            <a:ext cx="8712968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III. Les exceptions à la demande d’autorisation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groupes dans les lieux publics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droit à l’information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personnes célèbres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L’exception artistique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65667" y="6101953"/>
            <a:ext cx="6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6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692696"/>
            <a:ext cx="8229600" cy="708688"/>
          </a:xfrm>
        </p:spPr>
        <p:txBody>
          <a:bodyPr/>
          <a:lstStyle/>
          <a:p>
            <a:r>
              <a:rPr lang="fr-FR" dirty="0" smtClean="0"/>
              <a:t>III.A</a:t>
            </a:r>
            <a:r>
              <a:rPr lang="fr-FR" dirty="0"/>
              <a:t>.</a:t>
            </a:r>
            <a:r>
              <a:rPr lang="fr-FR" dirty="0" smtClean="0"/>
              <a:t> Les groupes dans les lieux publics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Il est </a:t>
            </a:r>
            <a:r>
              <a:rPr lang="fr-FR" dirty="0" smtClean="0"/>
              <a:t>possible de </a:t>
            </a:r>
            <a:r>
              <a:rPr lang="fr-FR" dirty="0"/>
              <a:t>fixer l’image d’un groupe de personnes sur un lieu public sans demander l’autorisation de chacun à la condition que l’image ne centre pas l’attention sur l’une ou l’autre d’entre elles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i="1" dirty="0" smtClean="0"/>
              <a:t>Exemple : la sortie d’une gare si la photo ne centre pas sur une personne en particulier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7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5328592" cy="426287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/>
          <p:cNvSpPr txBox="1"/>
          <p:nvPr>
            <p:custDataLst>
              <p:tags r:id="rId4"/>
            </p:custDataLst>
          </p:nvPr>
        </p:nvSpPr>
        <p:spPr>
          <a:xfrm>
            <a:off x="755576" y="594928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Photo de J.O.H.N Walker</a:t>
            </a:r>
          </a:p>
          <a:p>
            <a:r>
              <a:rPr lang="fr-FR" dirty="0" smtClean="0"/>
              <a:t>CC [BY] 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0194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 / III.A Les groupes dans un lieu public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1" r="59679"/>
          <a:stretch/>
        </p:blipFill>
        <p:spPr>
          <a:xfrm>
            <a:off x="1331640" y="1850586"/>
            <a:ext cx="4032448" cy="389707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/>
          <p:cNvSpPr txBox="1"/>
          <p:nvPr>
            <p:custDataLst>
              <p:tags r:id="rId4"/>
            </p:custDataLst>
          </p:nvPr>
        </p:nvSpPr>
        <p:spPr>
          <a:xfrm>
            <a:off x="755576" y="594928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Photo de J.O.H.N Walker</a:t>
            </a:r>
          </a:p>
          <a:p>
            <a:r>
              <a:rPr lang="fr-FR" dirty="0" smtClean="0"/>
              <a:t>CC [BY] 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5335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 / III.A Les groupes dans un lieu public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>
            <p:custDataLst>
              <p:tags r:id="rId2"/>
            </p:custDataLst>
          </p:nvPr>
        </p:nvSpPr>
        <p:spPr>
          <a:xfrm>
            <a:off x="2375756" y="212100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Droit à l’image</a:t>
            </a:r>
            <a:endParaRPr lang="fr-FR" sz="4000" dirty="0"/>
          </a:p>
        </p:txBody>
      </p:sp>
      <p:sp>
        <p:nvSpPr>
          <p:cNvPr id="5" name="ZoneTexte 4"/>
          <p:cNvSpPr txBox="1"/>
          <p:nvPr>
            <p:custDataLst>
              <p:tags r:id="rId3"/>
            </p:custDataLst>
          </p:nvPr>
        </p:nvSpPr>
        <p:spPr>
          <a:xfrm>
            <a:off x="2375756" y="500996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Droit de l’image</a:t>
            </a:r>
            <a:endParaRPr lang="fr-FR" sz="4000" dirty="0"/>
          </a:p>
        </p:txBody>
      </p:sp>
      <p:sp>
        <p:nvSpPr>
          <p:cNvPr id="6" name="Différent de 5"/>
          <p:cNvSpPr/>
          <p:nvPr>
            <p:custDataLst>
              <p:tags r:id="rId4"/>
            </p:custDataLst>
          </p:nvPr>
        </p:nvSpPr>
        <p:spPr>
          <a:xfrm>
            <a:off x="3418995" y="3284984"/>
            <a:ext cx="2088232" cy="116432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III.B. L’exception d’information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rendre compte de l’actualité, il est possible de diffuser des images de personnes reconnaissables sans leur autorisation.</a:t>
            </a:r>
          </a:p>
          <a:p>
            <a:r>
              <a:rPr lang="fr-FR" dirty="0" smtClean="0"/>
              <a:t>Il faut toutefois respecter certaines conditions :</a:t>
            </a:r>
          </a:p>
          <a:p>
            <a:pPr lvl="1"/>
            <a:r>
              <a:rPr lang="fr-FR" dirty="0" smtClean="0"/>
              <a:t>L’image doit avoir une réelle portée informative et/ou historique </a:t>
            </a:r>
          </a:p>
          <a:p>
            <a:pPr lvl="1"/>
            <a:r>
              <a:rPr lang="fr-FR" dirty="0" smtClean="0"/>
              <a:t>La personne doit être réellement liée à l’évènement représenté</a:t>
            </a:r>
          </a:p>
          <a:p>
            <a:pPr lvl="1"/>
            <a:r>
              <a:rPr lang="fr-FR" dirty="0" smtClean="0"/>
              <a:t>L’image ne doit pas attenter à l’intimité ou à la dignité de la personne représentée</a:t>
            </a:r>
          </a:p>
          <a:p>
            <a:pPr lvl="1"/>
            <a:r>
              <a:rPr lang="fr-FR" dirty="0" smtClean="0"/>
              <a:t>L’image de la personne ne doit pas être sortie de son contexte initial.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III.B. L’exception </a:t>
            </a:r>
            <a:r>
              <a:rPr lang="fr-FR" dirty="0"/>
              <a:t>d’information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28800"/>
            <a:ext cx="8229600" cy="381642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 descr="http://www.celesteh.com/pics/February06/February06-Thumbnails/11.jpg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808480"/>
            <a:ext cx="5833630" cy="44288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>
            <p:custDataLst>
              <p:tags r:id="rId5"/>
            </p:custDataLst>
          </p:nvPr>
        </p:nvSpPr>
        <p:spPr>
          <a:xfrm>
            <a:off x="6876256" y="3838230"/>
            <a:ext cx="384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inconnu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15611"/>
              </p:ext>
            </p:extLst>
          </p:nvPr>
        </p:nvGraphicFramePr>
        <p:xfrm>
          <a:off x="0" y="6442536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III.B. L’exception d’information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 descr="C:\Users\Moulin\Downloads\2420932828_c1ed934882_o.jpg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6471920" cy="43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6651432" y="356828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Ernest </a:t>
            </a:r>
            <a:r>
              <a:rPr lang="fr-FR" dirty="0" smtClean="0"/>
              <a:t>Morales</a:t>
            </a:r>
          </a:p>
          <a:p>
            <a:r>
              <a:rPr lang="fr-FR" dirty="0" smtClean="0"/>
              <a:t>CC [PA] [NC] [ND]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51352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III.C Les personnes célèbres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Une personne célèbre ne peut s’opposer à la diffusion de son image lorsqu’elle est prise dans un contexte public.</a:t>
            </a:r>
          </a:p>
          <a:p>
            <a:endParaRPr lang="fr-FR" dirty="0"/>
          </a:p>
          <a:p>
            <a:r>
              <a:rPr lang="fr-FR" dirty="0" smtClean="0"/>
              <a:t>Un contexte public peut se dérouler dans :</a:t>
            </a:r>
          </a:p>
          <a:p>
            <a:pPr lvl="1"/>
            <a:r>
              <a:rPr lang="fr-FR" dirty="0" smtClean="0"/>
              <a:t>Un espace public : rue, concert, manifestation</a:t>
            </a:r>
          </a:p>
          <a:p>
            <a:pPr lvl="1"/>
            <a:r>
              <a:rPr lang="fr-FR" dirty="0" smtClean="0"/>
              <a:t>Dans un lieu privé, si l’événement qui s’y déroule a été médiatisé </a:t>
            </a:r>
          </a:p>
          <a:p>
            <a:r>
              <a:rPr lang="fr-FR" dirty="0" smtClean="0"/>
              <a:t>L’objectif de la diffusion doit être informationnel (pas </a:t>
            </a:r>
            <a:r>
              <a:rPr lang="fr-FR" smtClean="0"/>
              <a:t>de but commercial)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05886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7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III. D. L’exception artistique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En présence d’une vraie démarche artistique, l’image d’une personne peut être librement reproduite à condition que cette image :</a:t>
            </a:r>
          </a:p>
          <a:p>
            <a:r>
              <a:rPr lang="fr-FR" dirty="0" smtClean="0"/>
              <a:t>Ne porte pas atteinte  à sa dignité</a:t>
            </a:r>
          </a:p>
          <a:p>
            <a:r>
              <a:rPr lang="fr-FR" dirty="0" smtClean="0"/>
              <a:t>Respecte les interdictions légales (mineurs, personnes menottées…)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8233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25</a:t>
            </a:fld>
            <a:endParaRPr lang="fr-FR"/>
          </a:p>
        </p:txBody>
      </p:sp>
      <p:pic>
        <p:nvPicPr>
          <p:cNvPr id="2050" name="Picture 2" descr="https://fbcdn-sphotos-d-a.akamaihd.net/hphotos-ak-prn1/73235_165040176856845_2906208_n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5652120" y="2636912"/>
            <a:ext cx="327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Photo : Romain Philippon</a:t>
            </a:r>
          </a:p>
          <a:p>
            <a:r>
              <a:rPr lang="fr-FR" dirty="0" smtClean="0"/>
              <a:t>Extrait du livre Inconscience</a:t>
            </a:r>
          </a:p>
          <a:p>
            <a:r>
              <a:rPr lang="fr-FR" dirty="0" smtClean="0"/>
              <a:t>Les dormeurs autour du monde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9522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 / III. D L’exception artistique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2400296"/>
          </a:xfrm>
        </p:spPr>
        <p:txBody>
          <a:bodyPr/>
          <a:lstStyle/>
          <a:p>
            <a:r>
              <a:rPr lang="fr-FR" dirty="0" smtClean="0"/>
              <a:t>Chapitre 2</a:t>
            </a:r>
            <a:br>
              <a:rPr lang="fr-FR" dirty="0" smtClean="0"/>
            </a:br>
            <a:r>
              <a:rPr lang="fr-FR" dirty="0" smtClean="0"/>
              <a:t>Reproduire l’image de biens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4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 bien est protégé par le droit d’auteur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signe distinctif apparait sur la photo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 bien n’est pas protégé par le droit d’auteur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Les paysages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Les images professionnelles prises dans une ville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88115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1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 Le bien est protégé par le droit d’auteur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Il faut l’autorisation de l’auteur</a:t>
            </a:r>
          </a:p>
          <a:p>
            <a:r>
              <a:rPr lang="fr-FR" dirty="0" smtClean="0"/>
              <a:t>Il faut l’autorisation du propriétaire de l’endroit où l’œuvre est exposée</a:t>
            </a:r>
          </a:p>
          <a:p>
            <a:endParaRPr lang="fr-FR" dirty="0"/>
          </a:p>
          <a:p>
            <a:r>
              <a:rPr lang="fr-FR" dirty="0" smtClean="0"/>
              <a:t>Si l’œuvre est accessoire à l’image, on peut se passer de l’autorisation de l’auteur</a:t>
            </a:r>
          </a:p>
          <a:p>
            <a:r>
              <a:rPr lang="fr-FR" dirty="0" smtClean="0"/>
              <a:t>Autre exception : droit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28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3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 Un élément protégé par la Propriété industrielle  apparait sur la photo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r>
              <a:rPr lang="fr-FR" dirty="0" smtClean="0"/>
              <a:t>Si le bien est protégé par la PI (marque, raisons sociales…) il faut l’autorisation du titulaire du droit de propriété sur ces signes distinctifs</a:t>
            </a:r>
          </a:p>
          <a:p>
            <a:endParaRPr lang="fr-FR" dirty="0"/>
          </a:p>
          <a:p>
            <a:r>
              <a:rPr lang="fr-FR" dirty="0" smtClean="0"/>
              <a:t>Sauf si le bien est accessoire</a:t>
            </a:r>
          </a:p>
          <a:p>
            <a:r>
              <a:rPr lang="fr-FR" dirty="0" smtClean="0"/>
              <a:t>Sauf si droit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4788024" y="2032238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Photos</a:t>
            </a:r>
            <a:endParaRPr lang="fr-FR" sz="2400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1613593" y="2032238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Films</a:t>
            </a:r>
            <a:endParaRPr lang="fr-FR" sz="2400" dirty="0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3319224" y="5085184"/>
            <a:ext cx="2448272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Images de synthèse</a:t>
            </a:r>
            <a:endParaRPr lang="fr-FR" sz="2400" dirty="0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6156176" y="4473116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Peintures</a:t>
            </a:r>
            <a:endParaRPr lang="fr-FR" sz="2400" dirty="0"/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>
          <a:xfrm>
            <a:off x="399841" y="4473116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Marionnettes</a:t>
            </a:r>
            <a:endParaRPr lang="fr-FR" sz="2400" dirty="0"/>
          </a:p>
        </p:txBody>
      </p:sp>
      <p:sp>
        <p:nvSpPr>
          <p:cNvPr id="10" name="Rectangle 9"/>
          <p:cNvSpPr/>
          <p:nvPr>
            <p:custDataLst>
              <p:tags r:id="rId9"/>
            </p:custDataLst>
          </p:nvPr>
        </p:nvSpPr>
        <p:spPr>
          <a:xfrm>
            <a:off x="3203848" y="3537012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Dessins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75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5536" y="1124744"/>
            <a:ext cx="8424936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III. Le bien n’est pas protégé par la propriété intellectuelle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060848"/>
            <a:ext cx="8229600" cy="4263752"/>
          </a:xfrm>
        </p:spPr>
        <p:txBody>
          <a:bodyPr/>
          <a:lstStyle/>
          <a:p>
            <a:r>
              <a:rPr lang="fr-FR" dirty="0"/>
              <a:t>Le propriétaire d’une chose ne dispose </a:t>
            </a:r>
            <a:r>
              <a:rPr lang="fr-FR" dirty="0" smtClean="0"/>
              <a:t>pas d’un </a:t>
            </a:r>
            <a:r>
              <a:rPr lang="fr-FR" dirty="0"/>
              <a:t>droit exclusif sur l’image de celle-ci; </a:t>
            </a:r>
            <a:r>
              <a:rPr lang="fr-FR" dirty="0" smtClean="0"/>
              <a:t>Il peut </a:t>
            </a:r>
            <a:r>
              <a:rPr lang="fr-FR" dirty="0"/>
              <a:t>toutefois s’opposer à l’utilisation </a:t>
            </a:r>
            <a:r>
              <a:rPr lang="fr-FR" dirty="0" smtClean="0"/>
              <a:t>de l’image </a:t>
            </a:r>
            <a:r>
              <a:rPr lang="fr-FR" dirty="0"/>
              <a:t>par un tiers lorsqu’elle lui cause </a:t>
            </a:r>
            <a:r>
              <a:rPr lang="fr-FR" dirty="0" smtClean="0"/>
              <a:t>un trouble </a:t>
            </a:r>
            <a:r>
              <a:rPr lang="fr-FR" dirty="0"/>
              <a:t>anormal.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" y="268301"/>
            <a:ext cx="8075066" cy="60563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98067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2. Droit à l’image des biens / Bien n’est pas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protégé par le droit d’auteur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Les paysages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paysages sont protégés et il faut une autorisation pour les utiliser dans un but professionnel</a:t>
            </a:r>
          </a:p>
          <a:p>
            <a:pPr lvl="1"/>
            <a:r>
              <a:rPr lang="fr-FR" dirty="0" smtClean="0"/>
              <a:t>Le littoral qui appartient au conservatoire du littoral</a:t>
            </a:r>
          </a:p>
          <a:p>
            <a:pPr lvl="1"/>
            <a:r>
              <a:rPr lang="fr-FR" dirty="0" smtClean="0"/>
              <a:t>Les parcs nationaux de France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V. Les images professionnelles prises dans une ville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35760"/>
          </a:xfrm>
        </p:spPr>
        <p:txBody>
          <a:bodyPr/>
          <a:lstStyle/>
          <a:p>
            <a:r>
              <a:rPr lang="fr-FR" dirty="0" smtClean="0"/>
              <a:t>Il faut l’autorisation du maire</a:t>
            </a:r>
          </a:p>
          <a:p>
            <a:r>
              <a:rPr lang="fr-FR" dirty="0" smtClean="0"/>
              <a:t>Dans certaines villes, il </a:t>
            </a:r>
            <a:r>
              <a:rPr lang="fr-FR" smtClean="0"/>
              <a:t>faut payer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074096" cy="1362456"/>
          </a:xfrm>
        </p:spPr>
        <p:txBody>
          <a:bodyPr/>
          <a:lstStyle/>
          <a:p>
            <a:r>
              <a:rPr lang="fr-FR" sz="5000" dirty="0" smtClean="0"/>
              <a:t>Chapitre 3</a:t>
            </a:r>
            <a:br>
              <a:rPr lang="fr-FR" sz="5000" dirty="0" smtClean="0"/>
            </a:br>
            <a:r>
              <a:rPr lang="fr-FR" sz="5000" dirty="0" smtClean="0"/>
              <a:t>Les licences </a:t>
            </a:r>
            <a:r>
              <a:rPr lang="fr-FR" sz="5000" dirty="0" err="1" smtClean="0"/>
              <a:t>creative</a:t>
            </a:r>
            <a:r>
              <a:rPr lang="fr-FR" sz="5000" dirty="0" smtClean="0"/>
              <a:t> </a:t>
            </a:r>
            <a:r>
              <a:rPr lang="fr-FR" sz="5000" dirty="0" err="1" smtClean="0"/>
              <a:t>commons</a:t>
            </a:r>
            <a:endParaRPr lang="fr-FR" sz="5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Fournir un outil juridique qui garantit à la fois les droits de l’auteur et la libre circulation des contenus culturels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104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3. Les licences </a:t>
                      </a:r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creative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commons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15977"/>
              </p:ext>
            </p:extLst>
          </p:nvPr>
        </p:nvGraphicFramePr>
        <p:xfrm>
          <a:off x="395536" y="1972028"/>
          <a:ext cx="8254404" cy="443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164"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Termes abrégés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Significations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Signes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1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BY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Il faut préciser le nom</a:t>
                      </a:r>
                      <a:r>
                        <a:rPr lang="fr-FR" sz="2400" baseline="0" dirty="0" smtClean="0"/>
                        <a:t> de l’auteur</a:t>
                      </a:r>
                    </a:p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88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SA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Les œuvres</a:t>
                      </a:r>
                      <a:r>
                        <a:rPr lang="fr-FR" sz="2400" baseline="0" dirty="0" smtClean="0"/>
                        <a:t> composites doivent être partagées dans les mêmes conditions (</a:t>
                      </a:r>
                      <a:r>
                        <a:rPr lang="fr-FR" sz="2400" baseline="0" dirty="0" err="1" smtClean="0"/>
                        <a:t>ShareAlike</a:t>
                      </a:r>
                      <a:r>
                        <a:rPr lang="fr-FR" sz="2400" baseline="0" dirty="0" smtClean="0"/>
                        <a:t>)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1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NC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Pas d’usage commercial (</a:t>
                      </a:r>
                      <a:r>
                        <a:rPr lang="fr-FR" sz="2400" dirty="0" err="1" smtClean="0"/>
                        <a:t>Noncommercial</a:t>
                      </a:r>
                      <a:r>
                        <a:rPr lang="fr-FR" sz="2400" dirty="0" smtClean="0"/>
                        <a:t>)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1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ND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Pas de modification (</a:t>
                      </a:r>
                      <a:r>
                        <a:rPr lang="fr-FR" sz="2400" dirty="0" err="1" smtClean="0"/>
                        <a:t>Noderivs</a:t>
                      </a:r>
                      <a:r>
                        <a:rPr lang="fr-FR" sz="2400" dirty="0" smtClean="0"/>
                        <a:t>)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faire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4"/>
            <a:ext cx="8579179" cy="720080"/>
          </a:xfrm>
        </p:spPr>
        <p:txBody>
          <a:bodyPr/>
          <a:lstStyle/>
          <a:p>
            <a:r>
              <a:rPr lang="fr-FR" sz="2400" dirty="0" smtClean="0"/>
              <a:t>Il faut préciser à coté de l’</a:t>
            </a:r>
            <a:r>
              <a:rPr lang="fr-FR" sz="2400" dirty="0" err="1" smtClean="0"/>
              <a:t>oeuvre</a:t>
            </a:r>
            <a:r>
              <a:rPr lang="fr-FR" sz="2400" dirty="0" smtClean="0"/>
              <a:t> CC puis les différents droits</a:t>
            </a:r>
          </a:p>
          <a:p>
            <a:pPr algn="ctr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36</a:t>
            </a:fld>
            <a:endParaRPr lang="fr-FR"/>
          </a:p>
        </p:txBody>
      </p:sp>
      <p:pic>
        <p:nvPicPr>
          <p:cNvPr id="1027" name="Picture 3" descr="C:\Users\Moulin\Downloads\48px-Cc-nd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81577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oulin\Downloads\Cc-nc_whi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176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oulin\Downloads\48px-Cc-sa_whit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8506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oulin\Downloads\48px-Cc-by_new_whit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08" y="291222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7739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3. Les licences </a:t>
                      </a:r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creative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commons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0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074096" cy="1362456"/>
          </a:xfrm>
        </p:spPr>
        <p:txBody>
          <a:bodyPr/>
          <a:lstStyle/>
          <a:p>
            <a:r>
              <a:rPr lang="fr-FR" sz="5000" dirty="0" smtClean="0"/>
              <a:t>Chapitre 4</a:t>
            </a:r>
            <a:br>
              <a:rPr lang="fr-FR" sz="5000" dirty="0" smtClean="0"/>
            </a:br>
            <a:r>
              <a:rPr lang="fr-FR" sz="5000" dirty="0" smtClean="0"/>
              <a:t>Mentions obligatoires</a:t>
            </a:r>
            <a:endParaRPr lang="fr-FR" sz="5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3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Art. L. 2133-2.-Les photographies à usage commercial de mannequins, définis à l'</a:t>
            </a:r>
            <a:r>
              <a:rPr lang="fr-FR" dirty="0">
                <a:hlinkClick r:id="rId2"/>
              </a:rPr>
              <a:t>article L. </a:t>
            </a:r>
            <a:r>
              <a:rPr lang="fr-FR">
                <a:hlinkClick r:id="rId2"/>
              </a:rPr>
              <a:t>7123-2 du code du travail</a:t>
            </a:r>
            <a:r>
              <a:rPr lang="fr-FR"/>
              <a:t>, dont l'apparence corporelle a été modifiée par un logiciel de traitement d'image afin d'affiner ou d'épaissir la silhouette du mannequin doivent être accompagnées de la mention : “ Photographie retouchée ”.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2112264"/>
          </a:xfrm>
        </p:spPr>
        <p:txBody>
          <a:bodyPr/>
          <a:lstStyle/>
          <a:p>
            <a:r>
              <a:rPr lang="fr-FR" dirty="0" smtClean="0"/>
              <a:t>Chapitre 1</a:t>
            </a:r>
            <a:br>
              <a:rPr lang="fr-FR" dirty="0" smtClean="0"/>
            </a:br>
            <a:r>
              <a:rPr lang="fr-FR" dirty="0" smtClean="0"/>
              <a:t>Le droit à l’image des personnes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2737013"/>
              </p:ext>
            </p:extLst>
          </p:nvPr>
        </p:nvGraphicFramePr>
        <p:xfrm>
          <a:off x="457200" y="1628775"/>
          <a:ext cx="8229600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Explosion 1 4"/>
          <p:cNvSpPr/>
          <p:nvPr>
            <p:custDataLst>
              <p:tags r:id="rId3"/>
            </p:custDataLst>
          </p:nvPr>
        </p:nvSpPr>
        <p:spPr>
          <a:xfrm>
            <a:off x="3254172" y="2852936"/>
            <a:ext cx="2736304" cy="22322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00" dirty="0" smtClean="0"/>
              <a:t>Droit à l’image</a:t>
            </a:r>
            <a:endParaRPr lang="fr-FR" sz="3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11707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520" y="704088"/>
            <a:ext cx="8784976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 A Règle générale : la demande d’autorisation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reproduction et la diffusion de l’image d’une personne reconnaissable sont interdites sans l’autorisation de cette personne.</a:t>
            </a:r>
          </a:p>
          <a:p>
            <a:endParaRPr lang="fr-FR" dirty="0"/>
          </a:p>
          <a:p>
            <a:r>
              <a:rPr lang="fr-FR" dirty="0" smtClean="0"/>
              <a:t>Il faut une autorisation :</a:t>
            </a:r>
          </a:p>
          <a:p>
            <a:pPr lvl="1"/>
            <a:r>
              <a:rPr lang="fr-FR" dirty="0" smtClean="0"/>
              <a:t>pour prendre la photo</a:t>
            </a:r>
          </a:p>
          <a:p>
            <a:pPr lvl="1"/>
            <a:r>
              <a:rPr lang="fr-FR" dirty="0" smtClean="0"/>
              <a:t>pour diffuser la photo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7783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C:\Users\Moulin\Downloads\5662840784_bf0894cb87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1768"/>
            <a:ext cx="5544616" cy="36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>
            <p:custDataLst>
              <p:tags r:id="rId5"/>
            </p:custDataLst>
          </p:nvPr>
        </p:nvSpPr>
        <p:spPr>
          <a:xfrm>
            <a:off x="1979712" y="544522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Photo de </a:t>
            </a:r>
            <a:r>
              <a:rPr lang="fr-FR" dirty="0"/>
              <a:t>Diego </a:t>
            </a:r>
            <a:r>
              <a:rPr lang="fr-FR" dirty="0" err="1"/>
              <a:t>Albero</a:t>
            </a:r>
            <a:r>
              <a:rPr lang="fr-FR" dirty="0"/>
              <a:t> </a:t>
            </a:r>
            <a:r>
              <a:rPr lang="fr-FR" dirty="0" err="1" smtClean="0"/>
              <a:t>Román</a:t>
            </a:r>
            <a:endParaRPr lang="fr-FR" dirty="0" smtClean="0"/>
          </a:p>
          <a:p>
            <a:r>
              <a:rPr lang="fr-FR" dirty="0" smtClean="0"/>
              <a:t>CC [BY]</a:t>
            </a:r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4276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 / I. A Règle générale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3521868" cy="46958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>
            <p:custDataLst>
              <p:tags r:id="rId4"/>
            </p:custDataLst>
          </p:nvPr>
        </p:nvSpPr>
        <p:spPr>
          <a:xfrm>
            <a:off x="755576" y="55172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Photo Pierre </a:t>
            </a:r>
            <a:r>
              <a:rPr lang="fr-FR" dirty="0" err="1" smtClean="0"/>
              <a:t>Metivier</a:t>
            </a:r>
            <a:r>
              <a:rPr lang="fr-FR" dirty="0" smtClean="0"/>
              <a:t> </a:t>
            </a:r>
          </a:p>
          <a:p>
            <a:r>
              <a:rPr lang="fr-FR" dirty="0" smtClean="0"/>
              <a:t>CC [BY] [NC]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18180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 / I. A Règle générale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I. B Les personnes protégées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Certaines personnes ne peuvent donner l’autorisation elles-mêmes</a:t>
            </a:r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enfants</a:t>
            </a:r>
          </a:p>
          <a:p>
            <a:pPr lvl="1"/>
            <a:r>
              <a:rPr lang="fr-FR" dirty="0" smtClean="0"/>
              <a:t>Les majeurs incapables</a:t>
            </a:r>
          </a:p>
          <a:p>
            <a:pPr lvl="1"/>
            <a:r>
              <a:rPr lang="fr-FR" dirty="0" smtClean="0"/>
              <a:t>Personnes décédées</a:t>
            </a:r>
          </a:p>
          <a:p>
            <a:r>
              <a:rPr lang="fr-FR" dirty="0" smtClean="0"/>
              <a:t>Certaines professions donnent droit à des protections</a:t>
            </a:r>
          </a:p>
          <a:p>
            <a:pPr lvl="1"/>
            <a:r>
              <a:rPr lang="fr-FR" dirty="0" smtClean="0"/>
              <a:t>Interdiction de prendre en photo pour identifier des </a:t>
            </a:r>
            <a:r>
              <a:rPr lang="fr-FR" dirty="0" smtClean="0"/>
              <a:t>professions </a:t>
            </a:r>
            <a:r>
              <a:rPr lang="fr-FR" dirty="0" smtClean="0"/>
              <a:t>sensibles (GIGN, service secret)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60510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5036</TotalTime>
  <Words>1411</Words>
  <Application>Microsoft Office PowerPoint</Application>
  <PresentationFormat>Affichage à l'écran (4:3)</PresentationFormat>
  <Paragraphs>216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Calibri</vt:lpstr>
      <vt:lpstr>Constantia</vt:lpstr>
      <vt:lpstr>Wingdings 2</vt:lpstr>
      <vt:lpstr>Débit</vt:lpstr>
      <vt:lpstr>Section 3. Droit à l’image</vt:lpstr>
      <vt:lpstr>Présentation PowerPoint</vt:lpstr>
      <vt:lpstr>Présentation PowerPoint</vt:lpstr>
      <vt:lpstr>Chapitre 1 Le droit à l’image des personnes</vt:lpstr>
      <vt:lpstr>Introduction</vt:lpstr>
      <vt:lpstr>I. A Règle générale : la demande d’autorisation</vt:lpstr>
      <vt:lpstr>Présentation PowerPoint</vt:lpstr>
      <vt:lpstr>Présentation PowerPoint</vt:lpstr>
      <vt:lpstr>I. B Les personnes protégées</vt:lpstr>
      <vt:lpstr>I.C Les mentions de la demande d’autorisation</vt:lpstr>
      <vt:lpstr>II. Les images interdites</vt:lpstr>
      <vt:lpstr>II.A Les images volées</vt:lpstr>
      <vt:lpstr>II.B Les commentaires dévalorisants</vt:lpstr>
      <vt:lpstr>II.C Images et justice</vt:lpstr>
      <vt:lpstr>II.D Images attentatoires à la dignité humaine </vt:lpstr>
      <vt:lpstr>III. Les exceptions à la demande d’autorisation</vt:lpstr>
      <vt:lpstr>III.A. Les groupes dans les lieux publics</vt:lpstr>
      <vt:lpstr>Présentation PowerPoint</vt:lpstr>
      <vt:lpstr>Présentation PowerPoint</vt:lpstr>
      <vt:lpstr>III.B. L’exception d’information</vt:lpstr>
      <vt:lpstr>III.B. L’exception d’information</vt:lpstr>
      <vt:lpstr>III.B. L’exception d’information</vt:lpstr>
      <vt:lpstr>III.C Les personnes célèbres</vt:lpstr>
      <vt:lpstr>III. D. L’exception artistique</vt:lpstr>
      <vt:lpstr>Présentation PowerPoint</vt:lpstr>
      <vt:lpstr>Chapitre 2 Reproduire l’image de biens</vt:lpstr>
      <vt:lpstr>Plan</vt:lpstr>
      <vt:lpstr>I. Le bien est protégé par le droit d’auteur</vt:lpstr>
      <vt:lpstr>II Un élément protégé par la Propriété industrielle  apparait sur la photo</vt:lpstr>
      <vt:lpstr>III. Le bien n’est pas protégé par la propriété intellectuelle</vt:lpstr>
      <vt:lpstr>Présentation PowerPoint</vt:lpstr>
      <vt:lpstr>IV. Les paysages</vt:lpstr>
      <vt:lpstr>V. Les images professionnelles prises dans une ville</vt:lpstr>
      <vt:lpstr>Chapitre 3 Les licences creative commons</vt:lpstr>
      <vt:lpstr>Objectifs</vt:lpstr>
      <vt:lpstr>Comment faire ?</vt:lpstr>
      <vt:lpstr>Chapitre 4 Mentions obligatoires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Moulin</dc:creator>
  <cp:lastModifiedBy>Antoine Moulin</cp:lastModifiedBy>
  <cp:revision>70</cp:revision>
  <dcterms:created xsi:type="dcterms:W3CDTF">2012-09-15T12:37:13Z</dcterms:created>
  <dcterms:modified xsi:type="dcterms:W3CDTF">2022-09-19T08:24:01Z</dcterms:modified>
</cp:coreProperties>
</file>