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hyperlink" Target="http://www.flickr.com/people/53005672@N04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A Review on Automatic Image Annotation Techniques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Samuel Jackson (slj11)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Interlude: What Should We Label This?</a:t>
            </a:r>
          </a:p>
        </p:txBody>
      </p:sp>
      <p:pic>
        <p:nvPicPr>
          <p:cNvPr id="84" name="12719224_776625902443702_2502741672264359009_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3532" y="2089588"/>
            <a:ext cx="8137736" cy="6103302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985678" y="8305799"/>
            <a:ext cx="110334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500"/>
              <a:t>Car, Lake, Road, Grass, Hills, Sky, Wales, Landscape?</a:t>
            </a:r>
            <a:endParaRPr sz="3500"/>
          </a:p>
          <a:p>
            <a:pPr lvl="0">
              <a:defRPr sz="1800"/>
            </a:pPr>
            <a:r>
              <a:rPr sz="3500"/>
              <a:t>Google Photos says: Mountains and Car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Multi-Labelling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Label images with multiple semantic concepts.</a:t>
            </a:r>
            <a:endParaRPr sz="3600"/>
          </a:p>
          <a:p>
            <a:pPr lvl="0">
              <a:defRPr sz="1800"/>
            </a:pPr>
            <a:r>
              <a:rPr sz="3600"/>
              <a:t>Typically formulated as a probabilistic Bayesian learning problem</a:t>
            </a:r>
            <a:endParaRPr sz="3600"/>
          </a:p>
          <a:p>
            <a:pPr lvl="0">
              <a:defRPr sz="1800"/>
            </a:pPr>
            <a:r>
              <a:rPr sz="3600"/>
              <a:t>Two major types:</a:t>
            </a:r>
            <a:endParaRPr sz="3600"/>
          </a:p>
          <a:p>
            <a:pPr lvl="1">
              <a:defRPr sz="1800"/>
            </a:pPr>
            <a:r>
              <a:rPr sz="3000"/>
              <a:t>Non-Parametric</a:t>
            </a:r>
            <a:endParaRPr sz="3000"/>
          </a:p>
          <a:p>
            <a:pPr lvl="1">
              <a:defRPr sz="1800"/>
            </a:pPr>
            <a:r>
              <a:rPr sz="3000"/>
              <a:t>Parametric</a:t>
            </a:r>
          </a:p>
        </p:txBody>
      </p:sp>
      <p:pic>
        <p:nvPicPr>
          <p:cNvPr id="89" name="Screen Shot 2016-02-20 at 12.21.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3364" y="4855030"/>
            <a:ext cx="7244508" cy="4552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pPr lvl="0">
              <a:defRPr sz="1800"/>
            </a:pPr>
            <a:r>
              <a:rPr sz="6300"/>
              <a:t>Parametric vs. Non-Parametric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825500" y="2609850"/>
            <a:ext cx="5320308" cy="6286500"/>
          </a:xfrm>
          <a:prstGeom prst="rect">
            <a:avLst/>
          </a:prstGeom>
        </p:spPr>
        <p:txBody>
          <a:bodyPr/>
          <a:lstStyle/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Conditional probabilities are calculated without prior assumption</a:t>
            </a:r>
            <a:endParaRPr sz="2844"/>
          </a:p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Pros: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370"/>
              <a:t>Model free</a:t>
            </a:r>
            <a:endParaRPr sz="2370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370"/>
              <a:t>Quick to train</a:t>
            </a:r>
            <a:endParaRPr sz="2370"/>
          </a:p>
          <a:p>
            <a:pPr lvl="0" marL="351155" indent="-351155" defTabSz="461518">
              <a:spcBef>
                <a:spcPts val="3300"/>
              </a:spcBef>
              <a:defRPr sz="1800"/>
            </a:pPr>
            <a:r>
              <a:rPr sz="2844"/>
              <a:t>Cons:</a:t>
            </a:r>
            <a:endParaRPr sz="2844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370"/>
              <a:t>Lots of Parameters</a:t>
            </a:r>
            <a:endParaRPr sz="2370"/>
          </a:p>
          <a:p>
            <a:pPr lvl="1" marL="702310" indent="-351155" defTabSz="461518">
              <a:spcBef>
                <a:spcPts val="3300"/>
              </a:spcBef>
              <a:defRPr sz="1800"/>
            </a:pPr>
            <a:r>
              <a:rPr sz="2370"/>
              <a:t>Sensitive to noise</a:t>
            </a:r>
          </a:p>
        </p:txBody>
      </p:sp>
      <p:sp>
        <p:nvSpPr>
          <p:cNvPr id="93" name="Shape 93"/>
          <p:cNvSpPr/>
          <p:nvPr/>
        </p:nvSpPr>
        <p:spPr>
          <a:xfrm>
            <a:off x="6731000" y="2609850"/>
            <a:ext cx="5320308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333375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700"/>
              <a:t>Features space assumed to follow a known distribution (often Gaussian)</a:t>
            </a:r>
            <a:endParaRPr sz="2700"/>
          </a:p>
          <a:p>
            <a:pPr lvl="0" marL="333375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700"/>
              <a:t>Pros:</a:t>
            </a:r>
            <a:endParaRPr sz="2700"/>
          </a:p>
          <a:p>
            <a:pPr lvl="1" marL="666750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250"/>
              <a:t>Good approximation of unknown distribution</a:t>
            </a:r>
            <a:endParaRPr sz="2250"/>
          </a:p>
          <a:p>
            <a:pPr lvl="1" marL="666750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250"/>
              <a:t>Small samples</a:t>
            </a:r>
            <a:endParaRPr sz="2250"/>
          </a:p>
          <a:p>
            <a:pPr lvl="0" marL="333375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700"/>
              <a:t>Cons:</a:t>
            </a:r>
            <a:endParaRPr sz="2700"/>
          </a:p>
          <a:p>
            <a:pPr lvl="1" marL="666750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250"/>
              <a:t>Predefined distribution</a:t>
            </a:r>
            <a:endParaRPr sz="2250"/>
          </a:p>
          <a:p>
            <a:pPr lvl="1" marL="666750" indent="-333375" algn="l" defTabSz="438150">
              <a:spcBef>
                <a:spcPts val="3100"/>
              </a:spcBef>
              <a:buSzPct val="75000"/>
              <a:buChar char="•"/>
              <a:defRPr sz="1800"/>
            </a:pPr>
            <a:r>
              <a:rPr sz="2250"/>
              <a:t>Expensive training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Metadata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But isn’t all this image processing is computationally expensive?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Use content from HTML, URLs, text etc. 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Can use hybrid approach</a:t>
            </a:r>
            <a:endParaRPr sz="2772"/>
          </a:p>
          <a:p>
            <a:pPr lvl="0" marL="342264" indent="-342264" defTabSz="449833">
              <a:spcBef>
                <a:spcPts val="3200"/>
              </a:spcBef>
              <a:defRPr sz="1800"/>
            </a:pPr>
            <a:r>
              <a:rPr sz="2772"/>
              <a:t>Issues: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Often noisy/unreliable content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The “semantic gap”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Lexicon size</a:t>
            </a:r>
            <a:endParaRPr sz="2772"/>
          </a:p>
          <a:p>
            <a:pPr lvl="1" marL="684529" indent="-342264" defTabSz="449833">
              <a:spcBef>
                <a:spcPts val="3200"/>
              </a:spcBef>
              <a:defRPr sz="1800"/>
            </a:pPr>
            <a:r>
              <a:rPr sz="2772"/>
              <a:t>Mapping to visual features</a:t>
            </a:r>
          </a:p>
        </p:txBody>
      </p:sp>
      <p:pic>
        <p:nvPicPr>
          <p:cNvPr id="97" name="Unidentified_kangaroo_-Blue_Mountains,_New_South_Wales,_Australia-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9735" y="4628244"/>
            <a:ext cx="4507965" cy="301752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>
            <a:off x="8540151" y="7721600"/>
            <a:ext cx="270713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/>
            </a:pPr>
            <a:r>
              <a:rPr sz="2000"/>
              <a:t>Kangaroo or Australia?</a:t>
            </a:r>
          </a:p>
        </p:txBody>
      </p:sp>
      <p:sp>
        <p:nvSpPr>
          <p:cNvPr id="99" name="Shape 99"/>
          <p:cNvSpPr/>
          <p:nvPr/>
        </p:nvSpPr>
        <p:spPr>
          <a:xfrm>
            <a:off x="6769326" y="8203837"/>
            <a:ext cx="62487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/>
              <a:t>Image source: Sinead Friel </a:t>
            </a:r>
            <a:r>
              <a:rPr sz="1500" u="sng">
                <a:hlinkClick r:id="rId3" invalidUrl="" action="" tgtFrame="" tooltip="" history="1" highlightClick="0" endSnd="0"/>
              </a:rPr>
              <a:t>http://www.flickr.com/people/53005672@N04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Final Thoughts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Generally a well written &amp; interesting paper</a:t>
            </a:r>
            <a:endParaRPr sz="3600"/>
          </a:p>
          <a:p>
            <a:pPr lvl="0">
              <a:defRPr sz="1800"/>
            </a:pPr>
            <a:r>
              <a:rPr sz="3600"/>
              <a:t>Covers an awful lot of content (perhaps too much?)</a:t>
            </a:r>
            <a:endParaRPr sz="3600"/>
          </a:p>
          <a:p>
            <a:pPr lvl="0">
              <a:defRPr sz="1800"/>
            </a:pPr>
            <a:r>
              <a:rPr sz="3600"/>
              <a:t>Gives the reader a good flavour of the methods</a:t>
            </a:r>
            <a:endParaRPr sz="3600"/>
          </a:p>
          <a:p>
            <a:pPr lvl="0">
              <a:defRPr sz="1800"/>
            </a:pPr>
            <a:r>
              <a:rPr sz="3600"/>
              <a:t>Perhaps out of date? Are Deep NNs used more now?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8000"/>
              <a:t>Thank You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Any Questions?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AIA?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 a nut shell: labelling images correctly!</a:t>
            </a:r>
            <a:endParaRPr sz="3600"/>
          </a:p>
          <a:p>
            <a:pPr lvl="0">
              <a:defRPr sz="1800"/>
            </a:pPr>
            <a:r>
              <a:rPr sz="3600"/>
              <a:t>More formally: Trying to find images that are semantically similar to our input query.</a:t>
            </a:r>
            <a:endParaRPr sz="3600"/>
          </a:p>
          <a:p>
            <a:pPr lvl="0">
              <a:defRPr sz="1800"/>
            </a:pPr>
            <a:r>
              <a:rPr sz="3600"/>
              <a:t>The key challenges: automation, higher level meaning.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What Do I Need to Do AIA?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952500" y="2609850"/>
            <a:ext cx="6476207" cy="6286500"/>
          </a:xfrm>
          <a:prstGeom prst="rect">
            <a:avLst/>
          </a:prstGeom>
        </p:spPr>
        <p:txBody>
          <a:bodyPr/>
          <a:lstStyle/>
          <a:p>
            <a:pPr lvl="0" marL="324484" indent="-324484" defTabSz="426466">
              <a:spcBef>
                <a:spcPts val="3000"/>
              </a:spcBef>
              <a:defRPr sz="1800"/>
            </a:pPr>
            <a:r>
              <a:rPr sz="3285"/>
              <a:t>Feature extraction</a:t>
            </a:r>
            <a:endParaRPr sz="3285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Segmentation</a:t>
            </a:r>
            <a:endParaRPr sz="2628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Global vs. Local</a:t>
            </a:r>
            <a:endParaRPr sz="2628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Colour, Texture, Shape based…</a:t>
            </a:r>
            <a:endParaRPr sz="2628"/>
          </a:p>
          <a:p>
            <a:pPr lvl="0" marL="324484" indent="-324484" defTabSz="426466">
              <a:spcBef>
                <a:spcPts val="3000"/>
              </a:spcBef>
              <a:defRPr sz="1800"/>
            </a:pPr>
            <a:r>
              <a:rPr sz="3285"/>
              <a:t>Semantic learning technique</a:t>
            </a:r>
            <a:endParaRPr sz="3285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Single label</a:t>
            </a:r>
            <a:endParaRPr sz="2628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Multi-Labelling</a:t>
            </a:r>
            <a:endParaRPr sz="2628"/>
          </a:p>
          <a:p>
            <a:pPr lvl="1" marL="648970" indent="-324485" defTabSz="426466">
              <a:spcBef>
                <a:spcPts val="3000"/>
              </a:spcBef>
              <a:defRPr sz="1800"/>
            </a:pPr>
            <a:r>
              <a:rPr sz="2628"/>
              <a:t>Metadata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7678415" y="2202085"/>
            <a:ext cx="4103413" cy="6735708"/>
            <a:chOff x="0" y="0"/>
            <a:chExt cx="4103412" cy="6735706"/>
          </a:xfrm>
        </p:grpSpPr>
        <p:sp>
          <p:nvSpPr>
            <p:cNvPr id="40" name="Shape 40"/>
            <p:cNvSpPr/>
            <p:nvPr/>
          </p:nvSpPr>
          <p:spPr>
            <a:xfrm>
              <a:off x="0" y="1965176"/>
              <a:ext cx="1698477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Feature</a:t>
              </a:r>
              <a:endParaRPr sz="24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Extraction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0" y="5465706"/>
              <a:ext cx="1698477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Semantic Learning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2405384" y="769022"/>
              <a:ext cx="1697580" cy="169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Annotated Images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851495" y="3260443"/>
              <a:ext cx="1" cy="2161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1698477" cy="1698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Raw Images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2404936" y="2732853"/>
              <a:ext cx="1698477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User</a:t>
              </a:r>
              <a:endParaRPr sz="24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2404936" y="4269553"/>
              <a:ext cx="1698477" cy="1698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Similar Images</a:t>
              </a:r>
            </a:p>
          </p:txBody>
        </p:sp>
        <p:sp>
          <p:nvSpPr>
            <p:cNvPr id="47" name="Shape 47"/>
            <p:cNvSpPr/>
            <p:nvPr/>
          </p:nvSpPr>
          <p:spPr>
            <a:xfrm>
              <a:off x="851495" y="5224273"/>
              <a:ext cx="1" cy="2161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851495" y="1723743"/>
              <a:ext cx="1" cy="2161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3254174" y="2491868"/>
              <a:ext cx="1" cy="2161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1735162" y="296390"/>
              <a:ext cx="1491839" cy="57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3117" y="21589"/>
                  </a:lnTo>
                  <a:lnTo>
                    <a:pt x="3388" y="0"/>
                  </a:lnTo>
                  <a:lnTo>
                    <a:pt x="21600" y="8"/>
                  </a:lnTo>
                  <a:lnTo>
                    <a:pt x="21600" y="1683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3254174" y="4028120"/>
              <a:ext cx="1" cy="2161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2" name="Shape 52"/>
            <p:cNvSpPr/>
            <p:nvPr/>
          </p:nvSpPr>
          <p:spPr>
            <a:xfrm>
              <a:off x="448" y="3501876"/>
              <a:ext cx="1697580" cy="169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Image</a:t>
              </a:r>
              <a:endParaRPr sz="24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2400">
                  <a:solidFill>
                    <a:srgbClr val="FFFFFF"/>
                  </a:solidFill>
                </a:rPr>
                <a:t>Features</a:t>
              </a:r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 Extraction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952500" y="2603500"/>
            <a:ext cx="7267526" cy="6286500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Low level representation of what characterises the image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Just a few different approaches:</a:t>
            </a:r>
            <a:endParaRPr sz="3312"/>
          </a:p>
          <a:p>
            <a:pPr lvl="1" marL="817880" indent="-408940" defTabSz="537463">
              <a:spcBef>
                <a:spcPts val="3800"/>
              </a:spcBef>
              <a:defRPr sz="1800"/>
            </a:pPr>
            <a:r>
              <a:rPr sz="2760"/>
              <a:t>Colour: Moments, Histogram, Correlogram</a:t>
            </a:r>
            <a:endParaRPr sz="2760"/>
          </a:p>
          <a:p>
            <a:pPr lvl="1" marL="817880" indent="-408940" defTabSz="537463">
              <a:spcBef>
                <a:spcPts val="3800"/>
              </a:spcBef>
              <a:defRPr sz="1800"/>
            </a:pPr>
            <a:r>
              <a:rPr sz="2760"/>
              <a:t>Texture: Texton, GLCM, Gabor</a:t>
            </a:r>
            <a:endParaRPr sz="2760"/>
          </a:p>
          <a:p>
            <a:pPr lvl="1" marL="817880" indent="-408940" defTabSz="537463">
              <a:spcBef>
                <a:spcPts val="3800"/>
              </a:spcBef>
              <a:defRPr sz="1800"/>
            </a:pPr>
            <a:r>
              <a:rPr sz="2760"/>
              <a:t>Shape: Area, Moments, Circularity</a:t>
            </a:r>
            <a:endParaRPr sz="2760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Global vs. Local?</a:t>
            </a:r>
          </a:p>
        </p:txBody>
      </p:sp>
      <p:pic>
        <p:nvPicPr>
          <p:cNvPr id="57" name="256px-Gabor-oc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6774" y="4914900"/>
            <a:ext cx="3251201" cy="217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9783558" y="7213600"/>
            <a:ext cx="23976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Gabor filtered Chinese text</a:t>
            </a:r>
          </a:p>
        </p:txBody>
      </p:sp>
      <p:pic>
        <p:nvPicPr>
          <p:cNvPr id="59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6192961">
            <a:off x="10275624" y="6936933"/>
            <a:ext cx="1413501" cy="2887142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9473138" y="9217207"/>
            <a:ext cx="30184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Shape features from mammogram</a:t>
            </a:r>
          </a:p>
        </p:txBody>
      </p:sp>
      <p:pic>
        <p:nvPicPr>
          <p:cNvPr id="61" name="Starry_night_color_histogram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52402" y="2380113"/>
            <a:ext cx="4217486" cy="1950587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8614520" y="4457700"/>
            <a:ext cx="389324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500"/>
              <a:t>Colour Histogram of van Gogh’s </a:t>
            </a:r>
            <a:r>
              <a:rPr i="1" sz="1500"/>
              <a:t>Starry Night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Semantic Learning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Once we’ve acquired low level features we can use these to represent the image (assumption!)</a:t>
            </a:r>
            <a:endParaRPr sz="3600"/>
          </a:p>
          <a:p>
            <a:pPr lvl="0">
              <a:defRPr sz="1800"/>
            </a:pPr>
            <a:r>
              <a:rPr sz="3600"/>
              <a:t>Features used as input to a machine learning algorithm.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Single Label Annotation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Attempt to assign an image to a single concept/class</a:t>
            </a:r>
            <a:endParaRPr sz="3600"/>
          </a:p>
          <a:p>
            <a:pPr lvl="0">
              <a:defRPr sz="1800"/>
            </a:pPr>
            <a:r>
              <a:rPr sz="3600"/>
              <a:t>Often uses pretty simple/well known machine learning methods.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Support Vector Machines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952500" y="2336800"/>
            <a:ext cx="5998568" cy="6286500"/>
          </a:xfrm>
          <a:prstGeom prst="rect">
            <a:avLst/>
          </a:prstGeom>
        </p:spPr>
        <p:txBody>
          <a:bodyPr/>
          <a:lstStyle/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Finds optimal class boundary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Train separate SVM for each class.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Can use multiple groups of classifiers + confidence factor</a:t>
            </a:r>
            <a:endParaRPr sz="3348"/>
          </a:p>
          <a:p>
            <a:pPr lvl="0" marL="413384" indent="-413384" defTabSz="543305">
              <a:spcBef>
                <a:spcPts val="3900"/>
              </a:spcBef>
              <a:defRPr sz="1800"/>
            </a:pPr>
            <a:r>
              <a:rPr sz="3348"/>
              <a:t>Cons: Class imbalance issues, prone to overfitting</a:t>
            </a:r>
          </a:p>
        </p:txBody>
      </p:sp>
      <p:pic>
        <p:nvPicPr>
          <p:cNvPr id="72" name="Screen Shot 2016-02-20 at 10.48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7983" y="2065897"/>
            <a:ext cx="6227153" cy="3541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creen Shot 2016-02-20 at 10.49.3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5622" y="5523012"/>
            <a:ext cx="4929429" cy="4058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Neural Networks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xfrm>
            <a:off x="952500" y="2609850"/>
            <a:ext cx="5545287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Features form input layer</a:t>
            </a:r>
            <a:endParaRPr sz="3600"/>
          </a:p>
          <a:p>
            <a:pPr lvl="0">
              <a:defRPr sz="1800"/>
            </a:pPr>
            <a:r>
              <a:rPr sz="3600"/>
              <a:t>Output gives probabilistic estimate of class.</a:t>
            </a:r>
            <a:endParaRPr sz="3600"/>
          </a:p>
          <a:p>
            <a:pPr lvl="0">
              <a:defRPr sz="1800"/>
            </a:pPr>
            <a:r>
              <a:rPr sz="3600"/>
              <a:t>Cons: Black box, Number of layers?</a:t>
            </a:r>
          </a:p>
        </p:txBody>
      </p:sp>
      <p:pic>
        <p:nvPicPr>
          <p:cNvPr id="77" name="Screen Shot 2016-02-20 at 11.23.3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755" y="3698278"/>
            <a:ext cx="6566537" cy="3758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Decision Trees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952500" y="2603500"/>
            <a:ext cx="5818833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Grow tree which splits training data by features</a:t>
            </a:r>
            <a:endParaRPr sz="3600"/>
          </a:p>
          <a:p>
            <a:pPr lvl="0">
              <a:defRPr sz="1800"/>
            </a:pPr>
            <a:r>
              <a:rPr sz="3600"/>
              <a:t>Easy to interpret the decision</a:t>
            </a:r>
            <a:endParaRPr sz="3600"/>
          </a:p>
          <a:p>
            <a:pPr lvl="0">
              <a:defRPr sz="1800"/>
            </a:pPr>
            <a:r>
              <a:rPr sz="3600"/>
              <a:t>Cons: Discretisation is an issue, Need to prune</a:t>
            </a:r>
          </a:p>
        </p:txBody>
      </p:sp>
      <p:pic>
        <p:nvPicPr>
          <p:cNvPr id="81" name="Screen Shot 2016-02-20 at 11.39.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3717" y="3443191"/>
            <a:ext cx="6154032" cy="460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