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9"/>
  </p:notesMasterIdLst>
  <p:sldIdLst>
    <p:sldId id="256" r:id="rId2"/>
    <p:sldId id="257" r:id="rId3"/>
    <p:sldId id="258" r:id="rId4"/>
    <p:sldId id="260" r:id="rId5"/>
    <p:sldId id="283" r:id="rId6"/>
    <p:sldId id="299" r:id="rId7"/>
    <p:sldId id="291" r:id="rId8"/>
    <p:sldId id="285" r:id="rId9"/>
    <p:sldId id="286" r:id="rId10"/>
    <p:sldId id="287" r:id="rId11"/>
    <p:sldId id="288" r:id="rId12"/>
    <p:sldId id="289" r:id="rId13"/>
    <p:sldId id="290" r:id="rId14"/>
    <p:sldId id="284" r:id="rId15"/>
    <p:sldId id="298" r:id="rId16"/>
    <p:sldId id="271" r:id="rId17"/>
    <p:sldId id="272" r:id="rId18"/>
    <p:sldId id="292" r:id="rId19"/>
    <p:sldId id="293" r:id="rId20"/>
    <p:sldId id="294" r:id="rId21"/>
    <p:sldId id="295" r:id="rId22"/>
    <p:sldId id="300" r:id="rId23"/>
    <p:sldId id="301" r:id="rId24"/>
    <p:sldId id="296" r:id="rId25"/>
    <p:sldId id="297" r:id="rId26"/>
    <p:sldId id="264" r:id="rId27"/>
    <p:sldId id="26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Vamshi Akula" initials="SVA" lastIdx="2" clrIdx="0">
    <p:extLst>
      <p:ext uri="{19B8F6BF-5375-455C-9EA6-DF929625EA0E}">
        <p15:presenceInfo xmlns:p15="http://schemas.microsoft.com/office/powerpoint/2012/main" userId="23e9454164d7b2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2" autoAdjust="0"/>
  </p:normalViewPr>
  <p:slideViewPr>
    <p:cSldViewPr>
      <p:cViewPr varScale="1">
        <p:scale>
          <a:sx n="82" d="100"/>
          <a:sy n="82" d="100"/>
        </p:scale>
        <p:origin x="893" y="58"/>
      </p:cViewPr>
      <p:guideLst>
        <p:guide orient="horz" pos="2160"/>
        <p:guide pos="2880"/>
      </p:guideLst>
    </p:cSldViewPr>
  </p:slideViewPr>
  <p:outlineViewPr>
    <p:cViewPr>
      <p:scale>
        <a:sx n="33" d="100"/>
        <a:sy n="33" d="100"/>
      </p:scale>
      <p:origin x="36" y="408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06B0D-D073-4B77-B97C-7917F518B6F3}" type="datetimeFigureOut">
              <a:rPr lang="en-IN" smtClean="0"/>
              <a:t>28-06-2021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DE634-3708-45FA-AD00-6A4FA4B4271C}" type="slidenum">
              <a:rPr lang="en-IN" smtClean="0"/>
              <a:t>‹#›</a:t>
            </a:fld>
            <a:endParaRPr lang="en-IN"/>
          </a:p>
        </p:txBody>
      </p:sp>
    </p:spTree>
    <p:extLst>
      <p:ext uri="{BB962C8B-B14F-4D97-AF65-F5344CB8AC3E}">
        <p14:creationId xmlns:p14="http://schemas.microsoft.com/office/powerpoint/2010/main" val="366231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E634-3708-45FA-AD00-6A4FA4B4271C}" type="slidenum">
              <a:rPr lang="en-IN" smtClean="0"/>
              <a:t>3</a:t>
            </a:fld>
            <a:endParaRPr lang="en-IN"/>
          </a:p>
        </p:txBody>
      </p:sp>
    </p:spTree>
    <p:extLst>
      <p:ext uri="{BB962C8B-B14F-4D97-AF65-F5344CB8AC3E}">
        <p14:creationId xmlns:p14="http://schemas.microsoft.com/office/powerpoint/2010/main" val="334474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E634-3708-45FA-AD00-6A4FA4B4271C}" type="slidenum">
              <a:rPr lang="en-IN" smtClean="0"/>
              <a:t>4</a:t>
            </a:fld>
            <a:endParaRPr lang="en-IN"/>
          </a:p>
        </p:txBody>
      </p:sp>
    </p:spTree>
    <p:extLst>
      <p:ext uri="{BB962C8B-B14F-4D97-AF65-F5344CB8AC3E}">
        <p14:creationId xmlns:p14="http://schemas.microsoft.com/office/powerpoint/2010/main" val="3725719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E634-3708-45FA-AD00-6A4FA4B4271C}" type="slidenum">
              <a:rPr lang="en-IN" smtClean="0"/>
              <a:t>23</a:t>
            </a:fld>
            <a:endParaRPr lang="en-IN"/>
          </a:p>
        </p:txBody>
      </p:sp>
    </p:spTree>
    <p:extLst>
      <p:ext uri="{BB962C8B-B14F-4D97-AF65-F5344CB8AC3E}">
        <p14:creationId xmlns:p14="http://schemas.microsoft.com/office/powerpoint/2010/main" val="3475985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7C583DCB-9207-4C83-83BE-0CD996C29AEF}" type="datetimeFigureOut">
              <a:rPr lang="en-US" smtClean="0"/>
              <a:t>6/28/2021</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2854509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83DCB-9207-4C83-83BE-0CD996C29AEF}"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586290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83DCB-9207-4C83-83BE-0CD996C29AEF}"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2062774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83DCB-9207-4C83-83BE-0CD996C29AEF}"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F88499-F398-4E27-8575-D449671BB7E0}"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672681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83DCB-9207-4C83-83BE-0CD996C29AEF}"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230055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583DCB-9207-4C83-83BE-0CD996C29AEF}"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3501062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583DCB-9207-4C83-83BE-0CD996C29AEF}" type="datetimeFigureOut">
              <a:rPr lang="en-US" smtClean="0"/>
              <a:t>6/28/2021</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4018582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83DCB-9207-4C83-83BE-0CD996C29AEF}"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128143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83DCB-9207-4C83-83BE-0CD996C29AEF}"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253447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7C583DCB-9207-4C83-83BE-0CD996C29AEF}" type="datetimeFigureOut">
              <a:rPr lang="en-US" smtClean="0"/>
              <a:t>6/28/2021</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409624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83DCB-9207-4C83-83BE-0CD996C29AEF}"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185158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583DCB-9207-4C83-83BE-0CD996C29AEF}"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81844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83DCB-9207-4C83-83BE-0CD996C29AEF}" type="datetimeFigureOut">
              <a:rPr lang="en-US" smtClean="0"/>
              <a:t>6/28/2021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429084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583DCB-9207-4C83-83BE-0CD996C29AEF}"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392239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83DCB-9207-4C83-83BE-0CD996C29AEF}" type="datetimeFigureOut">
              <a:rPr lang="en-US" smtClean="0"/>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3080892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83DCB-9207-4C83-83BE-0CD996C29AEF}"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117888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83DCB-9207-4C83-83BE-0CD996C29AEF}"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F88499-F398-4E27-8575-D449671BB7E0}" type="slidenum">
              <a:rPr lang="en-US" smtClean="0"/>
              <a:t>‹#›</a:t>
            </a:fld>
            <a:endParaRPr lang="en-US"/>
          </a:p>
        </p:txBody>
      </p:sp>
    </p:spTree>
    <p:extLst>
      <p:ext uri="{BB962C8B-B14F-4D97-AF65-F5344CB8AC3E}">
        <p14:creationId xmlns:p14="http://schemas.microsoft.com/office/powerpoint/2010/main" val="372496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583DCB-9207-4C83-83BE-0CD996C29AEF}" type="datetimeFigureOut">
              <a:rPr lang="en-US" smtClean="0"/>
              <a:t>6/28/2021</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F88499-F398-4E27-8575-D449671BB7E0}" type="slidenum">
              <a:rPr lang="en-US" smtClean="0"/>
              <a:t>‹#›</a:t>
            </a:fld>
            <a:endParaRPr lang="en-US"/>
          </a:p>
        </p:txBody>
      </p:sp>
    </p:spTree>
    <p:extLst>
      <p:ext uri="{BB962C8B-B14F-4D97-AF65-F5344CB8AC3E}">
        <p14:creationId xmlns:p14="http://schemas.microsoft.com/office/powerpoint/2010/main" val="14591926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752" y="1484784"/>
            <a:ext cx="9036496" cy="1296144"/>
          </a:xfrm>
        </p:spPr>
        <p:txBody>
          <a:bodyPr>
            <a:normAutofit fontScale="90000"/>
          </a:bodyPr>
          <a:lstStyle/>
          <a:p>
            <a:pPr algn="ctr"/>
            <a:br>
              <a:rPr lang="en-US" dirty="0">
                <a:solidFill>
                  <a:schemeClr val="bg1"/>
                </a:solidFill>
              </a:rPr>
            </a:br>
            <a:br>
              <a:rPr lang="en-US" dirty="0">
                <a:solidFill>
                  <a:schemeClr val="bg1"/>
                </a:solidFill>
              </a:rPr>
            </a:br>
            <a:r>
              <a:rPr lang="en-US" dirty="0">
                <a:solidFill>
                  <a:schemeClr val="bg1"/>
                </a:solidFill>
              </a:rPr>
              <a:t>OBSTACLE AVOIDANCE ALGORITHM USING DEEP LEARNING</a:t>
            </a:r>
          </a:p>
        </p:txBody>
      </p:sp>
      <p:sp>
        <p:nvSpPr>
          <p:cNvPr id="3" name="Subtitle 2"/>
          <p:cNvSpPr>
            <a:spLocks noGrp="1"/>
          </p:cNvSpPr>
          <p:nvPr>
            <p:ph type="subTitle" idx="1"/>
          </p:nvPr>
        </p:nvSpPr>
        <p:spPr>
          <a:xfrm>
            <a:off x="112169" y="3140968"/>
            <a:ext cx="8804043" cy="2336634"/>
          </a:xfrm>
        </p:spPr>
        <p:txBody>
          <a:bodyPr>
            <a:normAutofit/>
          </a:bodyPr>
          <a:lstStyle/>
          <a:p>
            <a:pPr algn="l"/>
            <a:r>
              <a:rPr lang="en-US" sz="1800" dirty="0">
                <a:solidFill>
                  <a:schemeClr val="tx1"/>
                </a:solidFill>
                <a:latin typeface="Times New Roman" panose="02020603050405020304" pitchFamily="18" charset="0"/>
                <a:cs typeface="Times New Roman" panose="02020603050405020304" pitchFamily="18" charset="0"/>
              </a:rPr>
              <a:t>GUIDE:</a:t>
            </a:r>
            <a:r>
              <a:rPr lang="en-US" sz="1800" dirty="0">
                <a:solidFill>
                  <a:srgbClr val="FFFF00"/>
                </a:solidFill>
                <a:latin typeface="Times New Roman" panose="02020603050405020304" pitchFamily="18" charset="0"/>
                <a:cs typeface="Times New Roman" panose="02020603050405020304" pitchFamily="18" charset="0"/>
              </a:rPr>
              <a:t>v.VEERABHAdram                        </a:t>
            </a:r>
          </a:p>
          <a:p>
            <a:pPr algn="l"/>
            <a:r>
              <a:rPr lang="en-US" sz="1800" dirty="0">
                <a:solidFill>
                  <a:schemeClr val="tx1"/>
                </a:solidFill>
                <a:latin typeface="Times New Roman" panose="02020603050405020304" pitchFamily="18" charset="0"/>
                <a:cs typeface="Times New Roman" panose="02020603050405020304" pitchFamily="18" charset="0"/>
              </a:rPr>
              <a:t>DESIGNATION: </a:t>
            </a:r>
            <a:r>
              <a:rPr lang="en-US" sz="1800" dirty="0">
                <a:solidFill>
                  <a:srgbClr val="FFFF00"/>
                </a:solidFill>
                <a:latin typeface="Times New Roman" panose="02020603050405020304" pitchFamily="18" charset="0"/>
                <a:cs typeface="Times New Roman" panose="02020603050405020304" pitchFamily="18" charset="0"/>
              </a:rPr>
              <a:t>Associate Professor     </a:t>
            </a:r>
          </a:p>
          <a:p>
            <a:pPr algn="l"/>
            <a:r>
              <a:rPr lang="en-US" sz="1800" dirty="0">
                <a:solidFill>
                  <a:srgbClr val="FFFF00"/>
                </a:solidFill>
                <a:latin typeface="Times New Roman" panose="02020603050405020304" pitchFamily="18" charset="0"/>
                <a:cs typeface="Times New Roman" panose="02020603050405020304" pitchFamily="18" charset="0"/>
              </a:rPr>
              <a:t>				               Abhirav Kulkarni</a:t>
            </a:r>
            <a:r>
              <a:rPr lang="en-US" sz="1800" dirty="0">
                <a:solidFill>
                  <a:schemeClr val="tx1"/>
                </a:solidFill>
                <a:latin typeface="Times New Roman" panose="02020603050405020304" pitchFamily="18" charset="0"/>
                <a:cs typeface="Times New Roman" panose="02020603050405020304" pitchFamily="18" charset="0"/>
              </a:rPr>
              <a:t>(177Z1A0501)</a:t>
            </a:r>
          </a:p>
          <a:p>
            <a:r>
              <a:rPr lang="en-US" sz="1800" dirty="0">
                <a:solidFill>
                  <a:srgbClr val="FFFF00"/>
                </a:solidFill>
                <a:latin typeface="Times New Roman" panose="02020603050405020304" pitchFamily="18" charset="0"/>
                <a:cs typeface="Times New Roman" panose="02020603050405020304" pitchFamily="18" charset="0"/>
              </a:rPr>
              <a:t>                                                                                A. Sai Vamshi</a:t>
            </a:r>
            <a:r>
              <a:rPr lang="en-US" sz="1800" dirty="0">
                <a:solidFill>
                  <a:schemeClr val="tx1"/>
                </a:solidFill>
                <a:latin typeface="Times New Roman" panose="02020603050405020304" pitchFamily="18" charset="0"/>
                <a:cs typeface="Times New Roman" panose="02020603050405020304" pitchFamily="18" charset="0"/>
              </a:rPr>
              <a:t>(177Z1A0503)</a:t>
            </a:r>
          </a:p>
          <a:p>
            <a:pPr algn="r"/>
            <a:r>
              <a:rPr lang="en-US" sz="1800" dirty="0">
                <a:solidFill>
                  <a:srgbClr val="FFFF00"/>
                </a:solidFill>
                <a:latin typeface="Times New Roman" panose="02020603050405020304" pitchFamily="18" charset="0"/>
                <a:cs typeface="Times New Roman" panose="02020603050405020304" pitchFamily="18" charset="0"/>
              </a:rPr>
              <a:t>                                                                  M. Samuel Jayakumar</a:t>
            </a:r>
            <a:r>
              <a:rPr lang="en-US" sz="1800" dirty="0">
                <a:solidFill>
                  <a:schemeClr val="tx1"/>
                </a:solidFill>
                <a:latin typeface="Times New Roman" panose="02020603050405020304" pitchFamily="18" charset="0"/>
                <a:cs typeface="Times New Roman" panose="02020603050405020304" pitchFamily="18" charset="0"/>
              </a:rPr>
              <a:t>(177Z1A0552)</a:t>
            </a:r>
          </a:p>
          <a:p>
            <a:pPr algn="l"/>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2E477E-B758-4E26-810F-747A3DFDB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37" y="18491"/>
            <a:ext cx="1528564" cy="14565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B2B0-8B26-465E-AD43-D11C8603C35C}"/>
              </a:ext>
            </a:extLst>
          </p:cNvPr>
          <p:cNvSpPr>
            <a:spLocks noGrp="1"/>
          </p:cNvSpPr>
          <p:nvPr>
            <p:ph type="title"/>
          </p:nvPr>
        </p:nvSpPr>
        <p:spPr/>
        <p:txBody>
          <a:bodyPr/>
          <a:lstStyle/>
          <a:p>
            <a:r>
              <a:rPr lang="en-IN" dirty="0">
                <a:solidFill>
                  <a:schemeClr val="bg1"/>
                </a:solidFill>
              </a:rPr>
              <a:t>SEQUENCE DIAGRAM</a:t>
            </a:r>
          </a:p>
        </p:txBody>
      </p:sp>
      <p:pic>
        <p:nvPicPr>
          <p:cNvPr id="4" name="Content Placeholder 3">
            <a:extLst>
              <a:ext uri="{FF2B5EF4-FFF2-40B4-BE49-F238E27FC236}">
                <a16:creationId xmlns:a16="http://schemas.microsoft.com/office/drawing/2014/main" id="{2C395D4E-EF37-47CF-AB76-389DE95D654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56060" y="1772816"/>
            <a:ext cx="7748388" cy="5040560"/>
          </a:xfrm>
          <a:prstGeom prst="rect">
            <a:avLst/>
          </a:prstGeom>
        </p:spPr>
      </p:pic>
    </p:spTree>
    <p:extLst>
      <p:ext uri="{BB962C8B-B14F-4D97-AF65-F5344CB8AC3E}">
        <p14:creationId xmlns:p14="http://schemas.microsoft.com/office/powerpoint/2010/main" val="426498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60A5-95B4-40D9-84CB-95F858D0CB9F}"/>
              </a:ext>
            </a:extLst>
          </p:cNvPr>
          <p:cNvSpPr>
            <a:spLocks noGrp="1"/>
          </p:cNvSpPr>
          <p:nvPr>
            <p:ph type="title"/>
          </p:nvPr>
        </p:nvSpPr>
        <p:spPr/>
        <p:txBody>
          <a:bodyPr/>
          <a:lstStyle/>
          <a:p>
            <a:r>
              <a:rPr lang="en-IN" dirty="0">
                <a:solidFill>
                  <a:schemeClr val="bg1"/>
                </a:solidFill>
              </a:rPr>
              <a:t>COLLABRATION DIAGRAM</a:t>
            </a:r>
          </a:p>
        </p:txBody>
      </p:sp>
      <p:pic>
        <p:nvPicPr>
          <p:cNvPr id="4" name="Content Placeholder 3">
            <a:extLst>
              <a:ext uri="{FF2B5EF4-FFF2-40B4-BE49-F238E27FC236}">
                <a16:creationId xmlns:a16="http://schemas.microsoft.com/office/drawing/2014/main" id="{B8EAD2A7-A014-43CC-ADEF-7658825848A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3529" y="2249488"/>
            <a:ext cx="7962030" cy="3541712"/>
          </a:xfrm>
          <a:prstGeom prst="rect">
            <a:avLst/>
          </a:prstGeom>
        </p:spPr>
      </p:pic>
    </p:spTree>
    <p:extLst>
      <p:ext uri="{BB962C8B-B14F-4D97-AF65-F5344CB8AC3E}">
        <p14:creationId xmlns:p14="http://schemas.microsoft.com/office/powerpoint/2010/main" val="305089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6DAA9-FF29-4DE1-B2CB-7980421AB652}"/>
              </a:ext>
            </a:extLst>
          </p:cNvPr>
          <p:cNvSpPr>
            <a:spLocks noGrp="1"/>
          </p:cNvSpPr>
          <p:nvPr>
            <p:ph type="title"/>
          </p:nvPr>
        </p:nvSpPr>
        <p:spPr/>
        <p:txBody>
          <a:bodyPr/>
          <a:lstStyle/>
          <a:p>
            <a:r>
              <a:rPr lang="en-IN" dirty="0">
                <a:solidFill>
                  <a:schemeClr val="bg1"/>
                </a:solidFill>
              </a:rPr>
              <a:t>ACTIVITY DIAGRAM</a:t>
            </a:r>
          </a:p>
        </p:txBody>
      </p:sp>
      <p:pic>
        <p:nvPicPr>
          <p:cNvPr id="4" name="Content Placeholder 3">
            <a:extLst>
              <a:ext uri="{FF2B5EF4-FFF2-40B4-BE49-F238E27FC236}">
                <a16:creationId xmlns:a16="http://schemas.microsoft.com/office/drawing/2014/main" id="{1CB45271-5224-49B6-B2FB-E714E0FA18B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2249488"/>
            <a:ext cx="4824536" cy="4275856"/>
          </a:xfrm>
          <a:prstGeom prst="rect">
            <a:avLst/>
          </a:prstGeom>
          <a:noFill/>
          <a:ln>
            <a:noFill/>
          </a:ln>
        </p:spPr>
      </p:pic>
    </p:spTree>
    <p:extLst>
      <p:ext uri="{BB962C8B-B14F-4D97-AF65-F5344CB8AC3E}">
        <p14:creationId xmlns:p14="http://schemas.microsoft.com/office/powerpoint/2010/main" val="37180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9FF7-D9FE-4195-8517-60801DB5A35B}"/>
              </a:ext>
            </a:extLst>
          </p:cNvPr>
          <p:cNvSpPr>
            <a:spLocks noGrp="1"/>
          </p:cNvSpPr>
          <p:nvPr>
            <p:ph type="title"/>
          </p:nvPr>
        </p:nvSpPr>
        <p:spPr/>
        <p:txBody>
          <a:bodyPr/>
          <a:lstStyle/>
          <a:p>
            <a:r>
              <a:rPr lang="en-IN" dirty="0">
                <a:solidFill>
                  <a:schemeClr val="bg1"/>
                </a:solidFill>
              </a:rPr>
              <a:t>COMPONENT DIAGRAM</a:t>
            </a:r>
          </a:p>
        </p:txBody>
      </p:sp>
      <p:pic>
        <p:nvPicPr>
          <p:cNvPr id="4" name="Content Placeholder 3">
            <a:extLst>
              <a:ext uri="{FF2B5EF4-FFF2-40B4-BE49-F238E27FC236}">
                <a16:creationId xmlns:a16="http://schemas.microsoft.com/office/drawing/2014/main" id="{8BC77A45-788A-4FB7-BBA8-B58503EA2B2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249488"/>
            <a:ext cx="7239423" cy="3541712"/>
          </a:xfrm>
          <a:prstGeom prst="rect">
            <a:avLst/>
          </a:prstGeom>
          <a:noFill/>
          <a:ln>
            <a:noFill/>
          </a:ln>
        </p:spPr>
      </p:pic>
    </p:spTree>
    <p:extLst>
      <p:ext uri="{BB962C8B-B14F-4D97-AF65-F5344CB8AC3E}">
        <p14:creationId xmlns:p14="http://schemas.microsoft.com/office/powerpoint/2010/main" val="1715730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EC63-565D-45AC-9F71-264E6CEA1EE6}"/>
              </a:ext>
            </a:extLst>
          </p:cNvPr>
          <p:cNvSpPr>
            <a:spLocks noGrp="1"/>
          </p:cNvSpPr>
          <p:nvPr>
            <p:ph type="title"/>
          </p:nvPr>
        </p:nvSpPr>
        <p:spPr/>
        <p:txBody>
          <a:bodyPr/>
          <a:lstStyle/>
          <a:p>
            <a:r>
              <a:rPr lang="en-IN" dirty="0">
                <a:solidFill>
                  <a:schemeClr val="bg1"/>
                </a:solidFill>
              </a:rPr>
              <a:t>ADVANTAGES</a:t>
            </a:r>
          </a:p>
        </p:txBody>
      </p:sp>
      <p:sp>
        <p:nvSpPr>
          <p:cNvPr id="3" name="Content Placeholder 2">
            <a:extLst>
              <a:ext uri="{FF2B5EF4-FFF2-40B4-BE49-F238E27FC236}">
                <a16:creationId xmlns:a16="http://schemas.microsoft.com/office/drawing/2014/main" id="{A5D2BE81-576C-4689-93D8-5C02B2A36C79}"/>
              </a:ext>
            </a:extLst>
          </p:cNvPr>
          <p:cNvSpPr>
            <a:spLocks noGrp="1"/>
          </p:cNvSpPr>
          <p:nvPr>
            <p:ph idx="1"/>
          </p:nvPr>
        </p:nvSpPr>
        <p:spPr>
          <a:xfrm>
            <a:off x="856059" y="2097088"/>
            <a:ext cx="7429499" cy="3541714"/>
          </a:xfrm>
        </p:spPr>
        <p:txBody>
          <a:bodyPr/>
          <a:lstStyle/>
          <a:p>
            <a:r>
              <a:rPr lang="en-IN" dirty="0"/>
              <a:t>Robustness</a:t>
            </a:r>
          </a:p>
          <a:p>
            <a:r>
              <a:rPr lang="en-IN" dirty="0"/>
              <a:t>Accuracy</a:t>
            </a:r>
          </a:p>
          <a:p>
            <a:r>
              <a:rPr lang="en-IN" dirty="0"/>
              <a:t>Less errors 	</a:t>
            </a:r>
          </a:p>
          <a:p>
            <a:endParaRPr lang="en-IN" dirty="0"/>
          </a:p>
        </p:txBody>
      </p:sp>
    </p:spTree>
    <p:extLst>
      <p:ext uri="{BB962C8B-B14F-4D97-AF65-F5344CB8AC3E}">
        <p14:creationId xmlns:p14="http://schemas.microsoft.com/office/powerpoint/2010/main" val="3587572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429292-D47B-4350-8B7D-F066862835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866" y="980728"/>
            <a:ext cx="7729693" cy="4203848"/>
          </a:xfrm>
        </p:spPr>
      </p:pic>
    </p:spTree>
    <p:extLst>
      <p:ext uri="{BB962C8B-B14F-4D97-AF65-F5344CB8AC3E}">
        <p14:creationId xmlns:p14="http://schemas.microsoft.com/office/powerpoint/2010/main" val="980735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C2C25A-2C75-4837-8EE2-B5EEBD07D99D}"/>
              </a:ext>
            </a:extLst>
          </p:cNvPr>
          <p:cNvSpPr>
            <a:spLocks noGrp="1"/>
          </p:cNvSpPr>
          <p:nvPr>
            <p:ph type="title"/>
          </p:nvPr>
        </p:nvSpPr>
        <p:spPr/>
        <p:txBody>
          <a:bodyPr/>
          <a:lstStyle/>
          <a:p>
            <a:r>
              <a:rPr lang="en-IN" dirty="0">
                <a:solidFill>
                  <a:srgbClr val="FFFF00"/>
                </a:solidFill>
              </a:rPr>
              <a:t>SYSTEM REQUIRMENTS</a:t>
            </a:r>
          </a:p>
        </p:txBody>
      </p:sp>
      <p:sp>
        <p:nvSpPr>
          <p:cNvPr id="2" name="Content Placeholder 1">
            <a:extLst>
              <a:ext uri="{FF2B5EF4-FFF2-40B4-BE49-F238E27FC236}">
                <a16:creationId xmlns:a16="http://schemas.microsoft.com/office/drawing/2014/main" id="{61A14018-DA74-430A-B47B-9E98C7E742C9}"/>
              </a:ext>
            </a:extLst>
          </p:cNvPr>
          <p:cNvSpPr>
            <a:spLocks noGrp="1"/>
          </p:cNvSpPr>
          <p:nvPr>
            <p:ph idx="1"/>
          </p:nvPr>
        </p:nvSpPr>
        <p:spPr>
          <a:xfrm>
            <a:off x="856060" y="2249486"/>
            <a:ext cx="7429499" cy="3989995"/>
          </a:xfrm>
        </p:spPr>
        <p:txBody>
          <a:bodyPr>
            <a:normAutofit/>
          </a:bodyPr>
          <a:lstStyle/>
          <a:p>
            <a:r>
              <a:rPr lang="en-IN" sz="2400" u="sng" dirty="0">
                <a:solidFill>
                  <a:schemeClr val="bg1"/>
                </a:solidFill>
              </a:rPr>
              <a:t>SOFTWARE</a:t>
            </a:r>
            <a:r>
              <a:rPr lang="en-IN" sz="2400" b="1" u="sng" dirty="0">
                <a:solidFill>
                  <a:schemeClr val="bg1"/>
                </a:solidFill>
              </a:rPr>
              <a:t> </a:t>
            </a:r>
            <a:r>
              <a:rPr lang="en-IN" sz="2400" u="sng" dirty="0">
                <a:solidFill>
                  <a:schemeClr val="bg1"/>
                </a:solidFill>
              </a:rPr>
              <a:t>REQUIRMENTS</a:t>
            </a:r>
            <a:r>
              <a:rPr lang="en-IN" sz="2400" b="1" u="sng" dirty="0">
                <a:solidFill>
                  <a:schemeClr val="bg1"/>
                </a:solidFill>
              </a:rPr>
              <a:t>:</a:t>
            </a:r>
          </a:p>
          <a:p>
            <a:endParaRPr lang="en-IN" sz="2400" b="1" dirty="0"/>
          </a:p>
          <a:p>
            <a:pPr>
              <a:buFont typeface="Arial" panose="020B0604020202020204" pitchFamily="34" charset="0"/>
              <a:buChar char="•"/>
            </a:pPr>
            <a:r>
              <a:rPr lang="en-IN" sz="2400" dirty="0"/>
              <a:t>Operating System    :   Windows 10</a:t>
            </a:r>
            <a:endParaRPr lang="en-IN" dirty="0"/>
          </a:p>
          <a:p>
            <a:pPr>
              <a:buFont typeface="Arial" panose="020B0604020202020204" pitchFamily="34" charset="0"/>
              <a:buChar char="•"/>
            </a:pPr>
            <a:r>
              <a:rPr lang="en-IN" sz="2400" dirty="0"/>
              <a:t>Technologies             : </a:t>
            </a:r>
            <a:r>
              <a:rPr lang="en-IN" sz="2000" dirty="0"/>
              <a:t>Keras,OpenCv,Tkinter,NumPy, TensorFlow</a:t>
            </a:r>
          </a:p>
        </p:txBody>
      </p:sp>
    </p:spTree>
    <p:extLst>
      <p:ext uri="{BB962C8B-B14F-4D97-AF65-F5344CB8AC3E}">
        <p14:creationId xmlns:p14="http://schemas.microsoft.com/office/powerpoint/2010/main" val="3484902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721918-D9FA-460D-9631-19D1D21FFF5C}"/>
              </a:ext>
            </a:extLst>
          </p:cNvPr>
          <p:cNvSpPr>
            <a:spLocks noGrp="1"/>
          </p:cNvSpPr>
          <p:nvPr>
            <p:ph idx="1"/>
          </p:nvPr>
        </p:nvSpPr>
        <p:spPr>
          <a:xfrm>
            <a:off x="856060" y="764704"/>
            <a:ext cx="7460356" cy="5026497"/>
          </a:xfrm>
        </p:spPr>
        <p:txBody>
          <a:bodyPr/>
          <a:lstStyle/>
          <a:p>
            <a:r>
              <a:rPr lang="en-IN" u="sng" dirty="0">
                <a:solidFill>
                  <a:srgbClr val="FFFF00"/>
                </a:solidFill>
              </a:rPr>
              <a:t>HARDWARE REQUIRMENTS:</a:t>
            </a:r>
          </a:p>
          <a:p>
            <a:pPr>
              <a:buFont typeface="Wingdings" panose="05000000000000000000" pitchFamily="2" charset="2"/>
              <a:buChar char="§"/>
            </a:pPr>
            <a:endParaRPr lang="en-IN" u="sng" dirty="0">
              <a:solidFill>
                <a:srgbClr val="FFFF00"/>
              </a:solidFill>
            </a:endParaRPr>
          </a:p>
          <a:p>
            <a:pPr>
              <a:buFont typeface="Wingdings" panose="05000000000000000000" pitchFamily="2" charset="2"/>
              <a:buChar char="§"/>
            </a:pPr>
            <a:r>
              <a:rPr lang="en-IN" dirty="0"/>
              <a:t>Os               :Windows and Linux</a:t>
            </a:r>
          </a:p>
          <a:p>
            <a:pPr>
              <a:buFont typeface="Wingdings" panose="05000000000000000000" pitchFamily="2" charset="2"/>
              <a:buChar char="§"/>
            </a:pPr>
            <a:r>
              <a:rPr lang="en-IN" dirty="0"/>
              <a:t>Processor      : </a:t>
            </a:r>
            <a:r>
              <a:rPr lang="en-IN" sz="2000" b="0" i="0" dirty="0">
                <a:effectLst/>
                <a:latin typeface="arial" panose="020B0604020202020204" pitchFamily="34" charset="0"/>
              </a:rPr>
              <a:t>Intel i</a:t>
            </a:r>
            <a:r>
              <a:rPr lang="en-IN" sz="2000" dirty="0">
                <a:latin typeface="arial" panose="020B0604020202020204" pitchFamily="34" charset="0"/>
              </a:rPr>
              <a:t>5</a:t>
            </a:r>
            <a:endParaRPr lang="en-IN" sz="2000" b="0" i="0" dirty="0">
              <a:effectLst/>
              <a:latin typeface="arial" panose="020B0604020202020204" pitchFamily="34" charset="0"/>
            </a:endParaRPr>
          </a:p>
          <a:p>
            <a:pPr>
              <a:buFont typeface="Wingdings" panose="05000000000000000000" pitchFamily="2" charset="2"/>
              <a:buChar char="§"/>
            </a:pPr>
            <a:r>
              <a:rPr lang="en-IN" dirty="0"/>
              <a:t>Speed            :  3 GHz</a:t>
            </a:r>
          </a:p>
          <a:p>
            <a:pPr>
              <a:buFont typeface="Wingdings" panose="05000000000000000000" pitchFamily="2" charset="2"/>
              <a:buChar char="§"/>
            </a:pPr>
            <a:r>
              <a:rPr lang="en-IN" dirty="0"/>
              <a:t>RAM               : 8GB</a:t>
            </a:r>
          </a:p>
          <a:p>
            <a:pPr>
              <a:buFont typeface="Wingdings" panose="05000000000000000000" pitchFamily="2" charset="2"/>
              <a:buChar char="§"/>
            </a:pPr>
            <a:r>
              <a:rPr lang="en-IN" dirty="0"/>
              <a:t>Harddisk         : minimum 250gb</a:t>
            </a:r>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3850908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AB1D-EC3D-42C0-AE47-000E3A80958D}"/>
              </a:ext>
            </a:extLst>
          </p:cNvPr>
          <p:cNvSpPr>
            <a:spLocks noGrp="1"/>
          </p:cNvSpPr>
          <p:nvPr>
            <p:ph type="title"/>
          </p:nvPr>
        </p:nvSpPr>
        <p:spPr>
          <a:xfrm>
            <a:off x="856060" y="618518"/>
            <a:ext cx="7429499" cy="722250"/>
          </a:xfrm>
        </p:spPr>
        <p:txBody>
          <a:bodyPr/>
          <a:lstStyle/>
          <a:p>
            <a:r>
              <a:rPr lang="en-IN" dirty="0">
                <a:solidFill>
                  <a:srgbClr val="FFFF00"/>
                </a:solidFill>
              </a:rPr>
              <a:t>Output screens</a:t>
            </a:r>
          </a:p>
        </p:txBody>
      </p:sp>
      <p:pic>
        <p:nvPicPr>
          <p:cNvPr id="9" name="Content Placeholder 8">
            <a:extLst>
              <a:ext uri="{FF2B5EF4-FFF2-40B4-BE49-F238E27FC236}">
                <a16:creationId xmlns:a16="http://schemas.microsoft.com/office/drawing/2014/main" id="{2385733F-79A4-48BB-9BAD-1358657B2E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340768"/>
            <a:ext cx="7056784" cy="3960440"/>
          </a:xfrm>
        </p:spPr>
      </p:pic>
      <p:sp>
        <p:nvSpPr>
          <p:cNvPr id="11" name="TextBox 10">
            <a:extLst>
              <a:ext uri="{FF2B5EF4-FFF2-40B4-BE49-F238E27FC236}">
                <a16:creationId xmlns:a16="http://schemas.microsoft.com/office/drawing/2014/main" id="{797570EF-052F-4B05-9F5A-A78D66A2CA00}"/>
              </a:ext>
            </a:extLst>
          </p:cNvPr>
          <p:cNvSpPr txBox="1"/>
          <p:nvPr/>
        </p:nvSpPr>
        <p:spPr>
          <a:xfrm>
            <a:off x="2915816" y="5700292"/>
            <a:ext cx="2824133" cy="830997"/>
          </a:xfrm>
          <a:prstGeom prst="rect">
            <a:avLst/>
          </a:prstGeom>
          <a:noFill/>
        </p:spPr>
        <p:txBody>
          <a:bodyPr wrap="square" rtlCol="0">
            <a:spAutoFit/>
          </a:bodyPr>
          <a:lstStyle/>
          <a:p>
            <a:r>
              <a:rPr lang="en-IN" sz="3000" dirty="0">
                <a:solidFill>
                  <a:srgbClr val="FF0000"/>
                </a:solidFill>
                <a:latin typeface="Times New Roman" panose="02020603050405020304" pitchFamily="18" charset="0"/>
                <a:cs typeface="Times New Roman" panose="02020603050405020304" pitchFamily="18" charset="0"/>
              </a:rPr>
              <a:t>Opening screen</a:t>
            </a:r>
          </a:p>
          <a:p>
            <a:endParaRPr lang="en-IN" dirty="0"/>
          </a:p>
        </p:txBody>
      </p:sp>
    </p:spTree>
    <p:extLst>
      <p:ext uri="{BB962C8B-B14F-4D97-AF65-F5344CB8AC3E}">
        <p14:creationId xmlns:p14="http://schemas.microsoft.com/office/powerpoint/2010/main" val="1871212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C1E172-F61F-4249-88DA-EDF75762DE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692696"/>
            <a:ext cx="7601991" cy="4608511"/>
          </a:xfrm>
        </p:spPr>
      </p:pic>
      <p:sp>
        <p:nvSpPr>
          <p:cNvPr id="8" name="TextBox 7">
            <a:extLst>
              <a:ext uri="{FF2B5EF4-FFF2-40B4-BE49-F238E27FC236}">
                <a16:creationId xmlns:a16="http://schemas.microsoft.com/office/drawing/2014/main" id="{B8906980-C424-4FD2-9AD9-FE01FF272B01}"/>
              </a:ext>
            </a:extLst>
          </p:cNvPr>
          <p:cNvSpPr txBox="1"/>
          <p:nvPr/>
        </p:nvSpPr>
        <p:spPr>
          <a:xfrm>
            <a:off x="2699792" y="5589240"/>
            <a:ext cx="3384376" cy="553998"/>
          </a:xfrm>
          <a:prstGeom prst="rect">
            <a:avLst/>
          </a:prstGeom>
          <a:noFill/>
        </p:spPr>
        <p:txBody>
          <a:bodyPr wrap="square" rtlCol="0">
            <a:spAutoFit/>
          </a:bodyPr>
          <a:lstStyle/>
          <a:p>
            <a:r>
              <a:rPr lang="en-IN" sz="3000" dirty="0">
                <a:solidFill>
                  <a:srgbClr val="FF0000"/>
                </a:solidFill>
                <a:latin typeface="Times New Roman" panose="02020603050405020304" pitchFamily="18" charset="0"/>
                <a:cs typeface="Times New Roman" panose="02020603050405020304" pitchFamily="18" charset="0"/>
              </a:rPr>
              <a:t>Loading dataset</a:t>
            </a:r>
          </a:p>
        </p:txBody>
      </p:sp>
    </p:spTree>
    <p:extLst>
      <p:ext uri="{BB962C8B-B14F-4D97-AF65-F5344CB8AC3E}">
        <p14:creationId xmlns:p14="http://schemas.microsoft.com/office/powerpoint/2010/main" val="403111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258" y="150230"/>
            <a:ext cx="7429499" cy="1478570"/>
          </a:xfrm>
        </p:spPr>
        <p:txBody>
          <a:bodyPr/>
          <a:lstStyle/>
          <a:p>
            <a:r>
              <a:rPr lang="en-US" dirty="0">
                <a:solidFill>
                  <a:srgbClr val="FFFF00"/>
                </a:solidFill>
              </a:rPr>
              <a:t>Abstract</a:t>
            </a:r>
          </a:p>
        </p:txBody>
      </p:sp>
      <p:sp>
        <p:nvSpPr>
          <p:cNvPr id="5" name="Content Placeholder 4">
            <a:extLst>
              <a:ext uri="{FF2B5EF4-FFF2-40B4-BE49-F238E27FC236}">
                <a16:creationId xmlns:a16="http://schemas.microsoft.com/office/drawing/2014/main" id="{64F48F09-A420-4B13-8139-0FEB05A3D455}"/>
              </a:ext>
            </a:extLst>
          </p:cNvPr>
          <p:cNvSpPr>
            <a:spLocks noGrp="1"/>
          </p:cNvSpPr>
          <p:nvPr>
            <p:ph idx="1"/>
          </p:nvPr>
        </p:nvSpPr>
        <p:spPr>
          <a:xfrm>
            <a:off x="179512" y="1340768"/>
            <a:ext cx="8568952" cy="4896544"/>
          </a:xfrm>
        </p:spPr>
        <p:txBody>
          <a:bodyPr>
            <a:normAutofit/>
          </a:bodyPr>
          <a:lstStyle/>
          <a:p>
            <a:r>
              <a:rPr lang="en-US" dirty="0"/>
              <a:t>.Navigation is one of the most important tasks of mobile robots.</a:t>
            </a:r>
          </a:p>
          <a:p>
            <a:r>
              <a:rPr lang="en-US" dirty="0"/>
              <a:t>Inspired by the advantages of the hierarchical feature extraction of deep learning, this work investigates the development of a very deep Convolutional Neural Network algorithm to solve the problem of the mobile robot obstacle avoidance in an indoor environment.</a:t>
            </a:r>
          </a:p>
          <a:p>
            <a:r>
              <a:rPr lang="en-US" dirty="0"/>
              <a:t> The algorithm takes raw images as input and generates control commands as network output. Control commands include go straight-forward, turn-full-left, turn-half-left, turn-full-right, and turn-half-right</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9E408-C49E-4329-BA27-D82E2EAE96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196752"/>
            <a:ext cx="7429499" cy="4536504"/>
          </a:xfrm>
        </p:spPr>
      </p:pic>
      <p:sp>
        <p:nvSpPr>
          <p:cNvPr id="3" name="TextBox 2">
            <a:extLst>
              <a:ext uri="{FF2B5EF4-FFF2-40B4-BE49-F238E27FC236}">
                <a16:creationId xmlns:a16="http://schemas.microsoft.com/office/drawing/2014/main" id="{7172F8B1-6510-458F-8798-E5DC111745EB}"/>
              </a:ext>
            </a:extLst>
          </p:cNvPr>
          <p:cNvSpPr txBox="1"/>
          <p:nvPr/>
        </p:nvSpPr>
        <p:spPr>
          <a:xfrm>
            <a:off x="2627784" y="5949280"/>
            <a:ext cx="3816424" cy="830997"/>
          </a:xfrm>
          <a:prstGeom prst="rect">
            <a:avLst/>
          </a:prstGeom>
          <a:noFill/>
        </p:spPr>
        <p:txBody>
          <a:bodyPr wrap="square" rtlCol="0">
            <a:spAutoFit/>
          </a:bodyPr>
          <a:lstStyle/>
          <a:p>
            <a:r>
              <a:rPr lang="en-IN" sz="3000" dirty="0">
                <a:solidFill>
                  <a:srgbClr val="FF0000"/>
                </a:solidFill>
                <a:latin typeface="Times New Roman" panose="02020603050405020304" pitchFamily="18" charset="0"/>
                <a:cs typeface="Times New Roman" panose="02020603050405020304" pitchFamily="18" charset="0"/>
              </a:rPr>
              <a:t>Loading dataset</a:t>
            </a:r>
          </a:p>
          <a:p>
            <a:endParaRPr lang="en-IN" dirty="0"/>
          </a:p>
        </p:txBody>
      </p:sp>
    </p:spTree>
    <p:extLst>
      <p:ext uri="{BB962C8B-B14F-4D97-AF65-F5344CB8AC3E}">
        <p14:creationId xmlns:p14="http://schemas.microsoft.com/office/powerpoint/2010/main" val="1413969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568AC8-A7BF-4410-83A9-C31825CEDC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268760"/>
            <a:ext cx="7429498" cy="3541712"/>
          </a:xfrm>
        </p:spPr>
      </p:pic>
      <p:sp>
        <p:nvSpPr>
          <p:cNvPr id="7" name="TextBox 6">
            <a:extLst>
              <a:ext uri="{FF2B5EF4-FFF2-40B4-BE49-F238E27FC236}">
                <a16:creationId xmlns:a16="http://schemas.microsoft.com/office/drawing/2014/main" id="{292AA6E3-1973-4EC7-A47C-2600C9C441D3}"/>
              </a:ext>
            </a:extLst>
          </p:cNvPr>
          <p:cNvSpPr txBox="1"/>
          <p:nvPr/>
        </p:nvSpPr>
        <p:spPr>
          <a:xfrm>
            <a:off x="2771800" y="5301208"/>
            <a:ext cx="4104456" cy="553998"/>
          </a:xfrm>
          <a:prstGeom prst="rect">
            <a:avLst/>
          </a:prstGeom>
          <a:noFill/>
        </p:spPr>
        <p:txBody>
          <a:bodyPr wrap="square" rtlCol="0">
            <a:spAutoFit/>
          </a:bodyPr>
          <a:lstStyle/>
          <a:p>
            <a:r>
              <a:rPr lang="en-IN" sz="3000" dirty="0">
                <a:solidFill>
                  <a:srgbClr val="FF0000"/>
                </a:solidFill>
                <a:latin typeface="Times New Roman" panose="02020603050405020304" pitchFamily="18" charset="0"/>
                <a:cs typeface="Times New Roman" panose="02020603050405020304" pitchFamily="18" charset="0"/>
              </a:rPr>
              <a:t>Data set loaded</a:t>
            </a:r>
          </a:p>
        </p:txBody>
      </p:sp>
    </p:spTree>
    <p:extLst>
      <p:ext uri="{BB962C8B-B14F-4D97-AF65-F5344CB8AC3E}">
        <p14:creationId xmlns:p14="http://schemas.microsoft.com/office/powerpoint/2010/main" val="2320631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934044-3350-4C55-A7A3-AC88A27685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5818" y="548680"/>
            <a:ext cx="7532364" cy="5347253"/>
          </a:xfrm>
        </p:spPr>
      </p:pic>
    </p:spTree>
    <p:extLst>
      <p:ext uri="{BB962C8B-B14F-4D97-AF65-F5344CB8AC3E}">
        <p14:creationId xmlns:p14="http://schemas.microsoft.com/office/powerpoint/2010/main" val="4156500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0BEC0E-D127-445A-965A-3D6C37C5E1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6060" y="764704"/>
            <a:ext cx="7344816" cy="4896544"/>
          </a:xfrm>
        </p:spPr>
      </p:pic>
    </p:spTree>
    <p:extLst>
      <p:ext uri="{BB962C8B-B14F-4D97-AF65-F5344CB8AC3E}">
        <p14:creationId xmlns:p14="http://schemas.microsoft.com/office/powerpoint/2010/main" val="4261468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E23DB1-D447-44FD-AC88-B568F7660E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476672"/>
            <a:ext cx="7241951" cy="4538674"/>
          </a:xfrm>
        </p:spPr>
      </p:pic>
      <p:sp>
        <p:nvSpPr>
          <p:cNvPr id="7" name="TextBox 6">
            <a:extLst>
              <a:ext uri="{FF2B5EF4-FFF2-40B4-BE49-F238E27FC236}">
                <a16:creationId xmlns:a16="http://schemas.microsoft.com/office/drawing/2014/main" id="{E5B8D3F3-7A23-41E4-B647-3E2C3F95AD79}"/>
              </a:ext>
            </a:extLst>
          </p:cNvPr>
          <p:cNvSpPr txBox="1"/>
          <p:nvPr/>
        </p:nvSpPr>
        <p:spPr>
          <a:xfrm>
            <a:off x="2699792" y="5445224"/>
            <a:ext cx="4104456" cy="553998"/>
          </a:xfrm>
          <a:prstGeom prst="rect">
            <a:avLst/>
          </a:prstGeom>
          <a:noFill/>
        </p:spPr>
        <p:txBody>
          <a:bodyPr wrap="square" rtlCol="0">
            <a:spAutoFit/>
          </a:bodyPr>
          <a:lstStyle/>
          <a:p>
            <a:r>
              <a:rPr lang="en-IN" sz="3000" dirty="0">
                <a:solidFill>
                  <a:srgbClr val="FF0000"/>
                </a:solidFill>
                <a:latin typeface="Times New Roman" panose="02020603050405020304" pitchFamily="18" charset="0"/>
                <a:cs typeface="Times New Roman" panose="02020603050405020304" pitchFamily="18" charset="0"/>
              </a:rPr>
              <a:t>Model is trained</a:t>
            </a:r>
          </a:p>
        </p:txBody>
      </p:sp>
    </p:spTree>
    <p:extLst>
      <p:ext uri="{BB962C8B-B14F-4D97-AF65-F5344CB8AC3E}">
        <p14:creationId xmlns:p14="http://schemas.microsoft.com/office/powerpoint/2010/main" val="3247143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095179-59C9-4D63-BB80-17FD7494FB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6060" y="620688"/>
            <a:ext cx="7604372" cy="4392488"/>
          </a:xfrm>
        </p:spPr>
      </p:pic>
      <p:sp>
        <p:nvSpPr>
          <p:cNvPr id="6" name="TextBox 5">
            <a:extLst>
              <a:ext uri="{FF2B5EF4-FFF2-40B4-BE49-F238E27FC236}">
                <a16:creationId xmlns:a16="http://schemas.microsoft.com/office/drawing/2014/main" id="{E9E056ED-CAD5-45AA-B821-9A70BE45A1EC}"/>
              </a:ext>
            </a:extLst>
          </p:cNvPr>
          <p:cNvSpPr txBox="1"/>
          <p:nvPr/>
        </p:nvSpPr>
        <p:spPr>
          <a:xfrm>
            <a:off x="3059832" y="5517232"/>
            <a:ext cx="4032448" cy="830997"/>
          </a:xfrm>
          <a:prstGeom prst="rect">
            <a:avLst/>
          </a:prstGeom>
          <a:noFill/>
        </p:spPr>
        <p:txBody>
          <a:bodyPr wrap="square" rtlCol="0">
            <a:spAutoFit/>
          </a:bodyPr>
          <a:lstStyle/>
          <a:p>
            <a:r>
              <a:rPr lang="en-IN" sz="3000" dirty="0">
                <a:solidFill>
                  <a:srgbClr val="FF0000"/>
                </a:solidFill>
                <a:latin typeface="Times New Roman" panose="02020603050405020304" pitchFamily="18" charset="0"/>
                <a:cs typeface="Times New Roman" panose="02020603050405020304" pitchFamily="18" charset="0"/>
              </a:rPr>
              <a:t>Final output</a:t>
            </a:r>
          </a:p>
          <a:p>
            <a:endParaRPr lang="en-IN" dirty="0"/>
          </a:p>
        </p:txBody>
      </p:sp>
    </p:spTree>
    <p:extLst>
      <p:ext uri="{BB962C8B-B14F-4D97-AF65-F5344CB8AC3E}">
        <p14:creationId xmlns:p14="http://schemas.microsoft.com/office/powerpoint/2010/main" val="699976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rgbClr val="FFFF00"/>
                </a:solidFill>
              </a:rPr>
              <a:t>CONCLUSION AND FUTURE EXTENSION</a:t>
            </a:r>
          </a:p>
        </p:txBody>
      </p:sp>
      <p:sp>
        <p:nvSpPr>
          <p:cNvPr id="5" name="Content Placeholder 4">
            <a:extLst>
              <a:ext uri="{FF2B5EF4-FFF2-40B4-BE49-F238E27FC236}">
                <a16:creationId xmlns:a16="http://schemas.microsoft.com/office/drawing/2014/main" id="{88E01AA8-B790-48CC-818F-D277E204F59C}"/>
              </a:ext>
            </a:extLst>
          </p:cNvPr>
          <p:cNvSpPr>
            <a:spLocks noGrp="1"/>
          </p:cNvSpPr>
          <p:nvPr>
            <p:ph idx="1"/>
          </p:nvPr>
        </p:nvSpPr>
        <p:spPr>
          <a:xfrm>
            <a:off x="107504" y="2249486"/>
            <a:ext cx="8928992" cy="4419873"/>
          </a:xfrm>
        </p:spPr>
        <p:txBody>
          <a:bodyPr/>
          <a:lstStyle/>
          <a:p>
            <a:r>
              <a:rPr lang="en-US" dirty="0"/>
              <a:t>An obstacle avoidance approach for a mobile robot in indoor environments based on a convolution neural network (CNN) has been developed. A dataset was compiled that contains depth images and robot orientation using a mobile robot platform. The RGBD images obtained by the Kinect camera and the angles acquired by the IMU were recorded</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83254"/>
          </a:xfrm>
        </p:spPr>
        <p:txBody>
          <a:bodyPr>
            <a:normAutofit/>
          </a:bodyPr>
          <a:lstStyle/>
          <a:p>
            <a:pPr algn="ctr"/>
            <a:r>
              <a:rPr lang="en-US" sz="5400" dirty="0">
                <a:solidFill>
                  <a:srgbClr val="FFFF00"/>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FF00"/>
                </a:solidFill>
              </a:rPr>
              <a:t>Introduction</a:t>
            </a:r>
          </a:p>
        </p:txBody>
      </p:sp>
      <p:sp>
        <p:nvSpPr>
          <p:cNvPr id="5" name="Content Placeholder 4">
            <a:extLst>
              <a:ext uri="{FF2B5EF4-FFF2-40B4-BE49-F238E27FC236}">
                <a16:creationId xmlns:a16="http://schemas.microsoft.com/office/drawing/2014/main" id="{398BEC48-C8DC-4D9F-8860-566E7A5776A1}"/>
              </a:ext>
            </a:extLst>
          </p:cNvPr>
          <p:cNvSpPr>
            <a:spLocks noGrp="1"/>
          </p:cNvSpPr>
          <p:nvPr>
            <p:ph idx="1"/>
          </p:nvPr>
        </p:nvSpPr>
        <p:spPr>
          <a:xfrm>
            <a:off x="179512" y="1700808"/>
            <a:ext cx="9073008" cy="4538674"/>
          </a:xfrm>
        </p:spPr>
        <p:txBody>
          <a:bodyPr>
            <a:normAutofit/>
          </a:bodyPr>
          <a:lstStyle/>
          <a:p>
            <a:r>
              <a:rPr lang="en-US" dirty="0"/>
              <a:t>Navigation is one of the most important tasks of mobile robots, where staying operational while avoiding collisions and maintaining safety standard are priorities in mobile robots. Thus, the objective of the robot’s motion planning and control is to find collision-free paths between two positions.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56060" y="618518"/>
            <a:ext cx="7429499" cy="1370322"/>
          </a:xfrm>
        </p:spPr>
        <p:txBody>
          <a:bodyPr/>
          <a:lstStyle/>
          <a:p>
            <a:r>
              <a:rPr lang="en-US" dirty="0">
                <a:solidFill>
                  <a:srgbClr val="FFFF00"/>
                </a:solidFill>
              </a:rPr>
              <a:t>EXISTING SYSTEM</a:t>
            </a:r>
          </a:p>
        </p:txBody>
      </p:sp>
      <p:sp>
        <p:nvSpPr>
          <p:cNvPr id="5" name="Content Placeholder 4">
            <a:extLst>
              <a:ext uri="{FF2B5EF4-FFF2-40B4-BE49-F238E27FC236}">
                <a16:creationId xmlns:a16="http://schemas.microsoft.com/office/drawing/2014/main" id="{2B8E0C80-7100-4D96-A709-01D66243321C}"/>
              </a:ext>
            </a:extLst>
          </p:cNvPr>
          <p:cNvSpPr>
            <a:spLocks noGrp="1"/>
          </p:cNvSpPr>
          <p:nvPr>
            <p:ph idx="1"/>
          </p:nvPr>
        </p:nvSpPr>
        <p:spPr>
          <a:xfrm>
            <a:off x="107504" y="1772816"/>
            <a:ext cx="8178055" cy="4018385"/>
          </a:xfrm>
        </p:spPr>
        <p:txBody>
          <a:bodyPr/>
          <a:lstStyle/>
          <a:p>
            <a:pPr>
              <a:buFont typeface="Wingdings" panose="05000000000000000000" pitchFamily="2" charset="2"/>
              <a:buChar char="Ø"/>
            </a:pPr>
            <a:r>
              <a:rPr lang="en-US" dirty="0"/>
              <a:t>Classical perception methods extract information from the raw sensors readings based on artificially designed complex features.</a:t>
            </a:r>
          </a:p>
          <a:p>
            <a:pPr>
              <a:buFont typeface="Wingdings" panose="05000000000000000000" pitchFamily="2" charset="2"/>
              <a:buChar char="Ø"/>
            </a:pPr>
            <a:r>
              <a:rPr lang="en-IN" dirty="0"/>
              <a:t>These methods are designed to adopt to generic environments.</a:t>
            </a:r>
          </a:p>
          <a:p>
            <a:pPr>
              <a:buFont typeface="Wingdings" panose="05000000000000000000" pitchFamily="2" charset="2"/>
              <a:buChar char="Ø"/>
            </a:pPr>
            <a:r>
              <a:rPr lang="en-IN" dirty="0"/>
              <a:t>These methods are prone to errors when they encounter unstructured dynamic environments wide illuminations differenced and different terrain types.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A683-33BA-464C-983B-F0D54D01E902}"/>
              </a:ext>
            </a:extLst>
          </p:cNvPr>
          <p:cNvSpPr>
            <a:spLocks noGrp="1"/>
          </p:cNvSpPr>
          <p:nvPr>
            <p:ph type="title"/>
          </p:nvPr>
        </p:nvSpPr>
        <p:spPr/>
        <p:txBody>
          <a:bodyPr/>
          <a:lstStyle/>
          <a:p>
            <a:r>
              <a:rPr lang="en-US" dirty="0">
                <a:solidFill>
                  <a:srgbClr val="FFFF00"/>
                </a:solidFill>
              </a:rPr>
              <a:t>PROPOSED SYSTEM</a:t>
            </a:r>
            <a:endParaRPr lang="en-IN" dirty="0">
              <a:solidFill>
                <a:srgbClr val="FFFF00"/>
              </a:solidFill>
            </a:endParaRPr>
          </a:p>
        </p:txBody>
      </p:sp>
      <p:sp>
        <p:nvSpPr>
          <p:cNvPr id="5" name="Content Placeholder 4">
            <a:extLst>
              <a:ext uri="{FF2B5EF4-FFF2-40B4-BE49-F238E27FC236}">
                <a16:creationId xmlns:a16="http://schemas.microsoft.com/office/drawing/2014/main" id="{9971A62F-ADBD-49EF-B2BF-505E95DF0736}"/>
              </a:ext>
            </a:extLst>
          </p:cNvPr>
          <p:cNvSpPr>
            <a:spLocks noGrp="1"/>
          </p:cNvSpPr>
          <p:nvPr>
            <p:ph idx="1"/>
          </p:nvPr>
        </p:nvSpPr>
        <p:spPr>
          <a:xfrm>
            <a:off x="35496" y="1772816"/>
            <a:ext cx="9108504" cy="4824536"/>
          </a:xfrm>
        </p:spPr>
        <p:txBody>
          <a:bodyPr>
            <a:normAutofit/>
          </a:bodyPr>
          <a:lstStyle/>
          <a:p>
            <a:r>
              <a:rPr lang="en-IN" dirty="0"/>
              <a:t>The objective of the robot’s motion planning and the control is to find Collison free paths between two positions.</a:t>
            </a:r>
          </a:p>
          <a:p>
            <a:r>
              <a:rPr lang="en-IN" dirty="0"/>
              <a:t>To achieve the main objective a new dataset is complied using depth images (RGBD) .</a:t>
            </a:r>
          </a:p>
          <a:p>
            <a:r>
              <a:rPr lang="en-IN" dirty="0"/>
              <a:t>The baseline control algorithm chosen in this work is the VGG16(convolution neural network model for large scale image recognition)</a:t>
            </a:r>
          </a:p>
        </p:txBody>
      </p:sp>
    </p:spTree>
    <p:extLst>
      <p:ext uri="{BB962C8B-B14F-4D97-AF65-F5344CB8AC3E}">
        <p14:creationId xmlns:p14="http://schemas.microsoft.com/office/powerpoint/2010/main" val="389117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D873-030B-46F3-9E17-8D23D5F158C6}"/>
              </a:ext>
            </a:extLst>
          </p:cNvPr>
          <p:cNvSpPr>
            <a:spLocks noGrp="1"/>
          </p:cNvSpPr>
          <p:nvPr>
            <p:ph type="title"/>
          </p:nvPr>
        </p:nvSpPr>
        <p:spPr/>
        <p:txBody>
          <a:bodyPr/>
          <a:lstStyle/>
          <a:p>
            <a:r>
              <a:rPr lang="en-IN" dirty="0">
                <a:solidFill>
                  <a:srgbClr val="FFFF00"/>
                </a:solidFill>
              </a:rPr>
              <a:t>VGG architecture</a:t>
            </a:r>
          </a:p>
        </p:txBody>
      </p:sp>
      <p:pic>
        <p:nvPicPr>
          <p:cNvPr id="5" name="Content Placeholder 4">
            <a:extLst>
              <a:ext uri="{FF2B5EF4-FFF2-40B4-BE49-F238E27FC236}">
                <a16:creationId xmlns:a16="http://schemas.microsoft.com/office/drawing/2014/main" id="{6D64FB97-2D24-438F-8985-B6D23DF3CD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948" y="2005464"/>
            <a:ext cx="7745611" cy="2847071"/>
          </a:xfrm>
        </p:spPr>
      </p:pic>
    </p:spTree>
    <p:extLst>
      <p:ext uri="{BB962C8B-B14F-4D97-AF65-F5344CB8AC3E}">
        <p14:creationId xmlns:p14="http://schemas.microsoft.com/office/powerpoint/2010/main" val="2570042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39DC-15FF-4151-9351-B6086AC76147}"/>
              </a:ext>
            </a:extLst>
          </p:cNvPr>
          <p:cNvSpPr>
            <a:spLocks noGrp="1"/>
          </p:cNvSpPr>
          <p:nvPr>
            <p:ph type="title"/>
          </p:nvPr>
        </p:nvSpPr>
        <p:spPr>
          <a:xfrm>
            <a:off x="856060" y="618518"/>
            <a:ext cx="7429499" cy="1154298"/>
          </a:xfrm>
        </p:spPr>
        <p:txBody>
          <a:bodyPr/>
          <a:lstStyle/>
          <a:p>
            <a:r>
              <a:rPr lang="en-IN" dirty="0">
                <a:solidFill>
                  <a:srgbClr val="FFFF00"/>
                </a:solidFill>
              </a:rPr>
              <a:t>Block diagram</a:t>
            </a:r>
          </a:p>
        </p:txBody>
      </p:sp>
      <p:pic>
        <p:nvPicPr>
          <p:cNvPr id="4" name="Picture 3">
            <a:extLst>
              <a:ext uri="{FF2B5EF4-FFF2-40B4-BE49-F238E27FC236}">
                <a16:creationId xmlns:a16="http://schemas.microsoft.com/office/drawing/2014/main" id="{456ACC52-0818-461B-99F1-A4514ED84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828017"/>
            <a:ext cx="7920880" cy="3201966"/>
          </a:xfrm>
          <a:prstGeom prst="rect">
            <a:avLst/>
          </a:prstGeom>
        </p:spPr>
      </p:pic>
    </p:spTree>
    <p:extLst>
      <p:ext uri="{BB962C8B-B14F-4D97-AF65-F5344CB8AC3E}">
        <p14:creationId xmlns:p14="http://schemas.microsoft.com/office/powerpoint/2010/main" val="111828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6CF6239-FE9D-46F5-AF02-FD1E94001293}"/>
              </a:ext>
            </a:extLst>
          </p:cNvPr>
          <p:cNvSpPr>
            <a:spLocks noChangeArrowheads="1"/>
          </p:cNvSpPr>
          <p:nvPr/>
        </p:nvSpPr>
        <p:spPr bwMode="auto">
          <a:xfrm>
            <a:off x="323528" y="2745482"/>
            <a:ext cx="1008010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30" name="Picture 2">
            <a:extLst>
              <a:ext uri="{FF2B5EF4-FFF2-40B4-BE49-F238E27FC236}">
                <a16:creationId xmlns:a16="http://schemas.microsoft.com/office/drawing/2014/main" id="{36EAAEE6-615C-4C8E-B078-E1291FEA9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9906"/>
            <a:ext cx="8100392" cy="31683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a:extLst>
              <a:ext uri="{FF2B5EF4-FFF2-40B4-BE49-F238E27FC236}">
                <a16:creationId xmlns:a16="http://schemas.microsoft.com/office/drawing/2014/main" id="{1561FFA5-39EC-4885-A357-7925A6622F6C}"/>
              </a:ext>
            </a:extLst>
          </p:cNvPr>
          <p:cNvSpPr>
            <a:spLocks noChangeArrowheads="1"/>
          </p:cNvSpPr>
          <p:nvPr/>
        </p:nvSpPr>
        <p:spPr bwMode="auto">
          <a:xfrm>
            <a:off x="467544" y="255712"/>
            <a:ext cx="44644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CLASS DIGARAM</a:t>
            </a:r>
            <a:r>
              <a:rPr kumimoji="0" lang="en-US" altLang="en-US" sz="3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30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47925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15E47-ADF3-4785-87B4-4A544F407147}"/>
              </a:ext>
            </a:extLst>
          </p:cNvPr>
          <p:cNvSpPr>
            <a:spLocks noGrp="1"/>
          </p:cNvSpPr>
          <p:nvPr>
            <p:ph type="title"/>
          </p:nvPr>
        </p:nvSpPr>
        <p:spPr/>
        <p:txBody>
          <a:bodyPr/>
          <a:lstStyle/>
          <a:p>
            <a:r>
              <a:rPr lang="en-IN" dirty="0">
                <a:solidFill>
                  <a:schemeClr val="bg1"/>
                </a:solidFill>
              </a:rPr>
              <a:t>USE CASE DIAGRAM</a:t>
            </a:r>
          </a:p>
        </p:txBody>
      </p:sp>
      <p:pic>
        <p:nvPicPr>
          <p:cNvPr id="4" name="Content Placeholder 3">
            <a:extLst>
              <a:ext uri="{FF2B5EF4-FFF2-40B4-BE49-F238E27FC236}">
                <a16:creationId xmlns:a16="http://schemas.microsoft.com/office/drawing/2014/main" id="{7098ECF3-C78E-4D31-A250-9A72663EB9C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55663" y="1844824"/>
            <a:ext cx="7429500" cy="4680520"/>
          </a:xfrm>
          <a:prstGeom prst="rect">
            <a:avLst/>
          </a:prstGeom>
        </p:spPr>
      </p:pic>
    </p:spTree>
    <p:extLst>
      <p:ext uri="{BB962C8B-B14F-4D97-AF65-F5344CB8AC3E}">
        <p14:creationId xmlns:p14="http://schemas.microsoft.com/office/powerpoint/2010/main" val="1193616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3498</TotalTime>
  <Words>437</Words>
  <Application>Microsoft Office PowerPoint</Application>
  <PresentationFormat>On-screen Show (4:3)</PresentationFormat>
  <Paragraphs>57</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vt:lpstr>
      <vt:lpstr>Calibri</vt:lpstr>
      <vt:lpstr>Times New Roman</vt:lpstr>
      <vt:lpstr>Tw Cen MT</vt:lpstr>
      <vt:lpstr>Wingdings</vt:lpstr>
      <vt:lpstr>Circuit</vt:lpstr>
      <vt:lpstr>  OBSTACLE AVOIDANCE ALGORITHM USING DEEP LEARNING</vt:lpstr>
      <vt:lpstr>Abstract</vt:lpstr>
      <vt:lpstr>Introduction</vt:lpstr>
      <vt:lpstr>EXISTING SYSTEM</vt:lpstr>
      <vt:lpstr>PROPOSED SYSTEM</vt:lpstr>
      <vt:lpstr>VGG architecture</vt:lpstr>
      <vt:lpstr>Block diagram</vt:lpstr>
      <vt:lpstr>PowerPoint Presentation</vt:lpstr>
      <vt:lpstr>USE CASE DIAGRAM</vt:lpstr>
      <vt:lpstr>SEQUENCE DIAGRAM</vt:lpstr>
      <vt:lpstr>COLLABRATION DIAGRAM</vt:lpstr>
      <vt:lpstr>ACTIVITY DIAGRAM</vt:lpstr>
      <vt:lpstr>COMPONENT DIAGRAM</vt:lpstr>
      <vt:lpstr>ADVANTAGES</vt:lpstr>
      <vt:lpstr>PowerPoint Presentation</vt:lpstr>
      <vt:lpstr>SYSTEM REQUIRMENTS</vt:lpstr>
      <vt:lpstr>PowerPoint Presentation</vt:lpstr>
      <vt:lpstr>Output screens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EXTENSION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Recommendation System12</dc:title>
  <dc:creator>Student</dc:creator>
  <cp:lastModifiedBy>Sai Vamshi Akula</cp:lastModifiedBy>
  <cp:revision>103</cp:revision>
  <dcterms:created xsi:type="dcterms:W3CDTF">2020-03-04T08:10:10Z</dcterms:created>
  <dcterms:modified xsi:type="dcterms:W3CDTF">2021-06-28T08:04:00Z</dcterms:modified>
</cp:coreProperties>
</file>