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58" r:id="rId3"/>
    <p:sldId id="260" r:id="rId4"/>
    <p:sldId id="261" r:id="rId5"/>
    <p:sldId id="262" r:id="rId6"/>
    <p:sldId id="267" r:id="rId7"/>
    <p:sldId id="269" r:id="rId8"/>
    <p:sldId id="268" r:id="rId9"/>
    <p:sldId id="264" r:id="rId10"/>
    <p:sldId id="265" r:id="rId11"/>
    <p:sldId id="27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6518910-ACDB-9675-B45A-1F61B778B64A}" v="1" dt="2023-04-27T10:17:01.139"/>
    <p1510:client id="{CB27E5A0-1ACF-4C14-9BFC-39D585B9A43B}" v="1288" dt="2023-04-27T10:13:32.319"/>
    <p1510:client id="{D4F678DA-68CC-948B-FE0E-9931AA2E7302}" v="1" dt="2023-04-27T13:29:00.6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67" d="100"/>
          <a:sy n="67" d="100"/>
        </p:scale>
        <p:origin x="5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640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122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4385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5757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9103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7112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422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1452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188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021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003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983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054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612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76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050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697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144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0" y="1513418"/>
            <a:ext cx="8574622" cy="2616199"/>
          </a:xfrm>
        </p:spPr>
        <p:txBody>
          <a:bodyPr>
            <a:normAutofit fontScale="90000"/>
          </a:bodyPr>
          <a:lstStyle/>
          <a:p>
            <a:r>
              <a:rPr lang="en-US" dirty="0"/>
              <a:t>A Survey of Self-Supervised Learning Applied to Visual Assessment of Cluster Tendency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4177242"/>
            <a:ext cx="6987645" cy="1388534"/>
          </a:xfrm>
        </p:spPr>
        <p:txBody>
          <a:bodyPr/>
          <a:lstStyle/>
          <a:p>
            <a:r>
              <a:rPr lang="en-US" u="sng" dirty="0"/>
              <a:t>AIP Project 2023</a:t>
            </a:r>
          </a:p>
          <a:p>
            <a:r>
              <a:rPr lang="en-US" dirty="0"/>
              <a:t>Paritosh Tiwari</a:t>
            </a:r>
          </a:p>
          <a:p>
            <a:r>
              <a:rPr lang="en-US" dirty="0"/>
              <a:t>M Samuel Jayakumar</a:t>
            </a:r>
          </a:p>
        </p:txBody>
      </p:sp>
    </p:spTree>
    <p:extLst>
      <p:ext uri="{BB962C8B-B14F-4D97-AF65-F5344CB8AC3E}">
        <p14:creationId xmlns:p14="http://schemas.microsoft.com/office/powerpoint/2010/main" val="36010826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B3117-701A-B7A1-3A20-816205451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728118-0AF0-4C7A-11EF-766C7958A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438399"/>
            <a:ext cx="10018713" cy="3352802"/>
          </a:xfrm>
        </p:spPr>
        <p:txBody>
          <a:bodyPr>
            <a:normAutofit/>
          </a:bodyPr>
          <a:lstStyle/>
          <a:p>
            <a:r>
              <a:rPr lang="en-US" dirty="0"/>
              <a:t>We were able to extract some degree of inherent cluster structure in the datasets.</a:t>
            </a:r>
          </a:p>
          <a:p>
            <a:r>
              <a:rPr lang="en-US" dirty="0"/>
              <a:t>MNIST shows the best results and Spectral VAT shows comparatively better dark blocks.</a:t>
            </a:r>
          </a:p>
          <a:p>
            <a:r>
              <a:rPr lang="en-US" dirty="0"/>
              <a:t>The results of CIFAR-10 are expectedly worse than the grayscale datasets.</a:t>
            </a:r>
          </a:p>
          <a:p>
            <a:r>
              <a:rPr lang="en-US" dirty="0"/>
              <a:t>Trying other types of encoder networks, using other loss functions and </a:t>
            </a:r>
            <a:r>
              <a:rPr lang="en-US" dirty="0" err="1"/>
              <a:t>downsampling</a:t>
            </a:r>
            <a:r>
              <a:rPr lang="en-US" dirty="0"/>
              <a:t> the </a:t>
            </a:r>
            <a:r>
              <a:rPr lang="en-US" dirty="0" err="1"/>
              <a:t>ResNet</a:t>
            </a:r>
            <a:r>
              <a:rPr lang="en-US" dirty="0"/>
              <a:t> embeddings might improve the results.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2456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9171E-C570-D7E6-A948-FE00321A23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DC3BB1-0781-20A9-EA8D-164B84B909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22763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707BE-5CFE-3B3A-DC53-6D48AE668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266700"/>
            <a:ext cx="10018713" cy="1752599"/>
          </a:xfrm>
        </p:spPr>
        <p:txBody>
          <a:bodyPr/>
          <a:lstStyle/>
          <a:p>
            <a:r>
              <a:rPr lang="en-US" b="1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542CD5-C43B-06B9-56B6-1C549E429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09" y="2133599"/>
            <a:ext cx="10018713" cy="312420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83540" indent="-383540"/>
            <a:r>
              <a:rPr lang="en-US" dirty="0"/>
              <a:t>Clustering is a process of grouping similar objects to identify underlying patterns.</a:t>
            </a:r>
          </a:p>
          <a:p>
            <a:pPr marL="383540" indent="-383540"/>
            <a:r>
              <a:rPr lang="en-US" dirty="0"/>
              <a:t>Drawback : These methods explicitly require the number of clusters to be specified.</a:t>
            </a:r>
          </a:p>
          <a:p>
            <a:pPr marL="383540" indent="-383540"/>
            <a:r>
              <a:rPr lang="en-US" dirty="0"/>
              <a:t>Our objective is to estimate the number of clusters without it being computed as hyper parameter.</a:t>
            </a:r>
          </a:p>
          <a:p>
            <a:pPr marL="383540" indent="-38354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833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61BE6-550F-8BC6-70D8-BE3F48BD8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3439" y="490996"/>
            <a:ext cx="3905122" cy="1504335"/>
          </a:xfrm>
        </p:spPr>
        <p:txBody>
          <a:bodyPr>
            <a:normAutofit/>
          </a:bodyPr>
          <a:lstStyle/>
          <a:p>
            <a:r>
              <a:rPr lang="en-US" sz="2800" b="1" dirty="0"/>
              <a:t>Contrastive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E1ABB3-1962-86DE-A7E5-C05EBB2345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2147" y="1995331"/>
            <a:ext cx="3333496" cy="3124201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 marL="383540" indent="-383540"/>
            <a:r>
              <a:rPr lang="en-US" dirty="0"/>
              <a:t>Type of unsupervised machine learning which involves training a model to differentiate between similar and dissimilar data points.</a:t>
            </a:r>
          </a:p>
          <a:p>
            <a:pPr marL="383540" indent="-383540"/>
            <a:r>
              <a:rPr lang="en-US" dirty="0"/>
              <a:t>Learn representations of the data such that similar data points are pulled closer and dissimilar points are pushed apart in the learned representations</a:t>
            </a:r>
            <a:r>
              <a:rPr lang="en-US" sz="2000" dirty="0"/>
              <a:t>.</a:t>
            </a:r>
          </a:p>
          <a:p>
            <a:pPr marL="383540" indent="-383540"/>
            <a:endParaRPr lang="en-US" sz="1600" dirty="0"/>
          </a:p>
          <a:p>
            <a:pPr marL="383540" indent="-383540"/>
            <a:endParaRPr lang="en-US" sz="1600" dirty="0"/>
          </a:p>
          <a:p>
            <a:pPr marL="383540" indent="-383540"/>
            <a:endParaRPr lang="en-US" sz="1600" dirty="0"/>
          </a:p>
          <a:p>
            <a:pPr marL="383540" indent="-383540"/>
            <a:endParaRPr lang="en-US" sz="1600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96AA238A-9224-25A0-0542-C84E2F56B6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1149" y="1995331"/>
            <a:ext cx="6111873" cy="2433985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2843376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CBBB2-C09B-4C47-DD6D-DFEDD69D3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Contrastive learning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B9468-9764-ED45-1E7F-4DAEADAC77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83540" indent="-383540"/>
            <a:r>
              <a:rPr lang="en-US" dirty="0"/>
              <a:t>Stochastic data augmentation : random cropping, random gaussian blur, etc..</a:t>
            </a:r>
          </a:p>
          <a:p>
            <a:pPr marL="383540" indent="-383540"/>
            <a:r>
              <a:rPr lang="en-US" dirty="0"/>
              <a:t>A Neural Network base encoder  : ResNet</a:t>
            </a:r>
          </a:p>
          <a:p>
            <a:pPr marL="383540" indent="-383540"/>
            <a:r>
              <a:rPr lang="en-US" dirty="0"/>
              <a:t>A Projection Head : MLP </a:t>
            </a:r>
          </a:p>
          <a:p>
            <a:pPr marL="383540" indent="-383540"/>
            <a:r>
              <a:rPr lang="en-US" dirty="0"/>
              <a:t>A contrastive loss function</a:t>
            </a:r>
          </a:p>
          <a:p>
            <a:pPr marL="383540" indent="-383540">
              <a:buClr>
                <a:srgbClr val="1287C3"/>
              </a:buClr>
            </a:pPr>
            <a:endParaRPr lang="en-US" dirty="0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D8826307-11AE-0BA6-3653-B5DA30DDA3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4181" y="5092171"/>
            <a:ext cx="6410322" cy="745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307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8">
            <a:extLst>
              <a:ext uri="{FF2B5EF4-FFF2-40B4-BE49-F238E27FC236}">
                <a16:creationId xmlns:a16="http://schemas.microsoft.com/office/drawing/2014/main" id="{DF8D5C46-63E5-40C5-A208-4B2189FA10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4A42B4ED-376E-46C3-8BB2-EAFC660D11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94E0795D-42C3-4DFD-AEB0-286A1CF14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A2ACED1B-99D0-4C14-B63B-963889DCDB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5C5D324F-33A3-4C66-BFE5-1742CA4E59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EC572FC8-A465-4BA3-BA4D-2EC538C042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66CC2B15-8E3B-4CFF-99E4-5B4E4D8CF9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5908A52-6CB6-B303-70F0-F9E32A179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685800"/>
            <a:ext cx="4278928" cy="1752599"/>
          </a:xfrm>
        </p:spPr>
        <p:txBody>
          <a:bodyPr>
            <a:normAutofit/>
          </a:bodyPr>
          <a:lstStyle/>
          <a:p>
            <a:r>
              <a:rPr lang="en-US" b="1" dirty="0"/>
              <a:t>VAT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F70DD-67A0-F057-F094-3447A89C56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666999"/>
            <a:ext cx="4278929" cy="3124201"/>
          </a:xfrm>
        </p:spPr>
        <p:txBody>
          <a:bodyPr vert="horz" lIns="91440" tIns="45720" rIns="91440" bIns="45720" rtlCol="0">
            <a:normAutofit/>
          </a:bodyPr>
          <a:lstStyle/>
          <a:p>
            <a:pPr marL="383540" indent="-383540">
              <a:lnSpc>
                <a:spcPct val="90000"/>
              </a:lnSpc>
            </a:pPr>
            <a:r>
              <a:rPr lang="en-US" sz="2200" dirty="0"/>
              <a:t>A method for visually assessing the cluster tendency of a set of objects.</a:t>
            </a:r>
          </a:p>
          <a:p>
            <a:pPr marL="383540" indent="-383540">
              <a:lnSpc>
                <a:spcPct val="90000"/>
              </a:lnSpc>
            </a:pPr>
            <a:r>
              <a:rPr lang="en-US" sz="2200" dirty="0"/>
              <a:t>A modified Prim's algorithm.</a:t>
            </a:r>
          </a:p>
          <a:p>
            <a:pPr marL="383540" indent="-383540">
              <a:lnSpc>
                <a:spcPct val="90000"/>
              </a:lnSpc>
            </a:pPr>
            <a:r>
              <a:rPr lang="en-US" sz="2200" dirty="0"/>
              <a:t>Reordering of the Dissimilarity matrix.</a:t>
            </a:r>
          </a:p>
          <a:p>
            <a:pPr marL="383540" indent="-383540">
              <a:lnSpc>
                <a:spcPct val="90000"/>
              </a:lnSpc>
            </a:pPr>
            <a:r>
              <a:rPr lang="en-US" sz="2200" dirty="0"/>
              <a:t>Variations : VAT, </a:t>
            </a:r>
            <a:r>
              <a:rPr lang="en-US" sz="2200" dirty="0" err="1"/>
              <a:t>iVAT</a:t>
            </a:r>
            <a:r>
              <a:rPr lang="en-US" sz="2200" dirty="0"/>
              <a:t>, Spectral VAT.</a:t>
            </a:r>
          </a:p>
          <a:p>
            <a:pPr marL="383540" indent="-383540">
              <a:lnSpc>
                <a:spcPct val="90000"/>
              </a:lnSpc>
              <a:buClr>
                <a:srgbClr val="1287C3"/>
              </a:buClr>
            </a:pPr>
            <a:endParaRPr lang="en-US" sz="2200" dirty="0"/>
          </a:p>
          <a:p>
            <a:pPr marL="383540" indent="-383540">
              <a:lnSpc>
                <a:spcPct val="90000"/>
              </a:lnSpc>
              <a:buClr>
                <a:srgbClr val="1287C3"/>
              </a:buClr>
            </a:pPr>
            <a:endParaRPr lang="en-US" sz="2200" dirty="0"/>
          </a:p>
        </p:txBody>
      </p:sp>
      <p:sp>
        <p:nvSpPr>
          <p:cNvPr id="19" name="Rounded Rectangle 16">
            <a:extLst>
              <a:ext uri="{FF2B5EF4-FFF2-40B4-BE49-F238E27FC236}">
                <a16:creationId xmlns:a16="http://schemas.microsoft.com/office/drawing/2014/main" id="{63A60C88-7443-4827-9241-5019758CB4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648931"/>
            <a:ext cx="5407023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661D157E-1F5F-0B89-0AF9-1AB8D123AE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407" y="1108480"/>
            <a:ext cx="4744154" cy="4353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005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38A86-652C-6CCF-E288-EF61A28EA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276349"/>
          </a:xfrm>
        </p:spPr>
        <p:txBody>
          <a:bodyPr/>
          <a:lstStyle/>
          <a:p>
            <a:r>
              <a:rPr lang="en-US" dirty="0"/>
              <a:t>Complex Cluster Structures</a:t>
            </a:r>
          </a:p>
        </p:txBody>
      </p:sp>
      <p:pic>
        <p:nvPicPr>
          <p:cNvPr id="4" name="Picture 4" descr="Chart&#10;&#10;Description automatically generated">
            <a:extLst>
              <a:ext uri="{FF2B5EF4-FFF2-40B4-BE49-F238E27FC236}">
                <a16:creationId xmlns:a16="http://schemas.microsoft.com/office/drawing/2014/main" id="{B37F7DC7-DC1D-530E-7DFE-AAE9D95225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29140" y="1902846"/>
            <a:ext cx="2053645" cy="1861937"/>
          </a:xfr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4CD64AFC-1004-82D9-2187-6B84C4BFDC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4344" y="1907898"/>
            <a:ext cx="1959736" cy="1872373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D70FCE71-481C-5B92-A868-618A7F534998}"/>
              </a:ext>
            </a:extLst>
          </p:cNvPr>
          <p:cNvSpPr/>
          <p:nvPr/>
        </p:nvSpPr>
        <p:spPr>
          <a:xfrm>
            <a:off x="5808908" y="2790422"/>
            <a:ext cx="1277154" cy="3219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EB1D198F-8872-8CEB-E79A-9BED1440EA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2597" y="4132657"/>
            <a:ext cx="2045595" cy="1866066"/>
          </a:xfrm>
          <a:prstGeom prst="rect">
            <a:avLst/>
          </a:prstGeo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0D15D51C-87F9-22AA-5EAB-ED095A9F6E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54344" y="4133324"/>
            <a:ext cx="1959736" cy="1864733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2E07590B-822C-828C-B79B-466EA4C8298A}"/>
              </a:ext>
            </a:extLst>
          </p:cNvPr>
          <p:cNvSpPr/>
          <p:nvPr/>
        </p:nvSpPr>
        <p:spPr>
          <a:xfrm>
            <a:off x="5806224" y="4891289"/>
            <a:ext cx="1277154" cy="3219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433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60110-EB85-502B-0CF6-ED8B2E328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Pipeline of our Model</a:t>
            </a:r>
          </a:p>
        </p:txBody>
      </p:sp>
      <p:pic>
        <p:nvPicPr>
          <p:cNvPr id="5" name="Content Placeholder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F714A9A4-0D24-5BA3-2444-CBA85CFEBA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640" t="1074" r="1001" b="1945"/>
          <a:stretch/>
        </p:blipFill>
        <p:spPr>
          <a:xfrm>
            <a:off x="2203373" y="2798284"/>
            <a:ext cx="8637225" cy="2985571"/>
          </a:xfrm>
        </p:spPr>
      </p:pic>
    </p:spTree>
    <p:extLst>
      <p:ext uri="{BB962C8B-B14F-4D97-AF65-F5344CB8AC3E}">
        <p14:creationId xmlns:p14="http://schemas.microsoft.com/office/powerpoint/2010/main" val="37259576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84AA1-D2F8-4697-69B9-8B6BC5C8C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6863" y="673245"/>
            <a:ext cx="10018711" cy="658703"/>
          </a:xfrm>
        </p:spPr>
        <p:txBody>
          <a:bodyPr>
            <a:normAutofit/>
          </a:bodyPr>
          <a:lstStyle/>
          <a:p>
            <a:r>
              <a:rPr lang="en-US" sz="2800" b="1" dirty="0"/>
              <a:t>Implementation Details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B8D125-B6EE-F8F1-1093-4A6976F426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769608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1800" dirty="0"/>
              <a:t>We tried to experiment as many variations as possible with various datasets, SIMCLR model configurations and VAT Algorithms as shown above.</a:t>
            </a:r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18A60BA-50CF-7074-EA99-0F85BCE1A5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4207" y="1512832"/>
            <a:ext cx="9768815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2975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05AC5-932A-CAE0-0FB3-7A3D22C02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Results</a:t>
            </a:r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C5DACE67-BD02-ECD1-34EB-186B6E4844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9941" y="2019177"/>
            <a:ext cx="2400424" cy="2400424"/>
          </a:xfr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42D53614-48D2-9500-245D-3A62008FA9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9417" y="2019177"/>
            <a:ext cx="2400425" cy="24004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5D72E97-4C44-3A15-0B55-0431BC1FC621}"/>
              </a:ext>
            </a:extLst>
          </p:cNvPr>
          <p:cNvSpPr txBox="1"/>
          <p:nvPr/>
        </p:nvSpPr>
        <p:spPr>
          <a:xfrm>
            <a:off x="1699578" y="4552948"/>
            <a:ext cx="15811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/>
              <a:t>MNIST dataset</a:t>
            </a:r>
          </a:p>
          <a:p>
            <a:pPr algn="ctr"/>
            <a:r>
              <a:rPr lang="en-IN" sz="1600" dirty="0"/>
              <a:t>Spec-VAT</a:t>
            </a:r>
          </a:p>
          <a:p>
            <a:pPr algn="ctr"/>
            <a:r>
              <a:rPr lang="en-IN" sz="1600" dirty="0"/>
              <a:t>Cosine similarity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97B35D-5053-C0E5-0AD7-4DE449E47CDA}"/>
              </a:ext>
            </a:extLst>
          </p:cNvPr>
          <p:cNvSpPr txBox="1"/>
          <p:nvPr/>
        </p:nvSpPr>
        <p:spPr>
          <a:xfrm>
            <a:off x="4369959" y="4552947"/>
            <a:ext cx="18469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/>
              <a:t>K-MNIST dataset </a:t>
            </a:r>
          </a:p>
          <a:p>
            <a:pPr algn="ctr"/>
            <a:r>
              <a:rPr lang="en-IN" sz="1600" dirty="0" err="1"/>
              <a:t>i</a:t>
            </a:r>
            <a:r>
              <a:rPr lang="en-IN" sz="1600" dirty="0"/>
              <a:t>-VAT</a:t>
            </a:r>
          </a:p>
          <a:p>
            <a:pPr algn="ctr"/>
            <a:r>
              <a:rPr lang="en-IN" sz="1600" dirty="0"/>
              <a:t>Cosine similarity</a:t>
            </a:r>
          </a:p>
        </p:txBody>
      </p:sp>
      <p:pic>
        <p:nvPicPr>
          <p:cNvPr id="12" name="Picture 11" descr="A map of a city&#10;&#10;Description automatically generated with medium confidence">
            <a:extLst>
              <a:ext uri="{FF2B5EF4-FFF2-40B4-BE49-F238E27FC236}">
                <a16:creationId xmlns:a16="http://schemas.microsoft.com/office/drawing/2014/main" id="{E9D6464A-E943-0564-31EE-FCBFB3D8D3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8894" y="2014867"/>
            <a:ext cx="2400425" cy="2404734"/>
          </a:xfrm>
          <a:prstGeom prst="rect">
            <a:avLst/>
          </a:prstGeom>
        </p:spPr>
      </p:pic>
      <p:pic>
        <p:nvPicPr>
          <p:cNvPr id="14" name="Picture 13" descr="A picture containing text&#10;&#10;Description automatically generated">
            <a:extLst>
              <a:ext uri="{FF2B5EF4-FFF2-40B4-BE49-F238E27FC236}">
                <a16:creationId xmlns:a16="http://schemas.microsoft.com/office/drawing/2014/main" id="{7F8C9666-DC31-BD92-2586-622784007A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28371" y="2019177"/>
            <a:ext cx="2400424" cy="240042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7D4029E-F3CC-FD5C-EB54-F4AEAAC97D7D}"/>
              </a:ext>
            </a:extLst>
          </p:cNvPr>
          <p:cNvSpPr txBox="1"/>
          <p:nvPr/>
        </p:nvSpPr>
        <p:spPr>
          <a:xfrm>
            <a:off x="6925611" y="4552947"/>
            <a:ext cx="18469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/>
              <a:t>F-MNIST dataset</a:t>
            </a:r>
          </a:p>
          <a:p>
            <a:pPr algn="ctr"/>
            <a:r>
              <a:rPr lang="en-IN" sz="1600" dirty="0"/>
              <a:t>VAT</a:t>
            </a:r>
          </a:p>
          <a:p>
            <a:pPr algn="ctr"/>
            <a:r>
              <a:rPr lang="en-IN" sz="1600" dirty="0"/>
              <a:t>Cosine similarity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C318C7A-9630-F0A0-6394-BE52F2393041}"/>
              </a:ext>
            </a:extLst>
          </p:cNvPr>
          <p:cNvSpPr txBox="1"/>
          <p:nvPr/>
        </p:nvSpPr>
        <p:spPr>
          <a:xfrm>
            <a:off x="9725025" y="4552947"/>
            <a:ext cx="1777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/>
              <a:t>CIFAR dataset</a:t>
            </a:r>
          </a:p>
          <a:p>
            <a:pPr algn="ctr"/>
            <a:r>
              <a:rPr lang="en-IN" sz="1600" dirty="0"/>
              <a:t>VAT</a:t>
            </a:r>
          </a:p>
          <a:p>
            <a:pPr algn="ctr"/>
            <a:r>
              <a:rPr lang="en-IN" sz="1600" dirty="0"/>
              <a:t>Euclidean </a:t>
            </a:r>
            <a:r>
              <a:rPr lang="en-IN" sz="1600" dirty="0" err="1"/>
              <a:t>Dist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012186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TF00001241</Template>
  <TotalTime>208</TotalTime>
  <Words>295</Words>
  <Application>Microsoft Office PowerPoint</Application>
  <PresentationFormat>Widescreen</PresentationFormat>
  <Paragraphs>46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Corbel</vt:lpstr>
      <vt:lpstr>Parallax</vt:lpstr>
      <vt:lpstr>A Survey of Self-Supervised Learning Applied to Visual Assessment of Cluster Tendency</vt:lpstr>
      <vt:lpstr>Introduction</vt:lpstr>
      <vt:lpstr>Contrastive Learning</vt:lpstr>
      <vt:lpstr>Contrastive learning Framework</vt:lpstr>
      <vt:lpstr>VAT</vt:lpstr>
      <vt:lpstr>Complex Cluster Structures</vt:lpstr>
      <vt:lpstr>Pipeline of our Model</vt:lpstr>
      <vt:lpstr>Implementation Details</vt:lpstr>
      <vt:lpstr>Results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Paritosh Tiwari</cp:lastModifiedBy>
  <cp:revision>350</cp:revision>
  <dcterms:created xsi:type="dcterms:W3CDTF">2023-04-27T04:01:03Z</dcterms:created>
  <dcterms:modified xsi:type="dcterms:W3CDTF">2023-04-27T17:01:42Z</dcterms:modified>
</cp:coreProperties>
</file>