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64" r:id="rId2"/>
    <p:sldId id="265" r:id="rId3"/>
    <p:sldId id="268" r:id="rId4"/>
    <p:sldId id="266" r:id="rId5"/>
    <p:sldId id="271" r:id="rId6"/>
    <p:sldId id="275" r:id="rId7"/>
    <p:sldId id="272"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BCE27-839E-8844-A482-E6C3BF02D083}" type="datetimeFigureOut">
              <a:rPr lang="en-GB" smtClean="0"/>
              <a:t>03/08/2022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00B24-378C-0E4B-8494-C09617C5281B}" type="slidenum">
              <a:rPr lang="en-GB" smtClean="0"/>
              <a:t>‹#›</a:t>
            </a:fld>
            <a:endParaRPr lang="en-GB"/>
          </a:p>
        </p:txBody>
      </p:sp>
    </p:spTree>
    <p:extLst>
      <p:ext uri="{BB962C8B-B14F-4D97-AF65-F5344CB8AC3E}">
        <p14:creationId xmlns:p14="http://schemas.microsoft.com/office/powerpoint/2010/main" val="2089756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9E00B24-378C-0E4B-8494-C09617C5281B}" type="slidenum">
              <a:rPr lang="en-GB" smtClean="0"/>
              <a:t>4</a:t>
            </a:fld>
            <a:endParaRPr lang="en-GB"/>
          </a:p>
        </p:txBody>
      </p:sp>
    </p:spTree>
    <p:extLst>
      <p:ext uri="{BB962C8B-B14F-4D97-AF65-F5344CB8AC3E}">
        <p14:creationId xmlns:p14="http://schemas.microsoft.com/office/powerpoint/2010/main" val="2281512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may potentially be a bias towards London as it has the most employment as a whole region</a:t>
            </a:r>
          </a:p>
        </p:txBody>
      </p:sp>
      <p:sp>
        <p:nvSpPr>
          <p:cNvPr id="4" name="Slide Number Placeholder 3"/>
          <p:cNvSpPr>
            <a:spLocks noGrp="1"/>
          </p:cNvSpPr>
          <p:nvPr>
            <p:ph type="sldNum" sz="quarter" idx="5"/>
          </p:nvPr>
        </p:nvSpPr>
        <p:spPr/>
        <p:txBody>
          <a:bodyPr/>
          <a:lstStyle/>
          <a:p>
            <a:fld id="{39E00B24-378C-0E4B-8494-C09617C5281B}" type="slidenum">
              <a:rPr lang="en-GB" smtClean="0"/>
              <a:t>12</a:t>
            </a:fld>
            <a:endParaRPr lang="en-GB"/>
          </a:p>
        </p:txBody>
      </p:sp>
    </p:spTree>
    <p:extLst>
      <p:ext uri="{BB962C8B-B14F-4D97-AF65-F5344CB8AC3E}">
        <p14:creationId xmlns:p14="http://schemas.microsoft.com/office/powerpoint/2010/main" val="900511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8/3/22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507495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8/3/22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0991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8/3/22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083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8/3/22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893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8/3/22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296550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8/3/22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113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8/3/22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5872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8/3/22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414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8/3/22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443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8/3/22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18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8/3/22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497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8/3/22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40638811"/>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1.xml"/><Relationship Id="rId4" Type="http://schemas.openxmlformats.org/officeDocument/2006/relationships/slide" Target="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ons.gov.uk/peoplepopulationandcommunity/healthandsocialcare/healthinequalities/datasets/coronavirusandvaccinationratesinpeopleaged18to64yearsbyoccupationengland" TargetMode="External"/><Relationship Id="rId2" Type="http://schemas.openxmlformats.org/officeDocument/2006/relationships/hyperlink" Target="https://www.ons.gov.uk/methodology/classificationsandstandards/standardoccupationalclassificationsoc/soc2020/soc2020volume1structureanddescriptionsofunitgroups%20%5bAccessed" TargetMode="External"/><Relationship Id="rId1" Type="http://schemas.openxmlformats.org/officeDocument/2006/relationships/slideLayout" Target="../slideLayouts/slideLayout2.xml"/><Relationship Id="rId6" Type="http://schemas.openxmlformats.org/officeDocument/2006/relationships/hyperlink" Target="https://www.ons.gov.uk/peoplepopulationandcommunity/healthandsocialcare/causesofdeath/datasets/coronaviruscovid19relateddeathsbyoccupationenglandandwales" TargetMode="External"/><Relationship Id="rId5" Type="http://schemas.openxmlformats.org/officeDocument/2006/relationships/hyperlink" Target="https://www.ons.gov.uk/employmentandlabourmarket/peopleinwork/employmentandemployeetypes/datasets/workforcejobsbyregionandindustryjobs05" TargetMode="External"/><Relationship Id="rId4" Type="http://schemas.openxmlformats.org/officeDocument/2006/relationships/hyperlink" Target="https://www.ons.gov.uk/employmentandlabourmarket/peopleinwork/employmentandemployeetypes/datasets/employmentbyindustryemp1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0" name="Rectangle 99">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02" name="Rectangle 101">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47D97D42-A01D-BC41-A1DE-4E2766A4E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193852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6" name="Rectangle 105">
            <a:extLst>
              <a:ext uri="{FF2B5EF4-FFF2-40B4-BE49-F238E27FC236}">
                <a16:creationId xmlns:a16="http://schemas.microsoft.com/office/drawing/2014/main" id="{B7258F36-452C-D64A-A553-BEE4EAFE4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57CC3B9-BF6B-785A-2D0E-1971AE4C471D}"/>
              </a:ext>
            </a:extLst>
          </p:cNvPr>
          <p:cNvSpPr>
            <a:spLocks noGrp="1"/>
          </p:cNvSpPr>
          <p:nvPr>
            <p:ph type="title"/>
          </p:nvPr>
        </p:nvSpPr>
        <p:spPr>
          <a:xfrm>
            <a:off x="2595533" y="1247775"/>
            <a:ext cx="4939124" cy="3449638"/>
          </a:xfrm>
        </p:spPr>
        <p:txBody>
          <a:bodyPr vert="horz" lIns="91440" tIns="45720" rIns="91440" bIns="45720" rtlCol="0" anchor="t">
            <a:normAutofit/>
          </a:bodyPr>
          <a:lstStyle/>
          <a:p>
            <a:pPr>
              <a:lnSpc>
                <a:spcPct val="90000"/>
              </a:lnSpc>
            </a:pPr>
            <a:r>
              <a:rPr lang="en-US" sz="2900" b="1" kern="1200" dirty="0">
                <a:solidFill>
                  <a:schemeClr val="tx1"/>
                </a:solidFill>
                <a:latin typeface="+mj-lt"/>
                <a:ea typeface="+mj-ea"/>
                <a:cs typeface="+mj-cs"/>
              </a:rPr>
              <a:t>“Doing the dirty work”: An investigation on the relationship between occupation and covid 19</a:t>
            </a:r>
            <a:br>
              <a:rPr lang="en-US" sz="2900" b="1" kern="1200" dirty="0">
                <a:solidFill>
                  <a:schemeClr val="tx1"/>
                </a:solidFill>
                <a:latin typeface="+mj-lt"/>
                <a:ea typeface="+mj-ea"/>
                <a:cs typeface="+mj-cs"/>
              </a:rPr>
            </a:br>
            <a:br>
              <a:rPr lang="en-US" sz="2900" b="1" kern="1200" dirty="0">
                <a:solidFill>
                  <a:schemeClr val="tx1"/>
                </a:solidFill>
                <a:latin typeface="+mj-lt"/>
                <a:ea typeface="+mj-ea"/>
                <a:cs typeface="+mj-cs"/>
              </a:rPr>
            </a:br>
            <a:r>
              <a:rPr lang="en-US" sz="2900" b="1" kern="1200">
                <a:solidFill>
                  <a:schemeClr val="tx1"/>
                </a:solidFill>
                <a:latin typeface="+mj-lt"/>
                <a:ea typeface="+mj-ea"/>
                <a:cs typeface="+mj-cs"/>
              </a:rPr>
              <a:t>Samuel Ofosuaah</a:t>
            </a:r>
            <a:endParaRPr lang="en-US" sz="2900" b="1" kern="1200" dirty="0">
              <a:solidFill>
                <a:schemeClr val="tx1"/>
              </a:solidFill>
              <a:latin typeface="+mj-lt"/>
              <a:ea typeface="+mj-ea"/>
              <a:cs typeface="+mj-cs"/>
            </a:endParaRPr>
          </a:p>
        </p:txBody>
      </p:sp>
      <p:pic>
        <p:nvPicPr>
          <p:cNvPr id="5" name="Picture 10" descr="Food Safety and the Coronavirus Disease 2019 (COVID-19) | FDA">
            <a:extLst>
              <a:ext uri="{FF2B5EF4-FFF2-40B4-BE49-F238E27FC236}">
                <a16:creationId xmlns:a16="http://schemas.microsoft.com/office/drawing/2014/main" id="{9290595D-1068-1E39-DB55-CB245D033F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77" r="15073"/>
          <a:stretch/>
        </p:blipFill>
        <p:spPr bwMode="auto">
          <a:xfrm>
            <a:off x="8122918" y="10"/>
            <a:ext cx="4069082" cy="3428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10 High-Paying Administrative Jobs to Pursue | Robert Half">
            <a:extLst>
              <a:ext uri="{FF2B5EF4-FFF2-40B4-BE49-F238E27FC236}">
                <a16:creationId xmlns:a16="http://schemas.microsoft.com/office/drawing/2014/main" id="{F4C8478F-1F67-2934-99AF-87A7459D36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372" b="-1"/>
          <a:stretch/>
        </p:blipFill>
        <p:spPr bwMode="auto">
          <a:xfrm>
            <a:off x="8122920" y="3429000"/>
            <a:ext cx="406908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7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tory 112">
            <a:extLst>
              <a:ext uri="{FF2B5EF4-FFF2-40B4-BE49-F238E27FC236}">
                <a16:creationId xmlns:a16="http://schemas.microsoft.com/office/drawing/2014/main" id="{2A4EB79D-C39B-4B13-A5EE-7A950D4E8C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242684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tory 17">
            <a:extLst>
              <a:ext uri="{FF2B5EF4-FFF2-40B4-BE49-F238E27FC236}">
                <a16:creationId xmlns:a16="http://schemas.microsoft.com/office/drawing/2014/main" id="{C73292CD-3760-4212-AF5E-5ACC29E3E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2485355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tory 14">
            <a:extLst>
              <a:ext uri="{FF2B5EF4-FFF2-40B4-BE49-F238E27FC236}">
                <a16:creationId xmlns:a16="http://schemas.microsoft.com/office/drawing/2014/main" id="{43B5B4E3-2842-4926-B1ED-7B167FF6B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1571707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Story 13">
            <a:extLst>
              <a:ext uri="{FF2B5EF4-FFF2-40B4-BE49-F238E27FC236}">
                <a16:creationId xmlns:a16="http://schemas.microsoft.com/office/drawing/2014/main" id="{989BAD01-03FC-425E-A744-1251B7EF0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190472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Story 15">
            <a:extLst>
              <a:ext uri="{FF2B5EF4-FFF2-40B4-BE49-F238E27FC236}">
                <a16:creationId xmlns:a16="http://schemas.microsoft.com/office/drawing/2014/main" id="{77914F2F-4776-4ADA-9FB9-676F3345F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119742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Story 16">
            <a:extLst>
              <a:ext uri="{FF2B5EF4-FFF2-40B4-BE49-F238E27FC236}">
                <a16:creationId xmlns:a16="http://schemas.microsoft.com/office/drawing/2014/main" id="{46C61054-A851-4529-ADAE-EB463027C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3940834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035995-453D-F227-08D9-C24AC0D31AD6}"/>
              </a:ext>
            </a:extLst>
          </p:cNvPr>
          <p:cNvSpPr>
            <a:spLocks noGrp="1"/>
          </p:cNvSpPr>
          <p:nvPr>
            <p:ph type="title"/>
          </p:nvPr>
        </p:nvSpPr>
        <p:spPr>
          <a:xfrm>
            <a:off x="2276479" y="0"/>
            <a:ext cx="7971926" cy="1550419"/>
          </a:xfrm>
        </p:spPr>
        <p:txBody>
          <a:bodyPr>
            <a:normAutofit/>
          </a:bodyPr>
          <a:lstStyle/>
          <a:p>
            <a:pPr algn="ctr"/>
            <a:r>
              <a:rPr lang="en-US" dirty="0"/>
              <a:t>Media and research</a:t>
            </a:r>
          </a:p>
        </p:txBody>
      </p:sp>
      <p:sp>
        <p:nvSpPr>
          <p:cNvPr id="3" name="Content Placeholder 2">
            <a:extLst>
              <a:ext uri="{FF2B5EF4-FFF2-40B4-BE49-F238E27FC236}">
                <a16:creationId xmlns:a16="http://schemas.microsoft.com/office/drawing/2014/main" id="{70BC0DB7-D291-8A1C-6671-098BDD2FA3BE}"/>
              </a:ext>
            </a:extLst>
          </p:cNvPr>
          <p:cNvSpPr>
            <a:spLocks noGrp="1"/>
          </p:cNvSpPr>
          <p:nvPr>
            <p:ph idx="1"/>
          </p:nvPr>
        </p:nvSpPr>
        <p:spPr>
          <a:xfrm>
            <a:off x="1133856" y="1425039"/>
            <a:ext cx="4521763" cy="4661129"/>
          </a:xfrm>
        </p:spPr>
        <p:txBody>
          <a:bodyPr>
            <a:normAutofit fontScale="92500" lnSpcReduction="20000"/>
          </a:bodyPr>
          <a:lstStyle/>
          <a:p>
            <a:pPr>
              <a:lnSpc>
                <a:spcPct val="100000"/>
              </a:lnSpc>
            </a:pPr>
            <a:r>
              <a:rPr lang="en-US" sz="1700" dirty="0"/>
              <a:t>Similar research has been made in Sweden on this topic, looking at different occupations, finding that taxi drivers and bus drivers were more likely to die from Covid in comparison to other groups. However, being a frontline worker did not significantly increase your chances of dying from covid </a:t>
            </a:r>
          </a:p>
          <a:p>
            <a:pPr>
              <a:lnSpc>
                <a:spcPct val="100000"/>
              </a:lnSpc>
            </a:pPr>
            <a:r>
              <a:rPr lang="en-US" sz="1700" dirty="0"/>
              <a:t>Transport is under skill level 2 which covers roles such as bus drivers and taxi drivers and the table shown the slide 21 partly supports Billingsley et al.’s (2020) findings as skill level 2 had a higher mortality rate than level 3 and 4. </a:t>
            </a:r>
          </a:p>
          <a:p>
            <a:pPr>
              <a:lnSpc>
                <a:spcPct val="100000"/>
              </a:lnSpc>
            </a:pPr>
            <a:r>
              <a:rPr lang="en-US" sz="1700" dirty="0"/>
              <a:t>Fig 4. Shows the graph used with predicted mortalities between manual and skilled workers based on their exposure to others (Billingsley et al., 2020). The researchers take a different approach from this project and created an area graph </a:t>
            </a:r>
          </a:p>
        </p:txBody>
      </p:sp>
      <p:pic>
        <p:nvPicPr>
          <p:cNvPr id="5" name="Picture 4">
            <a:extLst>
              <a:ext uri="{FF2B5EF4-FFF2-40B4-BE49-F238E27FC236}">
                <a16:creationId xmlns:a16="http://schemas.microsoft.com/office/drawing/2014/main" id="{4E0B0BDF-A6AD-9039-4592-748720E26121}"/>
              </a:ext>
            </a:extLst>
          </p:cNvPr>
          <p:cNvPicPr>
            <a:picLocks noChangeAspect="1"/>
          </p:cNvPicPr>
          <p:nvPr/>
        </p:nvPicPr>
        <p:blipFill>
          <a:blip r:embed="rId2"/>
          <a:stretch>
            <a:fillRect/>
          </a:stretch>
        </p:blipFill>
        <p:spPr>
          <a:xfrm>
            <a:off x="5729354" y="1535117"/>
            <a:ext cx="6385862" cy="4551051"/>
          </a:xfrm>
          <a:prstGeom prst="rect">
            <a:avLst/>
          </a:prstGeom>
        </p:spPr>
      </p:pic>
    </p:spTree>
    <p:extLst>
      <p:ext uri="{BB962C8B-B14F-4D97-AF65-F5344CB8AC3E}">
        <p14:creationId xmlns:p14="http://schemas.microsoft.com/office/powerpoint/2010/main" val="609752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2">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5D63886-779D-3980-4438-A919D2C0A880}"/>
              </a:ext>
            </a:extLst>
          </p:cNvPr>
          <p:cNvSpPr>
            <a:spLocks noGrp="1"/>
          </p:cNvSpPr>
          <p:nvPr>
            <p:ph type="title"/>
          </p:nvPr>
        </p:nvSpPr>
        <p:spPr>
          <a:xfrm>
            <a:off x="758952" y="455613"/>
            <a:ext cx="4767031" cy="1549400"/>
          </a:xfrm>
        </p:spPr>
        <p:txBody>
          <a:bodyPr>
            <a:normAutofit/>
          </a:bodyPr>
          <a:lstStyle/>
          <a:p>
            <a:r>
              <a:rPr lang="en-US" dirty="0"/>
              <a:t>Media and research </a:t>
            </a:r>
          </a:p>
        </p:txBody>
      </p:sp>
      <p:sp>
        <p:nvSpPr>
          <p:cNvPr id="3" name="Content Placeholder 2">
            <a:extLst>
              <a:ext uri="{FF2B5EF4-FFF2-40B4-BE49-F238E27FC236}">
                <a16:creationId xmlns:a16="http://schemas.microsoft.com/office/drawing/2014/main" id="{2E9AE750-7398-EB98-DC4C-1AFFD8166C88}"/>
              </a:ext>
            </a:extLst>
          </p:cNvPr>
          <p:cNvSpPr>
            <a:spLocks noGrp="1"/>
          </p:cNvSpPr>
          <p:nvPr>
            <p:ph idx="1"/>
          </p:nvPr>
        </p:nvSpPr>
        <p:spPr>
          <a:xfrm>
            <a:off x="758952" y="2160588"/>
            <a:ext cx="4767031" cy="3925887"/>
          </a:xfrm>
        </p:spPr>
        <p:txBody>
          <a:bodyPr>
            <a:normAutofit/>
          </a:bodyPr>
          <a:lstStyle/>
          <a:p>
            <a:pPr>
              <a:lnSpc>
                <a:spcPct val="100000"/>
              </a:lnSpc>
            </a:pPr>
            <a:r>
              <a:rPr lang="en-US" sz="1400" dirty="0" err="1"/>
              <a:t>Nafilyan</a:t>
            </a:r>
            <a:r>
              <a:rPr lang="en-US" sz="1400" dirty="0"/>
              <a:t> et al. (2021) conducted a study high in similarity to this report as it investigates if there are any differences in covid mortality rates between ethnicity education, and occupation. The limitation to this study however is that it examines a limited number of individuals from a specific age range of 40-64, whereas this project has a wider range of 20–64-year-olds. Like Billingsley et al., this study discovered that taxi drivers had the highest risk of dying from Covid-19. This project also supports these findings because as shown in </a:t>
            </a:r>
            <a:r>
              <a:rPr lang="en-US" sz="1400" dirty="0">
                <a:hlinkClick r:id="rId2" action="ppaction://hlinksldjump"/>
              </a:rPr>
              <a:t>slide 21</a:t>
            </a:r>
            <a:r>
              <a:rPr lang="en-US" sz="1400" dirty="0"/>
              <a:t>, drivers are under skill level 2 which had the joint highest number of average deaths, the differences between this project and </a:t>
            </a:r>
            <a:r>
              <a:rPr lang="en-US" sz="1400" dirty="0" err="1"/>
              <a:t>Nafilyan</a:t>
            </a:r>
            <a:r>
              <a:rPr lang="en-US" sz="1400" dirty="0"/>
              <a:t> et al. is that the results used here age standardized, while this project’s results were not age </a:t>
            </a:r>
            <a:r>
              <a:rPr lang="en-US" sz="1400" dirty="0" err="1"/>
              <a:t>standardised</a:t>
            </a:r>
            <a:r>
              <a:rPr lang="en-US" sz="1400" dirty="0"/>
              <a:t>. Figure 2 shows a plot with different groups of occupations</a:t>
            </a:r>
          </a:p>
        </p:txBody>
      </p:sp>
      <p:pic>
        <p:nvPicPr>
          <p:cNvPr id="4" name="Picture 3">
            <a:extLst>
              <a:ext uri="{FF2B5EF4-FFF2-40B4-BE49-F238E27FC236}">
                <a16:creationId xmlns:a16="http://schemas.microsoft.com/office/drawing/2014/main" id="{3C930C34-1B74-37C6-489E-DA4D44DC5A96}"/>
              </a:ext>
            </a:extLst>
          </p:cNvPr>
          <p:cNvPicPr>
            <a:picLocks noChangeAspect="1"/>
          </p:cNvPicPr>
          <p:nvPr/>
        </p:nvPicPr>
        <p:blipFill>
          <a:blip r:embed="rId3"/>
          <a:stretch>
            <a:fillRect/>
          </a:stretch>
        </p:blipFill>
        <p:spPr>
          <a:xfrm>
            <a:off x="6067333" y="607324"/>
            <a:ext cx="4247536" cy="5778962"/>
          </a:xfrm>
          <a:prstGeom prst="rect">
            <a:avLst/>
          </a:prstGeom>
        </p:spPr>
      </p:pic>
    </p:spTree>
    <p:extLst>
      <p:ext uri="{BB962C8B-B14F-4D97-AF65-F5344CB8AC3E}">
        <p14:creationId xmlns:p14="http://schemas.microsoft.com/office/powerpoint/2010/main" val="57427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41CC3-29C8-157D-2CBD-9970379C358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622E70E-379E-E507-990B-AAEFCF0486F4}"/>
              </a:ext>
            </a:extLst>
          </p:cNvPr>
          <p:cNvSpPr>
            <a:spLocks noGrp="1"/>
          </p:cNvSpPr>
          <p:nvPr>
            <p:ph idx="1"/>
          </p:nvPr>
        </p:nvSpPr>
        <p:spPr/>
        <p:txBody>
          <a:bodyPr/>
          <a:lstStyle/>
          <a:p>
            <a:r>
              <a:rPr lang="en-US" dirty="0"/>
              <a:t>Overall, the research question was answered but the hypothesis was rejected </a:t>
            </a:r>
          </a:p>
          <a:p>
            <a:r>
              <a:rPr lang="en-US" dirty="0"/>
              <a:t>While the hypothesis was part true in terms of the lowest skilled occupation having the highest proportion of non vaccinations (</a:t>
            </a:r>
            <a:r>
              <a:rPr lang="en-US" dirty="0">
                <a:hlinkClick r:id="rId2" action="ppaction://hlinksldjump"/>
              </a:rPr>
              <a:t>see slide 23</a:t>
            </a:r>
            <a:r>
              <a:rPr lang="en-US" dirty="0"/>
              <a:t>), this was not strong enough to explain the disparity between region, occupation and covid-19 mortality. </a:t>
            </a:r>
          </a:p>
        </p:txBody>
      </p:sp>
    </p:spTree>
    <p:extLst>
      <p:ext uri="{BB962C8B-B14F-4D97-AF65-F5344CB8AC3E}">
        <p14:creationId xmlns:p14="http://schemas.microsoft.com/office/powerpoint/2010/main" val="2449472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C89622-40E1-F872-4BCC-3CC2209B223D}"/>
              </a:ext>
            </a:extLst>
          </p:cNvPr>
          <p:cNvSpPr>
            <a:spLocks noGrp="1"/>
          </p:cNvSpPr>
          <p:nvPr>
            <p:ph idx="1"/>
          </p:nvPr>
        </p:nvSpPr>
        <p:spPr>
          <a:xfrm>
            <a:off x="1547953" y="937503"/>
            <a:ext cx="9486690" cy="3926152"/>
          </a:xfrm>
        </p:spPr>
        <p:txBody>
          <a:bodyPr/>
          <a:lstStyle/>
          <a:p>
            <a:r>
              <a:rPr lang="en-US" dirty="0"/>
              <a:t>The South West had the highest percentage of people with skill level 1 occupations yet it also has the lowest covid-19 mortality rate. This caveat has shown the flaws in the project as there are issues with the dataset in terms of bias in size and an issue with representation. A lot of non-vaccinated individuals will not report that they have not been vaccinated due to fear of social stigma. There is also a bias towards more crowded places such as London where things are less spaced out and people are more likely to be in contact with each other in comparison to other regions of the country. </a:t>
            </a:r>
          </a:p>
        </p:txBody>
      </p:sp>
    </p:spTree>
    <p:extLst>
      <p:ext uri="{BB962C8B-B14F-4D97-AF65-F5344CB8AC3E}">
        <p14:creationId xmlns:p14="http://schemas.microsoft.com/office/powerpoint/2010/main" val="743756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AAB1-BDFF-BF15-33C8-85E29EE1E423}"/>
              </a:ext>
            </a:extLst>
          </p:cNvPr>
          <p:cNvSpPr>
            <a:spLocks noGrp="1"/>
          </p:cNvSpPr>
          <p:nvPr>
            <p:ph type="title"/>
          </p:nvPr>
        </p:nvSpPr>
        <p:spPr/>
        <p:txBody>
          <a:bodyPr/>
          <a:lstStyle/>
          <a:p>
            <a:r>
              <a:rPr lang="en-GB" dirty="0"/>
              <a:t>Objectives </a:t>
            </a:r>
          </a:p>
        </p:txBody>
      </p:sp>
      <p:sp>
        <p:nvSpPr>
          <p:cNvPr id="3" name="Content Placeholder 2">
            <a:extLst>
              <a:ext uri="{FF2B5EF4-FFF2-40B4-BE49-F238E27FC236}">
                <a16:creationId xmlns:a16="http://schemas.microsoft.com/office/drawing/2014/main" id="{380D3E59-81FC-03F1-25C3-5F4B274C82B4}"/>
              </a:ext>
            </a:extLst>
          </p:cNvPr>
          <p:cNvSpPr>
            <a:spLocks noGrp="1"/>
          </p:cNvSpPr>
          <p:nvPr>
            <p:ph idx="1"/>
          </p:nvPr>
        </p:nvSpPr>
        <p:spPr/>
        <p:txBody>
          <a:bodyPr>
            <a:normAutofit fontScale="77500" lnSpcReduction="20000"/>
          </a:bodyPr>
          <a:lstStyle/>
          <a:p>
            <a:r>
              <a:rPr lang="en-GB" dirty="0"/>
              <a:t>Research question: Do areas with a higher proportion of skilled employees have lower rates of deaths caused by covid 19? If so, is this due to potentially different vaccinations rates by occupation?</a:t>
            </a:r>
          </a:p>
          <a:p>
            <a:r>
              <a:rPr lang="en-GB" dirty="0"/>
              <a:t>Hypothesis: Region with the lowest skilled workers will have the highest rate of covid deaths because they are less likely to get vaccinated.</a:t>
            </a:r>
          </a:p>
          <a:p>
            <a:r>
              <a:rPr lang="en-GB" dirty="0"/>
              <a:t>Objectives:</a:t>
            </a:r>
          </a:p>
          <a:p>
            <a:r>
              <a:rPr lang="en-GB" dirty="0"/>
              <a:t>Group occupations by the 4 skill levels defined by the ONS SOC2020 (ONS, 2020). </a:t>
            </a:r>
          </a:p>
          <a:p>
            <a:r>
              <a:rPr lang="en-GB" dirty="0"/>
              <a:t>Compare covid deaths by occupation skill level.</a:t>
            </a:r>
          </a:p>
          <a:p>
            <a:r>
              <a:rPr lang="en-GB" dirty="0"/>
              <a:t>Compare occupations by skill level and the proportion of non vaccinations from each skill level to the proportion of Covid-19 deaths </a:t>
            </a:r>
          </a:p>
          <a:p>
            <a:r>
              <a:rPr lang="en-GB" dirty="0"/>
              <a:t>Compare differences in the most common occupation type and number of covid deaths by region. </a:t>
            </a:r>
          </a:p>
        </p:txBody>
      </p:sp>
    </p:spTree>
    <p:extLst>
      <p:ext uri="{BB962C8B-B14F-4D97-AF65-F5344CB8AC3E}">
        <p14:creationId xmlns:p14="http://schemas.microsoft.com/office/powerpoint/2010/main" val="3212370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0B902-DFB4-369B-87B5-37445289B577}"/>
              </a:ext>
            </a:extLst>
          </p:cNvPr>
          <p:cNvSpPr>
            <a:spLocks noGrp="1"/>
          </p:cNvSpPr>
          <p:nvPr>
            <p:ph idx="1"/>
          </p:nvPr>
        </p:nvSpPr>
        <p:spPr>
          <a:xfrm>
            <a:off x="1577771" y="1017016"/>
            <a:ext cx="9486690" cy="3926152"/>
          </a:xfrm>
        </p:spPr>
        <p:txBody>
          <a:bodyPr>
            <a:normAutofit fontScale="77500" lnSpcReduction="20000"/>
          </a:bodyPr>
          <a:lstStyle/>
          <a:p>
            <a:r>
              <a:rPr lang="en-US" dirty="0"/>
              <a:t>This makes any correlation between the skill level of workers and covid rates weaker in validity.</a:t>
            </a:r>
          </a:p>
          <a:p>
            <a:r>
              <a:rPr lang="en-US" dirty="0"/>
              <a:t>However, the research question was answered, and the objectives were met. Occupations were successfully grouped (see </a:t>
            </a:r>
            <a:r>
              <a:rPr lang="en-US" dirty="0">
                <a:hlinkClick r:id="rId2" action="ppaction://hlinksldjump"/>
              </a:rPr>
              <a:t>slide 17 </a:t>
            </a:r>
            <a:r>
              <a:rPr lang="en-US" dirty="0"/>
              <a:t>and </a:t>
            </a:r>
            <a:r>
              <a:rPr lang="en-US" dirty="0">
                <a:hlinkClick r:id="rId3" action="ppaction://hlinksldjump"/>
              </a:rPr>
              <a:t>slide 18</a:t>
            </a:r>
            <a:r>
              <a:rPr lang="en-US" dirty="0"/>
              <a:t>). Covid mortality was compared by the different skill levels. Also found that the South West region has the highest percentage of level 1 workers while London has the highest percentage of level 4 workers which is interesting because despite the South West has the lowest covid mortality rate while London has the highest (see </a:t>
            </a:r>
            <a:r>
              <a:rPr lang="en-US" dirty="0">
                <a:hlinkClick r:id="rId4" action="ppaction://hlinksldjump"/>
              </a:rPr>
              <a:t>slide 14</a:t>
            </a:r>
            <a:r>
              <a:rPr lang="en-US" dirty="0"/>
              <a:t>).</a:t>
            </a:r>
          </a:p>
          <a:p>
            <a:r>
              <a:rPr lang="en-US" dirty="0"/>
              <a:t>The research question of whether areas of higher skilled workers have lower rates of death involving covid-19 is no based on the evidence provided. London has the highest percentage of level 4 workers (see </a:t>
            </a:r>
            <a:r>
              <a:rPr lang="en-US" dirty="0">
                <a:hlinkClick r:id="rId5" action="ppaction://hlinksldjump"/>
              </a:rPr>
              <a:t>slide 19</a:t>
            </a:r>
            <a:r>
              <a:rPr lang="en-US" dirty="0"/>
              <a:t>) and a high number of level 4 workers are triple vaccinated (see </a:t>
            </a:r>
            <a:r>
              <a:rPr lang="en-US" dirty="0">
                <a:hlinkClick r:id="rId6" action="ppaction://hlinksldjump"/>
              </a:rPr>
              <a:t>slide 22</a:t>
            </a:r>
            <a:r>
              <a:rPr lang="en-US" dirty="0"/>
              <a:t>) this should mean that an area with a high number of level 4 workers should be triple vaccinated making them more immune to covid and less susceptible to dying from covid meaning that London should have lower rates of deaths from covid yet referring to </a:t>
            </a:r>
            <a:r>
              <a:rPr lang="en-US" dirty="0">
                <a:hlinkClick r:id="rId6" action="ppaction://hlinksldjump"/>
              </a:rPr>
              <a:t>slide 14</a:t>
            </a:r>
            <a:r>
              <a:rPr lang="en-US" dirty="0"/>
              <a:t>, that is not necessarily the case.</a:t>
            </a:r>
          </a:p>
        </p:txBody>
      </p:sp>
    </p:spTree>
    <p:extLst>
      <p:ext uri="{BB962C8B-B14F-4D97-AF65-F5344CB8AC3E}">
        <p14:creationId xmlns:p14="http://schemas.microsoft.com/office/powerpoint/2010/main" val="3425730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974E14-123D-0154-7DD1-646E4E31409C}"/>
              </a:ext>
            </a:extLst>
          </p:cNvPr>
          <p:cNvSpPr>
            <a:spLocks noGrp="1"/>
          </p:cNvSpPr>
          <p:nvPr>
            <p:ph idx="1"/>
          </p:nvPr>
        </p:nvSpPr>
        <p:spPr/>
        <p:txBody>
          <a:bodyPr/>
          <a:lstStyle/>
          <a:p>
            <a:r>
              <a:rPr lang="en-US" dirty="0"/>
              <a:t>To conclude, for the future, a narrowed-down investigation is a better idea. Looking at occupation groups and regions is not a good idea in the case of examining covid-19 relationship with external factors because of the differences in population density </a:t>
            </a:r>
            <a:r>
              <a:rPr lang="en-US"/>
              <a:t>in addition to </a:t>
            </a:r>
            <a:r>
              <a:rPr lang="en-US" dirty="0"/>
              <a:t>the fact that a region contains a lot of different towns and cities makes it difficult to make definitive conclusions on a plethora of them at once. Next time this project should be done on a city scale to properly understand the relationship between vaccination, occupation and Covid-19 deaths.</a:t>
            </a:r>
          </a:p>
        </p:txBody>
      </p:sp>
    </p:spTree>
    <p:extLst>
      <p:ext uri="{BB962C8B-B14F-4D97-AF65-F5344CB8AC3E}">
        <p14:creationId xmlns:p14="http://schemas.microsoft.com/office/powerpoint/2010/main" val="2447036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098E-010D-0F31-C7A8-4B20B74222C8}"/>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B7CCEF48-8873-687B-4188-1F535D0AE296}"/>
              </a:ext>
            </a:extLst>
          </p:cNvPr>
          <p:cNvSpPr>
            <a:spLocks noGrp="1"/>
          </p:cNvSpPr>
          <p:nvPr>
            <p:ph idx="1"/>
          </p:nvPr>
        </p:nvSpPr>
        <p:spPr>
          <a:xfrm>
            <a:off x="1587710" y="1563668"/>
            <a:ext cx="9486690" cy="3926152"/>
          </a:xfrm>
        </p:spPr>
        <p:txBody>
          <a:bodyPr>
            <a:normAutofit fontScale="47500" lnSpcReduction="20000"/>
          </a:bodyPr>
          <a:lstStyle/>
          <a:p>
            <a:r>
              <a:rPr lang="en-GB" dirty="0"/>
              <a:t>Billingsley, S., </a:t>
            </a:r>
            <a:r>
              <a:rPr lang="en-GB" dirty="0" err="1"/>
              <a:t>Brandén</a:t>
            </a:r>
            <a:r>
              <a:rPr lang="en-GB" dirty="0"/>
              <a:t>, M., </a:t>
            </a:r>
            <a:r>
              <a:rPr lang="en-GB" dirty="0" err="1"/>
              <a:t>Aradhya</a:t>
            </a:r>
            <a:r>
              <a:rPr lang="en-GB" dirty="0"/>
              <a:t>, S., </a:t>
            </a:r>
            <a:r>
              <a:rPr lang="en-GB" dirty="0" err="1"/>
              <a:t>Drefahl</a:t>
            </a:r>
            <a:r>
              <a:rPr lang="en-GB" dirty="0"/>
              <a:t>, S., Andersson, G. and </a:t>
            </a:r>
            <a:r>
              <a:rPr lang="en-GB" dirty="0" err="1"/>
              <a:t>Mussino</a:t>
            </a:r>
            <a:r>
              <a:rPr lang="en-GB" dirty="0"/>
              <a:t>, E. (2020) Deaths in the frontline: occupation-specific COVID-19 mortality risks in Sweden. </a:t>
            </a:r>
          </a:p>
          <a:p>
            <a:r>
              <a:rPr lang="en-GB" dirty="0" err="1"/>
              <a:t>Nafilyan</a:t>
            </a:r>
            <a:r>
              <a:rPr lang="en-GB" dirty="0"/>
              <a:t>, V., </a:t>
            </a:r>
            <a:r>
              <a:rPr lang="en-GB" dirty="0" err="1"/>
              <a:t>Pawelek</a:t>
            </a:r>
            <a:r>
              <a:rPr lang="en-GB" dirty="0"/>
              <a:t>, P., </a:t>
            </a:r>
            <a:r>
              <a:rPr lang="en-GB" dirty="0" err="1"/>
              <a:t>Ayoubkhani</a:t>
            </a:r>
            <a:r>
              <a:rPr lang="en-GB" dirty="0"/>
              <a:t>, </a:t>
            </a:r>
            <a:r>
              <a:rPr lang="en-GB" dirty="0" err="1"/>
              <a:t>D.,Rhodes</a:t>
            </a:r>
            <a:r>
              <a:rPr lang="en-GB" dirty="0"/>
              <a:t>, S., </a:t>
            </a:r>
            <a:r>
              <a:rPr lang="en-GB" dirty="0" err="1"/>
              <a:t>Pembrey</a:t>
            </a:r>
            <a:r>
              <a:rPr lang="en-GB" dirty="0"/>
              <a:t>, L., Matz, M., Coleman, M., </a:t>
            </a:r>
            <a:r>
              <a:rPr lang="en-GB" dirty="0" err="1"/>
              <a:t>Allemani</a:t>
            </a:r>
            <a:r>
              <a:rPr lang="en-GB" dirty="0"/>
              <a:t>, C., Windsor-</a:t>
            </a:r>
            <a:r>
              <a:rPr lang="en-GB" dirty="0" err="1"/>
              <a:t>Shellard</a:t>
            </a:r>
            <a:r>
              <a:rPr lang="en-GB" dirty="0"/>
              <a:t>, B., van </a:t>
            </a:r>
            <a:r>
              <a:rPr lang="en-GB" dirty="0" err="1"/>
              <a:t>Tongeren</a:t>
            </a:r>
            <a:r>
              <a:rPr lang="en-GB" dirty="0"/>
              <a:t>, M. and Pearce, N. (2021) Occupation and COVID-19 mortality in England: a national linked data study of 14.3 million adults. </a:t>
            </a:r>
            <a:r>
              <a:rPr lang="en-GB" i="1" dirty="0"/>
              <a:t>Occupational and environmental medicine</a:t>
            </a:r>
          </a:p>
          <a:p>
            <a:r>
              <a:rPr lang="en-GB" dirty="0"/>
              <a:t>ONS (2020) SOC 2020 Volume 1: structure and descriptions of unit groups. Available from: </a:t>
            </a:r>
            <a:r>
              <a:rPr lang="en-GB" dirty="0">
                <a:hlinkClick r:id="rId2"/>
              </a:rPr>
              <a:t>https://www.ons.gov.uk/methodology/classificationsandstandards/standardoccupationalclassificationsoc/soc2020/soc2020volume1structureanddescriptionsofunitgroups   [Accessed</a:t>
            </a:r>
            <a:r>
              <a:rPr lang="en-GB" dirty="0"/>
              <a:t> 26th May 2022]  </a:t>
            </a:r>
          </a:p>
          <a:p>
            <a:r>
              <a:rPr lang="en-GB" dirty="0"/>
              <a:t>ONS datasets links:</a:t>
            </a:r>
            <a:endParaRPr lang="en-US" dirty="0"/>
          </a:p>
          <a:p>
            <a:r>
              <a:rPr lang="en-GB" dirty="0">
                <a:hlinkClick r:id="rId3"/>
              </a:rPr>
              <a:t>https://www.ons.gov.uk/peoplepopulationandcommunity/healthandsocialcare/healthinequalities/datasets/coronavirusandvaccinationratesinpeopleaged18to64yearsbyoccupationengland</a:t>
            </a:r>
            <a:endParaRPr lang="en-GB" dirty="0"/>
          </a:p>
          <a:p>
            <a:r>
              <a:rPr lang="en-GB" dirty="0">
                <a:hlinkClick r:id="rId4"/>
              </a:rPr>
              <a:t>https://www.ons.gov.uk/employmentandlabourmarket/peopleinwork/employmentandemployeetypes/datasets/employmentbyindustryemp13</a:t>
            </a:r>
            <a:endParaRPr lang="en-GB" dirty="0"/>
          </a:p>
          <a:p>
            <a:r>
              <a:rPr lang="en-GB" dirty="0">
                <a:hlinkClick r:id="rId5"/>
              </a:rPr>
              <a:t>https://www.ons.gov.uk/employmentandlabourmarket/peopleinwork/employmentandemployeetypes/datasets/workforcejobsbyregionandindustryjobs05</a:t>
            </a:r>
            <a:endParaRPr lang="en-GB" dirty="0"/>
          </a:p>
          <a:p>
            <a:r>
              <a:rPr lang="en-GB" dirty="0">
                <a:hlinkClick r:id="rId6"/>
              </a:rPr>
              <a:t>https://www.ons.gov.uk/peoplepopulationandcommunity/healthandsocialcare/causesofdeath/datasets/coronaviruscovid19relateddeathsbyoccupationenglandandwales</a:t>
            </a:r>
            <a:endParaRPr lang="en-GB" dirty="0"/>
          </a:p>
          <a:p>
            <a:r>
              <a:rPr lang="en-GB" dirty="0">
                <a:hlinkClick r:id="rId3"/>
              </a:rPr>
              <a:t>https://www.ons.gov.uk/peoplepopulationandcommunity/healthandsocialcare/healthinequalities/datasets/coronavirusandvaccinationratesinpeopleaged18to64yearsbyoccupationengland</a:t>
            </a:r>
            <a:endParaRPr lang="en-GB" dirty="0"/>
          </a:p>
          <a:p>
            <a:endParaRPr lang="en-GB" dirty="0"/>
          </a:p>
        </p:txBody>
      </p:sp>
    </p:spTree>
    <p:extLst>
      <p:ext uri="{BB962C8B-B14F-4D97-AF65-F5344CB8AC3E}">
        <p14:creationId xmlns:p14="http://schemas.microsoft.com/office/powerpoint/2010/main" val="363747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D5AA-FB2D-7DE5-E306-823D52F63E99}"/>
              </a:ext>
            </a:extLst>
          </p:cNvPr>
          <p:cNvSpPr>
            <a:spLocks noGrp="1"/>
          </p:cNvSpPr>
          <p:nvPr>
            <p:ph type="title"/>
          </p:nvPr>
        </p:nvSpPr>
        <p:spPr/>
        <p:txBody>
          <a:bodyPr/>
          <a:lstStyle/>
          <a:p>
            <a:r>
              <a:rPr lang="en-GB" dirty="0"/>
              <a:t>Skill level </a:t>
            </a:r>
          </a:p>
        </p:txBody>
      </p:sp>
      <p:sp>
        <p:nvSpPr>
          <p:cNvPr id="3" name="Content Placeholder 2">
            <a:extLst>
              <a:ext uri="{FF2B5EF4-FFF2-40B4-BE49-F238E27FC236}">
                <a16:creationId xmlns:a16="http://schemas.microsoft.com/office/drawing/2014/main" id="{7412635C-0680-2C02-4B9C-D3650A984A6C}"/>
              </a:ext>
            </a:extLst>
          </p:cNvPr>
          <p:cNvSpPr>
            <a:spLocks noGrp="1"/>
          </p:cNvSpPr>
          <p:nvPr>
            <p:ph idx="1"/>
          </p:nvPr>
        </p:nvSpPr>
        <p:spPr/>
        <p:txBody>
          <a:bodyPr>
            <a:normAutofit fontScale="77500" lnSpcReduction="20000"/>
          </a:bodyPr>
          <a:lstStyle/>
          <a:p>
            <a:r>
              <a:rPr lang="en-GB" dirty="0"/>
              <a:t>Definitions of the different skill levels directly lifted from </a:t>
            </a:r>
            <a:r>
              <a:rPr lang="en-GB" dirty="0" err="1"/>
              <a:t>ons.gov.uk</a:t>
            </a:r>
            <a:r>
              <a:rPr lang="en-GB" dirty="0"/>
              <a:t> (2020)</a:t>
            </a:r>
          </a:p>
          <a:p>
            <a:r>
              <a:rPr lang="en-GB" dirty="0"/>
              <a:t>Skill levels: measured by the length of time deemed necessary for a person to become fully competent in the performance of the tasks associated with a job. This, in turn, is a function of the time taken to gain necessary formal qualifications or the required amount of work-based training.  </a:t>
            </a:r>
          </a:p>
          <a:p>
            <a:r>
              <a:rPr lang="en-GB" dirty="0"/>
              <a:t>Skill level 1: general education, achieved upon completion of compulsory education, signalled via a satisfactory set of school-leaving examination grades. Approx. GCSE level</a:t>
            </a:r>
          </a:p>
          <a:p>
            <a:r>
              <a:rPr lang="en-GB" dirty="0"/>
              <a:t>Skill level 2: requires knowledge provided via a good general education like level 1, but with more training and work experience. </a:t>
            </a:r>
          </a:p>
          <a:p>
            <a:r>
              <a:rPr lang="en-GB" dirty="0"/>
              <a:t>Skill level 3: requires a body of knowledge associated higher education, however not necessarily to degree level, but a significant period of work experience is typical.</a:t>
            </a:r>
          </a:p>
          <a:p>
            <a:r>
              <a:rPr lang="en-GB" dirty="0"/>
              <a:t>Skill level 4: professional occupations and high-level managerial positions in corporations, national or local government. Occupations at this level normally requires a degree</a:t>
            </a:r>
          </a:p>
          <a:p>
            <a:endParaRPr lang="en-GB" dirty="0"/>
          </a:p>
        </p:txBody>
      </p:sp>
    </p:spTree>
    <p:extLst>
      <p:ext uri="{BB962C8B-B14F-4D97-AF65-F5344CB8AC3E}">
        <p14:creationId xmlns:p14="http://schemas.microsoft.com/office/powerpoint/2010/main" val="213661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2EE6-E04F-0A4A-4D9C-BBA6A1FC62D3}"/>
              </a:ext>
            </a:extLst>
          </p:cNvPr>
          <p:cNvSpPr>
            <a:spLocks noGrp="1"/>
          </p:cNvSpPr>
          <p:nvPr>
            <p:ph type="title"/>
          </p:nvPr>
        </p:nvSpPr>
        <p:spPr/>
        <p:txBody>
          <a:bodyPr/>
          <a:lstStyle/>
          <a:p>
            <a:r>
              <a:rPr lang="en-GB" dirty="0"/>
              <a:t>Justification of data compilation</a:t>
            </a:r>
          </a:p>
        </p:txBody>
      </p:sp>
      <p:sp>
        <p:nvSpPr>
          <p:cNvPr id="3" name="Content Placeholder 2">
            <a:extLst>
              <a:ext uri="{FF2B5EF4-FFF2-40B4-BE49-F238E27FC236}">
                <a16:creationId xmlns:a16="http://schemas.microsoft.com/office/drawing/2014/main" id="{53D90B6E-FE7D-A640-C2DA-9C6AD27F504C}"/>
              </a:ext>
            </a:extLst>
          </p:cNvPr>
          <p:cNvSpPr>
            <a:spLocks noGrp="1"/>
          </p:cNvSpPr>
          <p:nvPr>
            <p:ph idx="1"/>
          </p:nvPr>
        </p:nvSpPr>
        <p:spPr/>
        <p:txBody>
          <a:bodyPr/>
          <a:lstStyle/>
          <a:p>
            <a:r>
              <a:rPr lang="en-GB" dirty="0"/>
              <a:t>Data taken from covid datasets all available from </a:t>
            </a:r>
            <a:r>
              <a:rPr lang="en-GB" dirty="0" err="1"/>
              <a:t>Gov.uk</a:t>
            </a:r>
            <a:r>
              <a:rPr lang="en-GB" dirty="0"/>
              <a:t> and the Office of national statistics (ONS). Used: vaccination rates by occupation, deaths involving Covid-19 in England and Wales, and occupation statistics these datasets were chosen because they could all be connected by two variables, occupation name and the region which enables good information to be extracted from the data</a:t>
            </a:r>
          </a:p>
          <a:p>
            <a:r>
              <a:rPr lang="en-GB" dirty="0"/>
              <a:t>Variables to be used to help answer the question are: Deaths, covid death rates, region, occupation which is grouped in order to gain insight of the relationship between the two to answer the questions</a:t>
            </a:r>
          </a:p>
        </p:txBody>
      </p:sp>
    </p:spTree>
    <p:extLst>
      <p:ext uri="{BB962C8B-B14F-4D97-AF65-F5344CB8AC3E}">
        <p14:creationId xmlns:p14="http://schemas.microsoft.com/office/powerpoint/2010/main" val="352474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2" name="Rectangle 11">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nancial graphs on a dark display">
            <a:extLst>
              <a:ext uri="{FF2B5EF4-FFF2-40B4-BE49-F238E27FC236}">
                <a16:creationId xmlns:a16="http://schemas.microsoft.com/office/drawing/2014/main" id="{B79E1C88-79BA-A65E-23DD-F371663B9776}"/>
              </a:ext>
            </a:extLst>
          </p:cNvPr>
          <p:cNvPicPr>
            <a:picLocks noChangeAspect="1"/>
          </p:cNvPicPr>
          <p:nvPr/>
        </p:nvPicPr>
        <p:blipFill rotWithShape="1">
          <a:blip r:embed="rId2"/>
          <a:srcRect t="10000"/>
          <a:stretch/>
        </p:blipFill>
        <p:spPr>
          <a:xfrm>
            <a:off x="20" y="10"/>
            <a:ext cx="12191980" cy="6857990"/>
          </a:xfrm>
          <a:prstGeom prst="rect">
            <a:avLst/>
          </a:prstGeom>
        </p:spPr>
      </p:pic>
      <p:sp>
        <p:nvSpPr>
          <p:cNvPr id="14"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16" name="Rectangle 15">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909"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Rectangle 17">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908"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44D09DC-DC76-5FB4-E215-25D8EC266FE5}"/>
              </a:ext>
            </a:extLst>
          </p:cNvPr>
          <p:cNvSpPr>
            <a:spLocks noGrp="1"/>
          </p:cNvSpPr>
          <p:nvPr>
            <p:ph type="title"/>
          </p:nvPr>
        </p:nvSpPr>
        <p:spPr>
          <a:xfrm>
            <a:off x="566928" y="1247140"/>
            <a:ext cx="3742107" cy="3450844"/>
          </a:xfrm>
        </p:spPr>
        <p:txBody>
          <a:bodyPr vert="horz" lIns="91440" tIns="45720" rIns="91440" bIns="45720" rtlCol="0" anchor="t">
            <a:normAutofit/>
          </a:bodyPr>
          <a:lstStyle/>
          <a:p>
            <a:r>
              <a:rPr lang="en-US" sz="6000"/>
              <a:t>Data Statistics </a:t>
            </a:r>
          </a:p>
        </p:txBody>
      </p:sp>
    </p:spTree>
    <p:extLst>
      <p:ext uri="{BB962C8B-B14F-4D97-AF65-F5344CB8AC3E}">
        <p14:creationId xmlns:p14="http://schemas.microsoft.com/office/powerpoint/2010/main" val="239984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ory 113">
            <a:extLst>
              <a:ext uri="{FF2B5EF4-FFF2-40B4-BE49-F238E27FC236}">
                <a16:creationId xmlns:a16="http://schemas.microsoft.com/office/drawing/2014/main" id="{BF3C8E85-609D-466E-B035-1B86EC730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3" name="Rectangle 72">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75" name="Rectangle 74">
            <a:extLst>
              <a:ext uri="{FF2B5EF4-FFF2-40B4-BE49-F238E27FC236}">
                <a16:creationId xmlns:a16="http://schemas.microsoft.com/office/drawing/2014/main" id="{0247FD0E-C93A-490E-9994-C79DC8977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Create the Plot of a Story: The Ultimate Guide">
            <a:extLst>
              <a:ext uri="{FF2B5EF4-FFF2-40B4-BE49-F238E27FC236}">
                <a16:creationId xmlns:a16="http://schemas.microsoft.com/office/drawing/2014/main" id="{61B69835-8A00-4ABE-BDF0-FFA68CFEFC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208" r="-1" b="2500"/>
          <a:stretch/>
        </p:blipFill>
        <p:spPr bwMode="auto">
          <a:xfrm>
            <a:off x="3048" y="10"/>
            <a:ext cx="12188952" cy="6857990"/>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1CDD2F19-0AAB-46D2-A7D4-9BD8F7E42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755205" y="-578805"/>
            <a:ext cx="6858003" cy="8015586"/>
          </a:xfrm>
          <a:prstGeom prst="rect">
            <a:avLst/>
          </a:prstGeom>
          <a:gradFill flip="none" rotWithShape="1">
            <a:gsLst>
              <a:gs pos="48000">
                <a:sysClr val="windowText" lastClr="000000">
                  <a:alpha val="30000"/>
                </a:sysClr>
              </a:gs>
              <a:gs pos="85000">
                <a:sysClr val="windowText" lastClr="000000">
                  <a:alpha val="49000"/>
                </a:sysClr>
              </a:gs>
              <a:gs pos="0">
                <a:sysClr val="windowText" lastClr="000000">
                  <a:alpha val="0"/>
                </a:sysClr>
              </a:gs>
            </a:gsLst>
            <a:lin ang="16200000" scaled="1"/>
            <a:tileRect/>
          </a:gradFill>
          <a:ln w="12700" cap="flat" cmpd="sng" algn="ctr">
            <a:no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79" name="Rectangle 78">
            <a:extLst>
              <a:ext uri="{FF2B5EF4-FFF2-40B4-BE49-F238E27FC236}">
                <a16:creationId xmlns:a16="http://schemas.microsoft.com/office/drawing/2014/main" id="{AD77B2DF-AF44-4996-BBFD-5DF9162BE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F6BECB9-A7FC-400F-8502-97A13BB8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4ABC7-8D9F-45C7-6E0D-192BD25C77A7}"/>
              </a:ext>
            </a:extLst>
          </p:cNvPr>
          <p:cNvSpPr>
            <a:spLocks noGrp="1"/>
          </p:cNvSpPr>
          <p:nvPr>
            <p:ph type="title"/>
          </p:nvPr>
        </p:nvSpPr>
        <p:spPr>
          <a:xfrm>
            <a:off x="5968808" y="1247140"/>
            <a:ext cx="4650160" cy="3450844"/>
          </a:xfrm>
        </p:spPr>
        <p:txBody>
          <a:bodyPr vert="horz" lIns="91440" tIns="45720" rIns="91440" bIns="45720" rtlCol="0" anchor="t">
            <a:normAutofit/>
          </a:bodyPr>
          <a:lstStyle/>
          <a:p>
            <a:pPr algn="r"/>
            <a:r>
              <a:rPr lang="en-US" sz="6000" dirty="0">
                <a:solidFill>
                  <a:srgbClr val="FFFFFF"/>
                </a:solidFill>
              </a:rPr>
              <a:t>“Doing the dirty work”: story</a:t>
            </a:r>
          </a:p>
        </p:txBody>
      </p:sp>
    </p:spTree>
    <p:extLst>
      <p:ext uri="{BB962C8B-B14F-4D97-AF65-F5344CB8AC3E}">
        <p14:creationId xmlns:p14="http://schemas.microsoft.com/office/powerpoint/2010/main" val="222014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10">
            <a:extLst>
              <a:ext uri="{FF2B5EF4-FFF2-40B4-BE49-F238E27FC236}">
                <a16:creationId xmlns:a16="http://schemas.microsoft.com/office/drawing/2014/main" id="{ABE1DB4A-A44F-48C3-B519-D33E756E1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2466994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9">
            <a:extLst>
              <a:ext uri="{FF2B5EF4-FFF2-40B4-BE49-F238E27FC236}">
                <a16:creationId xmlns:a16="http://schemas.microsoft.com/office/drawing/2014/main" id="{8B4DDCBB-E9E1-4277-83DD-0204B4BC8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2759407196"/>
      </p:ext>
    </p:extLst>
  </p:cSld>
  <p:clrMapOvr>
    <a:masterClrMapping/>
  </p:clrMapOvr>
</p:sld>
</file>

<file path=ppt/theme/theme1.xml><?xml version="1.0" encoding="utf-8"?>
<a:theme xmlns:a="http://schemas.openxmlformats.org/drawingml/2006/main" name="InterweaveVTI">
  <a:themeElements>
    <a:clrScheme name="AnalogousFromDarkSeedLeftStep">
      <a:dk1>
        <a:srgbClr val="000000"/>
      </a:dk1>
      <a:lt1>
        <a:srgbClr val="FFFFFF"/>
      </a:lt1>
      <a:dk2>
        <a:srgbClr val="171734"/>
      </a:dk2>
      <a:lt2>
        <a:srgbClr val="F0F3F2"/>
      </a:lt2>
      <a:accent1>
        <a:srgbClr val="E7296B"/>
      </a:accent1>
      <a:accent2>
        <a:srgbClr val="D517A8"/>
      </a:accent2>
      <a:accent3>
        <a:srgbClr val="C429E7"/>
      </a:accent3>
      <a:accent4>
        <a:srgbClr val="6317D5"/>
      </a:accent4>
      <a:accent5>
        <a:srgbClr val="292CE7"/>
      </a:accent5>
      <a:accent6>
        <a:srgbClr val="1769D5"/>
      </a:accent6>
      <a:hlink>
        <a:srgbClr val="6655C6"/>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6560</TotalTime>
  <Words>1500</Words>
  <Application>Microsoft Macintosh PowerPoint</Application>
  <PresentationFormat>Widescreen</PresentationFormat>
  <Paragraphs>48</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Neue Haas Grotesk Text Pro</vt:lpstr>
      <vt:lpstr>InterweaveVTI</vt:lpstr>
      <vt:lpstr>“Doing the dirty work”: An investigation on the relationship between occupation and covid 19  Samuel Ofosuaah</vt:lpstr>
      <vt:lpstr>Objectives </vt:lpstr>
      <vt:lpstr>Skill level </vt:lpstr>
      <vt:lpstr>Justification of data compilation</vt:lpstr>
      <vt:lpstr>Data Statistics </vt:lpstr>
      <vt:lpstr>PowerPoint Presentation</vt:lpstr>
      <vt:lpstr>“Doing the dirty work”: 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Media and research</vt:lpstr>
      <vt:lpstr>Media and research </vt:lpstr>
      <vt:lpstr>Conclusions</vt:lpstr>
      <vt:lpstr>PowerPoint Presentation</vt:lpstr>
      <vt:lpstr>PowerPoint Presentation</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(pg) Samuel Ofosuaah</dc:creator>
  <cp:lastModifiedBy>(pg) Samuel Ofosuaah</cp:lastModifiedBy>
  <cp:revision>38</cp:revision>
  <dcterms:created xsi:type="dcterms:W3CDTF">2022-05-19T14:09:30Z</dcterms:created>
  <dcterms:modified xsi:type="dcterms:W3CDTF">2022-08-03T13:58:12Z</dcterms:modified>
</cp:coreProperties>
</file>