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663f52b41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663f52b41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87e6e069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87e6e069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6718b24d5e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6718b24d5e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663f52b4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663f52b4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663f52b4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663f52b4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663f52b41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663f52b41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69ee0aad02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69ee0aad02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63f52b41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63f52b41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663f52b41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663f52b41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663f52b4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663f52b4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March Madness Machine Learning Challenge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Samuel Kellum and Ethan Perello</a:t>
            </a:r>
            <a:endParaRPr/>
          </a:p>
          <a:p>
            <a:pPr indent="0" lvl="0" marL="0" rtl="0" algn="ctr">
              <a:spcBef>
                <a:spcPts val="0"/>
              </a:spcBef>
              <a:spcAft>
                <a:spcPts val="0"/>
              </a:spcAft>
              <a:buNone/>
            </a:pPr>
            <a:r>
              <a:rPr lang="en"/>
              <a:t>Mentor: Professor Mattei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10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 in Progress</a:t>
            </a:r>
            <a:endParaRPr/>
          </a:p>
        </p:txBody>
      </p:sp>
      <p:sp>
        <p:nvSpPr>
          <p:cNvPr id="111" name="Google Shape;111;p22"/>
          <p:cNvSpPr txBox="1"/>
          <p:nvPr>
            <p:ph idx="1" type="body"/>
          </p:nvPr>
        </p:nvSpPr>
        <p:spPr>
          <a:xfrm>
            <a:off x="311700" y="1039350"/>
            <a:ext cx="8520600" cy="405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Model: Classification (Logistic Regression) and Regression (Linear Regression) Model Comparison</a:t>
            </a:r>
            <a:endParaRPr/>
          </a:p>
          <a:p>
            <a:pPr indent="-342900" lvl="1" marL="914400" rtl="0" algn="l">
              <a:spcBef>
                <a:spcPts val="0"/>
              </a:spcBef>
              <a:spcAft>
                <a:spcPts val="0"/>
              </a:spcAft>
              <a:buSzPts val="1800"/>
              <a:buChar char="○"/>
            </a:pPr>
            <a:r>
              <a:rPr lang="en" sz="1800"/>
              <a:t>Backtest results on tournaments since 2016-17</a:t>
            </a:r>
            <a:endParaRPr sz="1800"/>
          </a:p>
          <a:p>
            <a:pPr indent="-342900" lvl="0" marL="457200" rtl="0" algn="l">
              <a:spcBef>
                <a:spcPts val="0"/>
              </a:spcBef>
              <a:spcAft>
                <a:spcPts val="0"/>
              </a:spcAft>
              <a:buSzPts val="1800"/>
              <a:buChar char="●"/>
            </a:pPr>
            <a:r>
              <a:rPr lang="en" sz="1800"/>
              <a:t>Data used for model:</a:t>
            </a:r>
            <a:r>
              <a:rPr lang="en"/>
              <a:t> Past tournament seeding data, Past regular season and tournament data, fivethirtyeight ratings data </a:t>
            </a:r>
            <a:endParaRPr sz="1800"/>
          </a:p>
          <a:p>
            <a:pPr indent="-342900" lvl="0" marL="457200" rtl="0" algn="l">
              <a:spcBef>
                <a:spcPts val="0"/>
              </a:spcBef>
              <a:spcAft>
                <a:spcPts val="0"/>
              </a:spcAft>
              <a:buSzPts val="1800"/>
              <a:buChar char="●"/>
            </a:pPr>
            <a:r>
              <a:rPr lang="en"/>
              <a:t>Features: seed difference, fivethirtyeight ratings difference, win percentage difference, average win margin difference</a:t>
            </a:r>
            <a:endParaRPr/>
          </a:p>
          <a:p>
            <a:pPr indent="-342900" lvl="0" marL="457200" rtl="0" algn="l">
              <a:spcBef>
                <a:spcPts val="0"/>
              </a:spcBef>
              <a:spcAft>
                <a:spcPts val="0"/>
              </a:spcAft>
              <a:buSzPts val="1800"/>
              <a:buChar char="●"/>
            </a:pPr>
            <a:r>
              <a:rPr lang="en"/>
              <a:t>Classification Model (Average score: 0.566) performed better than Regression Model (Average score: 0.578)</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First Model: Today</a:t>
            </a:r>
            <a:endParaRPr/>
          </a:p>
          <a:p>
            <a:pPr indent="0" lvl="0" marL="0" rtl="0" algn="l">
              <a:spcBef>
                <a:spcPts val="1200"/>
              </a:spcBef>
              <a:spcAft>
                <a:spcPts val="0"/>
              </a:spcAft>
              <a:buNone/>
            </a:pPr>
            <a:r>
              <a:rPr lang="en"/>
              <a:t>3rd Milestone Report: Nov 18, 2022</a:t>
            </a:r>
            <a:endParaRPr/>
          </a:p>
          <a:p>
            <a:pPr indent="0" lvl="0" marL="0" rtl="0" algn="l">
              <a:spcBef>
                <a:spcPts val="1200"/>
              </a:spcBef>
              <a:spcAft>
                <a:spcPts val="0"/>
              </a:spcAft>
              <a:buNone/>
            </a:pPr>
            <a:r>
              <a:rPr lang="en"/>
              <a:t>2nd and 3rd Models: Dec 1st, 2022</a:t>
            </a:r>
            <a:endParaRPr/>
          </a:p>
          <a:p>
            <a:pPr indent="0" lvl="0" marL="0" rtl="0" algn="l">
              <a:spcBef>
                <a:spcPts val="1200"/>
              </a:spcBef>
              <a:spcAft>
                <a:spcPts val="0"/>
              </a:spcAft>
              <a:buNone/>
            </a:pPr>
            <a:r>
              <a:rPr lang="en"/>
              <a:t>End of Semester Presentation: Dec 2nd, 5th, 7th, 9th or 13th, 2022 4th Milestone Report: Dec 16th, 2022</a:t>
            </a:r>
            <a:endParaRPr/>
          </a:p>
          <a:p>
            <a:pPr indent="0" lvl="0" marL="0" rtl="0" algn="l">
              <a:spcBef>
                <a:spcPts val="1200"/>
              </a:spcBef>
              <a:spcAft>
                <a:spcPts val="0"/>
              </a:spcAft>
              <a:buNone/>
            </a:pPr>
            <a:r>
              <a:rPr lang="en"/>
              <a:t>4th and 5th Models: Feb 15, 2023</a:t>
            </a:r>
            <a:endParaRPr/>
          </a:p>
          <a:p>
            <a:pPr indent="0" lvl="0" marL="0" rtl="0" algn="l">
              <a:spcBef>
                <a:spcPts val="1200"/>
              </a:spcBef>
              <a:spcAft>
                <a:spcPts val="0"/>
              </a:spcAft>
              <a:buNone/>
            </a:pPr>
            <a:r>
              <a:rPr lang="en"/>
              <a:t>6th and 7th Models: Mar 15th, 2023</a:t>
            </a:r>
            <a:endParaRPr/>
          </a:p>
          <a:p>
            <a:pPr indent="0" lvl="0" marL="0" rtl="0" algn="l">
              <a:spcBef>
                <a:spcPts val="1200"/>
              </a:spcBef>
              <a:spcAft>
                <a:spcPts val="0"/>
              </a:spcAft>
              <a:buNone/>
            </a:pPr>
            <a:r>
              <a:rPr lang="en"/>
              <a:t>Submit Model for Competition: Before start of tournament</a:t>
            </a:r>
            <a:endParaRPr/>
          </a:p>
          <a:p>
            <a:pPr indent="0" lvl="0" marL="0" rtl="0" algn="l">
              <a:spcBef>
                <a:spcPts val="1200"/>
              </a:spcBef>
              <a:spcAft>
                <a:spcPts val="0"/>
              </a:spcAft>
              <a:buNone/>
            </a:pPr>
            <a:r>
              <a:rPr lang="en"/>
              <a:t>NCAA Basketball Tournament: Mar 14, 2023 – Apr 3, 2023</a:t>
            </a:r>
            <a:endParaRPr/>
          </a:p>
          <a:p>
            <a:pPr indent="0" lvl="0" marL="0" rtl="0" algn="l">
              <a:spcBef>
                <a:spcPts val="1200"/>
              </a:spcBef>
              <a:spcAft>
                <a:spcPts val="0"/>
              </a:spcAft>
              <a:buNone/>
            </a:pPr>
            <a:r>
              <a:rPr lang="en"/>
              <a:t>SSE Expo: April 14, 2023</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March Madness</a:t>
            </a:r>
            <a:endParaRPr/>
          </a:p>
        </p:txBody>
      </p:sp>
      <p:pic>
        <p:nvPicPr>
          <p:cNvPr id="61" name="Google Shape;61;p14"/>
          <p:cNvPicPr preferRelativeResize="0"/>
          <p:nvPr/>
        </p:nvPicPr>
        <p:blipFill>
          <a:blip r:embed="rId3">
            <a:alphaModFix/>
          </a:blip>
          <a:stretch>
            <a:fillRect/>
          </a:stretch>
        </p:blipFill>
        <p:spPr>
          <a:xfrm>
            <a:off x="3801600" y="779575"/>
            <a:ext cx="5164349" cy="2904949"/>
          </a:xfrm>
          <a:prstGeom prst="rect">
            <a:avLst/>
          </a:prstGeom>
          <a:noFill/>
          <a:ln>
            <a:noFill/>
          </a:ln>
        </p:spPr>
      </p:pic>
      <p:sp>
        <p:nvSpPr>
          <p:cNvPr id="62" name="Google Shape;62;p14"/>
          <p:cNvSpPr txBox="1"/>
          <p:nvPr/>
        </p:nvSpPr>
        <p:spPr>
          <a:xfrm>
            <a:off x="389825" y="1277750"/>
            <a:ext cx="2913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March Madness is an annual </a:t>
            </a:r>
            <a:r>
              <a:rPr lang="en"/>
              <a:t>basketball</a:t>
            </a:r>
            <a:r>
              <a:rPr lang="en"/>
              <a:t> tournament between 68 seeded teams from Division I NCAA Basketball.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Many people attempt to fill out brackets predicting the winners of each </a:t>
            </a:r>
            <a:r>
              <a:rPr lang="en"/>
              <a:t>round</a:t>
            </a:r>
            <a:r>
              <a:rPr lang="en"/>
              <a:t> of the tournament.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a:t>
            </a:r>
            <a:r>
              <a:rPr lang="en"/>
              <a:t>bout the Kaggle Competition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goal of this Kaggle competition is to create a model to predict the winners of college basketball games in the annual March Madness tournament. Millions of people every year attempt to predict the outcomes of these games and people bet billions of dollars on their predictions.</a:t>
            </a:r>
            <a:endParaRPr/>
          </a:p>
          <a:p>
            <a:pPr indent="0" lvl="0" marL="0" rtl="0" algn="l">
              <a:spcBef>
                <a:spcPts val="1200"/>
              </a:spcBef>
              <a:spcAft>
                <a:spcPts val="0"/>
              </a:spcAft>
              <a:buNone/>
            </a:pPr>
            <a:r>
              <a:rPr lang="en"/>
              <a:t>The first phase of the competition is to build the model and test it against previous tournaments and the second phase is to actually try to accurately predict the outcomes of the 2023 March Madness tournament.</a:t>
            </a:r>
            <a:endParaRPr/>
          </a:p>
          <a:p>
            <a:pPr indent="0" lvl="0" marL="0" rtl="0" algn="l">
              <a:spcBef>
                <a:spcPts val="1200"/>
              </a:spcBef>
              <a:spcAft>
                <a:spcPts val="0"/>
              </a:spcAft>
              <a:buNone/>
            </a:pPr>
            <a:r>
              <a:rPr lang="en"/>
              <a:t>Predictions will be analyzed using the log-loss function.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1091325" y="3803899"/>
            <a:ext cx="4366601" cy="103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Previous Work</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have access to previous successful submissions</a:t>
            </a:r>
            <a:endParaRPr/>
          </a:p>
          <a:p>
            <a:pPr indent="-342900" lvl="0" marL="457200" rtl="0" algn="l">
              <a:spcBef>
                <a:spcPts val="0"/>
              </a:spcBef>
              <a:spcAft>
                <a:spcPts val="0"/>
              </a:spcAft>
              <a:buSzPts val="1800"/>
              <a:buChar char="●"/>
            </a:pPr>
            <a:r>
              <a:rPr lang="en"/>
              <a:t>Things we noticed about previous successful submissions:</a:t>
            </a:r>
            <a:endParaRPr/>
          </a:p>
          <a:p>
            <a:pPr indent="-317500" lvl="1" marL="914400" rtl="0" algn="l">
              <a:spcBef>
                <a:spcPts val="0"/>
              </a:spcBef>
              <a:spcAft>
                <a:spcPts val="0"/>
              </a:spcAft>
              <a:buSzPts val="1400"/>
              <a:buChar char="○"/>
            </a:pPr>
            <a:r>
              <a:rPr lang="en"/>
              <a:t>Besides solely relying on game results, many successful submissions incorporate rankings into their models</a:t>
            </a:r>
            <a:endParaRPr/>
          </a:p>
          <a:p>
            <a:pPr indent="-317500" lvl="1" marL="914400" rtl="0" algn="l">
              <a:spcBef>
                <a:spcPts val="0"/>
              </a:spcBef>
              <a:spcAft>
                <a:spcPts val="0"/>
              </a:spcAft>
              <a:buSzPts val="1400"/>
              <a:buChar char="○"/>
            </a:pPr>
            <a:r>
              <a:rPr lang="en"/>
              <a:t>Lots of successful submissions are relatively simple (we found one that placed 2nd </a:t>
            </a:r>
            <a:r>
              <a:rPr lang="en"/>
              <a:t>overall</a:t>
            </a:r>
            <a:r>
              <a:rPr lang="en"/>
              <a:t> only using LogisticRegression, they just choose the right features for their machine learning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172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Approach</a:t>
            </a:r>
            <a:endParaRPr/>
          </a:p>
        </p:txBody>
      </p:sp>
      <p:sp>
        <p:nvSpPr>
          <p:cNvPr id="81" name="Google Shape;81;p17"/>
          <p:cNvSpPr txBox="1"/>
          <p:nvPr>
            <p:ph idx="1" type="body"/>
          </p:nvPr>
        </p:nvSpPr>
        <p:spPr>
          <a:xfrm>
            <a:off x="311700" y="1101550"/>
            <a:ext cx="8520600" cy="390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are four types of machine learning:</a:t>
            </a:r>
            <a:endParaRPr/>
          </a:p>
          <a:p>
            <a:pPr indent="-317500" lvl="1" marL="914400" rtl="0" algn="l">
              <a:spcBef>
                <a:spcPts val="0"/>
              </a:spcBef>
              <a:spcAft>
                <a:spcPts val="0"/>
              </a:spcAft>
              <a:buSzPts val="1400"/>
              <a:buChar char="○"/>
            </a:pPr>
            <a:r>
              <a:rPr lang="en"/>
              <a:t>Supervised</a:t>
            </a:r>
            <a:endParaRPr/>
          </a:p>
          <a:p>
            <a:pPr indent="-317500" lvl="1" marL="914400" rtl="0" algn="l">
              <a:spcBef>
                <a:spcPts val="0"/>
              </a:spcBef>
              <a:spcAft>
                <a:spcPts val="0"/>
              </a:spcAft>
              <a:buSzPts val="1400"/>
              <a:buChar char="○"/>
            </a:pPr>
            <a:r>
              <a:rPr lang="en"/>
              <a:t>Semi-supervised</a:t>
            </a:r>
            <a:endParaRPr/>
          </a:p>
          <a:p>
            <a:pPr indent="-317500" lvl="1" marL="914400" rtl="0" algn="l">
              <a:spcBef>
                <a:spcPts val="0"/>
              </a:spcBef>
              <a:spcAft>
                <a:spcPts val="0"/>
              </a:spcAft>
              <a:buSzPts val="1400"/>
              <a:buChar char="○"/>
            </a:pPr>
            <a:r>
              <a:rPr lang="en"/>
              <a:t>Unsupervised</a:t>
            </a:r>
            <a:endParaRPr/>
          </a:p>
          <a:p>
            <a:pPr indent="-317500" lvl="1" marL="914400" rtl="0" algn="l">
              <a:spcBef>
                <a:spcPts val="0"/>
              </a:spcBef>
              <a:spcAft>
                <a:spcPts val="0"/>
              </a:spcAft>
              <a:buSzPts val="1400"/>
              <a:buChar char="○"/>
            </a:pPr>
            <a:r>
              <a:rPr lang="en"/>
              <a:t>Reinforcement</a:t>
            </a:r>
            <a:endParaRPr/>
          </a:p>
          <a:p>
            <a:pPr indent="-342900" lvl="0" marL="457200" rtl="0" algn="l">
              <a:spcBef>
                <a:spcPts val="0"/>
              </a:spcBef>
              <a:spcAft>
                <a:spcPts val="0"/>
              </a:spcAft>
              <a:buSzPts val="1800"/>
              <a:buChar char="●"/>
            </a:pPr>
            <a:r>
              <a:rPr lang="en"/>
              <a:t>Since</a:t>
            </a:r>
            <a:r>
              <a:rPr lang="en"/>
              <a:t> we know our inputs (features generated from collected data) and desired output (probability of each team winning a game), we know that we will use a supervised machine learning algorithm.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Approach</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important thing issue we are investigating</a:t>
            </a:r>
            <a:r>
              <a:rPr lang="en"/>
              <a:t> is whether to use a classification or regression model:</a:t>
            </a:r>
            <a:endParaRPr/>
          </a:p>
          <a:p>
            <a:pPr indent="-317500" lvl="1" marL="914400" rtl="0" algn="l">
              <a:spcBef>
                <a:spcPts val="0"/>
              </a:spcBef>
              <a:spcAft>
                <a:spcPts val="0"/>
              </a:spcAft>
              <a:buSzPts val="1400"/>
              <a:buChar char="○"/>
            </a:pPr>
            <a:r>
              <a:rPr lang="en"/>
              <a:t>Classification approach:</a:t>
            </a:r>
            <a:endParaRPr/>
          </a:p>
          <a:p>
            <a:pPr indent="-317500" lvl="2" marL="1371600" rtl="0" algn="l">
              <a:spcBef>
                <a:spcPts val="0"/>
              </a:spcBef>
              <a:spcAft>
                <a:spcPts val="0"/>
              </a:spcAft>
              <a:buSzPts val="1400"/>
              <a:buChar char="■"/>
            </a:pPr>
            <a:r>
              <a:rPr lang="en"/>
              <a:t> Compute outcome probabilities by predicting the team that wins</a:t>
            </a:r>
            <a:endParaRPr/>
          </a:p>
          <a:p>
            <a:pPr indent="-317500" lvl="1" marL="914400" rtl="0" algn="l">
              <a:spcBef>
                <a:spcPts val="0"/>
              </a:spcBef>
              <a:spcAft>
                <a:spcPts val="0"/>
              </a:spcAft>
              <a:buSzPts val="1400"/>
              <a:buChar char="○"/>
            </a:pPr>
            <a:r>
              <a:rPr lang="en"/>
              <a:t>Regression approach: </a:t>
            </a:r>
            <a:endParaRPr/>
          </a:p>
          <a:p>
            <a:pPr indent="-317500" lvl="2" marL="1371600" rtl="0" algn="l">
              <a:spcBef>
                <a:spcPts val="0"/>
              </a:spcBef>
              <a:spcAft>
                <a:spcPts val="0"/>
              </a:spcAft>
              <a:buSzPts val="1400"/>
              <a:buChar char="■"/>
            </a:pPr>
            <a:r>
              <a:rPr lang="en"/>
              <a:t>Compute outcome probabilities by predicting the score gap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Feasibility</a:t>
            </a:r>
            <a:endParaRPr/>
          </a:p>
          <a:p>
            <a:pPr indent="0" lvl="0" marL="0" rtl="0" algn="l">
              <a:spcBef>
                <a:spcPts val="0"/>
              </a:spcBef>
              <a:spcAft>
                <a:spcPts val="0"/>
              </a:spcAft>
              <a:buNone/>
            </a:pPr>
            <a:r>
              <a:rPr lang="en"/>
              <a:t> </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Basketball data is very well recorded and we will have access to many public datasets that will be useful to us.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Through Kaggle we have access to all of the previous attempts in previous years of this Kaggle competition. These will be very helpful in creating our model.</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The problem is also very well defined. We will be able to easily tell whether our model is effective by testing it against the outcomes of previous March Madness tournaments.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Novelty</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We will understand more as we experiment with and determine the features, but we will be looking at previous submissions to the Kaggle competition to ensure the novelty of our methods.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We have many ideas and will be testing different approaches and seeing how effective they are.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One novel idea that we have in mind is using NCAA game prediction data scraped from the internet as a feature. Many websites record predictions for all NCAA games and we can use this data in our model.</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Sophistication</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We are competing against machine learning experts because this is a Kaggle competition. Our model must be sophisticated in order to compete and have a chance at winning the competition (which is the ultimate goal.)</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We will have to test many supervised machine learning algorithms to decide which model is best to use for the competition.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