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8"/>
  </p:notesMasterIdLst>
  <p:sldIdLst>
    <p:sldId id="292" r:id="rId2"/>
    <p:sldId id="298" r:id="rId3"/>
    <p:sldId id="394" r:id="rId4"/>
    <p:sldId id="395" r:id="rId5"/>
    <p:sldId id="397" r:id="rId6"/>
    <p:sldId id="398" r:id="rId7"/>
    <p:sldId id="400" r:id="rId8"/>
    <p:sldId id="399" r:id="rId9"/>
    <p:sldId id="438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9" r:id="rId25"/>
    <p:sldId id="420" r:id="rId26"/>
    <p:sldId id="421" r:id="rId27"/>
    <p:sldId id="422" r:id="rId28"/>
    <p:sldId id="424" r:id="rId29"/>
    <p:sldId id="423" r:id="rId30"/>
    <p:sldId id="418" r:id="rId31"/>
    <p:sldId id="439" r:id="rId32"/>
    <p:sldId id="416" r:id="rId33"/>
    <p:sldId id="417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6" r:id="rId44"/>
    <p:sldId id="437" r:id="rId45"/>
    <p:sldId id="440" r:id="rId46"/>
    <p:sldId id="441" r:id="rId4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Nixie One" panose="020B0604020202020204" charset="0"/>
      <p:regular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658EC-D2AB-4ACB-B567-CCD4CAA17BAC}">
  <a:tblStyle styleId="{131658EC-D2AB-4ACB-B567-CCD4CAA17B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9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7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627428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Document and Website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Basic sections of a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Usually a big strip across the top with a big </a:t>
            </a:r>
            <a:r>
              <a:rPr lang="en-US" sz="1600" b="1" i="1" dirty="0">
                <a:solidFill>
                  <a:schemeClr val="tx1"/>
                </a:solidFill>
              </a:rPr>
              <a:t>heading and/or logo.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where the </a:t>
            </a:r>
            <a:r>
              <a:rPr lang="en-US" sz="1600" dirty="0">
                <a:solidFill>
                  <a:srgbClr val="FF0000"/>
                </a:solidFill>
              </a:rPr>
              <a:t>main common information about a website </a:t>
            </a:r>
            <a:r>
              <a:rPr lang="en-US" sz="1600" dirty="0">
                <a:solidFill>
                  <a:schemeClr val="tx1"/>
                </a:solidFill>
              </a:rPr>
              <a:t>usually stays from one webpage to another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Navigation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Links to the site's main sections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; usually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represented by menu buttons, links, or tabs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Like the header, this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content usually remains consistent from one webpage to </a:t>
            </a:r>
            <a:r>
              <a:rPr lang="en-US" sz="1600" b="1" i="1" dirty="0" smtClean="0">
                <a:solidFill>
                  <a:srgbClr val="333333"/>
                </a:solidFill>
                <a:latin typeface="Raleway" panose="020B0604020202020204" charset="0"/>
              </a:rPr>
              <a:t>another </a:t>
            </a:r>
            <a:endParaRPr lang="en-US" sz="1600" b="1" i="1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big area in the center that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contains most of the unique content of a given webpage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for example,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the video you want to watch, or the main story you're 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</a:rPr>
              <a:t>reading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Basic sections of a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Sidebar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tx1"/>
                </a:solidFill>
              </a:rPr>
              <a:t>Some peripheral info, links, quotes, ads, etc.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Usually</a:t>
            </a:r>
            <a:r>
              <a:rPr lang="en-US" sz="1600" dirty="0">
                <a:solidFill>
                  <a:schemeClr val="tx1"/>
                </a:solidFill>
              </a:rPr>
              <a:t>, this is </a:t>
            </a:r>
            <a:r>
              <a:rPr lang="en-US" sz="1600" dirty="0">
                <a:solidFill>
                  <a:srgbClr val="FF0000"/>
                </a:solidFill>
              </a:rPr>
              <a:t>contextual to what is contained in the main content </a:t>
            </a:r>
            <a:r>
              <a:rPr lang="en-US" sz="1600" dirty="0">
                <a:solidFill>
                  <a:schemeClr val="tx1"/>
                </a:solidFill>
              </a:rPr>
              <a:t>(for example on a news article page, the sidebar might contain the author's bio, or links to related articles) but there are also cases where you'll find some recurring elements like a secondary navigation system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strip across the bottom of the page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that generally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contains fine print, copyright notices, or contact info.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It's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place to put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common information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(like the header) but usually, that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information is not critical or secondary to the website itself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Basic sections of a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 typical website sections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5" y="2099582"/>
            <a:ext cx="6334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 structuring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To implement such semantic mark up, HTML provides </a:t>
            </a:r>
            <a:r>
              <a:rPr lang="en-US" sz="1600" b="1" i="1" dirty="0">
                <a:solidFill>
                  <a:schemeClr val="tx1"/>
                </a:solidFill>
              </a:rPr>
              <a:t>dedicated tags </a:t>
            </a:r>
            <a:r>
              <a:rPr lang="en-US" sz="1600" dirty="0">
                <a:solidFill>
                  <a:schemeClr val="tx1"/>
                </a:solidFill>
              </a:rPr>
              <a:t>that you can use to </a:t>
            </a:r>
            <a:r>
              <a:rPr lang="en-US" sz="1600" b="1" i="1" dirty="0">
                <a:solidFill>
                  <a:schemeClr val="tx1"/>
                </a:solidFill>
              </a:rPr>
              <a:t>represent such sections</a:t>
            </a:r>
            <a:r>
              <a:rPr lang="en-US" sz="1600" dirty="0">
                <a:solidFill>
                  <a:schemeClr val="tx1"/>
                </a:solidFill>
              </a:rPr>
              <a:t>, for example:</a:t>
            </a:r>
          </a:p>
          <a:p>
            <a:pPr>
              <a:lnSpc>
                <a:spcPct val="20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/>
                </a:solidFill>
              </a:rPr>
              <a:t>H</a:t>
            </a:r>
            <a:r>
              <a:rPr lang="en-US" sz="1600" b="1" dirty="0" smtClean="0">
                <a:solidFill>
                  <a:schemeClr val="accent6"/>
                </a:solidFill>
              </a:rPr>
              <a:t>eader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/>
                </a:solidFill>
              </a:rPr>
              <a:t>N</a:t>
            </a:r>
            <a:r>
              <a:rPr lang="en-US" sz="1600" b="1" dirty="0">
                <a:solidFill>
                  <a:schemeClr val="accent6"/>
                </a:solidFill>
              </a:rPr>
              <a:t>avigation </a:t>
            </a:r>
            <a:r>
              <a:rPr lang="en-US" sz="1600" b="1" dirty="0">
                <a:solidFill>
                  <a:schemeClr val="accent6"/>
                </a:solidFill>
              </a:rPr>
              <a:t>bar: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/>
                </a:solidFill>
              </a:rPr>
              <a:t>M</a:t>
            </a:r>
            <a:r>
              <a:rPr lang="en-US" sz="1600" b="1" dirty="0">
                <a:solidFill>
                  <a:schemeClr val="accent6"/>
                </a:solidFill>
              </a:rPr>
              <a:t>ain </a:t>
            </a:r>
            <a:r>
              <a:rPr lang="en-US" sz="1600" b="1" dirty="0">
                <a:solidFill>
                  <a:schemeClr val="accent6"/>
                </a:solidFill>
              </a:rPr>
              <a:t>content: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&lt;main&gt;, </a:t>
            </a:r>
            <a:r>
              <a:rPr lang="en-US" sz="1600" dirty="0">
                <a:solidFill>
                  <a:schemeClr val="tx1"/>
                </a:solidFill>
              </a:rPr>
              <a:t>with various content subsections represented by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&lt;article&gt;, &lt;section&gt;,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sz="1600" dirty="0">
                <a:solidFill>
                  <a:schemeClr val="tx1"/>
                </a:solidFill>
              </a:rPr>
              <a:t>elements.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/>
                </a:solidFill>
              </a:rPr>
              <a:t>S</a:t>
            </a:r>
            <a:r>
              <a:rPr lang="en-US" sz="1600" b="1" dirty="0" smtClean="0">
                <a:solidFill>
                  <a:schemeClr val="accent6"/>
                </a:solidFill>
              </a:rPr>
              <a:t>idebar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&lt;aside&gt;; </a:t>
            </a:r>
            <a:r>
              <a:rPr lang="en-US" sz="1600" dirty="0">
                <a:solidFill>
                  <a:schemeClr val="tx1"/>
                </a:solidFill>
              </a:rPr>
              <a:t>often placed inside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/>
                </a:solidFill>
              </a:rPr>
              <a:t>F</a:t>
            </a:r>
            <a:r>
              <a:rPr lang="en-US" sz="1600" b="1" dirty="0" smtClean="0">
                <a:solidFill>
                  <a:schemeClr val="accent6"/>
                </a:solidFill>
              </a:rPr>
              <a:t>ooter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&lt;footer&gt;.</a:t>
            </a:r>
          </a:p>
        </p:txBody>
      </p:sp>
    </p:spTree>
    <p:extLst>
      <p:ext uri="{BB962C8B-B14F-4D97-AF65-F5344CB8AC3E}">
        <p14:creationId xmlns:p14="http://schemas.microsoft.com/office/powerpoint/2010/main" val="30752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layout elements in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 </a:t>
            </a:r>
            <a:r>
              <a:rPr lang="en-US" sz="1600" dirty="0">
                <a:solidFill>
                  <a:schemeClr val="tx1"/>
                </a:solidFill>
              </a:rPr>
              <a:t>is for </a:t>
            </a:r>
            <a:r>
              <a:rPr lang="en-US" sz="1600" b="1" i="1" dirty="0">
                <a:solidFill>
                  <a:schemeClr val="tx1"/>
                </a:solidFill>
              </a:rPr>
              <a:t>content unique to this page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Use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 </a:t>
            </a:r>
            <a:r>
              <a:rPr lang="en-US" sz="1600" b="1" i="1" dirty="0">
                <a:solidFill>
                  <a:schemeClr val="tx1"/>
                </a:solidFill>
              </a:rPr>
              <a:t>only once per page</a:t>
            </a:r>
            <a:r>
              <a:rPr lang="en-US" sz="1600" dirty="0">
                <a:solidFill>
                  <a:schemeClr val="tx1"/>
                </a:solidFill>
              </a:rPr>
              <a:t>, and put it directly </a:t>
            </a:r>
            <a:r>
              <a:rPr lang="en-US" sz="1600" dirty="0">
                <a:solidFill>
                  <a:srgbClr val="FF0000"/>
                </a:solidFill>
              </a:rPr>
              <a:t>inside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Ideally </a:t>
            </a:r>
            <a:r>
              <a:rPr lang="en-US" sz="1600" dirty="0">
                <a:solidFill>
                  <a:schemeClr val="tx1"/>
                </a:solidFill>
              </a:rPr>
              <a:t>this shouldn't be nested within other elements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</a:t>
            </a:r>
            <a:r>
              <a:rPr lang="en-US" sz="1600" b="1" i="1" dirty="0">
                <a:solidFill>
                  <a:schemeClr val="tx1"/>
                </a:solidFill>
              </a:rPr>
              <a:t>encloses a block of related content </a:t>
            </a:r>
            <a:r>
              <a:rPr lang="en-US" sz="1600" dirty="0">
                <a:solidFill>
                  <a:schemeClr val="tx1"/>
                </a:solidFill>
              </a:rPr>
              <a:t>that </a:t>
            </a:r>
            <a:r>
              <a:rPr lang="en-US" sz="1600" dirty="0">
                <a:solidFill>
                  <a:srgbClr val="FF0000"/>
                </a:solidFill>
              </a:rPr>
              <a:t>makes sense on its own without the rest of the page</a:t>
            </a:r>
            <a:r>
              <a:rPr lang="en-US" sz="1600" dirty="0">
                <a:solidFill>
                  <a:schemeClr val="tx1"/>
                </a:solidFill>
              </a:rPr>
              <a:t> (e.g., a single blog post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 </a:t>
            </a:r>
            <a:r>
              <a:rPr lang="en-US" sz="1600" dirty="0">
                <a:solidFill>
                  <a:schemeClr val="tx1"/>
                </a:solidFill>
              </a:rPr>
              <a:t>is similar to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&lt;article&gt;, </a:t>
            </a:r>
            <a:r>
              <a:rPr lang="en-US" sz="1600" dirty="0">
                <a:solidFill>
                  <a:schemeClr val="tx1"/>
                </a:solidFill>
              </a:rPr>
              <a:t>but it is </a:t>
            </a:r>
            <a:r>
              <a:rPr lang="en-US" sz="1600" b="1" i="1" dirty="0">
                <a:solidFill>
                  <a:schemeClr val="tx1"/>
                </a:solidFill>
              </a:rPr>
              <a:t>more for grouping together a single part of the page that constitutes one single piece of functionality </a:t>
            </a:r>
            <a:r>
              <a:rPr lang="en-US" sz="1600" dirty="0">
                <a:solidFill>
                  <a:schemeClr val="tx1"/>
                </a:solidFill>
              </a:rPr>
              <a:t>(e.g., </a:t>
            </a:r>
            <a:r>
              <a:rPr lang="en-US" sz="1600" dirty="0">
                <a:solidFill>
                  <a:srgbClr val="FF0000"/>
                </a:solidFill>
              </a:rPr>
              <a:t>a mini map, or a set of article headlines and summaries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It's considered best practice to begin each section with a heading; also note that you can break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le&gt;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600" dirty="0">
                <a:solidFill>
                  <a:schemeClr val="tx1"/>
                </a:solidFill>
              </a:rPr>
              <a:t>up into different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en-US" sz="1600" dirty="0">
                <a:solidFill>
                  <a:schemeClr val="tx1"/>
                </a:solidFill>
              </a:rPr>
              <a:t>s, 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&lt;section&gt;s </a:t>
            </a:r>
            <a:r>
              <a:rPr lang="en-US" sz="1600" dirty="0">
                <a:solidFill>
                  <a:schemeClr val="tx1"/>
                </a:solidFill>
              </a:rPr>
              <a:t>up into different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&lt;article&gt;s</a:t>
            </a:r>
            <a:r>
              <a:rPr lang="en-US" sz="1600" dirty="0">
                <a:solidFill>
                  <a:schemeClr val="tx1"/>
                </a:solidFill>
              </a:rPr>
              <a:t>, depending on the context.</a:t>
            </a: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layout elements in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 </a:t>
            </a:r>
            <a:r>
              <a:rPr lang="en-US" sz="1600" b="1" i="1" dirty="0">
                <a:solidFill>
                  <a:schemeClr val="tx1"/>
                </a:solidFill>
              </a:rPr>
              <a:t>contains content that is not directly related to the main content </a:t>
            </a:r>
            <a:r>
              <a:rPr lang="en-US" sz="1600" dirty="0">
                <a:solidFill>
                  <a:srgbClr val="FF0000"/>
                </a:solidFill>
              </a:rPr>
              <a:t>but can provide additional information indirectly related to it </a:t>
            </a:r>
            <a:r>
              <a:rPr lang="en-US" sz="1600" dirty="0">
                <a:solidFill>
                  <a:schemeClr val="tx1"/>
                </a:solidFill>
              </a:rPr>
              <a:t>(glossary entries, author biography, related links, etc</a:t>
            </a:r>
            <a:r>
              <a:rPr lang="en-US" sz="1600" dirty="0" smtClean="0">
                <a:solidFill>
                  <a:schemeClr val="tx1"/>
                </a:solidFill>
              </a:rPr>
              <a:t>.).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 </a:t>
            </a:r>
            <a:r>
              <a:rPr lang="en-US" sz="1600" dirty="0">
                <a:solidFill>
                  <a:schemeClr val="tx1"/>
                </a:solidFill>
              </a:rPr>
              <a:t>represents </a:t>
            </a:r>
            <a:r>
              <a:rPr lang="en-US" sz="1600" b="1" i="1" dirty="0">
                <a:solidFill>
                  <a:schemeClr val="tx1"/>
                </a:solidFill>
              </a:rPr>
              <a:t>a group of introductory content.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it is a child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 </a:t>
            </a:r>
            <a:r>
              <a:rPr lang="en-US" sz="1600" dirty="0">
                <a:solidFill>
                  <a:schemeClr val="tx1"/>
                </a:solidFill>
              </a:rPr>
              <a:t>it defines the </a:t>
            </a:r>
            <a:r>
              <a:rPr lang="en-US" sz="1600" dirty="0">
                <a:solidFill>
                  <a:srgbClr val="FF0000"/>
                </a:solidFill>
              </a:rPr>
              <a:t>global header of a webpage</a:t>
            </a:r>
            <a:r>
              <a:rPr lang="en-US" sz="1600" dirty="0">
                <a:solidFill>
                  <a:schemeClr val="tx1"/>
                </a:solidFill>
              </a:rPr>
              <a:t>, but if it's a child of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 </a:t>
            </a:r>
            <a:r>
              <a:rPr lang="en-US" sz="1600" dirty="0">
                <a:solidFill>
                  <a:schemeClr val="tx1"/>
                </a:solidFill>
              </a:rPr>
              <a:t>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 </a:t>
            </a:r>
            <a:r>
              <a:rPr lang="en-US" sz="1600" dirty="0">
                <a:solidFill>
                  <a:schemeClr val="tx1"/>
                </a:solidFill>
              </a:rPr>
              <a:t>it defines a </a:t>
            </a:r>
            <a:r>
              <a:rPr lang="en-US" sz="1600" dirty="0">
                <a:solidFill>
                  <a:srgbClr val="FF0000"/>
                </a:solidFill>
              </a:rPr>
              <a:t>specific header for that section </a:t>
            </a:r>
            <a:r>
              <a:rPr lang="en-US" sz="1600" dirty="0">
                <a:solidFill>
                  <a:schemeClr val="tx1"/>
                </a:solidFill>
              </a:rPr>
              <a:t>(try not to confuse this with titles and headings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i="1" dirty="0">
                <a:solidFill>
                  <a:srgbClr val="000000"/>
                </a:solidFill>
              </a:rPr>
              <a:t>contains the main navigation functionality for the page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lvl="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Secondary links, etc., would not go in the navigation.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 </a:t>
            </a:r>
            <a:r>
              <a:rPr lang="en-US" sz="1600" dirty="0">
                <a:solidFill>
                  <a:srgbClr val="000000"/>
                </a:solidFill>
              </a:rPr>
              <a:t>represents a group of </a:t>
            </a:r>
            <a:r>
              <a:rPr lang="en-US" sz="1600" b="1" i="1" dirty="0">
                <a:solidFill>
                  <a:srgbClr val="000000"/>
                </a:solidFill>
              </a:rPr>
              <a:t>end content for a page.</a:t>
            </a:r>
            <a:endParaRPr lang="en-US" sz="1600" b="1" i="1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Non-sematic wrappers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Sometimes you'll come across a situation where you can't find an </a:t>
            </a:r>
            <a:r>
              <a:rPr lang="en-US" sz="1600" b="1" i="1" dirty="0">
                <a:solidFill>
                  <a:schemeClr val="tx1"/>
                </a:solidFill>
              </a:rPr>
              <a:t>ideal semantic element to group some items together or wrap some </a:t>
            </a:r>
            <a:r>
              <a:rPr lang="en-US" sz="1600" b="1" i="1" dirty="0" smtClean="0">
                <a:solidFill>
                  <a:schemeClr val="tx1"/>
                </a:solidFill>
              </a:rPr>
              <a:t>content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Sometimes you might want to just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group a set of elements together to affect them all as a single entity with some CSS or JavaScript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For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cases like these, HTML provides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elements.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You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should use these preferably with a suitable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to provide some kind of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label for them so they can be easily targeted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Non-sematic wrappers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 </a:t>
            </a:r>
            <a:r>
              <a:rPr lang="en-US" sz="1600" dirty="0">
                <a:solidFill>
                  <a:schemeClr val="tx1"/>
                </a:solidFill>
              </a:rPr>
              <a:t>is an inline non-semantic element, which </a:t>
            </a:r>
            <a:r>
              <a:rPr lang="en-US" sz="1600" b="1" i="1" dirty="0">
                <a:solidFill>
                  <a:schemeClr val="tx1"/>
                </a:solidFill>
              </a:rPr>
              <a:t>you should only use if you can't think of a better semantic text element </a:t>
            </a:r>
            <a:r>
              <a:rPr lang="en-US" sz="1600" dirty="0">
                <a:solidFill>
                  <a:schemeClr val="tx1"/>
                </a:solidFill>
              </a:rPr>
              <a:t>to wrap your content, or </a:t>
            </a:r>
            <a:r>
              <a:rPr lang="en-US" sz="1600" dirty="0">
                <a:solidFill>
                  <a:srgbClr val="FF0000"/>
                </a:solidFill>
              </a:rPr>
              <a:t>don't want to add any specific meaning</a:t>
            </a:r>
            <a:r>
              <a:rPr lang="en-US" sz="1600" dirty="0">
                <a:solidFill>
                  <a:schemeClr val="tx1"/>
                </a:solidFill>
              </a:rPr>
              <a:t>. For example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3089087"/>
            <a:ext cx="885902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Non-sematic wrappers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 </a:t>
            </a:r>
            <a:r>
              <a:rPr lang="en-US" sz="1600" dirty="0">
                <a:solidFill>
                  <a:schemeClr val="tx1"/>
                </a:solidFill>
              </a:rPr>
              <a:t>is a block level non-semantic element, which </a:t>
            </a:r>
            <a:r>
              <a:rPr lang="en-US" sz="1600" b="1" i="1" dirty="0">
                <a:solidFill>
                  <a:schemeClr val="tx1"/>
                </a:solidFill>
              </a:rPr>
              <a:t>you should only use if you can't think of a better semantic block element to use, </a:t>
            </a:r>
            <a:r>
              <a:rPr lang="en-US" sz="1600" dirty="0">
                <a:solidFill>
                  <a:schemeClr val="tx1"/>
                </a:solidFill>
              </a:rPr>
              <a:t>or </a:t>
            </a:r>
            <a:r>
              <a:rPr lang="en-US" sz="1600" dirty="0">
                <a:solidFill>
                  <a:srgbClr val="FF0000"/>
                </a:solidFill>
              </a:rPr>
              <a:t>don't want to add any specific meaning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84" y="2994932"/>
            <a:ext cx="6886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Document Fragments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It is possible to </a:t>
            </a:r>
            <a:r>
              <a:rPr lang="en-US" sz="1600" b="1" i="1" dirty="0">
                <a:solidFill>
                  <a:schemeClr val="tx1"/>
                </a:solidFill>
              </a:rPr>
              <a:t>link to a specific part of an HTML document </a:t>
            </a:r>
            <a:r>
              <a:rPr lang="en-US" sz="1600" dirty="0">
                <a:solidFill>
                  <a:schemeClr val="tx1"/>
                </a:solidFill>
              </a:rPr>
              <a:t>(known as a document fragment), rather than just to the top of the document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To do this you first have to </a:t>
            </a:r>
            <a:r>
              <a:rPr lang="en-US" sz="1600" b="1" i="1" dirty="0">
                <a:solidFill>
                  <a:schemeClr val="tx1"/>
                </a:solidFill>
              </a:rPr>
              <a:t>assign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attribute </a:t>
            </a:r>
            <a:r>
              <a:rPr lang="en-US" sz="1600" dirty="0">
                <a:solidFill>
                  <a:schemeClr val="tx1"/>
                </a:solidFill>
              </a:rPr>
              <a:t>to the </a:t>
            </a:r>
            <a:r>
              <a:rPr lang="en-US" sz="1600" b="1" i="1" dirty="0">
                <a:solidFill>
                  <a:schemeClr val="tx1"/>
                </a:solidFill>
              </a:rPr>
              <a:t>element</a:t>
            </a:r>
            <a:r>
              <a:rPr lang="en-US" sz="1600" dirty="0">
                <a:solidFill>
                  <a:schemeClr val="tx1"/>
                </a:solidFill>
              </a:rPr>
              <a:t> you want to link to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It normally makes sense to link to a specific heading, so this would look something like the following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Then to link to that specific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you'd include it at the end of the URL, preceded by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hash/pound symbol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for example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3409737"/>
            <a:ext cx="6033996" cy="797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5361213"/>
            <a:ext cx="8316686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Line breaks and horizontal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Two elements that you'll use occasionally and will want to know about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i="1" dirty="0">
                <a:solidFill>
                  <a:schemeClr val="tx1"/>
                </a:solidFill>
              </a:rPr>
              <a:t>creates a line break in a paragraph</a:t>
            </a:r>
            <a:r>
              <a:rPr lang="en-US" sz="1600" dirty="0">
                <a:solidFill>
                  <a:schemeClr val="tx1"/>
                </a:solidFill>
              </a:rPr>
              <a:t>; it is the </a:t>
            </a:r>
            <a:r>
              <a:rPr lang="en-US" sz="1600" dirty="0">
                <a:solidFill>
                  <a:srgbClr val="FF0000"/>
                </a:solidFill>
              </a:rPr>
              <a:t>only way to force a rigid structure in a situation where you want a series of fixed short lines</a:t>
            </a:r>
            <a:r>
              <a:rPr lang="en-US" sz="1600" dirty="0">
                <a:solidFill>
                  <a:schemeClr val="tx1"/>
                </a:solidFill>
              </a:rPr>
              <a:t>, such as in a postal address or a poem. For example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FF0000"/>
                </a:solidFill>
              </a:rPr>
              <a:t>Without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elements</a:t>
            </a:r>
            <a:r>
              <a:rPr lang="en-US" sz="1600" dirty="0">
                <a:solidFill>
                  <a:schemeClr val="tx1"/>
                </a:solidFill>
              </a:rPr>
              <a:t>, the </a:t>
            </a:r>
            <a:r>
              <a:rPr lang="en-US" sz="1600" dirty="0">
                <a:solidFill>
                  <a:srgbClr val="FF0000"/>
                </a:solidFill>
              </a:rPr>
              <a:t>paragraph would just be rendered in one long </a:t>
            </a:r>
            <a:r>
              <a:rPr lang="en-US" sz="1600" dirty="0" smtClean="0">
                <a:solidFill>
                  <a:srgbClr val="FF0000"/>
                </a:solidFill>
              </a:rPr>
              <a:t>line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elements</a:t>
            </a:r>
            <a:r>
              <a:rPr lang="en-US" sz="1600" dirty="0">
                <a:solidFill>
                  <a:schemeClr val="tx1"/>
                </a:solidFill>
              </a:rPr>
              <a:t> in the code, the markup renders like this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0" y="2628752"/>
            <a:ext cx="5457825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48" y="5131933"/>
            <a:ext cx="3648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Line breaks and horizontal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elements </a:t>
            </a:r>
            <a:r>
              <a:rPr lang="en-US" sz="1600" b="1" i="1" dirty="0">
                <a:solidFill>
                  <a:schemeClr val="tx1"/>
                </a:solidFill>
              </a:rPr>
              <a:t>create a horizontal rule in the document </a:t>
            </a:r>
            <a:r>
              <a:rPr lang="en-US" sz="1600" dirty="0">
                <a:solidFill>
                  <a:schemeClr val="tx1"/>
                </a:solidFill>
              </a:rPr>
              <a:t>that </a:t>
            </a:r>
            <a:r>
              <a:rPr lang="en-US" sz="1600" dirty="0">
                <a:solidFill>
                  <a:srgbClr val="FF0000"/>
                </a:solidFill>
              </a:rPr>
              <a:t>denotes a thematic change in the text</a:t>
            </a:r>
            <a:r>
              <a:rPr lang="en-US" sz="1600" dirty="0">
                <a:solidFill>
                  <a:schemeClr val="tx1"/>
                </a:solidFill>
              </a:rPr>
              <a:t> (such as a change in topic or scene). Visually it </a:t>
            </a:r>
            <a:r>
              <a:rPr lang="en-US" sz="1600" b="1" i="1" dirty="0">
                <a:solidFill>
                  <a:schemeClr val="tx1"/>
                </a:solidFill>
              </a:rPr>
              <a:t>just looks like a horizontal line</a:t>
            </a:r>
            <a:r>
              <a:rPr lang="en-US" sz="1600" dirty="0">
                <a:solidFill>
                  <a:schemeClr val="tx1"/>
                </a:solidFill>
              </a:rPr>
              <a:t>. As an example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Would render like this: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81" y="4863644"/>
            <a:ext cx="5050292" cy="183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2847294"/>
            <a:ext cx="8599034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34439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 table is a structured set of data made up of </a:t>
            </a:r>
            <a:r>
              <a:rPr lang="en-US" sz="1600" b="1" i="1" dirty="0">
                <a:solidFill>
                  <a:schemeClr val="tx1"/>
                </a:solidFill>
              </a:rPr>
              <a:t>rows and columns (tabular data</a:t>
            </a:r>
            <a:r>
              <a:rPr lang="en-US" sz="1600" dirty="0" smtClean="0">
                <a:solidFill>
                  <a:schemeClr val="tx1"/>
                </a:solidFill>
              </a:rPr>
              <a:t>).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content of every table is </a:t>
            </a:r>
            <a:r>
              <a:rPr lang="en-US" sz="1600" b="1" i="1" dirty="0">
                <a:solidFill>
                  <a:schemeClr val="tx1"/>
                </a:solidFill>
              </a:rPr>
              <a:t>enclosed by these two tags 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&lt;table&gt;&lt;/table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smallest container inside a table is a </a:t>
            </a:r>
            <a:r>
              <a:rPr lang="en-US" sz="1600" dirty="0">
                <a:solidFill>
                  <a:srgbClr val="FF0000"/>
                </a:solidFill>
              </a:rPr>
              <a:t>table cell</a:t>
            </a:r>
            <a:r>
              <a:rPr lang="en-US" sz="1600" dirty="0">
                <a:solidFill>
                  <a:schemeClr val="tx1"/>
                </a:solidFill>
              </a:rPr>
              <a:t>, which is created by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element </a:t>
            </a:r>
            <a:r>
              <a:rPr lang="en-US" sz="1600" dirty="0">
                <a:solidFill>
                  <a:srgbClr val="FF0000"/>
                </a:solidFill>
              </a:rPr>
              <a:t>('td' stands for 'table data</a:t>
            </a:r>
            <a:r>
              <a:rPr lang="en-US" sz="1600" dirty="0" smtClean="0">
                <a:solidFill>
                  <a:srgbClr val="FF0000"/>
                </a:solidFill>
              </a:rPr>
              <a:t>').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If we want a row of four cells, we need to copy these tags three times.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60" y="3195415"/>
            <a:ext cx="6544638" cy="928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99" y="4786747"/>
            <a:ext cx="6436760" cy="18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Each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element </a:t>
            </a:r>
            <a:r>
              <a:rPr lang="en-US" sz="1600" b="1" i="1" dirty="0">
                <a:solidFill>
                  <a:schemeClr val="tx1"/>
                </a:solidFill>
              </a:rPr>
              <a:t>creates a single cell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together they make up the first row</a:t>
            </a:r>
            <a:r>
              <a:rPr lang="en-US" sz="1600" dirty="0">
                <a:solidFill>
                  <a:schemeClr val="tx1"/>
                </a:solidFill>
              </a:rPr>
              <a:t>. Every cell we add </a:t>
            </a:r>
            <a:r>
              <a:rPr lang="en-US" sz="1600" b="1" i="1" dirty="0">
                <a:solidFill>
                  <a:schemeClr val="tx1"/>
                </a:solidFill>
              </a:rPr>
              <a:t>makes the row grow longer</a:t>
            </a:r>
            <a:r>
              <a:rPr lang="en-US" sz="1600" b="1" i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i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To stop this row from growing and start placing </a:t>
            </a:r>
            <a:r>
              <a:rPr lang="en-US" sz="1600" b="1" i="1" dirty="0">
                <a:solidFill>
                  <a:srgbClr val="FF0000"/>
                </a:solidFill>
              </a:rPr>
              <a:t>subsequent cells on a second row</a:t>
            </a:r>
            <a:r>
              <a:rPr lang="en-US" sz="1600" dirty="0">
                <a:solidFill>
                  <a:schemeClr val="tx1"/>
                </a:solidFill>
              </a:rPr>
              <a:t>, we need to use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 </a:t>
            </a:r>
            <a:r>
              <a:rPr lang="en-US" sz="1600" dirty="0">
                <a:solidFill>
                  <a:schemeClr val="tx1"/>
                </a:solidFill>
              </a:rPr>
              <a:t>('</a:t>
            </a:r>
            <a:r>
              <a:rPr lang="en-US" sz="1600" dirty="0" err="1">
                <a:solidFill>
                  <a:schemeClr val="tx1"/>
                </a:solidFill>
              </a:rPr>
              <a:t>tr</a:t>
            </a:r>
            <a:r>
              <a:rPr lang="en-US" sz="1600" dirty="0">
                <a:solidFill>
                  <a:schemeClr val="tx1"/>
                </a:solidFill>
              </a:rPr>
              <a:t>' stands for 'table row</a:t>
            </a:r>
            <a:r>
              <a:rPr lang="en-US" sz="1600" dirty="0" smtClean="0">
                <a:solidFill>
                  <a:schemeClr val="tx1"/>
                </a:solidFill>
              </a:rPr>
              <a:t>').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24" y="3781185"/>
            <a:ext cx="5257799" cy="2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</a:rPr>
              <a:t>Adding headers with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0000"/>
                </a:solidFill>
              </a:rPr>
              <a:t>table headers </a:t>
            </a:r>
            <a:r>
              <a:rPr lang="en-US" sz="1600" dirty="0">
                <a:solidFill>
                  <a:schemeClr val="tx1"/>
                </a:solidFill>
              </a:rPr>
              <a:t>— special cells that go at the start of a row or column and define the type of data that row or column contains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49" y="2879449"/>
            <a:ext cx="3474145" cy="29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</a:rPr>
              <a:t>Allowing cells to span multiple rows and columns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able </a:t>
            </a:r>
            <a:r>
              <a:rPr lang="en-US" sz="1600" dirty="0">
                <a:solidFill>
                  <a:schemeClr val="tx1"/>
                </a:solidFill>
              </a:rPr>
              <a:t>headers and cells have the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attributes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Both accept a </a:t>
            </a:r>
            <a:r>
              <a:rPr lang="en-US" sz="1600" b="1" i="1" dirty="0" err="1">
                <a:solidFill>
                  <a:srgbClr val="FF0000"/>
                </a:solidFill>
              </a:rPr>
              <a:t>unitless</a:t>
            </a:r>
            <a:r>
              <a:rPr lang="en-US" sz="1600" b="1" i="1" dirty="0">
                <a:solidFill>
                  <a:srgbClr val="FF0000"/>
                </a:solidFill>
              </a:rPr>
              <a:t> number value</a:t>
            </a:r>
            <a:r>
              <a:rPr lang="en-US" sz="1600" dirty="0">
                <a:solidFill>
                  <a:schemeClr val="tx1"/>
                </a:solidFill>
              </a:rPr>
              <a:t>, which </a:t>
            </a:r>
            <a:r>
              <a:rPr lang="en-US" sz="1600" b="1" i="1" dirty="0">
                <a:solidFill>
                  <a:schemeClr val="tx1"/>
                </a:solidFill>
              </a:rPr>
              <a:t>equals the number of rows or columns you want spanned</a:t>
            </a:r>
            <a:r>
              <a:rPr lang="en-US" sz="1600" dirty="0">
                <a:solidFill>
                  <a:schemeClr val="tx1"/>
                </a:solidFill>
              </a:rPr>
              <a:t>. For example,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  <a:r>
              <a:rPr lang="en-US" sz="1600" dirty="0">
                <a:solidFill>
                  <a:schemeClr val="tx1"/>
                </a:solidFill>
              </a:rPr>
              <a:t>makes a cell span two columns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38" y="3380605"/>
            <a:ext cx="3971010" cy="34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Providing common styling to columns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HTML has a method of defining styling information for an entire column of data all in one place —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elements.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elements </a:t>
            </a:r>
            <a:r>
              <a:rPr lang="en-US" sz="1600" dirty="0">
                <a:solidFill>
                  <a:schemeClr val="tx1"/>
                </a:solidFill>
              </a:rPr>
              <a:t>are  specified inside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container just </a:t>
            </a:r>
            <a:r>
              <a:rPr lang="en-US" sz="1600" b="1" i="1" dirty="0">
                <a:solidFill>
                  <a:schemeClr val="tx1"/>
                </a:solidFill>
              </a:rPr>
              <a:t>below the opening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tag.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36" y="3063301"/>
            <a:ext cx="3961362" cy="37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tx1"/>
                </a:solidFill>
              </a:rPr>
              <a:t>We are not styling the first column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but we still have to include a blank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element </a:t>
            </a:r>
            <a:r>
              <a:rPr lang="en-US" sz="1600" dirty="0">
                <a:solidFill>
                  <a:schemeClr val="tx1"/>
                </a:solidFill>
              </a:rPr>
              <a:t>— </a:t>
            </a:r>
            <a:r>
              <a:rPr lang="en-US" sz="1600" b="1" i="1" dirty="0">
                <a:solidFill>
                  <a:srgbClr val="FF0000"/>
                </a:solidFill>
              </a:rPr>
              <a:t>if we didn't, the styling would just be applied to the first column also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2" y="2494309"/>
            <a:ext cx="8591730" cy="1338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9" y="3875289"/>
            <a:ext cx="2993164" cy="2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We are not styling the first column, but we still have to include a blank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element </a:t>
            </a:r>
            <a:r>
              <a:rPr lang="en-US" sz="1600" dirty="0">
                <a:solidFill>
                  <a:schemeClr val="tx1"/>
                </a:solidFill>
              </a:rPr>
              <a:t>— if we didn't, the styling would just be applied to the first column also.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If we wanted to </a:t>
            </a:r>
            <a:r>
              <a:rPr lang="en-US" sz="1600" b="1" i="1" dirty="0">
                <a:solidFill>
                  <a:schemeClr val="tx1"/>
                </a:solidFill>
              </a:rPr>
              <a:t>apply the styling information to both columns,</a:t>
            </a:r>
            <a:r>
              <a:rPr lang="en-US" sz="1600" dirty="0">
                <a:solidFill>
                  <a:schemeClr val="tx1"/>
                </a:solidFill>
              </a:rPr>
              <a:t> we could </a:t>
            </a:r>
            <a:r>
              <a:rPr lang="en-US" sz="1600" dirty="0">
                <a:solidFill>
                  <a:srgbClr val="FF0000"/>
                </a:solidFill>
              </a:rPr>
              <a:t>just include one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element </a:t>
            </a:r>
            <a:r>
              <a:rPr lang="en-US" sz="1600" dirty="0">
                <a:solidFill>
                  <a:schemeClr val="tx1"/>
                </a:solidFill>
              </a:rPr>
              <a:t>with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attribute </a:t>
            </a:r>
            <a:r>
              <a:rPr lang="en-US" sz="1600" dirty="0">
                <a:solidFill>
                  <a:schemeClr val="tx1"/>
                </a:solidFill>
              </a:rPr>
              <a:t>on it, like this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Just like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>
                <a:solidFill>
                  <a:schemeClr val="tx1"/>
                </a:solidFill>
              </a:rPr>
              <a:t>, span takes a </a:t>
            </a:r>
            <a:r>
              <a:rPr lang="en-US" sz="1600" b="1" i="1" dirty="0" err="1">
                <a:solidFill>
                  <a:srgbClr val="FF0000"/>
                </a:solidFill>
              </a:rPr>
              <a:t>unitless</a:t>
            </a:r>
            <a:r>
              <a:rPr lang="en-US" sz="1600" b="1" i="1" dirty="0">
                <a:solidFill>
                  <a:srgbClr val="FF0000"/>
                </a:solidFill>
              </a:rPr>
              <a:t> number value </a:t>
            </a:r>
            <a:r>
              <a:rPr lang="en-US" sz="1600" dirty="0">
                <a:solidFill>
                  <a:schemeClr val="tx1"/>
                </a:solidFill>
              </a:rPr>
              <a:t>that specifies the number of columns you want the styling to apply to.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94" y="3367722"/>
            <a:ext cx="7596554" cy="15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Document Fragments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You can even use the document fragment reference on its own to </a:t>
            </a:r>
            <a:r>
              <a:rPr lang="en-US" sz="1600" b="1" i="1" dirty="0">
                <a:solidFill>
                  <a:schemeClr val="tx1"/>
                </a:solidFill>
              </a:rPr>
              <a:t>link to another part of the same document:</a:t>
            </a:r>
            <a:endParaRPr lang="en-US" sz="1600" b="1" i="1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8" y="2613933"/>
            <a:ext cx="877388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34439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</a:t>
            </a:r>
            <a:r>
              <a:rPr lang="en-US" dirty="0" smtClean="0"/>
              <a:t>tables-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 smtClean="0">
                <a:solidFill>
                  <a:schemeClr val="tx1"/>
                </a:solidFill>
              </a:rPr>
              <a:t>Write table elements that will give the following output</a:t>
            </a:r>
            <a:endParaRPr lang="en-US" sz="1600" b="1" i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3" y="2790359"/>
            <a:ext cx="7542447" cy="28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34439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To create a </a:t>
            </a:r>
            <a:r>
              <a:rPr lang="en-US" sz="1600" dirty="0">
                <a:solidFill>
                  <a:schemeClr val="tx1"/>
                </a:solidFill>
              </a:rPr>
              <a:t>HTML form, </a:t>
            </a:r>
            <a:r>
              <a:rPr lang="en-US" sz="1600" dirty="0" smtClean="0">
                <a:solidFill>
                  <a:schemeClr val="tx1"/>
                </a:solidFill>
              </a:rPr>
              <a:t>we </a:t>
            </a:r>
            <a:r>
              <a:rPr lang="en-US" sz="1600" dirty="0">
                <a:solidFill>
                  <a:schemeClr val="tx1"/>
                </a:solidFill>
              </a:rPr>
              <a:t>will use the following HTML elements: 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&lt;form&gt;,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&lt;label&gt;, &lt;input&gt;, 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All forms start with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 element</a:t>
            </a:r>
            <a:r>
              <a:rPr lang="en-US" sz="1600" dirty="0">
                <a:solidFill>
                  <a:schemeClr val="tx1"/>
                </a:solidFill>
              </a:rPr>
              <a:t>, like this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attribute </a:t>
            </a:r>
            <a:r>
              <a:rPr lang="en-US" sz="1600" dirty="0">
                <a:solidFill>
                  <a:schemeClr val="tx1"/>
                </a:solidFill>
              </a:rPr>
              <a:t>defines </a:t>
            </a:r>
            <a:r>
              <a:rPr lang="en-US" sz="1600" b="1" i="1" dirty="0">
                <a:solidFill>
                  <a:schemeClr val="tx1"/>
                </a:solidFill>
              </a:rPr>
              <a:t>the location (URL) </a:t>
            </a:r>
            <a:r>
              <a:rPr lang="en-US" sz="1600" dirty="0">
                <a:solidFill>
                  <a:schemeClr val="tx1"/>
                </a:solidFill>
              </a:rPr>
              <a:t>where the </a:t>
            </a:r>
            <a:r>
              <a:rPr lang="en-US" sz="1600" dirty="0">
                <a:solidFill>
                  <a:srgbClr val="FF0000"/>
                </a:solidFill>
              </a:rPr>
              <a:t>form's collected data should be sent when it is submitted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attribute </a:t>
            </a:r>
            <a:r>
              <a:rPr lang="en-US" sz="1600" dirty="0">
                <a:solidFill>
                  <a:schemeClr val="tx1"/>
                </a:solidFill>
              </a:rPr>
              <a:t>defines which </a:t>
            </a:r>
            <a:r>
              <a:rPr lang="en-US" sz="1600" b="1" i="1" dirty="0">
                <a:solidFill>
                  <a:schemeClr val="tx1"/>
                </a:solidFill>
              </a:rPr>
              <a:t>HTTP method to send the data </a:t>
            </a:r>
            <a:r>
              <a:rPr lang="en-US" sz="1600" dirty="0">
                <a:solidFill>
                  <a:schemeClr val="tx1"/>
                </a:solidFill>
              </a:rPr>
              <a:t>with (usually </a:t>
            </a:r>
            <a:r>
              <a:rPr lang="en-US" sz="1600" dirty="0">
                <a:solidFill>
                  <a:srgbClr val="FF0000"/>
                </a:solidFill>
              </a:rPr>
              <a:t>get or post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0" y="2911174"/>
            <a:ext cx="7407181" cy="12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Our contact form is not complex: the data entry portion contains </a:t>
            </a:r>
            <a:r>
              <a:rPr lang="en-US" sz="1600" b="1" i="1" dirty="0">
                <a:solidFill>
                  <a:schemeClr val="tx1"/>
                </a:solidFill>
              </a:rPr>
              <a:t>three text fields, each with a corresponding &lt;label&gt;: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32" y="3585789"/>
            <a:ext cx="5307849" cy="2967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" y="2331630"/>
            <a:ext cx="8865352" cy="9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input field for the name </a:t>
            </a:r>
            <a:r>
              <a:rPr lang="en-US" sz="1600" dirty="0">
                <a:solidFill>
                  <a:schemeClr val="tx1"/>
                </a:solidFill>
              </a:rPr>
              <a:t>is a </a:t>
            </a:r>
            <a:r>
              <a:rPr lang="en-US" sz="1600" dirty="0">
                <a:solidFill>
                  <a:srgbClr val="FF0000"/>
                </a:solidFill>
              </a:rPr>
              <a:t>single-line text field.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input field for the e-mail </a:t>
            </a:r>
            <a:r>
              <a:rPr lang="en-US" sz="1600" dirty="0">
                <a:solidFill>
                  <a:schemeClr val="tx1"/>
                </a:solidFill>
              </a:rPr>
              <a:t>is an input of type email: a single-line text field that </a:t>
            </a:r>
            <a:r>
              <a:rPr lang="en-US" sz="1600" dirty="0">
                <a:solidFill>
                  <a:srgbClr val="FF0000"/>
                </a:solidFill>
              </a:rPr>
              <a:t>accepts only e-mail addresses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input field for the message </a:t>
            </a:r>
            <a:r>
              <a:rPr lang="en-US" sz="1600" dirty="0">
                <a:solidFill>
                  <a:schemeClr val="tx1"/>
                </a:solidFill>
              </a:rPr>
              <a:t>is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multiline text field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en-US" sz="1600" dirty="0">
                <a:solidFill>
                  <a:schemeClr val="tx1"/>
                </a:solidFill>
              </a:rPr>
              <a:t>elements are there to conveniently </a:t>
            </a:r>
            <a:r>
              <a:rPr lang="en-US" sz="1600" dirty="0">
                <a:solidFill>
                  <a:srgbClr val="FF0000"/>
                </a:solidFill>
              </a:rPr>
              <a:t>structure our code and make styling easier</a:t>
            </a:r>
            <a:endParaRPr lang="en-US" sz="1600" dirty="0">
              <a:solidFill>
                <a:srgbClr val="FF0000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8" y="1957373"/>
            <a:ext cx="7402867" cy="4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Note the use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attribute </a:t>
            </a:r>
            <a:r>
              <a:rPr lang="en-US" sz="1600" dirty="0">
                <a:solidFill>
                  <a:schemeClr val="tx1"/>
                </a:solidFill>
              </a:rPr>
              <a:t>on all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elements</a:t>
            </a:r>
            <a:r>
              <a:rPr lang="en-US" sz="1600" dirty="0">
                <a:solidFill>
                  <a:schemeClr val="tx1"/>
                </a:solidFill>
              </a:rPr>
              <a:t>, which takes as its value the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sz="1600" dirty="0">
                <a:solidFill>
                  <a:schemeClr val="tx1"/>
                </a:solidFill>
              </a:rPr>
              <a:t>of the form control </a:t>
            </a:r>
            <a:r>
              <a:rPr lang="en-US" sz="1600" dirty="0">
                <a:solidFill>
                  <a:srgbClr val="FF0000"/>
                </a:solidFill>
              </a:rPr>
              <a:t>with which it is associated </a:t>
            </a:r>
            <a:r>
              <a:rPr lang="en-US" sz="1600" dirty="0">
                <a:solidFill>
                  <a:schemeClr val="tx1"/>
                </a:solidFill>
              </a:rPr>
              <a:t>— this is how you associate a form with its label.</a:t>
            </a:r>
            <a:endParaRPr lang="en-US" sz="1600" dirty="0">
              <a:solidFill>
                <a:srgbClr val="FF0000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7" y="3051607"/>
            <a:ext cx="8350488" cy="9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On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chemeClr val="tx1"/>
                </a:solidFill>
              </a:rPr>
              <a:t>element, the most important attribute is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attribute. </a:t>
            </a:r>
            <a:r>
              <a:rPr lang="en-US" sz="1600" dirty="0">
                <a:solidFill>
                  <a:schemeClr val="tx1"/>
                </a:solidFill>
              </a:rPr>
              <a:t>This attribute is extremely important because it </a:t>
            </a:r>
            <a:r>
              <a:rPr lang="en-US" sz="1600" dirty="0">
                <a:solidFill>
                  <a:srgbClr val="FF0000"/>
                </a:solidFill>
              </a:rPr>
              <a:t>defines the way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FF0000"/>
                </a:solidFill>
              </a:rPr>
              <a:t>appears and behaves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In our simple example, we use the value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&lt;input/text&gt;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for the first input — the default value for this attribute</a:t>
            </a: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It represents a </a:t>
            </a:r>
            <a:r>
              <a:rPr lang="en-US" sz="1600" b="1" i="1" dirty="0">
                <a:solidFill>
                  <a:schemeClr val="tx1"/>
                </a:solidFill>
                <a:latin typeface="Raleway" panose="020B0604020202020204" charset="0"/>
              </a:rPr>
              <a:t>basic single-line text field that accepts any kind of text input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1" y="2856824"/>
            <a:ext cx="8194862" cy="10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For the second input, we use the value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&lt;input/email&gt;, </a:t>
            </a:r>
            <a:r>
              <a:rPr lang="en-US" sz="1600" dirty="0">
                <a:solidFill>
                  <a:schemeClr val="tx1"/>
                </a:solidFill>
              </a:rPr>
              <a:t>which defines a </a:t>
            </a:r>
            <a:r>
              <a:rPr lang="en-US" sz="1600" b="1" i="1" dirty="0">
                <a:solidFill>
                  <a:schemeClr val="tx1"/>
                </a:solidFill>
              </a:rPr>
              <a:t>single-line text field </a:t>
            </a:r>
            <a:r>
              <a:rPr lang="en-US" sz="1600" dirty="0">
                <a:solidFill>
                  <a:schemeClr val="tx1"/>
                </a:solidFill>
              </a:rPr>
              <a:t>that only accepts a </a:t>
            </a:r>
            <a:r>
              <a:rPr lang="en-US" sz="1600" dirty="0">
                <a:solidFill>
                  <a:srgbClr val="FF0000"/>
                </a:solidFill>
              </a:rPr>
              <a:t>well-formed e-mail </a:t>
            </a:r>
            <a:r>
              <a:rPr lang="en-US" sz="1600" dirty="0" smtClean="0">
                <a:solidFill>
                  <a:srgbClr val="FF0000"/>
                </a:solidFill>
              </a:rPr>
              <a:t>address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6" y="2418560"/>
            <a:ext cx="7822351" cy="9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Absolute vs. Relative 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71" y="1297826"/>
            <a:ext cx="8969829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Two terms you'll come across on the Web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absolute URL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relative URL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Absolute </a:t>
            </a: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</a:rPr>
              <a:t>URL: </a:t>
            </a:r>
            <a:endParaRPr lang="en-US" sz="1600" b="1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Points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a location defined by its </a:t>
            </a:r>
            <a:r>
              <a:rPr lang="en-US" sz="1600" b="1" dirty="0">
                <a:solidFill>
                  <a:srgbClr val="333333"/>
                </a:solidFill>
                <a:latin typeface="Raleway" panose="020B0604020202020204" charset="0"/>
              </a:rPr>
              <a:t>absolute location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 the web, including protocol and domain name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So for example, if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page is uploaded to a directory called projects that sits inside the root of a web server, and the web site's domain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http://www.example.com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the page would be available at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http://www.example.com/projects/index.html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Note </a:t>
            </a:r>
            <a:r>
              <a:rPr lang="en-US" sz="1600" dirty="0">
                <a:solidFill>
                  <a:schemeClr val="tx1"/>
                </a:solidFill>
              </a:rPr>
              <a:t>the syntax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chemeClr val="tx1"/>
                </a:solidFill>
              </a:rPr>
              <a:t>vs.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one of the oddities of HTML.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chemeClr val="tx1"/>
                </a:solidFill>
              </a:rPr>
              <a:t>tag is an </a:t>
            </a:r>
            <a:r>
              <a:rPr lang="en-US" sz="1600" dirty="0">
                <a:solidFill>
                  <a:srgbClr val="FF0000"/>
                </a:solidFill>
              </a:rPr>
              <a:t>empty element</a:t>
            </a:r>
            <a:r>
              <a:rPr lang="en-US" sz="1600" dirty="0">
                <a:solidFill>
                  <a:schemeClr val="tx1"/>
                </a:solidFill>
              </a:rPr>
              <a:t>, meaning that it </a:t>
            </a:r>
            <a:r>
              <a:rPr lang="en-US" sz="1600" b="1" i="1" dirty="0">
                <a:solidFill>
                  <a:schemeClr val="tx1"/>
                </a:solidFill>
              </a:rPr>
              <a:t>doesn't need a closing tag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is </a:t>
            </a:r>
            <a:r>
              <a:rPr lang="en-US" sz="1600" dirty="0">
                <a:solidFill>
                  <a:srgbClr val="FF0000"/>
                </a:solidFill>
              </a:rPr>
              <a:t>not an empty element</a:t>
            </a:r>
            <a:r>
              <a:rPr lang="en-US" sz="1600" dirty="0">
                <a:solidFill>
                  <a:schemeClr val="tx1"/>
                </a:solidFill>
              </a:rPr>
              <a:t>, meaning it </a:t>
            </a:r>
            <a:r>
              <a:rPr lang="en-US" sz="1600" b="1" i="1" dirty="0">
                <a:solidFill>
                  <a:schemeClr val="tx1"/>
                </a:solidFill>
              </a:rPr>
              <a:t>should be closed </a:t>
            </a:r>
            <a:r>
              <a:rPr lang="en-US" sz="1600" dirty="0">
                <a:solidFill>
                  <a:schemeClr val="tx1"/>
                </a:solidFill>
              </a:rPr>
              <a:t>it with the proper ending tag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4225762"/>
            <a:ext cx="8619167" cy="8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5" y="1184933"/>
            <a:ext cx="8856785" cy="5368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Default Values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define the default value of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chemeClr val="tx1"/>
                </a:solidFill>
              </a:rPr>
              <a:t>element you have to use the value attribute like this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On the other hand,  if you want to define a default value for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US" sz="1600" dirty="0">
                <a:solidFill>
                  <a:schemeClr val="tx1"/>
                </a:solidFill>
              </a:rPr>
              <a:t>you put it between the opening and closing tags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element, like this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9" y="2800470"/>
            <a:ext cx="8563883" cy="68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8" y="5006831"/>
            <a:ext cx="8013955" cy="15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5" y="1184933"/>
            <a:ext cx="8856785" cy="5368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Button Element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Add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chemeClr val="tx1"/>
                </a:solidFill>
              </a:rPr>
              <a:t> to allow the user to send, or "submit", their data once they have filled out the form.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done by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element</a:t>
            </a:r>
            <a:r>
              <a:rPr lang="en-US" sz="1600" dirty="0">
                <a:solidFill>
                  <a:schemeClr val="tx1"/>
                </a:solidFill>
              </a:rPr>
              <a:t>; add the following just above the closing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 </a:t>
            </a:r>
            <a:r>
              <a:rPr lang="en-US" sz="1600" dirty="0">
                <a:solidFill>
                  <a:schemeClr val="tx1"/>
                </a:solidFill>
              </a:rPr>
              <a:t>tag: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0" y="3581719"/>
            <a:ext cx="7504573" cy="15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5" y="1184933"/>
            <a:ext cx="8856785" cy="5368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Button Element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</a:t>
            </a:r>
            <a:r>
              <a:rPr lang="en-US" sz="1600" dirty="0" smtClean="0">
                <a:solidFill>
                  <a:schemeClr val="tx1"/>
                </a:solidFill>
              </a:rPr>
              <a:t>element also accepts a type attribute — this accepts one of three values: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submit, reset,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 click on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 button </a:t>
            </a:r>
            <a:r>
              <a:rPr lang="en-US" sz="1600" dirty="0" smtClean="0">
                <a:solidFill>
                  <a:schemeClr val="tx1"/>
                </a:solidFill>
              </a:rPr>
              <a:t>(the default value) sends the form's data to the web page defined by the action attribute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 element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 click on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 button </a:t>
            </a:r>
            <a:r>
              <a:rPr lang="en-US" sz="1600" dirty="0" smtClean="0">
                <a:solidFill>
                  <a:schemeClr val="tx1"/>
                </a:solidFill>
              </a:rPr>
              <a:t>resets all the form widgets to their default value immediately. </a:t>
            </a:r>
            <a:r>
              <a:rPr lang="en-US" sz="1600" i="1" dirty="0" smtClean="0">
                <a:solidFill>
                  <a:schemeClr val="tx1"/>
                </a:solidFill>
              </a:rPr>
              <a:t>From a UX point of view, this is considered bad practice, so you should avoid using this type of button unless you really have a good reason to include one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5" y="1184933"/>
            <a:ext cx="8856785" cy="5368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Button Element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element </a:t>
            </a:r>
            <a:r>
              <a:rPr lang="en-US" sz="1600" dirty="0" smtClean="0">
                <a:solidFill>
                  <a:schemeClr val="tx1"/>
                </a:solidFill>
              </a:rPr>
              <a:t>also accepts a type attribute — this accepts one of three values: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reset, </a:t>
            </a:r>
            <a:r>
              <a:rPr lang="en-US" sz="1600" dirty="0" smtClean="0">
                <a:solidFill>
                  <a:schemeClr val="tx1"/>
                </a:solidFill>
              </a:rPr>
              <a:t>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 click on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button</a:t>
            </a:r>
            <a:r>
              <a:rPr lang="en-US" sz="1600" dirty="0" smtClean="0">
                <a:solidFill>
                  <a:schemeClr val="tx1"/>
                </a:solidFill>
              </a:rPr>
              <a:t> does... nothing! That sounds silly, but it's amazingly useful for building custom buttons — you can define their chosen functionality with JavaScript.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143" y="4701856"/>
            <a:ext cx="87039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Raleway" panose="020B0604020202020204" charset="0"/>
              </a:rPr>
              <a:t>Note</a:t>
            </a:r>
            <a:r>
              <a:rPr lang="en-US" sz="1600" b="1" dirty="0">
                <a:latin typeface="Raleway" panose="020B0604020202020204" charset="0"/>
              </a:rPr>
              <a:t>: </a:t>
            </a:r>
            <a:r>
              <a:rPr lang="en-US" sz="1600" dirty="0">
                <a:latin typeface="Raleway" panose="020B0604020202020204" charset="0"/>
              </a:rPr>
              <a:t>You can also use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&lt;input&gt; element </a:t>
            </a:r>
            <a:r>
              <a:rPr lang="en-US" sz="1600" dirty="0">
                <a:latin typeface="Raleway" panose="020B0604020202020204" charset="0"/>
              </a:rPr>
              <a:t>with the corresponding type to produce a button, for example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&lt;input type="submit"&gt;.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Raleway" panose="020B0604020202020204" charset="0"/>
              </a:rPr>
              <a:t>The </a:t>
            </a:r>
            <a:r>
              <a:rPr lang="en-US" sz="1600" dirty="0">
                <a:latin typeface="Raleway" panose="020B0604020202020204" charset="0"/>
              </a:rPr>
              <a:t>main advantage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&lt;button&gt; </a:t>
            </a:r>
            <a:r>
              <a:rPr lang="en-US" sz="1600" dirty="0">
                <a:latin typeface="Raleway" panose="020B0604020202020204" charset="0"/>
              </a:rPr>
              <a:t>element is that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&lt;input&gt; element </a:t>
            </a:r>
            <a:r>
              <a:rPr lang="en-US" sz="1600" dirty="0">
                <a:latin typeface="Raleway" panose="020B0604020202020204" charset="0"/>
              </a:rPr>
              <a:t>only allows plain text in its label whereas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&lt;button&gt; </a:t>
            </a:r>
            <a:r>
              <a:rPr lang="en-US" sz="1600" dirty="0">
                <a:latin typeface="Raleway" panose="020B0604020202020204" charset="0"/>
              </a:rPr>
              <a:t>element allows full HTML content, allowing more complex, creative button content. </a:t>
            </a:r>
          </a:p>
        </p:txBody>
      </p:sp>
    </p:spTree>
    <p:extLst>
      <p:ext uri="{BB962C8B-B14F-4D97-AF65-F5344CB8AC3E}">
        <p14:creationId xmlns:p14="http://schemas.microsoft.com/office/powerpoint/2010/main" val="36651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43" y="2408167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43" y="2408167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Absolute vs. Relative 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Two terms you'll come across on the Web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absolute URL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relative URL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Relative URL</a:t>
            </a: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</a:rPr>
              <a:t>: </a:t>
            </a:r>
            <a:endParaRPr lang="en-US" sz="1600" b="1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Points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a location that is </a:t>
            </a:r>
            <a:r>
              <a:rPr lang="en-US" sz="1600" b="1" dirty="0">
                <a:solidFill>
                  <a:srgbClr val="333333"/>
                </a:solidFill>
                <a:latin typeface="Raleway" panose="020B0604020202020204" charset="0"/>
              </a:rPr>
              <a:t>relative to the file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you are linking from, more like what we looked at in the previous section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For example, if we wanted to link from our example file at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http://www.example.com/projects/index.html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a PDF file in the </a:t>
            </a:r>
            <a:r>
              <a:rPr lang="en-US" sz="1600" b="1" dirty="0">
                <a:solidFill>
                  <a:srgbClr val="333333"/>
                </a:solidFill>
                <a:latin typeface="Raleway" panose="020B0604020202020204" charset="0"/>
              </a:rPr>
              <a:t>same directory,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URL would just be the filename — e.g.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project-brief.pdf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— no extra information needed.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Description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Description </a:t>
            </a:r>
            <a:r>
              <a:rPr lang="en-US" sz="1600" b="1" dirty="0">
                <a:solidFill>
                  <a:srgbClr val="FF0000"/>
                </a:solidFill>
              </a:rPr>
              <a:t>lists.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purpose of these lists is to </a:t>
            </a:r>
            <a:r>
              <a:rPr lang="en-US" sz="1600" b="1" i="1" dirty="0">
                <a:solidFill>
                  <a:schemeClr val="tx1"/>
                </a:solidFill>
              </a:rPr>
              <a:t>mark up a set of items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i="1" dirty="0">
                <a:solidFill>
                  <a:schemeClr val="tx1"/>
                </a:solidFill>
              </a:rPr>
              <a:t>their associated descriptions</a:t>
            </a:r>
            <a:r>
              <a:rPr lang="en-US" sz="1600" dirty="0">
                <a:solidFill>
                  <a:schemeClr val="tx1"/>
                </a:solidFill>
              </a:rPr>
              <a:t>, such as terms and definitions, or questions and </a:t>
            </a:r>
            <a:r>
              <a:rPr lang="en-US" sz="1600" dirty="0" smtClean="0">
                <a:solidFill>
                  <a:schemeClr val="tx1"/>
                </a:solidFill>
              </a:rPr>
              <a:t>answers .</a:t>
            </a:r>
          </a:p>
          <a:p>
            <a:pPr>
              <a:lnSpc>
                <a:spcPct val="2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Description lists use a different wrapper than the other list types —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in addition each term is wrapped in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(description term)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element, and each description is wrapped in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(description definition)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element.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Description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03" y="1164771"/>
            <a:ext cx="8875725" cy="533400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Description </a:t>
            </a:r>
            <a:r>
              <a:rPr lang="en-US" sz="1600" b="1" dirty="0">
                <a:solidFill>
                  <a:srgbClr val="FF0000"/>
                </a:solidFill>
              </a:rPr>
              <a:t>lists.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Example: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Will appear as:</a:t>
            </a:r>
          </a:p>
          <a:p>
            <a:pPr marL="285750" indent="-285750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2" y="1982148"/>
            <a:ext cx="8678546" cy="1968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79" y="4593772"/>
            <a:ext cx="6515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99" y="2662468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</a:rPr>
              <a:t>Add description lists elements so as to get the following output: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36" y="2494309"/>
            <a:ext cx="7668072" cy="23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2557</Words>
  <Application>Microsoft Office PowerPoint</Application>
  <PresentationFormat>On-screen Show (4:3)</PresentationFormat>
  <Paragraphs>447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Consolas</vt:lpstr>
      <vt:lpstr>Nixie One</vt:lpstr>
      <vt:lpstr>Arial</vt:lpstr>
      <vt:lpstr>Wingdings</vt:lpstr>
      <vt:lpstr>Raleway</vt:lpstr>
      <vt:lpstr>Hamlet template</vt:lpstr>
      <vt:lpstr>HTML</vt:lpstr>
      <vt:lpstr>Document Fragments</vt:lpstr>
      <vt:lpstr>Document Fragments</vt:lpstr>
      <vt:lpstr>Absolute vs. Relative URL</vt:lpstr>
      <vt:lpstr>Absolute vs. Relative URL</vt:lpstr>
      <vt:lpstr>Description lists</vt:lpstr>
      <vt:lpstr>Description lists</vt:lpstr>
      <vt:lpstr>Activity</vt:lpstr>
      <vt:lpstr>Activity</vt:lpstr>
      <vt:lpstr>Document and Website Structure</vt:lpstr>
      <vt:lpstr>Basic sections of a document</vt:lpstr>
      <vt:lpstr>Basic sections of a document</vt:lpstr>
      <vt:lpstr>Basic sections of a document</vt:lpstr>
      <vt:lpstr>HTML for structuring content</vt:lpstr>
      <vt:lpstr>HTML layout elements in detail</vt:lpstr>
      <vt:lpstr>HTML layout elements in detail</vt:lpstr>
      <vt:lpstr>Non-sematic wrappers</vt:lpstr>
      <vt:lpstr>Non-sematic wrappers</vt:lpstr>
      <vt:lpstr>Non-sematic wrappers</vt:lpstr>
      <vt:lpstr>Line breaks and horizontal rules</vt:lpstr>
      <vt:lpstr>Line breaks and horizontal rules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Activity</vt:lpstr>
      <vt:lpstr>HTML tables- Activity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HTML Forms</vt:lpstr>
      <vt:lpstr>Activity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EUNICE MANYASI . MSc</dc:title>
  <dc:creator>Administrator</dc:creator>
  <cp:lastModifiedBy>Administrator</cp:lastModifiedBy>
  <cp:revision>116</cp:revision>
  <dcterms:modified xsi:type="dcterms:W3CDTF">2020-01-31T05:20:19Z</dcterms:modified>
</cp:coreProperties>
</file>