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92" r:id="rId2"/>
    <p:sldId id="442" r:id="rId3"/>
    <p:sldId id="394" r:id="rId4"/>
    <p:sldId id="298" r:id="rId5"/>
    <p:sldId id="443" r:id="rId6"/>
    <p:sldId id="444" r:id="rId7"/>
    <p:sldId id="395" r:id="rId8"/>
    <p:sldId id="445" r:id="rId9"/>
    <p:sldId id="446" r:id="rId10"/>
    <p:sldId id="397" r:id="rId11"/>
    <p:sldId id="398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7" r:id="rId26"/>
    <p:sldId id="460" r:id="rId27"/>
    <p:sldId id="461" r:id="rId28"/>
    <p:sldId id="462" r:id="rId29"/>
    <p:sldId id="463" r:id="rId30"/>
    <p:sldId id="464" r:id="rId31"/>
    <p:sldId id="468" r:id="rId32"/>
    <p:sldId id="465" r:id="rId33"/>
    <p:sldId id="469" r:id="rId34"/>
    <p:sldId id="470" r:id="rId35"/>
    <p:sldId id="471" r:id="rId36"/>
    <p:sldId id="466" r:id="rId37"/>
    <p:sldId id="472" r:id="rId38"/>
    <p:sldId id="473" r:id="rId39"/>
    <p:sldId id="474" r:id="rId40"/>
    <p:sldId id="476" r:id="rId41"/>
    <p:sldId id="477" r:id="rId42"/>
    <p:sldId id="478" r:id="rId43"/>
    <p:sldId id="475" r:id="rId44"/>
    <p:sldId id="479" r:id="rId45"/>
    <p:sldId id="480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Nixie One" panose="020B0604020202020204" charset="0"/>
      <p:regular r:id="rId52"/>
    </p:embeddedFont>
    <p:embeddedFont>
      <p:font typeface="Raleway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658EC-D2AB-4ACB-B567-CCD4CAA17BAC}">
  <a:tblStyle styleId="{131658EC-D2AB-4ACB-B567-CCD4CAA17B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9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7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Text input fields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All basic text controls share some common behaviors: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They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can be constrained in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(the physical size of the box) and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(the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number of characters that can be entered into the box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They can benefit from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spell checking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(using the spellcheck attribute), if the browser supports it.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143" y="4771238"/>
            <a:ext cx="8622967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Note: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&lt;input&gt;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element is unique amongst HTML elements because it can take many different forms depending on its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type attribute value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It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is used for creating most types of form widgets including single line text fields, time and date controls, controls without text input like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checkboxes, radio buttons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color pickers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,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buttons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.</a:t>
            </a:r>
            <a:endParaRPr lang="en-US" sz="1600" dirty="0">
              <a:solidFill>
                <a:srgbClr val="333333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786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Password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One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of the original input types was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text field type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value doesn't add any special constraints to the entered text, but it does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obscure the value entered into the field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(e.g. with dots or asterisks)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so it can't be easily read by others.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i="1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0" y="2050193"/>
            <a:ext cx="6579351" cy="8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Hidden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Another original text control is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 input type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This is used to create a form control that is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invisible to the user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but is still sent to the server along with the rest of the form data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once submitted — </a:t>
            </a:r>
            <a:r>
              <a:rPr lang="en-US" sz="1600" dirty="0">
                <a:solidFill>
                  <a:schemeClr val="accent6"/>
                </a:solidFill>
                <a:latin typeface="Raleway" panose="020B0604020202020204" charset="0"/>
              </a:rPr>
              <a:t>for example you might want to submit a timestamp to the server stating when an order was placed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Because it is hidden, the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user can not see nor intentionally edit the value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it will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never receive focus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and a screen reader will not notice it either.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3" y="5002317"/>
            <a:ext cx="8759218" cy="9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Checkable items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are controls whose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state you can change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 by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clicking on them or their associated labels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333333"/>
                </a:solidFill>
                <a:latin typeface="Raleway" panose="020B0604020202020204" charset="0"/>
              </a:rPr>
              <a:t>There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are two kinds of checkable item: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box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and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 button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333333"/>
                </a:solidFill>
                <a:latin typeface="Raleway" panose="020B0604020202020204" charset="0"/>
              </a:rPr>
              <a:t>Both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use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 attribute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to indicate whether the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widget is checked by default or not.</a:t>
            </a:r>
          </a:p>
        </p:txBody>
      </p:sp>
    </p:spTree>
    <p:extLst>
      <p:ext uri="{BB962C8B-B14F-4D97-AF65-F5344CB8AC3E}">
        <p14:creationId xmlns:p14="http://schemas.microsoft.com/office/powerpoint/2010/main" val="10121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Check box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box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is created using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a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attribute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set to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checkbox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Including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 attribute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makes the checkbox checked automatically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when the page loads.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Clicking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checkbox or its associated label toggles the checkbox on and off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2681611"/>
            <a:ext cx="8660842" cy="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" y="1109183"/>
            <a:ext cx="8937944" cy="544401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Check box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following screenshots show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focused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and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checkboxes.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A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check box is created using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a type attribute set to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checkbox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079" y="5935484"/>
            <a:ext cx="8652424" cy="6987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Note: Any checkboxes and radio buttons with the checked attribute on load match the :default pseudo class, even if they are no longer checked. Any that are currently checked match the :checked </a:t>
            </a:r>
            <a:r>
              <a:rPr lang="en-US" dirty="0" err="1"/>
              <a:t>pseudoclass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80" y="2765064"/>
            <a:ext cx="4078222" cy="30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Radio Button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 button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is created using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its type attribute set to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radio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Several radio buttons can be tied together.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If they share the same value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for their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they will be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considered to be in the same group of buttons. </a:t>
            </a:r>
            <a:endParaRPr lang="en-US" sz="1600" b="1" i="1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i="1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Only one button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in a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given group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may be checked at a time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; this means that when one of them is checked all the others automatically get unchecked.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2697838"/>
            <a:ext cx="8191725" cy="8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Radio Button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When the form is sent, only the value of the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checked radio button is sent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If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none of them are checked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the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whole pool of radio buttons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is considered to be in an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unknown state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and no value is sent with the form.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Once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one of the radio buttons in a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same-named group of buttons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is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checked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it is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not possible for the user to uncheck all of the buttons without resetting the form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35" y="3836290"/>
            <a:ext cx="4512483" cy="30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/>
              <a:t>Checkable items: checkboxes and radio 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Radio Button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99" y="1759197"/>
            <a:ext cx="7159144" cy="47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 smtClean="0"/>
              <a:t>Actual buttons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Actual Buttons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333333"/>
                </a:solidFill>
                <a:latin typeface="Raleway" panose="020B0604020202020204" charset="0"/>
              </a:rPr>
              <a:t>Submit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Sends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form data to the server. For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 elements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omitting the type attribute (or an invalid value of type) results in a submit button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333333"/>
                </a:solidFill>
                <a:latin typeface="Raleway" panose="020B0604020202020204" charset="0"/>
              </a:rPr>
              <a:t>Reset</a:t>
            </a:r>
            <a:endParaRPr lang="en-US" sz="1600" b="1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Resets all form widgets to their default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values.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333333"/>
                </a:solidFill>
                <a:latin typeface="Raleway" panose="020B0604020202020204" charset="0"/>
              </a:rPr>
              <a:t>B</a:t>
            </a:r>
            <a:r>
              <a:rPr lang="en-US" sz="1600" b="1" dirty="0" smtClean="0">
                <a:solidFill>
                  <a:srgbClr val="333333"/>
                </a:solidFill>
                <a:latin typeface="Raleway" panose="020B0604020202020204" charset="0"/>
              </a:rPr>
              <a:t>utton</a:t>
            </a:r>
            <a:endParaRPr lang="en-US" sz="1600" b="1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Buttons that have no automatic effect but can be customized using JavaScript code.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25" y="4287532"/>
            <a:ext cx="6238480" cy="2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616541"/>
            <a:ext cx="8229600" cy="670945"/>
          </a:xfrm>
        </p:spPr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sz="2400" dirty="0" smtClean="0"/>
              <a:t>Actual buttons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Actual Buttons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8" y="1661070"/>
            <a:ext cx="5661413" cy="2180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4353563"/>
            <a:ext cx="6622637" cy="22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File Picker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File Picker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There is one last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type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that came to us in early HTML: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input type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Forms are able to send files to a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server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create a file picker widget, you use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its type attribute set to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types of files that are accepted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can be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constrained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using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 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In addition, if you want to let the user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pick more than one file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you can do so by adding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 attribute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" y="4826736"/>
            <a:ext cx="8565060" cy="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File Picker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File Picker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 some mobile devices, the file picker can access photos, videos, and audio captured directly by the device's camera and microphone by adding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capture information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the </a:t>
            </a:r>
            <a:r>
              <a:rPr lang="en-US" sz="18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 attribute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like so: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2" y="2893628"/>
            <a:ext cx="7991531" cy="14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Common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Common Attributes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1" y="1974888"/>
            <a:ext cx="8926755" cy="42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Email-Address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Email-address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This type of field is set using the value email for the type attribute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When this type is used, the user is required to type a valid email address into the field. Any other content causes the browser to display an error when the form is submitted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6" y="2004841"/>
            <a:ext cx="6882348" cy="816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29" y="3975548"/>
            <a:ext cx="5075191" cy="18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Email-Address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Email-address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You can also use the multiple attribute in combination with the email input type to allow several email addresses to be entered in the same input (separated by commas):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" y="2353013"/>
            <a:ext cx="8478490" cy="10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Search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Search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Search fields are intended to be used to create search boxes on pages and apps. This type of field is set by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search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for the type attribute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" y="2489864"/>
            <a:ext cx="8473079" cy="9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Phone Number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Phone number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special field for filling in phone numbers can be created using </a:t>
            </a:r>
            <a:r>
              <a:rPr lang="en-US" sz="1600" dirty="0" err="1">
                <a:solidFill>
                  <a:srgbClr val="333333"/>
                </a:solidFill>
                <a:latin typeface="Raleway" panose="020B0604020202020204" charset="0"/>
              </a:rPr>
              <a:t>tel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as the value of the type attribute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601862"/>
            <a:ext cx="8500133" cy="10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URL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URL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special type of field for entering URLs can be created using the value </a:t>
            </a:r>
            <a:r>
              <a:rPr lang="en-US" sz="1600" dirty="0" err="1">
                <a:solidFill>
                  <a:srgbClr val="333333"/>
                </a:solidFill>
                <a:latin typeface="Raleway" panose="020B0604020202020204" charset="0"/>
              </a:rPr>
              <a:t>url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for the type attribute: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It adds special validation constraints to the field. The browser will report an error if no protocol (such as http:) is entered, or if the URL is otherwise malformed.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2" y="2166301"/>
            <a:ext cx="6584762" cy="9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Numeric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Numeric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Controls for entering numbers can be created with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type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of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This control looks like a text field but allows only floating-point numbers, and usually provides buttons in the form of a spinner to increase and decrease the value of the control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the number input type, you can constrain the minimum and maximum values allowed by setting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attributes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You can also use the step attribute to set the increment increase and decrease caused by pressing the spinner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buttons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" y="5137796"/>
            <a:ext cx="8738778" cy="8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b="1" dirty="0"/>
              <a:t>The &lt;form&gt;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 </a:t>
            </a:r>
            <a:r>
              <a:rPr lang="en-US" sz="2000" dirty="0">
                <a:solidFill>
                  <a:schemeClr val="tx1"/>
                </a:solidFill>
              </a:rPr>
              <a:t>element formally </a:t>
            </a:r>
            <a:r>
              <a:rPr lang="en-US" sz="2000" dirty="0">
                <a:solidFill>
                  <a:srgbClr val="FF0000"/>
                </a:solidFill>
              </a:rPr>
              <a:t>defines a form and attributes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r>
              <a:rPr lang="en-US" sz="2000" dirty="0">
                <a:solidFill>
                  <a:srgbClr val="FF0000"/>
                </a:solidFill>
              </a:rPr>
              <a:t>determine the form's behavior.</a:t>
            </a:r>
            <a:endParaRPr lang="en-US" sz="2000" dirty="0" smtClean="0">
              <a:solidFill>
                <a:srgbClr val="FF0000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599" y="5394419"/>
            <a:ext cx="733143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Raleway" panose="020B0604020202020204" charset="0"/>
              </a:rPr>
              <a:t>Warning: </a:t>
            </a:r>
            <a:r>
              <a:rPr lang="en-US" sz="1600" dirty="0">
                <a:latin typeface="Raleway" panose="020B0604020202020204" charset="0"/>
              </a:rPr>
              <a:t>It's strictly forbidden to nest a form inside another form. Nesting can cause forms to behave in an unpredictable manner, so it is a bad idea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7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Slider Controls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Slider controls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Another way to pick a number is to use a slider. You see these quite often on sites like </a:t>
            </a:r>
            <a:r>
              <a:rPr lang="en-US" sz="1600" dirty="0" err="1">
                <a:solidFill>
                  <a:srgbClr val="333333"/>
                </a:solidFill>
                <a:latin typeface="Raleway" panose="020B0604020202020204" charset="0"/>
              </a:rPr>
              <a:t>housebuying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sites where you want to set a maximum property price to filter by. Let's look at a live example to illustrate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this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slider is created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its type attribute set to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range.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slider-thumb can be moved via mouse or touch, or with the arrows of the keypad.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It's important to properly configure your slider. To that end, it's highly recommended that you set the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attributes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which set the minimum, maximum and increment values, respectively.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1" y="2772405"/>
            <a:ext cx="6606405" cy="15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Slider Controls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Slider controls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This example creates a slider whose value may range between 50000 and 500000, which increments/decrements by 100 at a time. We've given it default value of 250000, using the value attribute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One problem with sliders is that they don't offer any kind of visual feedback as to what the current value is. This is why we've included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&lt;output&gt;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— to contain the current value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" y="1701716"/>
            <a:ext cx="8987091" cy="16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Date and Time Picker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Date and time picker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date and time control is created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and an appropriate value for the type attribute, depending on whether you wish to collect dates, times, or both. Here's a live example that falls back to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elements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in non-supporting browsers: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2" y="2933303"/>
            <a:ext cx="9144000" cy="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Date and Time Picker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Date and time picker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-local"&gt;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creates a widget to display and pick a date with time with no specific time zone information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type="month"&gt;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creates a widget to display and pick a month with a year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9" y="2401698"/>
            <a:ext cx="8548828" cy="787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" y="3952183"/>
            <a:ext cx="8356976" cy="9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Date and Time Picker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Date and time picker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type="time"&gt;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creates a widget to display and pick a time value. While time may display in 12-hour format, the value returned is in 24-hour format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type="week"&gt;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creates a widget to display and pick a week number and its year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" y="2387628"/>
            <a:ext cx="8078102" cy="1008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9" y="4317477"/>
            <a:ext cx="8456847" cy="9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Date and Time Picker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Date and time picker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All date and time controls can be constrained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and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attributes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with further constraining possible via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(whose value is given in seconds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).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" y="2553418"/>
            <a:ext cx="9144000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Color Picker Controls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Color Picker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Colors are always a bit difficult to handle. There are many ways to express them: RGB values (decimal or hexadecimal), HSL values, keywords, etc.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color control can be created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its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attribute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set to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color: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0" y="3513956"/>
            <a:ext cx="7461287" cy="898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767" y="5991500"/>
            <a:ext cx="8601324" cy="787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aleway" panose="020B0604020202020204" charset="0"/>
              </a:rPr>
              <a:t>When supported, clicking a color control will tend to display the operating system's default color picking functionality for you to actually make your choice with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74" y="4625837"/>
            <a:ext cx="5372776" cy="10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Multiline </a:t>
            </a:r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Multiline text field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multi-line text field is specified using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rather than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element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7" y="5991500"/>
            <a:ext cx="8601324" cy="787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aleway" panose="020B0604020202020204" charset="0"/>
              </a:rPr>
              <a:t>When supported, clicking a color control will tend to display the operating system's default color picking functionality for you to actually make your choice with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3" y="2303625"/>
            <a:ext cx="6871527" cy="29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Drop Down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HTML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has two forms of drop down content: the select box, and the autocomplete box.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</a:rPr>
              <a:t>Select box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 simple select box is created with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one or more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elements as its children, each of which specifies one of its possible values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88" y="2792334"/>
            <a:ext cx="5518864" cy="1942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46" y="5272599"/>
            <a:ext cx="4594460" cy="13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Drop Down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If required, the default value for the select box can be set using the selected attribute on the desired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— this option is then preselected when the page loads.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&lt;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option&gt; elements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can be nested inside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optgroup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create visually associated groups of values: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8" y="3100301"/>
            <a:ext cx="4149827" cy="3687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41" y="2905520"/>
            <a:ext cx="1509300" cy="39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 </a:t>
            </a:r>
            <a:r>
              <a:rPr lang="en-US" sz="1600" dirty="0">
                <a:solidFill>
                  <a:schemeClr val="tx1"/>
                </a:solidFill>
              </a:rPr>
              <a:t>is a convenient way to </a:t>
            </a:r>
            <a:r>
              <a:rPr lang="en-US" sz="1600" b="1" dirty="0">
                <a:solidFill>
                  <a:schemeClr val="accent6"/>
                </a:solidFill>
              </a:rPr>
              <a:t>create groups of widgets </a:t>
            </a:r>
            <a:r>
              <a:rPr lang="en-US" sz="1600" dirty="0">
                <a:solidFill>
                  <a:schemeClr val="tx1"/>
                </a:solidFill>
              </a:rPr>
              <a:t>that </a:t>
            </a:r>
            <a:r>
              <a:rPr lang="en-US" sz="1600" b="1" i="1" dirty="0">
                <a:solidFill>
                  <a:schemeClr val="tx1"/>
                </a:solidFill>
              </a:rPr>
              <a:t>share the same purpose</a:t>
            </a:r>
            <a:r>
              <a:rPr lang="en-US" sz="1600" dirty="0">
                <a:solidFill>
                  <a:schemeClr val="tx1"/>
                </a:solidFill>
              </a:rPr>
              <a:t>, for styling and semantic purposes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You </a:t>
            </a:r>
            <a:r>
              <a:rPr lang="en-US" sz="1600" dirty="0">
                <a:solidFill>
                  <a:srgbClr val="FF0000"/>
                </a:solidFill>
              </a:rPr>
              <a:t>can label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by including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 element </a:t>
            </a:r>
            <a:r>
              <a:rPr lang="en-US" sz="1600" dirty="0">
                <a:solidFill>
                  <a:schemeClr val="tx1"/>
                </a:solidFill>
              </a:rPr>
              <a:t>just below the opening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tag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text content of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 </a:t>
            </a:r>
            <a:r>
              <a:rPr lang="en-US" sz="1600" dirty="0">
                <a:solidFill>
                  <a:schemeClr val="tx1"/>
                </a:solidFill>
              </a:rPr>
              <a:t>formally </a:t>
            </a:r>
            <a:r>
              <a:rPr lang="en-US" sz="1600" dirty="0">
                <a:solidFill>
                  <a:srgbClr val="FF0000"/>
                </a:solidFill>
              </a:rPr>
              <a:t>describes the purpose o</a:t>
            </a:r>
            <a:r>
              <a:rPr lang="en-US" sz="1600" dirty="0">
                <a:solidFill>
                  <a:schemeClr val="tx1"/>
                </a:solidFill>
              </a:rPr>
              <a:t>f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it is included </a:t>
            </a:r>
            <a:r>
              <a:rPr lang="en-US" sz="1600" dirty="0" smtClean="0">
                <a:solidFill>
                  <a:schemeClr val="tx1"/>
                </a:solidFill>
              </a:rPr>
              <a:t>inside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Drop Down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Raleway" panose="020B0604020202020204" charset="0"/>
              </a:rPr>
              <a:t>Multiple choice selection box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By default, a select box only lets the user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select a single value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 By adding the multiple attribute to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element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you can allow users to select several values, by using the default mechanism provided by the operating system (e.g. holding down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/Ctrl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and clicking multiple values on desktop).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58" y="3148152"/>
            <a:ext cx="5632488" cy="35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Drop Down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Autocomplete box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You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can provide suggested,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automatically-completed values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for form widgets using 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datalist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child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elements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to specify the values to display. </a:t>
            </a: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The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datalist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needs to be given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id. </a:t>
            </a:r>
            <a:endParaRPr lang="en-US" sz="1600" b="1" dirty="0" smtClean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b="1" dirty="0">
              <a:solidFill>
                <a:srgbClr val="22444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 data list is then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bound to an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element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(e.g. a text or email input type) using the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list 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, the value of which is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the id of the data list to bind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Once a data list is affiliated with a form widget, its options are used to auto-complete text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entered by the user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; typically, this is presented to the user as a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drop-down box listing possible matches for what they've typed into the input.</a:t>
            </a:r>
            <a:endParaRPr lang="en-US" sz="1600" b="1" i="1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Drop Down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Autocomplete box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6" y="1873398"/>
            <a:ext cx="8023995" cy="36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43" y="2408167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43" y="2408167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9" y="973917"/>
            <a:ext cx="8910891" cy="557928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In your pictures.html page, add the following: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lphaLcPeriod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Images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lphaLcPeriod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Video and audio content (of your choice)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lphaLcPeriod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Responsive images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lphaLcPeriod"/>
            </a:pP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Vector graphics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lphaLcPeriod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333333"/>
                </a:solidFill>
                <a:latin typeface="Raleway" panose="020B0604020202020204" charset="0"/>
              </a:rPr>
              <a:t>DUE IN THE NEXT LAB CLASS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320640"/>
            <a:ext cx="6833652" cy="434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43" y="6184374"/>
            <a:ext cx="8930224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Each time you have a set of radio buttons, you should nest them inside a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&lt;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fieldset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ea typeface="Raleway"/>
                <a:cs typeface="Consolas" panose="020B0609020204030204" pitchFamily="49" charset="0"/>
                <a:sym typeface="Raleway"/>
              </a:rPr>
              <a:t>&gt; element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417569"/>
            <a:ext cx="8654143" cy="527714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Ideally,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long forms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should be </a:t>
            </a:r>
            <a:r>
              <a:rPr lang="en-US" sz="1800" dirty="0">
                <a:solidFill>
                  <a:srgbClr val="FF0000"/>
                </a:solidFill>
                <a:latin typeface="Raleway" panose="020B0604020202020204" charset="0"/>
              </a:rPr>
              <a:t>spread across multiple pages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Raleway" panose="020B0604020202020204" charset="0"/>
              </a:rPr>
              <a:t>but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 if a form is getting long and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must be on a single page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, putting the different </a:t>
            </a:r>
            <a:r>
              <a:rPr lang="en-US" sz="1800" b="1" i="1" dirty="0">
                <a:solidFill>
                  <a:srgbClr val="333333"/>
                </a:solidFill>
                <a:latin typeface="Raleway" panose="020B0604020202020204" charset="0"/>
              </a:rPr>
              <a:t>related sections 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inside different </a:t>
            </a:r>
            <a:r>
              <a:rPr lang="en-US" sz="20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fieldsets</a:t>
            </a:r>
            <a:r>
              <a:rPr lang="en-US" sz="1800" dirty="0">
                <a:solidFill>
                  <a:srgbClr val="333333"/>
                </a:solidFill>
                <a:latin typeface="Raleway" panose="020B0604020202020204" charset="0"/>
              </a:rPr>
              <a:t> improves usability.</a:t>
            </a:r>
          </a:p>
        </p:txBody>
      </p:sp>
    </p:spTree>
    <p:extLst>
      <p:ext uri="{BB962C8B-B14F-4D97-AF65-F5344CB8AC3E}">
        <p14:creationId xmlns:p14="http://schemas.microsoft.com/office/powerpoint/2010/main" val="27980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&lt;label&gt;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71" y="1297826"/>
            <a:ext cx="8969829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element </a:t>
            </a:r>
            <a:r>
              <a:rPr lang="en-US" sz="1600" dirty="0">
                <a:solidFill>
                  <a:schemeClr val="tx1"/>
                </a:solidFill>
              </a:rPr>
              <a:t>is the formal way to define a label for an HTML form widget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Another advantage of properly set up labels is that </a:t>
            </a:r>
            <a:r>
              <a:rPr lang="en-US" sz="1600" b="1" i="1" dirty="0">
                <a:solidFill>
                  <a:schemeClr val="tx1"/>
                </a:solidFill>
              </a:rPr>
              <a:t>you can click or tap the label to activate the corresponding widget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</a:t>
            </a:r>
            <a:r>
              <a:rPr lang="en-US" sz="1600" dirty="0">
                <a:solidFill>
                  <a:srgbClr val="FF0000"/>
                </a:solidFill>
              </a:rPr>
              <a:t>useful for controls like text inputs</a:t>
            </a:r>
            <a:r>
              <a:rPr lang="en-US" sz="1600" dirty="0">
                <a:solidFill>
                  <a:schemeClr val="tx1"/>
                </a:solidFill>
              </a:rPr>
              <a:t>, where </a:t>
            </a:r>
            <a:r>
              <a:rPr lang="en-US" sz="1600" dirty="0">
                <a:solidFill>
                  <a:srgbClr val="FF0000"/>
                </a:solidFill>
              </a:rPr>
              <a:t>you can click the label as well as the input to focus it</a:t>
            </a:r>
            <a:r>
              <a:rPr lang="en-US" sz="1600" dirty="0">
                <a:solidFill>
                  <a:schemeClr val="tx1"/>
                </a:solidFill>
              </a:rPr>
              <a:t>, but it is </a:t>
            </a:r>
            <a:r>
              <a:rPr lang="en-US" sz="1600" b="1" i="1" dirty="0">
                <a:solidFill>
                  <a:schemeClr val="tx1"/>
                </a:solidFill>
              </a:rPr>
              <a:t>especially useful for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 buttons </a:t>
            </a:r>
            <a:r>
              <a:rPr lang="en-US" sz="1600" b="1" i="1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checkboxes</a:t>
            </a:r>
            <a:r>
              <a:rPr lang="en-US" sz="1600" b="1" i="1" dirty="0">
                <a:solidFill>
                  <a:schemeClr val="tx1"/>
                </a:solidFill>
              </a:rPr>
              <a:t> </a:t>
            </a:r>
            <a:endParaRPr lang="en-US" sz="1600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b="1" i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is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associated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correctly with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via its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attribute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(which contains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element's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attribute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)</a:t>
            </a: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" y="2295154"/>
            <a:ext cx="8862067" cy="6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&lt;label&gt;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71" y="1297826"/>
            <a:ext cx="8969829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For example, clicking on the </a:t>
            </a:r>
            <a:r>
              <a:rPr lang="en-US" sz="1600" dirty="0">
                <a:solidFill>
                  <a:srgbClr val="FF0000"/>
                </a:solidFill>
              </a:rPr>
              <a:t>"I like cherry"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text </a:t>
            </a:r>
            <a:r>
              <a:rPr lang="en-US" sz="1600" dirty="0">
                <a:solidFill>
                  <a:schemeClr val="tx1"/>
                </a:solidFill>
              </a:rPr>
              <a:t>in the example below will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 state </a:t>
            </a:r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dirty="0" err="1">
                <a:solidFill>
                  <a:srgbClr val="FF0000"/>
                </a:solidFill>
              </a:rPr>
              <a:t>taste_cherry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8" y="2887147"/>
            <a:ext cx="8207957" cy="283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19656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Text input fields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43" y="1276055"/>
            <a:ext cx="8795657" cy="52771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Text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US" sz="1600" dirty="0">
                <a:solidFill>
                  <a:schemeClr val="tx1"/>
                </a:solidFill>
              </a:rPr>
              <a:t>fields are the </a:t>
            </a:r>
            <a:r>
              <a:rPr lang="en-US" sz="1600" b="1" i="1" dirty="0">
                <a:solidFill>
                  <a:schemeClr val="tx1"/>
                </a:solidFill>
              </a:rPr>
              <a:t>most basic form widgets</a:t>
            </a:r>
            <a:r>
              <a:rPr lang="en-US" sz="1600" b="1" i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They are a </a:t>
            </a:r>
            <a:r>
              <a:rPr lang="en-US" sz="1600" dirty="0">
                <a:solidFill>
                  <a:srgbClr val="FF0000"/>
                </a:solidFill>
              </a:rPr>
              <a:t>very convenient way to let the user enter any kind of </a:t>
            </a:r>
            <a:r>
              <a:rPr lang="en-US" sz="1600" dirty="0" smtClean="0">
                <a:solidFill>
                  <a:srgbClr val="FF0000"/>
                </a:solidFill>
              </a:rPr>
              <a:t>data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Raleway" panose="020B0604020202020204" charset="0"/>
              </a:rPr>
              <a:t>All </a:t>
            </a:r>
            <a:r>
              <a:rPr lang="en-US" sz="1600" b="1" dirty="0">
                <a:solidFill>
                  <a:schemeClr val="accent6"/>
                </a:solidFill>
                <a:latin typeface="Raleway" panose="020B0604020202020204" charset="0"/>
              </a:rPr>
              <a:t>basic text controls share some common behaviors: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They can be marked as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</a:t>
            </a:r>
            <a:r>
              <a:rPr lang="en-US" sz="16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604020202020204" charset="0"/>
              </a:rPr>
              <a:t>the user cannot modify the input value 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but it is </a:t>
            </a: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</a:rPr>
              <a:t>still sent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0"/>
              </a:rPr>
              <a:t> with the rest of the form data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) or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(</a:t>
            </a:r>
            <a:r>
              <a:rPr lang="en-US" sz="16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604020202020204" charset="0"/>
              </a:rPr>
              <a:t>the input value can't be modified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and is </a:t>
            </a:r>
            <a:r>
              <a:rPr lang="en-US" sz="1600" b="1" dirty="0">
                <a:solidFill>
                  <a:srgbClr val="FF0000"/>
                </a:solidFill>
                <a:latin typeface="Raleway" panose="020B0604020202020204" charset="0"/>
              </a:rPr>
              <a:t>never sent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with the rest of the form data</a:t>
            </a:r>
            <a:r>
              <a:rPr lang="en-US" sz="1600" dirty="0" smtClean="0">
                <a:solidFill>
                  <a:srgbClr val="333333"/>
                </a:solidFill>
                <a:latin typeface="Raleway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They can have a </a:t>
            </a:r>
            <a:r>
              <a:rPr lang="en-US" sz="1600" b="1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; this is text that appears </a:t>
            </a:r>
            <a:r>
              <a:rPr lang="en-US" sz="1600" b="1" i="1" dirty="0">
                <a:solidFill>
                  <a:srgbClr val="333333"/>
                </a:solidFill>
                <a:latin typeface="Raleway" panose="020B0604020202020204" charset="0"/>
              </a:rPr>
              <a:t>inside the text input box 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that should be used to </a:t>
            </a:r>
            <a:r>
              <a:rPr lang="en-US" sz="1600" dirty="0">
                <a:solidFill>
                  <a:srgbClr val="FF0000"/>
                </a:solidFill>
                <a:latin typeface="Raleway" panose="020B0604020202020204" charset="0"/>
              </a:rPr>
              <a:t>briefly describe the purpose of the box</a:t>
            </a:r>
            <a:r>
              <a:rPr lang="en-US" sz="1600" dirty="0">
                <a:solidFill>
                  <a:srgbClr val="333333"/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 smtClean="0">
              <a:solidFill>
                <a:srgbClr val="333333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sz="1600" dirty="0">
              <a:solidFill>
                <a:srgbClr val="333333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4" y="2300717"/>
            <a:ext cx="8538008" cy="6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2544</Words>
  <Application>Microsoft Office PowerPoint</Application>
  <PresentationFormat>On-screen Show (4:3)</PresentationFormat>
  <Paragraphs>331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Consolas</vt:lpstr>
      <vt:lpstr>Nixie One</vt:lpstr>
      <vt:lpstr>Arial</vt:lpstr>
      <vt:lpstr>Wingdings</vt:lpstr>
      <vt:lpstr>Courier New</vt:lpstr>
      <vt:lpstr>Raleway</vt:lpstr>
      <vt:lpstr>Hamlet template</vt:lpstr>
      <vt:lpstr>HTML</vt:lpstr>
      <vt:lpstr>HTML Forms</vt:lpstr>
      <vt:lpstr>The &lt;form&gt; element</vt:lpstr>
      <vt:lpstr>&lt;fieldset&gt; and &lt;legend&gt; elements</vt:lpstr>
      <vt:lpstr>&lt;fieldset&gt; and &lt;legend&gt; elements</vt:lpstr>
      <vt:lpstr>&lt;fieldset&gt; and &lt;legend&gt; elements</vt:lpstr>
      <vt:lpstr>&lt;label&gt; element</vt:lpstr>
      <vt:lpstr>&lt;label&gt; element</vt:lpstr>
      <vt:lpstr>Text input fields</vt:lpstr>
      <vt:lpstr>Text input fields</vt:lpstr>
      <vt:lpstr>Password field</vt:lpstr>
      <vt:lpstr>Hidden Content</vt:lpstr>
      <vt:lpstr>Checkable items: checkboxes and radio buttons</vt:lpstr>
      <vt:lpstr>Checkable items: checkboxes and radio buttons</vt:lpstr>
      <vt:lpstr>Checkable items: checkboxes and radio buttons</vt:lpstr>
      <vt:lpstr>Checkable items: checkboxes and radio buttons</vt:lpstr>
      <vt:lpstr>Checkable items: checkboxes and radio buttons</vt:lpstr>
      <vt:lpstr>Checkable items: checkboxes and radio buttons</vt:lpstr>
      <vt:lpstr>Actual buttons</vt:lpstr>
      <vt:lpstr>Actual buttons</vt:lpstr>
      <vt:lpstr>File Picker</vt:lpstr>
      <vt:lpstr>File Picker</vt:lpstr>
      <vt:lpstr>Common Attributes</vt:lpstr>
      <vt:lpstr>Email-Address Field</vt:lpstr>
      <vt:lpstr>Email-Address Field</vt:lpstr>
      <vt:lpstr>Search Field</vt:lpstr>
      <vt:lpstr>Phone Number Field</vt:lpstr>
      <vt:lpstr>URL Field</vt:lpstr>
      <vt:lpstr>Numeric Field</vt:lpstr>
      <vt:lpstr>Slider Controls Field</vt:lpstr>
      <vt:lpstr>Slider Controls Field</vt:lpstr>
      <vt:lpstr>Date and Time Picker Field</vt:lpstr>
      <vt:lpstr>Date and Time Picker Field</vt:lpstr>
      <vt:lpstr>Date and Time Picker Field</vt:lpstr>
      <vt:lpstr>Date and Time Picker Field</vt:lpstr>
      <vt:lpstr>Color Picker Controls Field</vt:lpstr>
      <vt:lpstr>Multiline textField</vt:lpstr>
      <vt:lpstr>Drop Down Controls</vt:lpstr>
      <vt:lpstr>Drop Down Controls</vt:lpstr>
      <vt:lpstr>Drop Down Controls</vt:lpstr>
      <vt:lpstr>Drop Down Controls</vt:lpstr>
      <vt:lpstr>Drop Down Controls</vt:lpstr>
      <vt:lpstr>Questions</vt:lpstr>
      <vt:lpstr>Assignment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EUNICE MANYASI . MSc</dc:title>
  <dc:creator>Administrator</dc:creator>
  <cp:lastModifiedBy>Administrator</cp:lastModifiedBy>
  <cp:revision>153</cp:revision>
  <dcterms:modified xsi:type="dcterms:W3CDTF">2020-02-07T08:29:37Z</dcterms:modified>
</cp:coreProperties>
</file>