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2"/>
  </p:notesMasterIdLst>
  <p:sldIdLst>
    <p:sldId id="292" r:id="rId2"/>
    <p:sldId id="442" r:id="rId3"/>
    <p:sldId id="394" r:id="rId4"/>
    <p:sldId id="545" r:id="rId5"/>
    <p:sldId id="520" r:id="rId6"/>
    <p:sldId id="521" r:id="rId7"/>
    <p:sldId id="523" r:id="rId8"/>
    <p:sldId id="522" r:id="rId9"/>
    <p:sldId id="524" r:id="rId10"/>
    <p:sldId id="525" r:id="rId11"/>
    <p:sldId id="544" r:id="rId12"/>
    <p:sldId id="543" r:id="rId13"/>
    <p:sldId id="526" r:id="rId14"/>
    <p:sldId id="517" r:id="rId15"/>
    <p:sldId id="528" r:id="rId16"/>
    <p:sldId id="529" r:id="rId17"/>
    <p:sldId id="532" r:id="rId18"/>
    <p:sldId id="530" r:id="rId19"/>
    <p:sldId id="533" r:id="rId20"/>
    <p:sldId id="534" r:id="rId21"/>
    <p:sldId id="535" r:id="rId22"/>
    <p:sldId id="531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27" r:id="rId31"/>
  </p:sldIdLst>
  <p:sldSz cx="9144000" cy="6858000" type="screen4x3"/>
  <p:notesSz cx="6858000" cy="9144000"/>
  <p:embeddedFontLst>
    <p:embeddedFont>
      <p:font typeface="Raleway" panose="020B060402020202020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Nixie One" panose="020B060402020202020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1658EC-D2AB-4ACB-B567-CCD4CAA17BAC}">
  <a:tblStyle styleId="{131658EC-D2AB-4ACB-B567-CCD4CAA17BA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9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7176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689770"/>
            <a:ext cx="8229600" cy="727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Raleway"/>
              <a:buChar char="◎"/>
              <a:defRPr sz="2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2616541"/>
            <a:ext cx="8229600" cy="670945"/>
          </a:xfrm>
        </p:spPr>
        <p:txBody>
          <a:bodyPr/>
          <a:lstStyle/>
          <a:p>
            <a:pPr algn="ctr"/>
            <a:r>
              <a:rPr lang="en-US" dirty="0" smtClean="0"/>
              <a:t>CSS </a:t>
            </a:r>
            <a:r>
              <a:rPr lang="en-US" dirty="0" smtClean="0"/>
              <a:t>box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3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sz="3200" dirty="0"/>
              <a:t>Pseudo-classes and pseudo-elements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85" y="1025683"/>
            <a:ext cx="8732501" cy="559283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A </a:t>
            </a:r>
            <a:r>
              <a:rPr lang="en-US" sz="1600" dirty="0">
                <a:solidFill>
                  <a:srgbClr val="FF0000"/>
                </a:solidFill>
              </a:rPr>
              <a:t>pseudo-class</a:t>
            </a:r>
            <a:r>
              <a:rPr lang="en-US" sz="1600" dirty="0">
                <a:solidFill>
                  <a:schemeClr val="tx1"/>
                </a:solidFill>
              </a:rPr>
              <a:t> is a selector that </a:t>
            </a:r>
            <a:r>
              <a:rPr lang="en-US" sz="1600" b="1" i="1" dirty="0">
                <a:solidFill>
                  <a:schemeClr val="tx1"/>
                </a:solidFill>
              </a:rPr>
              <a:t>selects elements that are in a specific state</a:t>
            </a:r>
            <a:r>
              <a:rPr lang="en-US" sz="1600" dirty="0">
                <a:solidFill>
                  <a:schemeClr val="tx1"/>
                </a:solidFill>
              </a:rPr>
              <a:t>, e.g. </a:t>
            </a:r>
            <a:r>
              <a:rPr lang="en-US" sz="1600" b="1" i="1" dirty="0">
                <a:solidFill>
                  <a:schemeClr val="tx1"/>
                </a:solidFill>
              </a:rPr>
              <a:t>they are the first element of their type,</a:t>
            </a:r>
            <a:r>
              <a:rPr lang="en-US" sz="1600" dirty="0">
                <a:solidFill>
                  <a:schemeClr val="tx1"/>
                </a:solidFill>
              </a:rPr>
              <a:t> or they are </a:t>
            </a:r>
            <a:r>
              <a:rPr lang="en-US" sz="1600" b="1" i="1" dirty="0">
                <a:solidFill>
                  <a:schemeClr val="tx1"/>
                </a:solidFill>
              </a:rPr>
              <a:t>being hovered over by the mouse pointer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Pseudo-classes </a:t>
            </a:r>
            <a:r>
              <a:rPr lang="en-US" sz="1600" b="1" i="1" dirty="0">
                <a:solidFill>
                  <a:schemeClr val="tx1"/>
                </a:solidFill>
              </a:rPr>
              <a:t>are keywords </a:t>
            </a:r>
            <a:r>
              <a:rPr lang="en-US" sz="1600" dirty="0">
                <a:solidFill>
                  <a:schemeClr val="tx1"/>
                </a:solidFill>
              </a:rPr>
              <a:t>that start with a </a:t>
            </a:r>
            <a:r>
              <a:rPr lang="en-US" sz="1600" dirty="0" smtClean="0">
                <a:solidFill>
                  <a:srgbClr val="FF0000"/>
                </a:solidFill>
              </a:rPr>
              <a:t>colon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FF0000"/>
                </a:solidFill>
              </a:rPr>
              <a:t>Example</a:t>
            </a:r>
            <a:r>
              <a:rPr lang="en-US" sz="1600" dirty="0">
                <a:solidFill>
                  <a:srgbClr val="FF0000"/>
                </a:solidFill>
              </a:rPr>
              <a:t>:  the :first-child pseudo-class selector — this will always target the first child element in the article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All pseudo-classes behave in this same kind of way. They target some bit of your document that is in a certain state, behaving as if you had added a class into your </a:t>
            </a:r>
            <a:r>
              <a:rPr lang="en-US" sz="1600" dirty="0" smtClean="0">
                <a:solidFill>
                  <a:schemeClr val="tx1"/>
                </a:solidFill>
              </a:rPr>
              <a:t>HTML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519" y="2701698"/>
            <a:ext cx="3851089" cy="814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765" y="4103528"/>
            <a:ext cx="3661682" cy="13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0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sz="3200" dirty="0"/>
              <a:t>Pseudo-classes and pseudo-elements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85" y="1025683"/>
            <a:ext cx="8732501" cy="559283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0000"/>
                </a:solidFill>
              </a:rPr>
              <a:t>Pseudo-elements </a:t>
            </a:r>
            <a:r>
              <a:rPr lang="en-US" sz="1600" dirty="0">
                <a:solidFill>
                  <a:schemeClr val="tx1"/>
                </a:solidFill>
              </a:rPr>
              <a:t>behave in a similar way, however they act </a:t>
            </a:r>
            <a:r>
              <a:rPr lang="en-US" sz="1600" b="1" i="1" dirty="0">
                <a:solidFill>
                  <a:schemeClr val="tx1"/>
                </a:solidFill>
              </a:rPr>
              <a:t>as if you had added a whole new HTML element into the markup</a:t>
            </a:r>
            <a:r>
              <a:rPr lang="en-US" sz="1600" dirty="0">
                <a:solidFill>
                  <a:schemeClr val="tx1"/>
                </a:solidFill>
              </a:rPr>
              <a:t>, rather than applying a class to existing elements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i="1" dirty="0">
                <a:solidFill>
                  <a:schemeClr val="tx1"/>
                </a:solidFill>
              </a:rPr>
              <a:t>Pseudo-elements start with a double </a:t>
            </a:r>
            <a:r>
              <a:rPr lang="en-US" sz="1600" b="1" i="1" dirty="0" smtClean="0">
                <a:solidFill>
                  <a:schemeClr val="tx1"/>
                </a:solidFill>
              </a:rPr>
              <a:t>colon </a:t>
            </a:r>
            <a:r>
              <a:rPr lang="en-US" sz="2000" b="1" dirty="0" smtClean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2000" b="1" dirty="0" smtClean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2958192"/>
            <a:ext cx="3662363" cy="80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2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sz="3200" dirty="0"/>
              <a:t>Pseudo-classes and pseudo-elements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This group of selectors includes </a:t>
            </a:r>
            <a:r>
              <a:rPr lang="en-US" sz="1600" dirty="0">
                <a:solidFill>
                  <a:srgbClr val="FF0000"/>
                </a:solidFill>
              </a:rPr>
              <a:t>pseudo-classes</a:t>
            </a:r>
            <a:r>
              <a:rPr lang="en-US" sz="1600" dirty="0">
                <a:solidFill>
                  <a:schemeClr val="tx1"/>
                </a:solidFill>
              </a:rPr>
              <a:t>, which </a:t>
            </a:r>
            <a:r>
              <a:rPr lang="en-US" sz="1600" b="1" i="1" dirty="0">
                <a:solidFill>
                  <a:schemeClr val="tx1"/>
                </a:solidFill>
              </a:rPr>
              <a:t>style certain states of an element. </a:t>
            </a:r>
            <a:endParaRPr lang="en-US" sz="1600" b="1" i="1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</a:rPr>
              <a:t>The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:hover </a:t>
            </a:r>
            <a:r>
              <a:rPr lang="en-US" sz="1600" dirty="0">
                <a:solidFill>
                  <a:schemeClr val="tx1"/>
                </a:solidFill>
              </a:rPr>
              <a:t>pseudo-class for example selects an element only when it is being hovered over by the mouse pointer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It also includes </a:t>
            </a:r>
            <a:r>
              <a:rPr lang="en-US" sz="1600" dirty="0">
                <a:solidFill>
                  <a:srgbClr val="FF0000"/>
                </a:solidFill>
              </a:rPr>
              <a:t>pseudo-elements, </a:t>
            </a:r>
            <a:r>
              <a:rPr lang="en-US" sz="1600" dirty="0">
                <a:solidFill>
                  <a:schemeClr val="tx1"/>
                </a:solidFill>
              </a:rPr>
              <a:t>which </a:t>
            </a:r>
            <a:r>
              <a:rPr lang="en-US" sz="1600" b="1" i="1" dirty="0">
                <a:solidFill>
                  <a:schemeClr val="tx1"/>
                </a:solidFill>
              </a:rPr>
              <a:t>select a certain part of an element rather than the element itself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</a:rPr>
              <a:t>For </a:t>
            </a:r>
            <a:r>
              <a:rPr lang="en-US" sz="1600" dirty="0">
                <a:solidFill>
                  <a:schemeClr val="tx1"/>
                </a:solidFill>
              </a:rPr>
              <a:t>example,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::first-line </a:t>
            </a:r>
            <a:r>
              <a:rPr lang="en-US" sz="1600" dirty="0">
                <a:solidFill>
                  <a:schemeClr val="tx1"/>
                </a:solidFill>
              </a:rPr>
              <a:t>always </a:t>
            </a:r>
            <a:r>
              <a:rPr lang="en-US" sz="1600" b="1" i="1" dirty="0">
                <a:solidFill>
                  <a:schemeClr val="tx1"/>
                </a:solidFill>
              </a:rPr>
              <a:t>selects the first line of text inside an element </a:t>
            </a:r>
            <a:r>
              <a:rPr lang="en-US" sz="1600" dirty="0">
                <a:solidFill>
                  <a:schemeClr val="tx1"/>
                </a:solidFill>
              </a:rPr>
              <a:t>(a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 </a:t>
            </a:r>
            <a:r>
              <a:rPr lang="en-US" sz="1600" dirty="0">
                <a:solidFill>
                  <a:schemeClr val="tx1"/>
                </a:solidFill>
              </a:rPr>
              <a:t>in the below case), acting as if a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&lt;span&gt; </a:t>
            </a:r>
            <a:r>
              <a:rPr lang="en-US" sz="1600" dirty="0">
                <a:solidFill>
                  <a:schemeClr val="tx1"/>
                </a:solidFill>
              </a:rPr>
              <a:t>was wrapped around the first formatted line and then selected.</a:t>
            </a: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314" y="2302205"/>
            <a:ext cx="3097514" cy="9287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904" y="5436198"/>
            <a:ext cx="4250179" cy="96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4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sz="3200" dirty="0" err="1" smtClean="0"/>
              <a:t>Combinators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The final group of selectors </a:t>
            </a:r>
            <a:r>
              <a:rPr lang="en-US" sz="1600" b="1" i="1" dirty="0">
                <a:solidFill>
                  <a:schemeClr val="tx1"/>
                </a:solidFill>
              </a:rPr>
              <a:t>combine other selectors in order to target elements within our documents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following for example </a:t>
            </a:r>
            <a:r>
              <a:rPr lang="en-US" sz="1600" b="1" i="1" dirty="0">
                <a:solidFill>
                  <a:schemeClr val="tx1"/>
                </a:solidFill>
              </a:rPr>
              <a:t>selects paragraphs that are direct children of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&lt;article&gt; </a:t>
            </a:r>
            <a:r>
              <a:rPr lang="en-US" sz="1600" dirty="0">
                <a:solidFill>
                  <a:schemeClr val="tx1"/>
                </a:solidFill>
              </a:rPr>
              <a:t>elements using the child </a:t>
            </a:r>
            <a:r>
              <a:rPr lang="en-US" sz="20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combinator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(&gt;):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65" y="3533843"/>
            <a:ext cx="4701743" cy="109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47" y="2714934"/>
            <a:ext cx="8229600" cy="727799"/>
          </a:xfrm>
        </p:spPr>
        <p:txBody>
          <a:bodyPr/>
          <a:lstStyle/>
          <a:p>
            <a:pPr algn="ctr"/>
            <a:r>
              <a:rPr lang="en-US" sz="2800" dirty="0" smtClean="0"/>
              <a:t>Selector Types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63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sz="3200" dirty="0" smtClean="0"/>
              <a:t>Type Selector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A type selector is sometimes referred to as a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 name selector </a:t>
            </a:r>
            <a:r>
              <a:rPr lang="en-US" sz="1600" dirty="0">
                <a:solidFill>
                  <a:schemeClr val="tx1"/>
                </a:solidFill>
              </a:rPr>
              <a:t>or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element selector</a:t>
            </a:r>
            <a:r>
              <a:rPr lang="en-US" sz="1600" dirty="0">
                <a:solidFill>
                  <a:schemeClr val="tx1"/>
                </a:solidFill>
              </a:rPr>
              <a:t>, because it selects an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 tag/element </a:t>
            </a:r>
            <a:r>
              <a:rPr lang="en-US" sz="1600" dirty="0">
                <a:solidFill>
                  <a:schemeClr val="tx1"/>
                </a:solidFill>
              </a:rPr>
              <a:t>in your document</a:t>
            </a: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19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sz="3200" dirty="0" smtClean="0"/>
              <a:t>Universal  Selector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b="1" i="1" dirty="0">
                <a:solidFill>
                  <a:schemeClr val="tx1"/>
                </a:solidFill>
              </a:rPr>
              <a:t>universal selector </a:t>
            </a:r>
            <a:r>
              <a:rPr lang="en-US" sz="1600" dirty="0">
                <a:solidFill>
                  <a:schemeClr val="tx1"/>
                </a:solidFill>
              </a:rPr>
              <a:t>is indicated by an </a:t>
            </a:r>
            <a:r>
              <a:rPr lang="en-US" sz="1600" dirty="0">
                <a:solidFill>
                  <a:srgbClr val="FF0000"/>
                </a:solidFill>
              </a:rPr>
              <a:t>asterisk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(*)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dirty="0">
                <a:solidFill>
                  <a:srgbClr val="FF0000"/>
                </a:solidFill>
              </a:rPr>
              <a:t>selects everything in the </a:t>
            </a:r>
            <a:r>
              <a:rPr lang="en-US" sz="1600" dirty="0" smtClean="0">
                <a:solidFill>
                  <a:srgbClr val="FF0000"/>
                </a:solidFill>
              </a:rPr>
              <a:t>document.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Raleway" panose="020B0604020202020204" charset="0"/>
              </a:rPr>
              <a:t>In the following example we have used the universal selector to </a:t>
            </a:r>
            <a:r>
              <a:rPr lang="en-US" sz="1600" b="1" i="1" dirty="0">
                <a:solidFill>
                  <a:schemeClr val="tx1"/>
                </a:solidFill>
                <a:latin typeface="Raleway" panose="020B0604020202020204" charset="0"/>
              </a:rPr>
              <a:t>remove the margins on all elements. </a:t>
            </a:r>
            <a:endParaRPr lang="en-US" sz="1600" b="1" i="1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Raleway" panose="020B0604020202020204" charset="0"/>
              </a:rPr>
              <a:t>This </a:t>
            </a:r>
            <a:r>
              <a:rPr lang="en-US" sz="1600" dirty="0">
                <a:solidFill>
                  <a:schemeClr val="tx1"/>
                </a:solidFill>
                <a:latin typeface="Raleway" panose="020B0604020202020204" charset="0"/>
              </a:rPr>
              <a:t>means that </a:t>
            </a:r>
            <a:r>
              <a:rPr lang="en-US" sz="1600" b="1" i="1" dirty="0">
                <a:solidFill>
                  <a:schemeClr val="tx1"/>
                </a:solidFill>
                <a:latin typeface="Raleway" panose="020B0604020202020204" charset="0"/>
              </a:rPr>
              <a:t>instead of the default styling added by the browser</a:t>
            </a:r>
            <a:r>
              <a:rPr lang="en-US" sz="1600" dirty="0">
                <a:solidFill>
                  <a:schemeClr val="tx1"/>
                </a:solidFill>
                <a:latin typeface="Raleway" panose="020B0604020202020204" charset="0"/>
              </a:rPr>
              <a:t>, which spaces out headings and paragraphs with margins, everything is close together and we can't see the different paragraphs easily.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573" y="4186654"/>
            <a:ext cx="3984353" cy="167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sz="3200" dirty="0" smtClean="0"/>
              <a:t>Universal  Selector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02" y="905941"/>
            <a:ext cx="8779941" cy="571257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if I wanted to </a:t>
            </a:r>
            <a:r>
              <a:rPr lang="en-US" sz="1600" dirty="0">
                <a:solidFill>
                  <a:srgbClr val="FF0000"/>
                </a:solidFill>
              </a:rPr>
              <a:t>select the first child </a:t>
            </a:r>
            <a:r>
              <a:rPr lang="en-US" sz="1600" dirty="0">
                <a:solidFill>
                  <a:schemeClr val="tx1"/>
                </a:solidFill>
              </a:rPr>
              <a:t>of </a:t>
            </a:r>
            <a:r>
              <a:rPr lang="en-US" sz="1600" b="1" i="1" dirty="0">
                <a:solidFill>
                  <a:srgbClr val="FF0000"/>
                </a:solidFill>
              </a:rPr>
              <a:t>any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&lt;article&gt; </a:t>
            </a:r>
            <a:r>
              <a:rPr lang="en-US" sz="1600" dirty="0">
                <a:solidFill>
                  <a:schemeClr val="tx1"/>
                </a:solidFill>
              </a:rPr>
              <a:t>element, no matter what element it was, and make it bold, I could use the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:first-child </a:t>
            </a:r>
            <a:r>
              <a:rPr lang="en-US" sz="1600" dirty="0" smtClean="0">
                <a:solidFill>
                  <a:schemeClr val="tx1"/>
                </a:solidFill>
              </a:rPr>
              <a:t>selector.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This </a:t>
            </a:r>
            <a:r>
              <a:rPr lang="en-US" sz="1600" b="1" i="1" dirty="0">
                <a:solidFill>
                  <a:schemeClr val="tx1"/>
                </a:solidFill>
              </a:rPr>
              <a:t>could be confused </a:t>
            </a:r>
            <a:r>
              <a:rPr lang="en-US" sz="1600" dirty="0">
                <a:solidFill>
                  <a:schemeClr val="tx1"/>
                </a:solidFill>
              </a:rPr>
              <a:t>however with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article:first-child</a:t>
            </a:r>
            <a:r>
              <a:rPr lang="en-US" sz="1600" dirty="0">
                <a:solidFill>
                  <a:schemeClr val="tx1"/>
                </a:solidFill>
              </a:rPr>
              <a:t>, which will select any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&lt;article&gt; element </a:t>
            </a:r>
            <a:r>
              <a:rPr lang="en-US" sz="1600" dirty="0">
                <a:solidFill>
                  <a:schemeClr val="tx1"/>
                </a:solidFill>
              </a:rPr>
              <a:t>that is </a:t>
            </a:r>
            <a:r>
              <a:rPr lang="en-US" sz="1600" b="1" i="1" dirty="0">
                <a:solidFill>
                  <a:schemeClr val="tx1"/>
                </a:solidFill>
              </a:rPr>
              <a:t>the first child of another element.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To </a:t>
            </a:r>
            <a:r>
              <a:rPr lang="en-US" sz="1600" b="1" i="1" dirty="0">
                <a:solidFill>
                  <a:schemeClr val="tx1"/>
                </a:solidFill>
              </a:rPr>
              <a:t>avoid this confusion </a:t>
            </a:r>
            <a:r>
              <a:rPr lang="en-US" sz="1600" dirty="0">
                <a:solidFill>
                  <a:schemeClr val="tx1"/>
                </a:solidFill>
              </a:rPr>
              <a:t>we can </a:t>
            </a:r>
            <a:r>
              <a:rPr lang="en-US" sz="1600" dirty="0">
                <a:solidFill>
                  <a:srgbClr val="FF0000"/>
                </a:solidFill>
              </a:rPr>
              <a:t>add the universal selector </a:t>
            </a:r>
            <a:r>
              <a:rPr lang="en-US" sz="1600" dirty="0">
                <a:solidFill>
                  <a:schemeClr val="tx1"/>
                </a:solidFill>
              </a:rPr>
              <a:t>to the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:first-child selector</a:t>
            </a:r>
            <a:r>
              <a:rPr lang="en-US" sz="1600" dirty="0">
                <a:solidFill>
                  <a:schemeClr val="tx1"/>
                </a:solidFill>
              </a:rPr>
              <a:t>, so it is obvious what the selector is doing. It is selecting any element which is the first-child of an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&lt;article&gt; element: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746" y="5461692"/>
            <a:ext cx="3766295" cy="1156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32" y="1967843"/>
            <a:ext cx="3733011" cy="109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sz="3200" dirty="0" smtClean="0"/>
              <a:t>Class  Selector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b="1" i="1" dirty="0">
                <a:solidFill>
                  <a:schemeClr val="tx1"/>
                </a:solidFill>
              </a:rPr>
              <a:t>class selector starts </a:t>
            </a:r>
            <a:r>
              <a:rPr lang="en-US" sz="1600" dirty="0">
                <a:solidFill>
                  <a:schemeClr val="tx1"/>
                </a:solidFill>
              </a:rPr>
              <a:t>with a </a:t>
            </a:r>
            <a:r>
              <a:rPr lang="en-US" sz="1600" dirty="0">
                <a:solidFill>
                  <a:srgbClr val="FF0000"/>
                </a:solidFill>
              </a:rPr>
              <a:t>full stop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(.) </a:t>
            </a:r>
            <a:r>
              <a:rPr lang="en-US" sz="1600" dirty="0">
                <a:solidFill>
                  <a:schemeClr val="tx1"/>
                </a:solidFill>
              </a:rPr>
              <a:t>character and will select everything in the document with that class applied to it. </a:t>
            </a:r>
            <a:endParaRPr lang="en-US" sz="1600" dirty="0">
              <a:solidFill>
                <a:schemeClr val="tx1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626" y="2476170"/>
            <a:ext cx="4862766" cy="147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7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sz="3200" dirty="0" smtClean="0"/>
              <a:t>Class  Selector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u="sng" dirty="0" smtClean="0">
                <a:solidFill>
                  <a:srgbClr val="FF0000"/>
                </a:solidFill>
              </a:rPr>
              <a:t>Targeting Classes on Particular Elements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You can create a selector that will </a:t>
            </a:r>
            <a:r>
              <a:rPr lang="en-US" sz="1600" b="1" i="1" dirty="0">
                <a:solidFill>
                  <a:schemeClr val="tx1"/>
                </a:solidFill>
              </a:rPr>
              <a:t>target specific elements with the class applied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509" y="2948243"/>
            <a:ext cx="6107864" cy="304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2616541"/>
            <a:ext cx="8229600" cy="670945"/>
          </a:xfrm>
        </p:spPr>
        <p:txBody>
          <a:bodyPr/>
          <a:lstStyle/>
          <a:p>
            <a:pPr algn="ctr"/>
            <a:r>
              <a:rPr lang="en-US" dirty="0" smtClean="0"/>
              <a:t>CSS Selectors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sz="3200" dirty="0" smtClean="0"/>
              <a:t>Class  Selector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u="sng" dirty="0">
                <a:solidFill>
                  <a:srgbClr val="FF0000"/>
                </a:solidFill>
              </a:rPr>
              <a:t>Target an element if it has more than one class applied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You can apply </a:t>
            </a:r>
            <a:r>
              <a:rPr lang="en-US" sz="1600" b="1" i="1" dirty="0">
                <a:solidFill>
                  <a:schemeClr val="tx1"/>
                </a:solidFill>
              </a:rPr>
              <a:t>multiple classes </a:t>
            </a:r>
            <a:r>
              <a:rPr lang="en-US" sz="1600" dirty="0">
                <a:solidFill>
                  <a:schemeClr val="tx1"/>
                </a:solidFill>
              </a:rPr>
              <a:t>to an element </a:t>
            </a:r>
            <a:r>
              <a:rPr lang="en-US" sz="1600" b="1" i="1" dirty="0">
                <a:solidFill>
                  <a:schemeClr val="tx1"/>
                </a:solidFill>
              </a:rPr>
              <a:t>and target them individually</a:t>
            </a:r>
            <a:r>
              <a:rPr lang="en-US" sz="1600" dirty="0">
                <a:solidFill>
                  <a:schemeClr val="tx1"/>
                </a:solidFill>
              </a:rPr>
              <a:t>, or only select the element </a:t>
            </a:r>
            <a:r>
              <a:rPr lang="en-US" sz="1600" b="1" i="1" dirty="0">
                <a:solidFill>
                  <a:schemeClr val="tx1"/>
                </a:solidFill>
              </a:rPr>
              <a:t>when all of the classes in the selector are present</a:t>
            </a:r>
            <a:r>
              <a:rPr lang="en-US" sz="1600" b="1" i="1" dirty="0" smtClean="0">
                <a:solidFill>
                  <a:schemeClr val="tx1"/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29" y="2818222"/>
            <a:ext cx="3542089" cy="2558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225" y="2640396"/>
            <a:ext cx="4692605" cy="388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sz="3200" dirty="0" smtClean="0"/>
              <a:t>ID  Selector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02" y="905941"/>
            <a:ext cx="8779941" cy="571257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An </a:t>
            </a:r>
            <a:r>
              <a:rPr lang="en-US" sz="1600" b="1" i="1" dirty="0">
                <a:solidFill>
                  <a:schemeClr val="tx1"/>
                </a:solidFill>
              </a:rPr>
              <a:t>ID selector begins </a:t>
            </a:r>
            <a:r>
              <a:rPr lang="en-US" sz="1600" dirty="0">
                <a:solidFill>
                  <a:schemeClr val="tx1"/>
                </a:solidFill>
              </a:rPr>
              <a:t>with a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600" dirty="0">
                <a:solidFill>
                  <a:schemeClr val="tx1"/>
                </a:solidFill>
              </a:rPr>
              <a:t>rather than a full stop character, but is basically used in the </a:t>
            </a:r>
            <a:r>
              <a:rPr lang="en-US" sz="1600" b="1" i="1" dirty="0">
                <a:solidFill>
                  <a:schemeClr val="tx1"/>
                </a:solidFill>
              </a:rPr>
              <a:t>same way as a class selector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</a:rPr>
              <a:t>An </a:t>
            </a:r>
            <a:r>
              <a:rPr lang="en-US" sz="1600" dirty="0">
                <a:solidFill>
                  <a:schemeClr val="tx1"/>
                </a:solidFill>
              </a:rPr>
              <a:t>ID however </a:t>
            </a:r>
            <a:r>
              <a:rPr lang="en-US" sz="1600" dirty="0">
                <a:solidFill>
                  <a:srgbClr val="FF0000"/>
                </a:solidFill>
              </a:rPr>
              <a:t>can be used only once per document. 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</a:rPr>
              <a:t>It </a:t>
            </a:r>
            <a:r>
              <a:rPr lang="en-US" sz="1600" dirty="0">
                <a:solidFill>
                  <a:schemeClr val="tx1"/>
                </a:solidFill>
              </a:rPr>
              <a:t>can </a:t>
            </a:r>
            <a:r>
              <a:rPr lang="en-US" sz="1600" b="1" i="1" dirty="0">
                <a:solidFill>
                  <a:schemeClr val="tx1"/>
                </a:solidFill>
              </a:rPr>
              <a:t>select an element </a:t>
            </a:r>
            <a:r>
              <a:rPr lang="en-US" sz="1600" dirty="0">
                <a:solidFill>
                  <a:schemeClr val="tx1"/>
                </a:solidFill>
              </a:rPr>
              <a:t>that has the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set on it, </a:t>
            </a:r>
            <a:r>
              <a:rPr lang="en-US" sz="1600" dirty="0">
                <a:solidFill>
                  <a:schemeClr val="tx1"/>
                </a:solidFill>
              </a:rPr>
              <a:t>and </a:t>
            </a:r>
            <a:r>
              <a:rPr lang="en-US" sz="1600" b="1" i="1" dirty="0">
                <a:solidFill>
                  <a:schemeClr val="tx1"/>
                </a:solidFill>
              </a:rPr>
              <a:t>you can precede </a:t>
            </a: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chemeClr val="tx1"/>
                </a:solidFill>
              </a:rPr>
              <a:t> with a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selector</a:t>
            </a:r>
            <a:r>
              <a:rPr lang="en-US" sz="1600" dirty="0">
                <a:solidFill>
                  <a:schemeClr val="tx1"/>
                </a:solidFill>
              </a:rPr>
              <a:t> to </a:t>
            </a:r>
            <a:r>
              <a:rPr lang="en-US" sz="1600" b="1" i="1" dirty="0">
                <a:solidFill>
                  <a:schemeClr val="tx1"/>
                </a:solidFill>
              </a:rPr>
              <a:t>only target the element if both the element and ID match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53" y="3762227"/>
            <a:ext cx="8376944" cy="273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6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sz="3200" dirty="0" smtClean="0"/>
              <a:t>ID  Selector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02" y="905941"/>
            <a:ext cx="8779941" cy="571257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65" y="3981047"/>
            <a:ext cx="4972389" cy="2431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70" y="1179329"/>
            <a:ext cx="8766818" cy="231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sz="3200" dirty="0" smtClean="0"/>
              <a:t>Presence and Value  Selector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02" y="905941"/>
            <a:ext cx="8779941" cy="571257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Raleway" panose="020B0604020202020204" charset="0"/>
              </a:rPr>
              <a:t>These selectors </a:t>
            </a:r>
            <a:r>
              <a:rPr lang="en-US" sz="1600" b="1" i="1" dirty="0">
                <a:solidFill>
                  <a:schemeClr val="tx1"/>
                </a:solidFill>
                <a:latin typeface="Raleway" panose="020B0604020202020204" charset="0"/>
              </a:rPr>
              <a:t>enable the selection of an element based on the presence of </a:t>
            </a:r>
            <a:r>
              <a:rPr lang="en-US" sz="1600" dirty="0">
                <a:solidFill>
                  <a:schemeClr val="tx1"/>
                </a:solidFill>
                <a:latin typeface="Raleway" panose="020B0604020202020204" charset="0"/>
              </a:rPr>
              <a:t>an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</a:rPr>
              <a:t>attribute alone </a:t>
            </a:r>
            <a:r>
              <a:rPr lang="en-US" sz="1600" dirty="0">
                <a:solidFill>
                  <a:schemeClr val="tx1"/>
                </a:solidFill>
                <a:latin typeface="Raleway" panose="020B0604020202020204" charset="0"/>
              </a:rPr>
              <a:t>(for example </a:t>
            </a:r>
            <a:r>
              <a:rPr lang="en-US" sz="1600" dirty="0" err="1">
                <a:solidFill>
                  <a:schemeClr val="tx1"/>
                </a:solidFill>
                <a:latin typeface="Raleway" panose="020B0604020202020204" charset="0"/>
              </a:rPr>
              <a:t>href</a:t>
            </a:r>
            <a:r>
              <a:rPr lang="en-US" sz="1600" dirty="0">
                <a:solidFill>
                  <a:schemeClr val="tx1"/>
                </a:solidFill>
                <a:latin typeface="Raleway" panose="020B0604020202020204" charset="0"/>
              </a:rPr>
              <a:t>), or on various </a:t>
            </a:r>
            <a:r>
              <a:rPr lang="en-US" sz="1600" b="1" i="1" dirty="0">
                <a:solidFill>
                  <a:schemeClr val="tx1"/>
                </a:solidFill>
                <a:latin typeface="Raleway" panose="020B0604020202020204" charset="0"/>
              </a:rPr>
              <a:t>different matches against the value of the attribute</a:t>
            </a:r>
            <a:r>
              <a:rPr lang="en-US" sz="1600" b="1" i="1" dirty="0" smtClean="0">
                <a:solidFill>
                  <a:schemeClr val="tx1"/>
                </a:solidFill>
                <a:latin typeface="Raleway" panose="020B060402020202020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4533"/>
            <a:ext cx="9144000" cy="453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sz="3200" dirty="0" smtClean="0"/>
              <a:t>Presence and Value  Selector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02" y="905941"/>
            <a:ext cx="8779941" cy="571257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Raleway" panose="020B0604020202020204" charset="0"/>
              </a:rPr>
              <a:t>Example:</a:t>
            </a:r>
            <a:endParaRPr lang="en-US" sz="1600" b="1" i="1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17" y="1633740"/>
            <a:ext cx="6389979" cy="2007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945" y="4024212"/>
            <a:ext cx="6146499" cy="259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5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sz="3200" dirty="0" smtClean="0"/>
              <a:t>Presence and Value  Selector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02" y="905941"/>
            <a:ext cx="8779941" cy="571257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Raleway" panose="020B0604020202020204" charset="0"/>
              </a:rPr>
              <a:t>Example:</a:t>
            </a:r>
            <a:endParaRPr lang="en-US" sz="1600" b="1" i="1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642" y="905941"/>
            <a:ext cx="4377216" cy="1847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009" y="3300594"/>
            <a:ext cx="5236354" cy="34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7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sz="3200" dirty="0" smtClean="0"/>
              <a:t>Presence and Value  Selector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02" y="905941"/>
            <a:ext cx="8779941" cy="571257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Raleway" panose="020B0604020202020204" charset="0"/>
              </a:rPr>
              <a:t>Example:</a:t>
            </a:r>
            <a:endParaRPr lang="en-US" sz="1600" b="1" i="1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642" y="905941"/>
            <a:ext cx="4377216" cy="1847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009" y="3300594"/>
            <a:ext cx="5236354" cy="34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sz="3200" dirty="0" smtClean="0"/>
              <a:t>Presence and Value  Selector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02" y="905941"/>
            <a:ext cx="8779941" cy="571257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Raleway" panose="020B0604020202020204" charset="0"/>
              </a:rPr>
              <a:t>By using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li[class] </a:t>
            </a:r>
            <a:r>
              <a:rPr lang="en-US" sz="1600" dirty="0">
                <a:solidFill>
                  <a:schemeClr val="tx1"/>
                </a:solidFill>
                <a:latin typeface="Raleway" panose="020B0604020202020204" charset="0"/>
              </a:rPr>
              <a:t>we can </a:t>
            </a:r>
            <a:r>
              <a:rPr lang="en-US" sz="1600" b="1" i="1" dirty="0">
                <a:solidFill>
                  <a:schemeClr val="tx1"/>
                </a:solidFill>
                <a:latin typeface="Raleway" panose="020B0604020202020204" charset="0"/>
              </a:rPr>
              <a:t>match any selector </a:t>
            </a:r>
            <a:r>
              <a:rPr lang="en-US" sz="1600" dirty="0">
                <a:solidFill>
                  <a:schemeClr val="tx1"/>
                </a:solidFill>
                <a:latin typeface="Raleway" panose="020B0604020202020204" charset="0"/>
              </a:rPr>
              <a:t>with a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</a:rPr>
              <a:t>class attribute</a:t>
            </a:r>
            <a:r>
              <a:rPr lang="en-US" sz="1600" dirty="0">
                <a:solidFill>
                  <a:schemeClr val="tx1"/>
                </a:solidFill>
                <a:latin typeface="Raleway" panose="020B0604020202020204" charset="0"/>
              </a:rPr>
              <a:t>. This matches all but the first list item</a:t>
            </a:r>
            <a:r>
              <a:rPr lang="en-US" sz="1600" dirty="0" smtClean="0">
                <a:solidFill>
                  <a:schemeClr val="tx1"/>
                </a:solidFill>
                <a:latin typeface="Raleway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li[class="a"] </a:t>
            </a:r>
            <a:r>
              <a:rPr lang="en-US" sz="1600" b="1" i="1" dirty="0">
                <a:solidFill>
                  <a:schemeClr val="tx1"/>
                </a:solidFill>
                <a:latin typeface="Raleway" panose="020B0604020202020204" charset="0"/>
              </a:rPr>
              <a:t>matches a selector with a class </a:t>
            </a:r>
            <a:r>
              <a:rPr lang="en-US" sz="1600" dirty="0">
                <a:solidFill>
                  <a:schemeClr val="tx1"/>
                </a:solidFill>
                <a:latin typeface="Raleway" panose="020B0604020202020204" charset="0"/>
              </a:rPr>
              <a:t>of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latin typeface="Raleway" panose="020B0604020202020204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</a:rPr>
              <a:t>but not a selector with a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of a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</a:rPr>
              <a:t>with another space-separated class as part of the value</a:t>
            </a:r>
            <a:r>
              <a:rPr lang="en-US" sz="1600" dirty="0">
                <a:solidFill>
                  <a:schemeClr val="tx1"/>
                </a:solidFill>
                <a:latin typeface="Raleway" panose="020B0604020202020204" charset="0"/>
              </a:rPr>
              <a:t>. </a:t>
            </a: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Raleway" panose="020B0604020202020204" charset="0"/>
              </a:rPr>
              <a:t>It </a:t>
            </a:r>
            <a:r>
              <a:rPr lang="en-US" sz="1600" dirty="0">
                <a:solidFill>
                  <a:schemeClr val="tx1"/>
                </a:solidFill>
                <a:latin typeface="Raleway" panose="020B0604020202020204" charset="0"/>
              </a:rPr>
              <a:t>selects the second list item</a:t>
            </a:r>
            <a:r>
              <a:rPr lang="en-US" sz="1600" dirty="0" smtClean="0">
                <a:solidFill>
                  <a:schemeClr val="tx1"/>
                </a:solidFill>
                <a:latin typeface="Raleway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li[class~="a"] </a:t>
            </a:r>
            <a:r>
              <a:rPr lang="en-US" sz="1600" dirty="0">
                <a:solidFill>
                  <a:schemeClr val="tx1"/>
                </a:solidFill>
                <a:latin typeface="Raleway" panose="020B0604020202020204" charset="0"/>
              </a:rPr>
              <a:t>will </a:t>
            </a:r>
            <a:r>
              <a:rPr lang="en-US" sz="1600" b="1" i="1" dirty="0">
                <a:solidFill>
                  <a:schemeClr val="tx1"/>
                </a:solidFill>
                <a:latin typeface="Raleway" panose="020B0604020202020204" charset="0"/>
              </a:rPr>
              <a:t>match a class of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latin typeface="Raleway" panose="020B0604020202020204" charset="0"/>
              </a:rPr>
              <a:t> but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</a:rPr>
              <a:t>also a value that contains the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of a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</a:rPr>
              <a:t> as part of a whitespace-separated list</a:t>
            </a:r>
            <a:r>
              <a:rPr lang="en-US" sz="1600" dirty="0">
                <a:solidFill>
                  <a:schemeClr val="tx1"/>
                </a:solidFill>
                <a:latin typeface="Raleway" panose="020B0604020202020204" charset="0"/>
              </a:rPr>
              <a:t>. It selects the second and third list items.</a:t>
            </a: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sz="3200" dirty="0" smtClean="0"/>
              <a:t>Presence and Value  Selector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02" y="905941"/>
            <a:ext cx="8779941" cy="571257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Raleway" panose="020B0604020202020204" charset="0"/>
              </a:rPr>
              <a:t>Example:</a:t>
            </a:r>
            <a:endParaRPr lang="en-US" sz="1600" b="1" i="1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17" y="1633740"/>
            <a:ext cx="6389979" cy="2007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945" y="4024212"/>
            <a:ext cx="6146499" cy="259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9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sz="3200" dirty="0" smtClean="0"/>
              <a:t>Selectors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02" y="905941"/>
            <a:ext cx="8779941" cy="571257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Raleway" panose="020B0604020202020204" charset="0"/>
              </a:rPr>
              <a:t>Summary of selectors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2" y="1633740"/>
            <a:ext cx="8867027" cy="436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1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Everything in </a:t>
            </a:r>
            <a:r>
              <a:rPr lang="en-US" sz="1800" b="1" i="1" dirty="0">
                <a:solidFill>
                  <a:schemeClr val="tx1"/>
                </a:solidFill>
              </a:rPr>
              <a:t>CSS has a box around it</a:t>
            </a:r>
            <a:r>
              <a:rPr lang="en-US" sz="1800" dirty="0">
                <a:solidFill>
                  <a:schemeClr val="tx1"/>
                </a:solidFill>
              </a:rPr>
              <a:t>, and understanding these boxes is key to being able to create layouts with CSS, or to align items with other </a:t>
            </a:r>
            <a:r>
              <a:rPr lang="en-US" sz="1800" dirty="0" smtClean="0">
                <a:solidFill>
                  <a:schemeClr val="tx1"/>
                </a:solidFill>
              </a:rPr>
              <a:t>items.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333333"/>
                </a:solidFill>
                <a:latin typeface="Raleway" panose="020B0604020202020204" charset="0"/>
              </a:rPr>
              <a:t>In CSS we broadly have </a:t>
            </a:r>
            <a:r>
              <a:rPr lang="en-US" sz="1800" b="1" i="1" dirty="0">
                <a:solidFill>
                  <a:srgbClr val="333333"/>
                </a:solidFill>
                <a:latin typeface="Raleway" panose="020B0604020202020204" charset="0"/>
              </a:rPr>
              <a:t>two types of boxes </a:t>
            </a:r>
            <a:r>
              <a:rPr lang="en-US" sz="1800" dirty="0">
                <a:solidFill>
                  <a:srgbClr val="333333"/>
                </a:solidFill>
                <a:latin typeface="Raleway" panose="020B0604020202020204" charset="0"/>
              </a:rPr>
              <a:t>— </a:t>
            </a:r>
            <a:r>
              <a:rPr lang="en-US" sz="1800" dirty="0">
                <a:solidFill>
                  <a:srgbClr val="FF0000"/>
                </a:solidFill>
                <a:latin typeface="Raleway" panose="020B0604020202020204" charset="0"/>
              </a:rPr>
              <a:t>block boxes </a:t>
            </a:r>
            <a:r>
              <a:rPr lang="en-US" sz="1800" dirty="0">
                <a:solidFill>
                  <a:srgbClr val="333333"/>
                </a:solidFill>
                <a:latin typeface="Raleway" panose="020B0604020202020204" charset="0"/>
              </a:rPr>
              <a:t>and </a:t>
            </a:r>
            <a:r>
              <a:rPr lang="en-US" sz="1800" dirty="0">
                <a:solidFill>
                  <a:srgbClr val="FF0000"/>
                </a:solidFill>
                <a:latin typeface="Raleway" panose="020B0604020202020204" charset="0"/>
              </a:rPr>
              <a:t>inline boxes.</a:t>
            </a:r>
            <a:endParaRPr lang="en-US" sz="1800" dirty="0" smtClean="0">
              <a:solidFill>
                <a:srgbClr val="FF0000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7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47" y="2714934"/>
            <a:ext cx="8229600" cy="727799"/>
          </a:xfrm>
        </p:spPr>
        <p:txBody>
          <a:bodyPr/>
          <a:lstStyle/>
          <a:p>
            <a:pPr algn="ctr"/>
            <a:r>
              <a:rPr lang="en-US" sz="2800" dirty="0" smtClean="0"/>
              <a:t>Questions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18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Block and inline boxes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Everything in </a:t>
            </a:r>
            <a:r>
              <a:rPr lang="en-US" sz="1800" b="1" i="1" dirty="0">
                <a:solidFill>
                  <a:schemeClr val="tx1"/>
                </a:solidFill>
              </a:rPr>
              <a:t>CSS has a box around it</a:t>
            </a:r>
            <a:r>
              <a:rPr lang="en-US" sz="1800" dirty="0">
                <a:solidFill>
                  <a:schemeClr val="tx1"/>
                </a:solidFill>
              </a:rPr>
              <a:t>, and understanding these boxes is key to being able to create layouts with CSS, or to align items with other </a:t>
            </a:r>
            <a:r>
              <a:rPr lang="en-US" sz="1800" dirty="0" smtClean="0">
                <a:solidFill>
                  <a:schemeClr val="tx1"/>
                </a:solidFill>
              </a:rPr>
              <a:t>items.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333333"/>
                </a:solidFill>
                <a:latin typeface="Raleway" panose="020B0604020202020204" charset="0"/>
              </a:rPr>
              <a:t>In CSS we broadly have </a:t>
            </a:r>
            <a:r>
              <a:rPr lang="en-US" sz="1800" b="1" i="1" dirty="0">
                <a:solidFill>
                  <a:srgbClr val="333333"/>
                </a:solidFill>
                <a:latin typeface="Raleway" panose="020B0604020202020204" charset="0"/>
              </a:rPr>
              <a:t>two types of boxes </a:t>
            </a:r>
            <a:r>
              <a:rPr lang="en-US" sz="1800" dirty="0">
                <a:solidFill>
                  <a:srgbClr val="333333"/>
                </a:solidFill>
                <a:latin typeface="Raleway" panose="020B0604020202020204" charset="0"/>
              </a:rPr>
              <a:t>— </a:t>
            </a:r>
            <a:r>
              <a:rPr lang="en-US" sz="1800" dirty="0">
                <a:solidFill>
                  <a:srgbClr val="FF0000"/>
                </a:solidFill>
                <a:latin typeface="Raleway" panose="020B0604020202020204" charset="0"/>
              </a:rPr>
              <a:t>block boxes </a:t>
            </a:r>
            <a:r>
              <a:rPr lang="en-US" sz="1800" dirty="0">
                <a:solidFill>
                  <a:srgbClr val="333333"/>
                </a:solidFill>
                <a:latin typeface="Raleway" panose="020B0604020202020204" charset="0"/>
              </a:rPr>
              <a:t>and </a:t>
            </a:r>
            <a:r>
              <a:rPr lang="en-US" sz="1800" dirty="0">
                <a:solidFill>
                  <a:srgbClr val="FF0000"/>
                </a:solidFill>
                <a:latin typeface="Raleway" panose="020B0604020202020204" charset="0"/>
              </a:rPr>
              <a:t>inline boxes.</a:t>
            </a:r>
            <a:endParaRPr lang="en-US" sz="1800" dirty="0" smtClean="0">
              <a:solidFill>
                <a:srgbClr val="FF0000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3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Selector 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If you have </a:t>
            </a:r>
            <a:r>
              <a:rPr lang="en-US" sz="1600" b="1" i="1" dirty="0">
                <a:solidFill>
                  <a:schemeClr val="tx1"/>
                </a:solidFill>
              </a:rPr>
              <a:t>more than one thing which uses </a:t>
            </a: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rgbClr val="FF0000"/>
                </a:solidFill>
              </a:rPr>
              <a:t>same CSS </a:t>
            </a:r>
            <a:r>
              <a:rPr lang="en-US" sz="1600" dirty="0">
                <a:solidFill>
                  <a:schemeClr val="tx1"/>
                </a:solidFill>
              </a:rPr>
              <a:t>then </a:t>
            </a:r>
            <a:r>
              <a:rPr lang="en-US" sz="1600" b="1" i="1" dirty="0">
                <a:solidFill>
                  <a:schemeClr val="tx1"/>
                </a:solidFill>
              </a:rPr>
              <a:t>the individual selectors can be combined into a selector list </a:t>
            </a:r>
            <a:r>
              <a:rPr lang="en-US" sz="1600" dirty="0">
                <a:solidFill>
                  <a:schemeClr val="tx1"/>
                </a:solidFill>
              </a:rPr>
              <a:t>so that the rule is applied to all of the individual selectors.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</a:rPr>
              <a:t>For </a:t>
            </a:r>
            <a:r>
              <a:rPr lang="en-US" sz="1600" dirty="0">
                <a:solidFill>
                  <a:schemeClr val="tx1"/>
                </a:solidFill>
              </a:rPr>
              <a:t>example, if I have the </a:t>
            </a:r>
            <a:r>
              <a:rPr lang="en-US" sz="1600" dirty="0">
                <a:solidFill>
                  <a:srgbClr val="FF0000"/>
                </a:solidFill>
              </a:rPr>
              <a:t>same CSS </a:t>
            </a:r>
            <a:r>
              <a:rPr lang="en-US" sz="1600" dirty="0">
                <a:solidFill>
                  <a:schemeClr val="tx1"/>
                </a:solidFill>
              </a:rPr>
              <a:t>for an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 </a:t>
            </a:r>
            <a:r>
              <a:rPr lang="en-US" sz="1600" dirty="0">
                <a:solidFill>
                  <a:schemeClr val="tx1"/>
                </a:solidFill>
              </a:rPr>
              <a:t>and also a class of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.special</a:t>
            </a:r>
            <a:r>
              <a:rPr lang="en-US" sz="1600" dirty="0">
                <a:solidFill>
                  <a:schemeClr val="tx1"/>
                </a:solidFill>
              </a:rPr>
              <a:t>, I could </a:t>
            </a:r>
            <a:r>
              <a:rPr lang="en-US" sz="1600" b="1" i="1" dirty="0">
                <a:solidFill>
                  <a:schemeClr val="tx1"/>
                </a:solidFill>
              </a:rPr>
              <a:t>write this as two separate rules</a:t>
            </a:r>
            <a:r>
              <a:rPr lang="en-US" sz="1600" b="1" i="1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I could </a:t>
            </a: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also combine these into a selector list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, by adding a comma between them.</a:t>
            </a: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406" y="2673238"/>
            <a:ext cx="2647966" cy="21156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748" y="5387644"/>
            <a:ext cx="3272411" cy="104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Selector 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tx1"/>
                </a:solidFill>
              </a:rPr>
              <a:t>When you group selectors </a:t>
            </a:r>
            <a:r>
              <a:rPr lang="en-US" sz="1600" dirty="0">
                <a:solidFill>
                  <a:schemeClr val="tx1"/>
                </a:solidFill>
              </a:rPr>
              <a:t>in this way, </a:t>
            </a:r>
            <a:r>
              <a:rPr lang="en-US" sz="1600" dirty="0">
                <a:solidFill>
                  <a:srgbClr val="FF0000"/>
                </a:solidFill>
              </a:rPr>
              <a:t>if any selector is invalid </a:t>
            </a: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b="1" i="1" dirty="0">
                <a:solidFill>
                  <a:schemeClr val="tx1"/>
                </a:solidFill>
              </a:rPr>
              <a:t>whole rule will be ignored</a:t>
            </a:r>
            <a:r>
              <a:rPr lang="en-US" sz="1600" b="1" i="1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Raleway" panose="020B0604020202020204" charset="0"/>
              </a:rPr>
              <a:t>In this example, </a:t>
            </a:r>
            <a:r>
              <a:rPr lang="en-US" sz="1600" b="1" i="1" dirty="0" smtClean="0">
                <a:solidFill>
                  <a:schemeClr val="tx1"/>
                </a:solidFill>
                <a:latin typeface="Raleway" panose="020B0604020202020204" charset="0"/>
              </a:rPr>
              <a:t>the entire rule will be deemed in</a:t>
            </a:r>
            <a:r>
              <a:rPr lang="en-US" sz="1600" dirty="0" smtClean="0">
                <a:solidFill>
                  <a:schemeClr val="tx1"/>
                </a:solidFill>
                <a:latin typeface="Raleway" panose="020B0604020202020204" charset="0"/>
              </a:rPr>
              <a:t>valid as the class special has  an invalid class selector.</a:t>
            </a:r>
            <a:endParaRPr lang="en-US" sz="1600" dirty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798" y="1975653"/>
            <a:ext cx="4525305" cy="219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0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2616541"/>
            <a:ext cx="8229600" cy="670945"/>
          </a:xfrm>
        </p:spPr>
        <p:txBody>
          <a:bodyPr/>
          <a:lstStyle/>
          <a:p>
            <a:pPr algn="ctr"/>
            <a:r>
              <a:rPr lang="en-US" dirty="0" smtClean="0"/>
              <a:t>Types of Selectors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9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Type, class and ID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This group includes selectors that target an </a:t>
            </a:r>
            <a:r>
              <a:rPr lang="en-US" sz="1600" dirty="0">
                <a:solidFill>
                  <a:srgbClr val="FF0000"/>
                </a:solidFill>
              </a:rPr>
              <a:t>HTML element </a:t>
            </a:r>
            <a:r>
              <a:rPr lang="en-US" sz="1600" dirty="0">
                <a:solidFill>
                  <a:schemeClr val="tx1"/>
                </a:solidFill>
              </a:rPr>
              <a:t>such as an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</a:rPr>
              <a:t>It also includes selectors which target a </a:t>
            </a:r>
            <a:r>
              <a:rPr lang="en-US" sz="1600" dirty="0" smtClean="0">
                <a:solidFill>
                  <a:srgbClr val="FF0000"/>
                </a:solidFill>
              </a:rPr>
              <a:t>class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Raleway" panose="020B0604020202020204" charset="0"/>
              </a:rPr>
              <a:t>Or </a:t>
            </a:r>
            <a:r>
              <a:rPr lang="en-US" sz="1600" dirty="0" smtClean="0">
                <a:solidFill>
                  <a:srgbClr val="FF0000"/>
                </a:solidFill>
                <a:latin typeface="Raleway" panose="020B0604020202020204" charset="0"/>
              </a:rPr>
              <a:t>ID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98" y="1590506"/>
            <a:ext cx="2286592" cy="810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698" y="3081108"/>
            <a:ext cx="2502906" cy="8118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698" y="4761372"/>
            <a:ext cx="2551395" cy="88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This group of selectors gives you different ways to </a:t>
            </a:r>
            <a:r>
              <a:rPr lang="en-US" sz="1600" b="1" i="1" dirty="0">
                <a:solidFill>
                  <a:schemeClr val="tx1"/>
                </a:solidFill>
              </a:rPr>
              <a:t>select elements based on the presence of a certain attribute on an element</a:t>
            </a:r>
            <a:r>
              <a:rPr lang="en-US" sz="1600" dirty="0" smtClean="0">
                <a:solidFill>
                  <a:schemeClr val="tx1"/>
                </a:solidFill>
              </a:rPr>
              <a:t>: 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Raleway" panose="020B0604020202020204" charset="0"/>
              </a:rPr>
              <a:t>Or even make a </a:t>
            </a:r>
            <a:r>
              <a:rPr lang="en-US" sz="1600" b="1" i="1" dirty="0">
                <a:solidFill>
                  <a:schemeClr val="tx1"/>
                </a:solidFill>
                <a:latin typeface="Raleway" panose="020B0604020202020204" charset="0"/>
              </a:rPr>
              <a:t>selection based on the presence of an attribute with a particular value</a:t>
            </a:r>
            <a:r>
              <a:rPr lang="en-US" sz="1600" dirty="0">
                <a:solidFill>
                  <a:schemeClr val="tx1"/>
                </a:solidFill>
                <a:latin typeface="Raleway" panose="020B0604020202020204" charset="0"/>
              </a:rPr>
              <a:t>:</a:t>
            </a: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  <a:latin typeface="Raleway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625" y="1965560"/>
            <a:ext cx="3339077" cy="8708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90" y="4219502"/>
            <a:ext cx="7856265" cy="108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ml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1135</Words>
  <Application>Microsoft Office PowerPoint</Application>
  <PresentationFormat>On-screen Show (4:3)</PresentationFormat>
  <Paragraphs>146</Paragraphs>
  <Slides>30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Wingdings</vt:lpstr>
      <vt:lpstr>Arial</vt:lpstr>
      <vt:lpstr>Raleway</vt:lpstr>
      <vt:lpstr>Consolas</vt:lpstr>
      <vt:lpstr>Nixie One</vt:lpstr>
      <vt:lpstr>Hamlet template</vt:lpstr>
      <vt:lpstr>CSS box model</vt:lpstr>
      <vt:lpstr>CSS Selectors</vt:lpstr>
      <vt:lpstr>CSS</vt:lpstr>
      <vt:lpstr>Block and inline boxes</vt:lpstr>
      <vt:lpstr>Selector Lists</vt:lpstr>
      <vt:lpstr>Selector Lists</vt:lpstr>
      <vt:lpstr>Types of Selectors</vt:lpstr>
      <vt:lpstr>Type, class and ID selectors</vt:lpstr>
      <vt:lpstr>Attribute selectors</vt:lpstr>
      <vt:lpstr>Pseudo-classes and pseudo-elements</vt:lpstr>
      <vt:lpstr>Pseudo-classes and pseudo-elements</vt:lpstr>
      <vt:lpstr>Pseudo-classes and pseudo-elements</vt:lpstr>
      <vt:lpstr>Combinators</vt:lpstr>
      <vt:lpstr>Selector Types</vt:lpstr>
      <vt:lpstr>Type Selector</vt:lpstr>
      <vt:lpstr>Universal  Selector</vt:lpstr>
      <vt:lpstr>Universal  Selector</vt:lpstr>
      <vt:lpstr>Class  Selector</vt:lpstr>
      <vt:lpstr>Class  Selector</vt:lpstr>
      <vt:lpstr>Class  Selector</vt:lpstr>
      <vt:lpstr>ID  Selector</vt:lpstr>
      <vt:lpstr>ID  Selector</vt:lpstr>
      <vt:lpstr>Presence and Value  Selector</vt:lpstr>
      <vt:lpstr>Presence and Value  Selector</vt:lpstr>
      <vt:lpstr>Presence and Value  Selector</vt:lpstr>
      <vt:lpstr>Presence and Value  Selector</vt:lpstr>
      <vt:lpstr>Presence and Value  Selector</vt:lpstr>
      <vt:lpstr>Presence and Value  Selector</vt:lpstr>
      <vt:lpstr>Selectors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EUNICE MANYASI . MSc</dc:title>
  <dc:creator>Administrator</dc:creator>
  <cp:lastModifiedBy>Administrator</cp:lastModifiedBy>
  <cp:revision>223</cp:revision>
  <dcterms:modified xsi:type="dcterms:W3CDTF">2020-02-20T19:25:39Z</dcterms:modified>
</cp:coreProperties>
</file>