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legraf" charset="1" panose="00000500000000000000"/>
      <p:regular r:id="rId10"/>
    </p:embeddedFont>
    <p:embeddedFont>
      <p:font typeface="Telegraf Bold" charset="1" panose="00000800000000000000"/>
      <p:regular r:id="rId11"/>
    </p:embeddedFont>
    <p:embeddedFont>
      <p:font typeface="Telegraf Bold" charset="1" panose="00000800000000000000"/>
      <p:regular r:id="rId12"/>
    </p:embeddedFont>
    <p:embeddedFont>
      <p:font typeface="Telegraf Bold Bold" charset="1" panose="00000A00000000000000"/>
      <p:regular r:id="rId13"/>
    </p:embeddedFont>
    <p:embeddedFont>
      <p:font typeface="Quicksand" charset="1" panose="00000600000000000000"/>
      <p:regular r:id="rId14"/>
    </p:embeddedFont>
    <p:embeddedFont>
      <p:font typeface="Quicksand Bold"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sv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svg" Type="http://schemas.openxmlformats.org/officeDocument/2006/relationships/image"/><Relationship Id="rId3" Target="../media/image7.svg" Type="http://schemas.openxmlformats.org/officeDocument/2006/relationships/image"/><Relationship Id="rId4"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svg" Type="http://schemas.openxmlformats.org/officeDocument/2006/relationships/image"/><Relationship Id="rId3" Target="../media/image9.svg" Type="http://schemas.openxmlformats.org/officeDocument/2006/relationships/image"/><Relationship Id="rId4" Target="../media/image10.svg" Type="http://schemas.openxmlformats.org/officeDocument/2006/relationships/image"/><Relationship Id="rId5"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svg" Type="http://schemas.openxmlformats.org/officeDocument/2006/relationships/image"/><Relationship Id="rId3" Target="../media/image12.sv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svg" Type="http://schemas.openxmlformats.org/officeDocument/2006/relationships/image"/><Relationship Id="rId3"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sv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59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240" b="12679"/>
          <a:stretch>
            <a:fillRect/>
          </a:stretch>
        </p:blipFill>
        <p:spPr>
          <a:xfrm flipH="true" flipV="false" rot="0">
            <a:off x="8443667" y="1485170"/>
            <a:ext cx="8871302" cy="7765149"/>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953824" y="1508529"/>
            <a:ext cx="8308722" cy="7749771"/>
          </a:xfrm>
          <a:prstGeom prst="rect">
            <a:avLst/>
          </a:prstGeom>
        </p:spPr>
      </p:pic>
      <p:grpSp>
        <p:nvGrpSpPr>
          <p:cNvPr name="Group 4" id="4"/>
          <p:cNvGrpSpPr>
            <a:grpSpLocks noChangeAspect="true"/>
          </p:cNvGrpSpPr>
          <p:nvPr/>
        </p:nvGrpSpPr>
        <p:grpSpPr>
          <a:xfrm rot="0">
            <a:off x="10228234" y="5024845"/>
            <a:ext cx="495300" cy="495300"/>
            <a:chOff x="0" y="0"/>
            <a:chExt cx="6355080" cy="6355080"/>
          </a:xfrm>
        </p:grpSpPr>
        <p:sp>
          <p:nvSpPr>
            <p:cNvPr name="Freeform 5" id="5"/>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name="Group 6" id="6"/>
          <p:cNvGrpSpPr/>
          <p:nvPr/>
        </p:nvGrpSpPr>
        <p:grpSpPr>
          <a:xfrm rot="0">
            <a:off x="707780" y="3139621"/>
            <a:ext cx="9768104" cy="2783854"/>
            <a:chOff x="0" y="0"/>
            <a:chExt cx="13024138" cy="3711806"/>
          </a:xfrm>
        </p:grpSpPr>
        <p:sp>
          <p:nvSpPr>
            <p:cNvPr name="TextBox 7" id="7"/>
            <p:cNvSpPr txBox="true"/>
            <p:nvPr/>
          </p:nvSpPr>
          <p:spPr>
            <a:xfrm rot="0">
              <a:off x="0" y="190500"/>
              <a:ext cx="13024138" cy="2245360"/>
            </a:xfrm>
            <a:prstGeom prst="rect">
              <a:avLst/>
            </a:prstGeom>
          </p:spPr>
          <p:txBody>
            <a:bodyPr anchor="t" rtlCol="false" tIns="0" lIns="0" bIns="0" rIns="0">
              <a:spAutoFit/>
            </a:bodyPr>
            <a:lstStyle/>
            <a:p>
              <a:pPr>
                <a:lnSpc>
                  <a:spcPts val="11040"/>
                </a:lnSpc>
              </a:pPr>
              <a:r>
                <a:rPr lang="en-US" sz="12000">
                  <a:solidFill>
                    <a:srgbClr val="F6F6F6"/>
                  </a:solidFill>
                  <a:latin typeface="Telegraf Bold"/>
                </a:rPr>
                <a:t>Technology</a:t>
              </a:r>
            </a:p>
          </p:txBody>
        </p:sp>
        <p:sp>
          <p:nvSpPr>
            <p:cNvPr name="TextBox 8" id="8"/>
            <p:cNvSpPr txBox="true"/>
            <p:nvPr/>
          </p:nvSpPr>
          <p:spPr>
            <a:xfrm rot="0">
              <a:off x="26260" y="2878051"/>
              <a:ext cx="12997878" cy="833755"/>
            </a:xfrm>
            <a:prstGeom prst="rect">
              <a:avLst/>
            </a:prstGeom>
          </p:spPr>
          <p:txBody>
            <a:bodyPr anchor="t" rtlCol="false" tIns="0" lIns="0" bIns="0" rIns="0">
              <a:spAutoFit/>
            </a:bodyPr>
            <a:lstStyle/>
            <a:p>
              <a:pPr>
                <a:lnSpc>
                  <a:spcPts val="5040"/>
                </a:lnSpc>
              </a:pPr>
            </a:p>
          </p:txBody>
        </p:sp>
      </p:grpSp>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694643">
            <a:off x="16038644" y="7825141"/>
            <a:ext cx="1343134" cy="671567"/>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TextBox 2" id="2"/>
          <p:cNvSpPr txBox="true"/>
          <p:nvPr/>
        </p:nvSpPr>
        <p:spPr>
          <a:xfrm rot="0">
            <a:off x="8560486" y="4362450"/>
            <a:ext cx="6586181" cy="1504950"/>
          </a:xfrm>
          <a:prstGeom prst="rect">
            <a:avLst/>
          </a:prstGeom>
        </p:spPr>
        <p:txBody>
          <a:bodyPr anchor="t" rtlCol="false" tIns="0" lIns="0" bIns="0" rIns="0">
            <a:spAutoFit/>
          </a:bodyPr>
          <a:lstStyle/>
          <a:p>
            <a:pPr>
              <a:lnSpc>
                <a:spcPts val="5759"/>
              </a:lnSpc>
            </a:pPr>
            <a:r>
              <a:rPr lang="en-US" sz="4800">
                <a:solidFill>
                  <a:srgbClr val="F4592F"/>
                </a:solidFill>
                <a:latin typeface="Telegraf Bold"/>
              </a:rPr>
              <a:t>Is it a bad thing or a good thing?</a:t>
            </a:r>
          </a:p>
        </p:txBody>
      </p:sp>
      <p:sp>
        <p:nvSpPr>
          <p:cNvPr name="TextBox 3" id="3"/>
          <p:cNvSpPr txBox="true"/>
          <p:nvPr/>
        </p:nvSpPr>
        <p:spPr>
          <a:xfrm rot="0">
            <a:off x="3558114" y="3472260"/>
            <a:ext cx="4013324" cy="3904455"/>
          </a:xfrm>
          <a:prstGeom prst="rect">
            <a:avLst/>
          </a:prstGeom>
        </p:spPr>
        <p:txBody>
          <a:bodyPr anchor="t" rtlCol="false" tIns="0" lIns="0" bIns="0" rIns="0">
            <a:spAutoFit/>
          </a:bodyPr>
          <a:lstStyle/>
          <a:p>
            <a:pPr algn="r">
              <a:lnSpc>
                <a:spcPts val="29307"/>
              </a:lnSpc>
            </a:pPr>
            <a:r>
              <a:rPr lang="en-US" sz="29307" spc="-1406">
                <a:solidFill>
                  <a:srgbClr val="0050F5"/>
                </a:solidFill>
                <a:latin typeface="Quicksand"/>
              </a:rPr>
              <a:t>01</a:t>
            </a:r>
          </a:p>
        </p:txBody>
      </p:sp>
      <p:grpSp>
        <p:nvGrpSpPr>
          <p:cNvPr name="Group 4" id="4"/>
          <p:cNvGrpSpPr>
            <a:grpSpLocks noChangeAspect="true"/>
          </p:cNvGrpSpPr>
          <p:nvPr/>
        </p:nvGrpSpPr>
        <p:grpSpPr>
          <a:xfrm rot="0">
            <a:off x="1698212" y="6934200"/>
            <a:ext cx="495300" cy="495300"/>
            <a:chOff x="0" y="0"/>
            <a:chExt cx="6355080" cy="6355080"/>
          </a:xfrm>
        </p:grpSpPr>
        <p:sp>
          <p:nvSpPr>
            <p:cNvPr name="Freeform 5" id="5"/>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1694643">
            <a:off x="377665" y="-31407"/>
            <a:ext cx="3136394" cy="1568197"/>
          </a:xfrm>
          <a:prstGeom prst="rect">
            <a:avLst/>
          </a:prstGeom>
        </p:spPr>
      </p:pic>
      <p:grpSp>
        <p:nvGrpSpPr>
          <p:cNvPr name="Group 7" id="7"/>
          <p:cNvGrpSpPr/>
          <p:nvPr/>
        </p:nvGrpSpPr>
        <p:grpSpPr>
          <a:xfrm rot="8100000">
            <a:off x="16088295" y="1229067"/>
            <a:ext cx="785485" cy="528135"/>
            <a:chOff x="0" y="0"/>
            <a:chExt cx="1930400" cy="1297940"/>
          </a:xfrm>
        </p:grpSpPr>
        <p:sp>
          <p:nvSpPr>
            <p:cNvPr name="Freeform 8" id="8"/>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CCDCFF"/>
            </a:solidFill>
          </p:spPr>
        </p:sp>
      </p:grpSp>
      <p:pic>
        <p:nvPicPr>
          <p:cNvPr name="Picture 9" id="9"/>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102570">
            <a:off x="15605902" y="7852115"/>
            <a:ext cx="3237049" cy="3437022"/>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50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12655"/>
          <a:stretch>
            <a:fillRect/>
          </a:stretch>
        </p:blipFill>
        <p:spPr>
          <a:xfrm flipH="false" flipV="false" rot="0">
            <a:off x="508366" y="2013428"/>
            <a:ext cx="7751810" cy="699984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71654" y="1305587"/>
            <a:ext cx="7923785" cy="7707681"/>
          </a:xfrm>
          <a:prstGeom prst="rect">
            <a:avLst/>
          </a:prstGeom>
        </p:spPr>
      </p:pic>
      <p:grpSp>
        <p:nvGrpSpPr>
          <p:cNvPr name="Group 4" id="4"/>
          <p:cNvGrpSpPr>
            <a:grpSpLocks noChangeAspect="true"/>
          </p:cNvGrpSpPr>
          <p:nvPr/>
        </p:nvGrpSpPr>
        <p:grpSpPr>
          <a:xfrm rot="0">
            <a:off x="876300" y="5600733"/>
            <a:ext cx="495300" cy="495300"/>
            <a:chOff x="0" y="0"/>
            <a:chExt cx="6355080" cy="6355080"/>
          </a:xfrm>
        </p:grpSpPr>
        <p:sp>
          <p:nvSpPr>
            <p:cNvPr name="Freeform 5" id="5"/>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850632" y="6169972"/>
            <a:ext cx="1589367" cy="1687552"/>
          </a:xfrm>
          <a:prstGeom prst="rect">
            <a:avLst/>
          </a:prstGeom>
        </p:spPr>
      </p:pic>
      <p:grpSp>
        <p:nvGrpSpPr>
          <p:cNvPr name="Group 7" id="7"/>
          <p:cNvGrpSpPr/>
          <p:nvPr/>
        </p:nvGrpSpPr>
        <p:grpSpPr>
          <a:xfrm rot="0">
            <a:off x="9912741" y="2414081"/>
            <a:ext cx="7683281" cy="5490694"/>
            <a:chOff x="0" y="0"/>
            <a:chExt cx="10244375" cy="7320925"/>
          </a:xfrm>
        </p:grpSpPr>
        <p:sp>
          <p:nvSpPr>
            <p:cNvPr name="TextBox 8" id="8"/>
            <p:cNvSpPr txBox="true"/>
            <p:nvPr/>
          </p:nvSpPr>
          <p:spPr>
            <a:xfrm rot="0">
              <a:off x="0" y="5339302"/>
              <a:ext cx="8640073" cy="1981623"/>
            </a:xfrm>
            <a:prstGeom prst="rect">
              <a:avLst/>
            </a:prstGeom>
          </p:spPr>
          <p:txBody>
            <a:bodyPr anchor="t" rtlCol="false" tIns="0" lIns="0" bIns="0" rIns="0">
              <a:spAutoFit/>
            </a:bodyPr>
            <a:lstStyle/>
            <a:p>
              <a:pPr>
                <a:lnSpc>
                  <a:spcPts val="3919"/>
                </a:lnSpc>
              </a:pPr>
              <a:r>
                <a:rPr lang="en-US" sz="2800" spc="56">
                  <a:solidFill>
                    <a:srgbClr val="F6F6F6"/>
                  </a:solidFill>
                  <a:latin typeface="Telegraf"/>
                </a:rPr>
                <a:t>It's a scientific and knowledge practices that develop or evolve as the human race evolve with time.</a:t>
              </a:r>
            </a:p>
          </p:txBody>
        </p:sp>
        <p:sp>
          <p:nvSpPr>
            <p:cNvPr name="TextBox 9" id="9"/>
            <p:cNvSpPr txBox="true"/>
            <p:nvPr/>
          </p:nvSpPr>
          <p:spPr>
            <a:xfrm rot="0">
              <a:off x="0" y="4259056"/>
              <a:ext cx="8805069" cy="596900"/>
            </a:xfrm>
            <a:prstGeom prst="rect">
              <a:avLst/>
            </a:prstGeom>
          </p:spPr>
          <p:txBody>
            <a:bodyPr anchor="t" rtlCol="false" tIns="0" lIns="0" bIns="0" rIns="0">
              <a:spAutoFit/>
            </a:bodyPr>
            <a:lstStyle/>
            <a:p>
              <a:pPr>
                <a:lnSpc>
                  <a:spcPts val="3360"/>
                </a:lnSpc>
              </a:pPr>
            </a:p>
          </p:txBody>
        </p:sp>
        <p:sp>
          <p:nvSpPr>
            <p:cNvPr name="TextBox 10" id="10"/>
            <p:cNvSpPr txBox="true"/>
            <p:nvPr/>
          </p:nvSpPr>
          <p:spPr>
            <a:xfrm rot="0">
              <a:off x="0" y="-9525"/>
              <a:ext cx="10244375" cy="3728085"/>
            </a:xfrm>
            <a:prstGeom prst="rect">
              <a:avLst/>
            </a:prstGeom>
          </p:spPr>
          <p:txBody>
            <a:bodyPr anchor="t" rtlCol="false" tIns="0" lIns="0" bIns="0" rIns="0">
              <a:spAutoFit/>
            </a:bodyPr>
            <a:lstStyle/>
            <a:p>
              <a:pPr>
                <a:lnSpc>
                  <a:spcPts val="10560"/>
                </a:lnSpc>
              </a:pPr>
              <a:r>
                <a:rPr lang="en-US" sz="9600">
                  <a:solidFill>
                    <a:srgbClr val="F6F6F6"/>
                  </a:solidFill>
                  <a:latin typeface="Telegraf Bold"/>
                </a:rPr>
                <a:t>What is it exactly?</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59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135" r="5225" b="0"/>
          <a:stretch>
            <a:fillRect/>
          </a:stretch>
        </p:blipFill>
        <p:spPr>
          <a:xfrm flipH="false" flipV="true" rot="5400000">
            <a:off x="7343209" y="3784883"/>
            <a:ext cx="8125376" cy="8851477"/>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44103" y="1087985"/>
            <a:ext cx="6783771" cy="8111030"/>
          </a:xfrm>
          <a:prstGeom prst="rect">
            <a:avLst/>
          </a:prstGeom>
        </p:spPr>
      </p:pic>
      <p:sp>
        <p:nvSpPr>
          <p:cNvPr name="TextBox 4" id="4"/>
          <p:cNvSpPr txBox="true"/>
          <p:nvPr/>
        </p:nvSpPr>
        <p:spPr>
          <a:xfrm rot="0">
            <a:off x="3339361" y="2406015"/>
            <a:ext cx="5015662" cy="5465445"/>
          </a:xfrm>
          <a:prstGeom prst="rect">
            <a:avLst/>
          </a:prstGeom>
        </p:spPr>
        <p:txBody>
          <a:bodyPr anchor="t" rtlCol="false" tIns="0" lIns="0" bIns="0" rIns="0">
            <a:spAutoFit/>
          </a:bodyPr>
          <a:lstStyle/>
          <a:p>
            <a:pPr>
              <a:lnSpc>
                <a:spcPts val="10560"/>
              </a:lnSpc>
            </a:pPr>
            <a:r>
              <a:rPr lang="en-US" sz="9600">
                <a:solidFill>
                  <a:srgbClr val="FFFFFF"/>
                </a:solidFill>
                <a:latin typeface="Telegraf Bold"/>
              </a:rPr>
              <a:t>Areas in which it has evolved</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30328">
            <a:off x="-697259" y="702220"/>
            <a:ext cx="2688878" cy="2854986"/>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303587">
            <a:off x="14924924" y="5650373"/>
            <a:ext cx="1343134" cy="671567"/>
          </a:xfrm>
          <a:prstGeom prst="rect">
            <a:avLst/>
          </a:prstGeom>
        </p:spPr>
      </p:pic>
      <p:grpSp>
        <p:nvGrpSpPr>
          <p:cNvPr name="Group 7" id="7"/>
          <p:cNvGrpSpPr>
            <a:grpSpLocks noChangeAspect="true"/>
          </p:cNvGrpSpPr>
          <p:nvPr/>
        </p:nvGrpSpPr>
        <p:grpSpPr>
          <a:xfrm rot="0">
            <a:off x="14627874" y="1882063"/>
            <a:ext cx="495300" cy="495300"/>
            <a:chOff x="0" y="0"/>
            <a:chExt cx="6355080" cy="6355080"/>
          </a:xfrm>
        </p:grpSpPr>
        <p:sp>
          <p:nvSpPr>
            <p:cNvPr name="Freeform 8" id="8"/>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name="Group 9" id="9"/>
          <p:cNvGrpSpPr/>
          <p:nvPr/>
        </p:nvGrpSpPr>
        <p:grpSpPr>
          <a:xfrm rot="1454278">
            <a:off x="1978077" y="8557046"/>
            <a:ext cx="342860" cy="230528"/>
            <a:chOff x="0" y="0"/>
            <a:chExt cx="1930400" cy="1297940"/>
          </a:xfrm>
        </p:grpSpPr>
        <p:sp>
          <p:nvSpPr>
            <p:cNvPr name="Freeform 10" id="10"/>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0050F5"/>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50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2"/>
              </a:ext>
            </a:extLst>
          </a:blip>
          <a:srcRect l="671" t="0" r="0" b="11332"/>
          <a:stretch>
            <a:fillRect/>
          </a:stretch>
        </p:blipFill>
        <p:spPr>
          <a:xfrm flipH="true" flipV="false" rot="0">
            <a:off x="8884086" y="1109892"/>
            <a:ext cx="8897232" cy="7942262"/>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89122" y="1028700"/>
            <a:ext cx="5287161" cy="8032979"/>
          </a:xfrm>
          <a:prstGeom prst="rect">
            <a:avLst/>
          </a:prstGeom>
        </p:spPr>
      </p:pic>
      <p:grpSp>
        <p:nvGrpSpPr>
          <p:cNvPr name="Group 4" id="4"/>
          <p:cNvGrpSpPr>
            <a:grpSpLocks noChangeAspect="true"/>
          </p:cNvGrpSpPr>
          <p:nvPr/>
        </p:nvGrpSpPr>
        <p:grpSpPr>
          <a:xfrm rot="0">
            <a:off x="16521383" y="5045189"/>
            <a:ext cx="495300" cy="495300"/>
            <a:chOff x="0" y="0"/>
            <a:chExt cx="6355080" cy="6355080"/>
          </a:xfrm>
        </p:grpSpPr>
        <p:sp>
          <p:nvSpPr>
            <p:cNvPr name="Freeform 5" id="5"/>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694643">
            <a:off x="9486939" y="7293371"/>
            <a:ext cx="1343134" cy="671567"/>
          </a:xfrm>
          <a:prstGeom prst="rect">
            <a:avLst/>
          </a:prstGeom>
        </p:spPr>
      </p:pic>
      <p:sp>
        <p:nvSpPr>
          <p:cNvPr name="TextBox 7" id="7"/>
          <p:cNvSpPr txBox="true"/>
          <p:nvPr/>
        </p:nvSpPr>
        <p:spPr>
          <a:xfrm rot="0">
            <a:off x="1920682" y="5734948"/>
            <a:ext cx="5992777" cy="2995930"/>
          </a:xfrm>
          <a:prstGeom prst="rect">
            <a:avLst/>
          </a:prstGeom>
        </p:spPr>
        <p:txBody>
          <a:bodyPr anchor="t" rtlCol="false" tIns="0" lIns="0" bIns="0" rIns="0">
            <a:spAutoFit/>
          </a:bodyPr>
          <a:lstStyle/>
          <a:p>
            <a:pPr marL="604519" indent="-302260" lvl="1">
              <a:lnSpc>
                <a:spcPts val="3919"/>
              </a:lnSpc>
              <a:buFont typeface="Arial"/>
              <a:buChar char="•"/>
            </a:pPr>
            <a:r>
              <a:rPr lang="en-US" sz="2800">
                <a:solidFill>
                  <a:srgbClr val="F6F6F6"/>
                </a:solidFill>
                <a:latin typeface="Telegraf Bold"/>
              </a:rPr>
              <a:t>Telecommunication</a:t>
            </a:r>
          </a:p>
          <a:p>
            <a:pPr marL="604519" indent="-302260" lvl="1">
              <a:lnSpc>
                <a:spcPts val="3919"/>
              </a:lnSpc>
              <a:buFont typeface="Arial"/>
              <a:buChar char="•"/>
            </a:pPr>
            <a:r>
              <a:rPr lang="en-US" sz="2799">
                <a:solidFill>
                  <a:srgbClr val="F6F6F6"/>
                </a:solidFill>
                <a:latin typeface="Telegraf Bold"/>
              </a:rPr>
              <a:t>Aeronautics/aviation</a:t>
            </a:r>
          </a:p>
          <a:p>
            <a:pPr marL="604519" indent="-302260" lvl="1">
              <a:lnSpc>
                <a:spcPts val="3919"/>
              </a:lnSpc>
              <a:buFont typeface="Arial"/>
              <a:buChar char="•"/>
            </a:pPr>
            <a:r>
              <a:rPr lang="en-US" sz="2799">
                <a:solidFill>
                  <a:srgbClr val="F6F6F6"/>
                </a:solidFill>
                <a:latin typeface="Telegraf Bold"/>
              </a:rPr>
              <a:t>Transportation</a:t>
            </a:r>
          </a:p>
          <a:p>
            <a:pPr marL="604519" indent="-302260" lvl="1">
              <a:lnSpc>
                <a:spcPts val="3919"/>
              </a:lnSpc>
              <a:buFont typeface="Arial"/>
              <a:buChar char="•"/>
            </a:pPr>
            <a:r>
              <a:rPr lang="en-US" sz="2799">
                <a:solidFill>
                  <a:srgbClr val="F6F6F6"/>
                </a:solidFill>
                <a:latin typeface="Telegraf Bold"/>
              </a:rPr>
              <a:t>Industrialization</a:t>
            </a:r>
          </a:p>
          <a:p>
            <a:pPr marL="604519" indent="-302260" lvl="1">
              <a:lnSpc>
                <a:spcPts val="3919"/>
              </a:lnSpc>
              <a:buFont typeface="Arial"/>
              <a:buChar char="•"/>
            </a:pPr>
            <a:r>
              <a:rPr lang="en-US" sz="2799">
                <a:solidFill>
                  <a:srgbClr val="F6F6F6"/>
                </a:solidFill>
                <a:latin typeface="Telegraf Bold"/>
              </a:rPr>
              <a:t>Medicine</a:t>
            </a:r>
          </a:p>
          <a:p>
            <a:pPr marL="604520" indent="-302260" lvl="1">
              <a:lnSpc>
                <a:spcPts val="3919"/>
              </a:lnSpc>
              <a:buFont typeface="Arial"/>
              <a:buChar char="•"/>
            </a:pPr>
            <a:r>
              <a:rPr lang="en-US" sz="2799">
                <a:solidFill>
                  <a:srgbClr val="F6F6F6"/>
                </a:solidFill>
                <a:latin typeface="Telegraf Bold"/>
              </a:rPr>
              <a:t>Housing</a:t>
            </a:r>
          </a:p>
        </p:txBody>
      </p:sp>
      <p:grpSp>
        <p:nvGrpSpPr>
          <p:cNvPr name="Group 8" id="8"/>
          <p:cNvGrpSpPr/>
          <p:nvPr/>
        </p:nvGrpSpPr>
        <p:grpSpPr>
          <a:xfrm rot="0">
            <a:off x="1920682" y="1271954"/>
            <a:ext cx="8237824" cy="4879520"/>
            <a:chOff x="0" y="0"/>
            <a:chExt cx="10983765" cy="6506026"/>
          </a:xfrm>
        </p:grpSpPr>
        <p:sp>
          <p:nvSpPr>
            <p:cNvPr name="TextBox 9" id="9"/>
            <p:cNvSpPr txBox="true"/>
            <p:nvPr/>
          </p:nvSpPr>
          <p:spPr>
            <a:xfrm rot="0">
              <a:off x="0" y="5845203"/>
              <a:ext cx="10983765" cy="660823"/>
            </a:xfrm>
            <a:prstGeom prst="rect">
              <a:avLst/>
            </a:prstGeom>
          </p:spPr>
          <p:txBody>
            <a:bodyPr anchor="t" rtlCol="false" tIns="0" lIns="0" bIns="0" rIns="0">
              <a:spAutoFit/>
            </a:bodyPr>
            <a:lstStyle/>
            <a:p>
              <a:pPr>
                <a:lnSpc>
                  <a:spcPts val="3919"/>
                </a:lnSpc>
              </a:pPr>
            </a:p>
          </p:txBody>
        </p:sp>
        <p:sp>
          <p:nvSpPr>
            <p:cNvPr name="TextBox 10" id="10"/>
            <p:cNvSpPr txBox="true"/>
            <p:nvPr/>
          </p:nvSpPr>
          <p:spPr>
            <a:xfrm rot="0">
              <a:off x="0" y="-9525"/>
              <a:ext cx="10983765" cy="5506085"/>
            </a:xfrm>
            <a:prstGeom prst="rect">
              <a:avLst/>
            </a:prstGeom>
          </p:spPr>
          <p:txBody>
            <a:bodyPr anchor="t" rtlCol="false" tIns="0" lIns="0" bIns="0" rIns="0">
              <a:spAutoFit/>
            </a:bodyPr>
            <a:lstStyle/>
            <a:p>
              <a:pPr>
                <a:lnSpc>
                  <a:spcPts val="10560"/>
                </a:lnSpc>
              </a:pPr>
              <a:r>
                <a:rPr lang="en-US" sz="9600">
                  <a:solidFill>
                    <a:srgbClr val="F6F6F6"/>
                  </a:solidFill>
                  <a:latin typeface="Telegraf Bold"/>
                </a:rPr>
                <a:t>Areas in which it has evolved?</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3174579" y="2484560"/>
            <a:ext cx="11938841" cy="7297020"/>
          </a:xfrm>
          <a:prstGeom prst="rect">
            <a:avLst/>
          </a:prstGeom>
        </p:spPr>
      </p:pic>
      <p:sp>
        <p:nvSpPr>
          <p:cNvPr name="TextBox 3" id="3"/>
          <p:cNvSpPr txBox="true"/>
          <p:nvPr/>
        </p:nvSpPr>
        <p:spPr>
          <a:xfrm rot="0">
            <a:off x="3960813" y="4092180"/>
            <a:ext cx="4796800" cy="5967730"/>
          </a:xfrm>
          <a:prstGeom prst="rect">
            <a:avLst/>
          </a:prstGeom>
        </p:spPr>
        <p:txBody>
          <a:bodyPr anchor="t" rtlCol="false" tIns="0" lIns="0" bIns="0" rIns="0">
            <a:spAutoFit/>
          </a:bodyPr>
          <a:lstStyle/>
          <a:p>
            <a:pPr marL="604519" indent="-302260" lvl="1">
              <a:lnSpc>
                <a:spcPts val="3919"/>
              </a:lnSpc>
              <a:buFont typeface="Arial"/>
              <a:buChar char="•"/>
            </a:pPr>
            <a:r>
              <a:rPr lang="en-US" sz="2800">
                <a:solidFill>
                  <a:srgbClr val="F6F6F6"/>
                </a:solidFill>
                <a:latin typeface="Telegraf Bold"/>
              </a:rPr>
              <a:t>Making work easier</a:t>
            </a:r>
          </a:p>
          <a:p>
            <a:pPr marL="604519" indent="-302260" lvl="1">
              <a:lnSpc>
                <a:spcPts val="3919"/>
              </a:lnSpc>
              <a:buFont typeface="Arial"/>
              <a:buChar char="•"/>
            </a:pPr>
            <a:r>
              <a:rPr lang="en-US" sz="2799">
                <a:solidFill>
                  <a:srgbClr val="F6F6F6"/>
                </a:solidFill>
                <a:latin typeface="Telegraf Bold"/>
              </a:rPr>
              <a:t>ease of Communication</a:t>
            </a:r>
          </a:p>
          <a:p>
            <a:pPr marL="604519" indent="-302260" lvl="1">
              <a:lnSpc>
                <a:spcPts val="3919"/>
              </a:lnSpc>
              <a:buFont typeface="Arial"/>
              <a:buChar char="•"/>
            </a:pPr>
            <a:r>
              <a:rPr lang="en-US" sz="2799">
                <a:solidFill>
                  <a:srgbClr val="F6F6F6"/>
                </a:solidFill>
                <a:latin typeface="Telegraf Bold"/>
              </a:rPr>
              <a:t>Amplified research</a:t>
            </a:r>
          </a:p>
          <a:p>
            <a:pPr marL="604519" indent="-302260" lvl="1">
              <a:lnSpc>
                <a:spcPts val="3919"/>
              </a:lnSpc>
              <a:buFont typeface="Arial"/>
              <a:buChar char="•"/>
            </a:pPr>
            <a:r>
              <a:rPr lang="en-US" sz="2799">
                <a:solidFill>
                  <a:srgbClr val="F6F6F6"/>
                </a:solidFill>
                <a:latin typeface="Telegraf Bold"/>
              </a:rPr>
              <a:t>Cost efficiency</a:t>
            </a:r>
          </a:p>
          <a:p>
            <a:pPr marL="604519" indent="-302260" lvl="1">
              <a:lnSpc>
                <a:spcPts val="3919"/>
              </a:lnSpc>
              <a:buFont typeface="Arial"/>
              <a:buChar char="•"/>
            </a:pPr>
            <a:r>
              <a:rPr lang="en-US" sz="2799">
                <a:solidFill>
                  <a:srgbClr val="F6F6F6"/>
                </a:solidFill>
                <a:latin typeface="Telegraf Bold"/>
              </a:rPr>
              <a:t>Better learning techniques</a:t>
            </a:r>
          </a:p>
          <a:p>
            <a:pPr marL="604519" indent="-302260" lvl="1">
              <a:lnSpc>
                <a:spcPts val="3919"/>
              </a:lnSpc>
              <a:buFont typeface="Arial"/>
              <a:buChar char="•"/>
            </a:pPr>
            <a:r>
              <a:rPr lang="en-US" sz="2799">
                <a:solidFill>
                  <a:srgbClr val="F6F6F6"/>
                </a:solidFill>
                <a:latin typeface="Telegraf Bold"/>
              </a:rPr>
              <a:t>Improved economy</a:t>
            </a:r>
          </a:p>
          <a:p>
            <a:pPr>
              <a:lnSpc>
                <a:spcPts val="3919"/>
              </a:lnSpc>
            </a:pPr>
          </a:p>
          <a:p>
            <a:pPr marL="604519" indent="-302260" lvl="1">
              <a:lnSpc>
                <a:spcPts val="3919"/>
              </a:lnSpc>
              <a:buFont typeface="Arial"/>
              <a:buChar char="•"/>
            </a:pPr>
          </a:p>
          <a:p>
            <a:pPr marL="604519" indent="-302260" lvl="1">
              <a:lnSpc>
                <a:spcPts val="3919"/>
              </a:lnSpc>
              <a:buFont typeface="Arial"/>
              <a:buChar char="•"/>
            </a:pPr>
          </a:p>
          <a:p>
            <a:pPr marL="604520" indent="-302260" lvl="1">
              <a:lnSpc>
                <a:spcPts val="3919"/>
              </a:lnSpc>
              <a:buFont typeface="Arial"/>
              <a:buChar char="•"/>
            </a:pPr>
          </a:p>
        </p:txBody>
      </p:sp>
      <p:sp>
        <p:nvSpPr>
          <p:cNvPr name="TextBox 4" id="4"/>
          <p:cNvSpPr txBox="true"/>
          <p:nvPr/>
        </p:nvSpPr>
        <p:spPr>
          <a:xfrm rot="0">
            <a:off x="1269419" y="240270"/>
            <a:ext cx="15749162" cy="3451860"/>
          </a:xfrm>
          <a:prstGeom prst="rect">
            <a:avLst/>
          </a:prstGeom>
        </p:spPr>
        <p:txBody>
          <a:bodyPr anchor="t" rtlCol="false" tIns="0" lIns="0" bIns="0" rIns="0">
            <a:spAutoFit/>
          </a:bodyPr>
          <a:lstStyle/>
          <a:p>
            <a:pPr algn="ctr">
              <a:lnSpc>
                <a:spcPts val="13439"/>
              </a:lnSpc>
            </a:pPr>
            <a:r>
              <a:rPr lang="en-US" sz="9600">
                <a:solidFill>
                  <a:srgbClr val="202F50"/>
                </a:solidFill>
                <a:latin typeface="Telegraf Bold"/>
              </a:rPr>
              <a:t>Yin and Yang </a:t>
            </a:r>
            <a:r>
              <a:rPr lang="en-US" sz="9600">
                <a:solidFill>
                  <a:srgbClr val="202F50"/>
                </a:solidFill>
                <a:latin typeface="Telegraf Bold"/>
              </a:rPr>
              <a:t>of technology</a:t>
            </a:r>
          </a:p>
        </p:txBody>
      </p:sp>
      <p:sp>
        <p:nvSpPr>
          <p:cNvPr name="TextBox 5" id="5"/>
          <p:cNvSpPr txBox="true"/>
          <p:nvPr/>
        </p:nvSpPr>
        <p:spPr>
          <a:xfrm rot="0">
            <a:off x="10543640" y="4092180"/>
            <a:ext cx="4874451" cy="4977130"/>
          </a:xfrm>
          <a:prstGeom prst="rect">
            <a:avLst/>
          </a:prstGeom>
        </p:spPr>
        <p:txBody>
          <a:bodyPr anchor="t" rtlCol="false" tIns="0" lIns="0" bIns="0" rIns="0">
            <a:spAutoFit/>
          </a:bodyPr>
          <a:lstStyle/>
          <a:p>
            <a:pPr marL="604519" indent="-302260" lvl="1">
              <a:lnSpc>
                <a:spcPts val="3919"/>
              </a:lnSpc>
              <a:buFont typeface="Arial"/>
              <a:buChar char="•"/>
            </a:pPr>
            <a:r>
              <a:rPr lang="en-US" sz="2800">
                <a:solidFill>
                  <a:srgbClr val="F6F6F6"/>
                </a:solidFill>
                <a:latin typeface="Telegraf Bold"/>
              </a:rPr>
              <a:t>Global warming</a:t>
            </a:r>
          </a:p>
          <a:p>
            <a:pPr marL="604519" indent="-302260" lvl="1">
              <a:lnSpc>
                <a:spcPts val="3919"/>
              </a:lnSpc>
              <a:buFont typeface="Arial"/>
              <a:buChar char="•"/>
            </a:pPr>
            <a:r>
              <a:rPr lang="en-US" sz="2799">
                <a:solidFill>
                  <a:srgbClr val="F6F6F6"/>
                </a:solidFill>
                <a:latin typeface="Telegraf Bold"/>
              </a:rPr>
              <a:t>Data security</a:t>
            </a:r>
          </a:p>
          <a:p>
            <a:pPr marL="604519" indent="-302260" lvl="1">
              <a:lnSpc>
                <a:spcPts val="3919"/>
              </a:lnSpc>
              <a:buFont typeface="Arial"/>
              <a:buChar char="•"/>
            </a:pPr>
            <a:r>
              <a:rPr lang="en-US" sz="2799">
                <a:solidFill>
                  <a:srgbClr val="F6F6F6"/>
                </a:solidFill>
                <a:latin typeface="Telegraf Bold"/>
              </a:rPr>
              <a:t>Crime and terrorism</a:t>
            </a:r>
          </a:p>
          <a:p>
            <a:pPr marL="604519" indent="-302260" lvl="1">
              <a:lnSpc>
                <a:spcPts val="3919"/>
              </a:lnSpc>
              <a:buFont typeface="Arial"/>
              <a:buChar char="•"/>
            </a:pPr>
            <a:r>
              <a:rPr lang="en-US" sz="2799">
                <a:solidFill>
                  <a:srgbClr val="F6F6F6"/>
                </a:solidFill>
                <a:latin typeface="Telegraf Bold"/>
              </a:rPr>
              <a:t>Digital media manipulation</a:t>
            </a:r>
          </a:p>
          <a:p>
            <a:pPr marL="604519" indent="-302260" lvl="1">
              <a:lnSpc>
                <a:spcPts val="3919"/>
              </a:lnSpc>
              <a:buFont typeface="Arial"/>
              <a:buChar char="•"/>
            </a:pPr>
            <a:r>
              <a:rPr lang="en-US" sz="2799">
                <a:solidFill>
                  <a:srgbClr val="F6F6F6"/>
                </a:solidFill>
                <a:latin typeface="Telegraf Bold"/>
              </a:rPr>
              <a:t>Job insecurity</a:t>
            </a:r>
          </a:p>
          <a:p>
            <a:pPr marL="604519" indent="-302260" lvl="1">
              <a:lnSpc>
                <a:spcPts val="3919"/>
              </a:lnSpc>
              <a:buFont typeface="Arial"/>
              <a:buChar char="•"/>
            </a:pPr>
            <a:r>
              <a:rPr lang="en-US" sz="2799">
                <a:solidFill>
                  <a:srgbClr val="F6F6F6"/>
                </a:solidFill>
                <a:latin typeface="Telegraf Bold"/>
              </a:rPr>
              <a:t>Social disconnect</a:t>
            </a:r>
          </a:p>
          <a:p>
            <a:pPr marL="604519" indent="-302260" lvl="1">
              <a:lnSpc>
                <a:spcPts val="3919"/>
              </a:lnSpc>
              <a:buFont typeface="Arial"/>
              <a:buChar char="•"/>
            </a:pPr>
            <a:r>
              <a:rPr lang="en-US" sz="2799">
                <a:solidFill>
                  <a:srgbClr val="F6F6F6"/>
                </a:solidFill>
                <a:latin typeface="Telegraf Bold"/>
              </a:rPr>
              <a:t>Environmental degradation</a:t>
            </a:r>
          </a:p>
          <a:p>
            <a:pPr>
              <a:lnSpc>
                <a:spcPts val="39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50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35292" b="0"/>
          <a:stretch>
            <a:fillRect/>
          </a:stretch>
        </p:blipFill>
        <p:spPr>
          <a:xfrm flipH="false" flipV="false" rot="5658904">
            <a:off x="2353479" y="-2157213"/>
            <a:ext cx="12648684" cy="20208858"/>
          </a:xfrm>
          <a:prstGeom prst="rect">
            <a:avLst/>
          </a:prstGeom>
        </p:spPr>
      </p:pic>
      <p:sp>
        <p:nvSpPr>
          <p:cNvPr name="TextBox 3" id="3"/>
          <p:cNvSpPr txBox="true"/>
          <p:nvPr/>
        </p:nvSpPr>
        <p:spPr>
          <a:xfrm rot="0">
            <a:off x="372614" y="3866846"/>
            <a:ext cx="17542772" cy="2737485"/>
          </a:xfrm>
          <a:prstGeom prst="rect">
            <a:avLst/>
          </a:prstGeom>
        </p:spPr>
        <p:txBody>
          <a:bodyPr anchor="t" rtlCol="false" tIns="0" lIns="0" bIns="0" rIns="0">
            <a:spAutoFit/>
          </a:bodyPr>
          <a:lstStyle/>
          <a:p>
            <a:pPr algn="ctr">
              <a:lnSpc>
                <a:spcPts val="5280"/>
              </a:lnSpc>
            </a:pPr>
            <a:r>
              <a:rPr lang="en-US" sz="4800">
                <a:solidFill>
                  <a:srgbClr val="FFFFFF"/>
                </a:solidFill>
                <a:latin typeface="Telegraf Bold"/>
              </a:rPr>
              <a:t>As much as technology has helped mankind to evolve and discover things, in the planet and also in the universe, it has consequently led to the  destruction of the envelope that enable the human race to survive.</a:t>
            </a:r>
          </a:p>
        </p:txBody>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6687" y="1028700"/>
            <a:ext cx="2219969" cy="2357110"/>
          </a:xfrm>
          <a:prstGeom prst="rect">
            <a:avLst/>
          </a:prstGeom>
        </p:spPr>
      </p:pic>
      <p:grpSp>
        <p:nvGrpSpPr>
          <p:cNvPr name="Group 5" id="5"/>
          <p:cNvGrpSpPr>
            <a:grpSpLocks noChangeAspect="true"/>
          </p:cNvGrpSpPr>
          <p:nvPr/>
        </p:nvGrpSpPr>
        <p:grpSpPr>
          <a:xfrm rot="0">
            <a:off x="16476727" y="7398398"/>
            <a:ext cx="782573" cy="782573"/>
            <a:chOff x="0" y="0"/>
            <a:chExt cx="6355080" cy="6355080"/>
          </a:xfrm>
        </p:grpSpPr>
        <p:sp>
          <p:nvSpPr>
            <p:cNvPr name="Freeform 6" id="6"/>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592F"/>
        </a:solidFill>
      </p:bgPr>
    </p:bg>
    <p:spTree>
      <p:nvGrpSpPr>
        <p:cNvPr id="1" name=""/>
        <p:cNvGrpSpPr/>
        <p:nvPr/>
      </p:nvGrpSpPr>
      <p:grpSpPr>
        <a:xfrm>
          <a:off x="0" y="0"/>
          <a:ext cx="0" cy="0"/>
          <a:chOff x="0" y="0"/>
          <a:chExt cx="0" cy="0"/>
        </a:xfrm>
      </p:grpSpPr>
      <p:grpSp>
        <p:nvGrpSpPr>
          <p:cNvPr name="Group 2" id="2"/>
          <p:cNvGrpSpPr/>
          <p:nvPr/>
        </p:nvGrpSpPr>
        <p:grpSpPr>
          <a:xfrm rot="0">
            <a:off x="4304024" y="3656378"/>
            <a:ext cx="9679952" cy="2593244"/>
            <a:chOff x="0" y="0"/>
            <a:chExt cx="12906603" cy="3457659"/>
          </a:xfrm>
        </p:grpSpPr>
        <p:sp>
          <p:nvSpPr>
            <p:cNvPr name="TextBox 3" id="3"/>
            <p:cNvSpPr txBox="true"/>
            <p:nvPr/>
          </p:nvSpPr>
          <p:spPr>
            <a:xfrm rot="0">
              <a:off x="0" y="190500"/>
              <a:ext cx="12906603" cy="2245360"/>
            </a:xfrm>
            <a:prstGeom prst="rect">
              <a:avLst/>
            </a:prstGeom>
          </p:spPr>
          <p:txBody>
            <a:bodyPr anchor="t" rtlCol="false" tIns="0" lIns="0" bIns="0" rIns="0">
              <a:spAutoFit/>
            </a:bodyPr>
            <a:lstStyle/>
            <a:p>
              <a:pPr algn="ctr">
                <a:lnSpc>
                  <a:spcPts val="11040"/>
                </a:lnSpc>
              </a:pPr>
              <a:r>
                <a:rPr lang="en-US" sz="12000">
                  <a:solidFill>
                    <a:srgbClr val="FFFFFF"/>
                  </a:solidFill>
                  <a:latin typeface="Telegraf Bold Bold"/>
                </a:rPr>
                <a:t>thank </a:t>
              </a:r>
              <a:r>
                <a:rPr lang="en-US" sz="12000">
                  <a:solidFill>
                    <a:srgbClr val="FFFFFF"/>
                  </a:solidFill>
                  <a:latin typeface="Telegraf Bold Bold"/>
                </a:rPr>
                <a:t>y</a:t>
              </a:r>
              <a:r>
                <a:rPr lang="en-US" sz="12000">
                  <a:solidFill>
                    <a:srgbClr val="FFFFFF"/>
                  </a:solidFill>
                  <a:latin typeface="Telegraf Bold Bold"/>
                </a:rPr>
                <a:t>ou</a:t>
              </a:r>
            </a:p>
          </p:txBody>
        </p:sp>
        <p:sp>
          <p:nvSpPr>
            <p:cNvPr name="TextBox 4" id="4"/>
            <p:cNvSpPr txBox="true"/>
            <p:nvPr/>
          </p:nvSpPr>
          <p:spPr>
            <a:xfrm rot="0">
              <a:off x="0" y="2785321"/>
              <a:ext cx="12906603" cy="672338"/>
            </a:xfrm>
            <a:prstGeom prst="rect">
              <a:avLst/>
            </a:prstGeom>
          </p:spPr>
          <p:txBody>
            <a:bodyPr anchor="t" rtlCol="false" tIns="0" lIns="0" bIns="0" rIns="0">
              <a:spAutoFit/>
            </a:bodyPr>
            <a:lstStyle/>
            <a:p>
              <a:pPr algn="ctr">
                <a:lnSpc>
                  <a:spcPts val="3312"/>
                </a:lnSpc>
              </a:pPr>
            </a:p>
          </p:txBody>
        </p:sp>
      </p:grpSp>
      <p:grpSp>
        <p:nvGrpSpPr>
          <p:cNvPr name="Group 5" id="5"/>
          <p:cNvGrpSpPr>
            <a:grpSpLocks noChangeAspect="true"/>
          </p:cNvGrpSpPr>
          <p:nvPr/>
        </p:nvGrpSpPr>
        <p:grpSpPr>
          <a:xfrm rot="0">
            <a:off x="1980293" y="1893476"/>
            <a:ext cx="782573" cy="782573"/>
            <a:chOff x="0" y="0"/>
            <a:chExt cx="6355080" cy="6355080"/>
          </a:xfrm>
        </p:grpSpPr>
        <p:sp>
          <p:nvSpPr>
            <p:cNvPr name="Freeform 6" id="6"/>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406439">
            <a:off x="-1046395" y="6656837"/>
            <a:ext cx="4150190" cy="2075095"/>
          </a:xfrm>
          <a:prstGeom prst="rect">
            <a:avLst/>
          </a:prstGeom>
        </p:spPr>
      </p:pic>
      <p:grpSp>
        <p:nvGrpSpPr>
          <p:cNvPr name="Group 8" id="8"/>
          <p:cNvGrpSpPr/>
          <p:nvPr/>
        </p:nvGrpSpPr>
        <p:grpSpPr>
          <a:xfrm rot="8100000">
            <a:off x="16497178" y="1185552"/>
            <a:ext cx="2105763" cy="1415848"/>
            <a:chOff x="0" y="0"/>
            <a:chExt cx="1930400" cy="1297940"/>
          </a:xfrm>
        </p:grpSpPr>
        <p:sp>
          <p:nvSpPr>
            <p:cNvPr name="Freeform 9" id="9"/>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F6F6F6"/>
            </a:solidFill>
          </p:spPr>
        </p:sp>
      </p:grpSp>
      <p:pic>
        <p:nvPicPr>
          <p:cNvPr name="Picture 10" id="10"/>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102570">
            <a:off x="15167239" y="8385805"/>
            <a:ext cx="2002337" cy="21260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DAEVpB_f6kI</dc:identifier>
  <dcterms:modified xsi:type="dcterms:W3CDTF">2011-08-01T06:04:30Z</dcterms:modified>
  <cp:revision>1</cp:revision>
  <dc:title>Technology</dc:title>
</cp:coreProperties>
</file>