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76.jpeg" ContentType="image/jpeg"/>
  <Override PartName="/ppt/media/image5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57.jpeg" ContentType="image/jpeg"/>
  <Override PartName="/ppt/media/image63.png" ContentType="image/png"/>
  <Override PartName="/ppt/media/image43.png" ContentType="image/png"/>
  <Override PartName="/ppt/media/image41.png" ContentType="image/png"/>
  <Override PartName="/ppt/media/image40.png" ContentType="image/png"/>
  <Override PartName="/ppt/media/image32.png" ContentType="image/png"/>
  <Override PartName="/ppt/media/image37.jpeg" ContentType="image/jpeg"/>
  <Override PartName="/ppt/media/image2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82.jpeg" ContentType="image/jpeg"/>
  <Override PartName="/ppt/media/image49.png" ContentType="image/png"/>
  <Override PartName="/ppt/media/image12.png" ContentType="image/png"/>
  <Override PartName="/ppt/media/image7.png" ContentType="image/png"/>
  <Override PartName="/ppt/media/image19.png" ContentType="image/png"/>
  <Override PartName="/ppt/media/image79.jpeg" ContentType="image/jpeg"/>
  <Override PartName="/ppt/media/image48.png" ContentType="image/png"/>
  <Override PartName="/ppt/media/image11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4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71.png" ContentType="image/png"/>
  <Override PartName="/ppt/media/image29.png" ContentType="image/png"/>
  <Override PartName="/ppt/media/image89.png" ContentType="image/png"/>
  <Override PartName="/ppt/media/image77.png" ContentType="image/png"/>
  <Override PartName="/ppt/media/image87.png" ContentType="image/png"/>
  <Override PartName="/ppt/media/image65.png" ContentType="image/png"/>
  <Override PartName="/ppt/media/image80.jpeg" ContentType="image/jpeg"/>
  <Override PartName="/ppt/media/image81.jpeg" ContentType="image/jpeg"/>
  <Override PartName="/ppt/media/image75.png" ContentType="image/png"/>
  <Override PartName="/ppt/media/image86.jpeg" ContentType="image/jpeg"/>
  <Override PartName="/ppt/media/image73.png" ContentType="image/png"/>
  <Override PartName="/ppt/media/image25.png" ContentType="image/png"/>
  <Override PartName="/ppt/media/image90.png" ContentType="image/png"/>
  <Override PartName="/ppt/media/image88.png" ContentType="image/png"/>
  <Override PartName="/ppt/media/image85.jpeg" ContentType="image/jpeg"/>
  <Override PartName="/ppt/media/image78.png" ContentType="image/png"/>
  <Override PartName="/ppt/media/image84.jpeg" ContentType="image/jpeg"/>
  <Override PartName="/ppt/media/image74.png" ContentType="image/png"/>
  <Override PartName="/ppt/media/image72.png" ContentType="image/png"/>
  <Override PartName="/ppt/media/image21.png" ContentType="image/png"/>
  <Override PartName="/ppt/media/image58.png" ContentType="image/png"/>
  <Override PartName="/ppt/media/image14.png" ContentType="image/png"/>
  <Override PartName="/ppt/media/image28.png" ContentType="image/png"/>
  <Override PartName="/ppt/media/image93.png" ContentType="image/png"/>
  <Override PartName="/ppt/media/image24.png" ContentType="image/png"/>
  <Override PartName="/ppt/media/image31.png" ContentType="image/png"/>
  <Override PartName="/ppt/media/image2.jpeg" ContentType="image/jpeg"/>
  <Override PartName="/ppt/media/image91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42.jpeg" ContentType="image/jpeg"/>
  <Override PartName="/ppt/media/image83.png" ContentType="image/png"/>
  <Override PartName="/ppt/media/image6.png" ContentType="image/png"/>
  <Override PartName="/ppt/media/image3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5C16F14A-FA87-4D98-A5B2-F34F7467FC5A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1/17/22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57D52BC0-46E8-48A7-863D-6D1E360E075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g object 16" hidden="1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 hidden="1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bg object 16"/>
          <p:cNvSpPr/>
          <p:nvPr/>
        </p:nvSpPr>
        <p:spPr>
          <a:xfrm>
            <a:off x="2880" y="6400800"/>
            <a:ext cx="12188520" cy="456840"/>
          </a:xfrm>
          <a:custGeom>
            <a:avLst/>
            <a:gdLst/>
            <a:ah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g object 17"/>
          <p:cNvSpPr/>
          <p:nvPr/>
        </p:nvSpPr>
        <p:spPr>
          <a:xfrm>
            <a:off x="0" y="6333840"/>
            <a:ext cx="12188520" cy="63720"/>
          </a:xfrm>
          <a:custGeom>
            <a:avLst/>
            <a:gdLst/>
            <a:ah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bg object 18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0AFA11F2-20EB-4A52-807B-A278F37EC3F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1/17/22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C6DCD02C-9942-4E7C-860B-745EF80B400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g object 16" hidden="1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bg object 17" hidden="1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bg object 16"/>
          <p:cNvSpPr/>
          <p:nvPr/>
        </p:nvSpPr>
        <p:spPr>
          <a:xfrm>
            <a:off x="2880" y="6400800"/>
            <a:ext cx="12188520" cy="456840"/>
          </a:xfrm>
          <a:custGeom>
            <a:avLst/>
            <a:gdLst/>
            <a:ah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bg object 17"/>
          <p:cNvSpPr/>
          <p:nvPr/>
        </p:nvSpPr>
        <p:spPr>
          <a:xfrm>
            <a:off x="0" y="6333840"/>
            <a:ext cx="12188520" cy="63720"/>
          </a:xfrm>
          <a:custGeom>
            <a:avLst/>
            <a:gdLst/>
            <a:ah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bg object 18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CEB37912-7BC6-4CC7-A3A0-E984DDD2D824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1/17/22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E810B56D-5A0D-4F72-82B6-55CE1F54E16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6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9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1.jpe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jpeg"/><Relationship Id="rId3" Type="http://schemas.openxmlformats.org/officeDocument/2006/relationships/image" Target="../media/image85.jpeg"/><Relationship Id="rId4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6.jpe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hyperlink" Target="https://github.com/samuelkeullen/applied-data-science-capstone/blob/main/notebooks/week-1/Data%20Collection%20Api%20.ipynb" TargetMode="External"/><Relationship Id="rId3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jpe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jpe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jpe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Relationship Id="rId29" Type="http://schemas.openxmlformats.org/officeDocument/2006/relationships/hyperlink" Target="https://github.com/samuelkeullen/applied-data-science-capstone/blob/main/notebooks/week-1/Data%20Collection%20with%20Web%20Scraping.ipynb" TargetMode="External"/><Relationship Id="rId3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136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object 5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368960"/>
          </a:xfrm>
          <a:prstGeom prst="rect">
            <a:avLst/>
          </a:prstGeom>
          <a:noFill/>
          <a:ln w="0">
            <a:noFill/>
          </a:ln>
        </p:spPr>
        <p:txBody>
          <a:bodyPr lIns="0" rIns="0" tIns="481680" bIns="0" anchor="t">
            <a:noAutofit/>
          </a:bodyPr>
          <a:p>
            <a:pPr marL="1656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800" spc="-537" strike="noStrike">
                <a:solidFill>
                  <a:srgbClr val="000000"/>
                </a:solidFill>
                <a:latin typeface="Bahnschrift Light SemiCondensed"/>
              </a:rPr>
              <a:t>Data </a:t>
            </a:r>
            <a:r>
              <a:rPr b="0" lang="en-US" sz="8800" spc="-630" strike="noStrike">
                <a:solidFill>
                  <a:srgbClr val="000000"/>
                </a:solidFill>
                <a:latin typeface="Bahnschrift Light SemiCondensed"/>
              </a:rPr>
              <a:t>Science</a:t>
            </a:r>
            <a:r>
              <a:rPr b="0" lang="en-US" sz="8800" spc="-871" strike="noStrike">
                <a:solidFill>
                  <a:srgbClr val="000000"/>
                </a:solidFill>
                <a:latin typeface="Bahnschrift Light SemiCondensed"/>
              </a:rPr>
              <a:t> </a:t>
            </a:r>
            <a:r>
              <a:rPr b="0" lang="en-US" sz="8800" spc="-565" strike="noStrike">
                <a:solidFill>
                  <a:srgbClr val="000000"/>
                </a:solidFill>
                <a:latin typeface="Bahnschrift Light SemiCondensed"/>
              </a:rPr>
              <a:t>Capstone  </a:t>
            </a:r>
            <a:r>
              <a:rPr b="0" lang="en-US" sz="8800" spc="-361" strike="noStrike">
                <a:solidFill>
                  <a:srgbClr val="000000"/>
                </a:solidFill>
                <a:latin typeface="Bahnschrift Light SemiCondensed"/>
              </a:rPr>
              <a:t>Project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7"/>
          <p:cNvSpPr/>
          <p:nvPr/>
        </p:nvSpPr>
        <p:spPr>
          <a:xfrm>
            <a:off x="1176120" y="4300200"/>
            <a:ext cx="588492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12600">
              <a:lnSpc>
                <a:spcPct val="100000"/>
              </a:lnSpc>
              <a:spcBef>
                <a:spcPts val="856"/>
              </a:spcBef>
              <a:buNone/>
            </a:pPr>
            <a:r>
              <a:rPr b="0" lang="en-IN" sz="2400" spc="-177" strike="noStrike">
                <a:solidFill>
                  <a:srgbClr val="616e52"/>
                </a:solidFill>
                <a:latin typeface="Arial"/>
              </a:rPr>
              <a:t>Samuel Keullen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4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4"/>
              </a:spcBef>
              <a:buNone/>
            </a:pPr>
            <a:r>
              <a:rPr b="0" lang="en-US" sz="2400" spc="128" strike="noStrike">
                <a:solidFill>
                  <a:srgbClr val="616e52"/>
                </a:solidFill>
                <a:latin typeface="Arial"/>
              </a:rPr>
              <a:t>17</a:t>
            </a:r>
            <a:r>
              <a:rPr b="0" lang="en-US" sz="2400" spc="128" strike="noStrike">
                <a:solidFill>
                  <a:srgbClr val="616e52"/>
                </a:solidFill>
                <a:latin typeface="Arial"/>
              </a:rPr>
              <a:t>/01/2022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76120" y="4839840"/>
            <a:ext cx="35031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https://github.com/samuelkeullen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16560" y="615960"/>
            <a:ext cx="368820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</a:t>
            </a:r>
            <a:r>
              <a:rPr b="0" lang="en-US" sz="4800" spc="-53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Wrangling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BFB0872F-8D20-4142-B8B2-088BA02C7B9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280" y="2091960"/>
            <a:ext cx="117345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162720" bIns="0" anchor="t">
            <a:noAutofit/>
          </a:bodyPr>
          <a:p>
            <a:pPr marL="16560">
              <a:lnSpc>
                <a:spcPct val="100000"/>
              </a:lnSpc>
              <a:spcBef>
                <a:spcPts val="1281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Create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training label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 1 &amp;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failure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176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Outcome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column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two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components: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‘Mission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Outcome’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‘Landing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50000"/>
              </a:lnSpc>
              <a:spcBef>
                <a:spcPts val="289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New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training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label column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‘class’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value 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‘Mission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Outcome’ is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otherwise. 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Value </a:t>
            </a: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Mapping: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276"/>
              </a:spcBef>
              <a:buNone/>
            </a:pP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ASDS,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RTLS,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&amp;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Ocean –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-&gt;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None None,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ASDS, None ASDS,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Ocean,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RTLS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–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-&gt;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960">
              <a:lnSpc>
                <a:spcPct val="100000"/>
              </a:lnSpc>
              <a:spcBef>
                <a:spcPts val="6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48000"/>
              </a:lnSpc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url: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7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</a:rPr>
              <a:t>https://github.com/samuelkeullen/applied-data-science-capstone/blob/main/notebooks/week-1/Data%20wrangling%20.ipynb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653364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EDA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</a:t>
            </a:r>
            <a:r>
              <a:rPr b="0" lang="en-US" sz="4800" spc="-65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Visualization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EE4E9F3D-194C-444C-8AFD-62491DB33E1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73" name="object 4"/>
          <p:cNvSpPr/>
          <p:nvPr/>
        </p:nvSpPr>
        <p:spPr>
          <a:xfrm>
            <a:off x="1176120" y="1824480"/>
            <a:ext cx="9962640" cy="37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Exploratory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Analysis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performed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variables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Number,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Class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31" strike="noStrike">
                <a:solidFill>
                  <a:srgbClr val="404040"/>
                </a:solidFill>
                <a:latin typeface="Calibri"/>
              </a:rPr>
              <a:t>Year.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Plots</a:t>
            </a:r>
            <a:r>
              <a:rPr b="0" lang="en-US" sz="2000" spc="-5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Used: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429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Rate,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Success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Yearly</a:t>
            </a:r>
            <a:r>
              <a:rPr b="0" lang="en-US" sz="2000" spc="69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Trend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59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plots, line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charts,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bar plots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compare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relationships between variables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 to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decide if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relationship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exists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they could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in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training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machine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learning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model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US" sz="18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18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 </a:t>
            </a:r>
            <a:r>
              <a:rPr b="0" lang="en-US" sz="18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1800" spc="-12" strike="noStrike" u="heavy">
                <a:solidFill>
                  <a:srgbClr val="0000ff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https://github.com/samuelkeullen/applied-data-science-capstone/blob/main/notebooks/week-2/EDA%20with%20Visualization.ipynb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324504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EDA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28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772" strike="noStrike">
                <a:solidFill>
                  <a:srgbClr val="404040"/>
                </a:solidFill>
                <a:latin typeface="Arial"/>
              </a:rPr>
              <a:t>SQL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30EEEA41-6102-467A-9A57-22E6AE27ED2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77" name="object 4"/>
          <p:cNvSpPr/>
          <p:nvPr/>
        </p:nvSpPr>
        <p:spPr>
          <a:xfrm>
            <a:off x="1176120" y="1622520"/>
            <a:ext cx="9687240" cy="33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600">
              <a:lnSpc>
                <a:spcPct val="100000"/>
              </a:lnSpc>
              <a:spcBef>
                <a:spcPts val="128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Loaded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IBM DB2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7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Queried using SQL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Python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integration.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made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get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better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understanding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2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dataset.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information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about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names, mission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outcomes, various pay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load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sizes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customers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landing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12600">
              <a:lnSpc>
                <a:spcPct val="149000"/>
              </a:lnSpc>
              <a:buNone/>
            </a:pPr>
            <a:r>
              <a:rPr b="0" lang="en-US" sz="18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18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 </a:t>
            </a:r>
            <a:r>
              <a:rPr b="0" lang="en-US" sz="18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1800" spc="-7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</a:rPr>
              <a:t>https://github.com/samuelkeullen/applied-data-science-capstone/blob/main/notebooks/week-2/EDA%20with%20SQL.ipynb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73360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45" strike="noStrike">
                <a:solidFill>
                  <a:srgbClr val="404040"/>
                </a:solidFill>
                <a:latin typeface="Arial"/>
              </a:rPr>
              <a:t>Build </a:t>
            </a:r>
            <a:r>
              <a:rPr b="0" lang="en-US" sz="4800" spc="-316" strike="noStrike">
                <a:solidFill>
                  <a:srgbClr val="404040"/>
                </a:solidFill>
                <a:latin typeface="Arial"/>
              </a:rPr>
              <a:t>an </a:t>
            </a:r>
            <a:r>
              <a:rPr b="0" lang="en-US" sz="4800" spc="-191" strike="noStrike">
                <a:solidFill>
                  <a:srgbClr val="404040"/>
                </a:solidFill>
                <a:latin typeface="Arial"/>
              </a:rPr>
              <a:t>interactive </a:t>
            </a:r>
            <a:r>
              <a:rPr b="0" lang="en-US" sz="4800" spc="-296" strike="noStrike">
                <a:solidFill>
                  <a:srgbClr val="404040"/>
                </a:solidFill>
                <a:latin typeface="Arial"/>
              </a:rPr>
              <a:t>map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78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Folium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FC68F548-080F-4385-86F1-A91EF4CE6FD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81" name="object 4"/>
          <p:cNvSpPr/>
          <p:nvPr/>
        </p:nvSpPr>
        <p:spPr>
          <a:xfrm>
            <a:off x="1176120" y="1824480"/>
            <a:ext cx="9765360" cy="26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Folium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maps mark Launch Sites,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unsuccessful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landings, and 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proximity example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key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locations: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Railway, Highway,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Coast,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City.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1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allows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understand why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may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located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they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Also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visualizes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relative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69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4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00"/>
              </a:spcBef>
              <a:buNone/>
            </a:pPr>
            <a:r>
              <a:rPr b="0" lang="en-IN" sz="1800" spc="-12" strike="noStrike" u="heavy">
                <a:solidFill>
                  <a:srgbClr val="0000ff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https://github.com/samuelkeullen/applied-data-science-capstone/blob/main/notebooks/week-3/Interactive%20Visual%20Analytics%20with%20Folium.ipynb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3289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45" strike="noStrike">
                <a:solidFill>
                  <a:srgbClr val="404040"/>
                </a:solidFill>
                <a:latin typeface="Arial"/>
              </a:rPr>
              <a:t>Build </a:t>
            </a:r>
            <a:r>
              <a:rPr b="0" lang="en-US" sz="4800" spc="-415" strike="noStrike">
                <a:solidFill>
                  <a:srgbClr val="404040"/>
                </a:solidFill>
                <a:latin typeface="Arial"/>
              </a:rPr>
              <a:t>a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Dashboard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 </a:t>
            </a:r>
            <a:r>
              <a:rPr b="0" lang="en-US" sz="4800" spc="-211" strike="noStrike">
                <a:solidFill>
                  <a:srgbClr val="404040"/>
                </a:solidFill>
                <a:latin typeface="Arial"/>
              </a:rPr>
              <a:t>Plotly</a:t>
            </a:r>
            <a:r>
              <a:rPr b="0" lang="en-US" sz="4800" spc="-80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52" strike="noStrike">
                <a:solidFill>
                  <a:srgbClr val="404040"/>
                </a:solidFill>
                <a:latin typeface="Arial"/>
              </a:rPr>
              <a:t>Dash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24D55FE0-F902-4FC0-9215-DC342391515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85" name="object 4"/>
          <p:cNvSpPr/>
          <p:nvPr/>
        </p:nvSpPr>
        <p:spPr>
          <a:xfrm>
            <a:off x="609480" y="1676160"/>
            <a:ext cx="11429640" cy="40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Dashboard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includes 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and 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</a:t>
            </a:r>
            <a:r>
              <a:rPr b="0" lang="en-US" sz="2000" spc="-13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0"/>
              </a:lnSpc>
              <a:spcBef>
                <a:spcPts val="127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be selected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show distribution of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individual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rates.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375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takes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two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inputs: 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individual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payload mass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slider between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  and 10000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kg.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visualize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</a:t>
            </a:r>
            <a:r>
              <a:rPr b="0" lang="en-US" sz="2000" spc="1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rate.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spcBef>
                <a:spcPts val="110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can help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see 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varies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mass,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category.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24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4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96"/>
              </a:spcBef>
              <a:buNone/>
            </a:pPr>
            <a:r>
              <a:rPr b="0" lang="en-IN" sz="1800" spc="-12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</a:rPr>
              <a:t>https://github.com/samuelkeullen/applied-data-science-capstone/blob/main/python-files/spacex_dash_app.py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9185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50" strike="noStrike">
                <a:solidFill>
                  <a:srgbClr val="404040"/>
                </a:solidFill>
                <a:latin typeface="Arial"/>
              </a:rPr>
              <a:t>Predictive </a:t>
            </a:r>
            <a:r>
              <a:rPr b="0" lang="en-US" sz="4800" spc="-355" strike="noStrike">
                <a:solidFill>
                  <a:srgbClr val="404040"/>
                </a:solidFill>
                <a:latin typeface="Arial"/>
              </a:rPr>
              <a:t>analysis</a:t>
            </a:r>
            <a:r>
              <a:rPr b="0" lang="en-US" sz="4800" spc="-55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82" strike="noStrike">
                <a:solidFill>
                  <a:srgbClr val="404040"/>
                </a:solidFill>
                <a:latin typeface="Arial"/>
              </a:rPr>
              <a:t>(Classification)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object 4"/>
          <p:cNvSpPr/>
          <p:nvPr/>
        </p:nvSpPr>
        <p:spPr>
          <a:xfrm>
            <a:off x="533520" y="2472480"/>
            <a:ext cx="306072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-9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https://github.com/samuelkeullen/applied-data-science-capstone/blob/main/notebooks/week-4/Machine%20Learning%20Prediction.ipynb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9" name="object 5"/>
          <p:cNvGrpSpPr/>
          <p:nvPr/>
        </p:nvGrpSpPr>
        <p:grpSpPr>
          <a:xfrm>
            <a:off x="3829680" y="1941480"/>
            <a:ext cx="1923120" cy="1720080"/>
            <a:chOff x="3829680" y="1941480"/>
            <a:chExt cx="1923120" cy="1720080"/>
          </a:xfrm>
        </p:grpSpPr>
        <p:sp>
          <p:nvSpPr>
            <p:cNvPr id="290" name="object 6"/>
            <p:cNvSpPr/>
            <p:nvPr/>
          </p:nvSpPr>
          <p:spPr>
            <a:xfrm>
              <a:off x="4133160" y="222948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object 7"/>
            <p:cNvSpPr/>
            <p:nvPr/>
          </p:nvSpPr>
          <p:spPr>
            <a:xfrm>
              <a:off x="382968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object 8"/>
            <p:cNvSpPr/>
            <p:nvPr/>
          </p:nvSpPr>
          <p:spPr>
            <a:xfrm>
              <a:off x="382968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3" name="object 9"/>
          <p:cNvSpPr/>
          <p:nvPr/>
        </p:nvSpPr>
        <p:spPr>
          <a:xfrm>
            <a:off x="3998880" y="2220120"/>
            <a:ext cx="15681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Split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label</a:t>
            </a:r>
            <a:r>
              <a:rPr b="0" lang="en-US" sz="1700" spc="-1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column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94" name="object 10"/>
          <p:cNvSpPr/>
          <p:nvPr/>
        </p:nvSpPr>
        <p:spPr>
          <a:xfrm>
            <a:off x="3917880" y="2456280"/>
            <a:ext cx="1722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‘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Class’ </a:t>
            </a: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from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dataset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295" name="object 11"/>
          <p:cNvGrpSpPr/>
          <p:nvPr/>
        </p:nvGrpSpPr>
        <p:grpSpPr>
          <a:xfrm>
            <a:off x="3829680" y="3383280"/>
            <a:ext cx="1923120" cy="1721520"/>
            <a:chOff x="3829680" y="3383280"/>
            <a:chExt cx="1923120" cy="1721520"/>
          </a:xfrm>
        </p:grpSpPr>
        <p:sp>
          <p:nvSpPr>
            <p:cNvPr id="296" name="object 12"/>
            <p:cNvSpPr/>
            <p:nvPr/>
          </p:nvSpPr>
          <p:spPr>
            <a:xfrm>
              <a:off x="4133160" y="367272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object 13"/>
            <p:cNvSpPr/>
            <p:nvPr/>
          </p:nvSpPr>
          <p:spPr>
            <a:xfrm>
              <a:off x="382968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object 14"/>
            <p:cNvSpPr/>
            <p:nvPr/>
          </p:nvSpPr>
          <p:spPr>
            <a:xfrm>
              <a:off x="382968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9" name="object 15"/>
          <p:cNvSpPr/>
          <p:nvPr/>
        </p:nvSpPr>
        <p:spPr>
          <a:xfrm>
            <a:off x="4010760" y="3544200"/>
            <a:ext cx="1524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Fit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7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Transform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0" name="object 16"/>
          <p:cNvSpPr/>
          <p:nvPr/>
        </p:nvSpPr>
        <p:spPr>
          <a:xfrm>
            <a:off x="4145040" y="3780360"/>
            <a:ext cx="1281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Features</a:t>
            </a:r>
            <a:r>
              <a:rPr b="0" lang="en-US" sz="17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using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1" name="object 17"/>
          <p:cNvSpPr/>
          <p:nvPr/>
        </p:nvSpPr>
        <p:spPr>
          <a:xfrm>
            <a:off x="4097880" y="4017960"/>
            <a:ext cx="1367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Standard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Scaler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302" name="object 18"/>
          <p:cNvGrpSpPr/>
          <p:nvPr/>
        </p:nvGrpSpPr>
        <p:grpSpPr>
          <a:xfrm>
            <a:off x="3829680" y="4826520"/>
            <a:ext cx="2942640" cy="1153440"/>
            <a:chOff x="3829680" y="4826520"/>
            <a:chExt cx="2942640" cy="1153440"/>
          </a:xfrm>
        </p:grpSpPr>
        <p:sp>
          <p:nvSpPr>
            <p:cNvPr id="303" name="object 19"/>
            <p:cNvSpPr/>
            <p:nvPr/>
          </p:nvSpPr>
          <p:spPr>
            <a:xfrm>
              <a:off x="4224600" y="5023080"/>
              <a:ext cx="2547720" cy="173520"/>
            </a:xfrm>
            <a:custGeom>
              <a:avLst/>
              <a:gdLst/>
              <a:ah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object 20"/>
            <p:cNvSpPr/>
            <p:nvPr/>
          </p:nvSpPr>
          <p:spPr>
            <a:xfrm>
              <a:off x="382968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object 21"/>
            <p:cNvSpPr/>
            <p:nvPr/>
          </p:nvSpPr>
          <p:spPr>
            <a:xfrm>
              <a:off x="382968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6" name="object 22"/>
          <p:cNvSpPr/>
          <p:nvPr/>
        </p:nvSpPr>
        <p:spPr>
          <a:xfrm>
            <a:off x="4104000" y="5104800"/>
            <a:ext cx="1344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32" strike="noStrike">
                <a:solidFill>
                  <a:srgbClr val="ffffff"/>
                </a:solidFill>
                <a:latin typeface="Calibri"/>
              </a:rPr>
              <a:t>Train_test_split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7" name="object 23"/>
          <p:cNvSpPr/>
          <p:nvPr/>
        </p:nvSpPr>
        <p:spPr>
          <a:xfrm>
            <a:off x="4583880" y="5341680"/>
            <a:ext cx="411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17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308" name="object 24"/>
          <p:cNvGrpSpPr/>
          <p:nvPr/>
        </p:nvGrpSpPr>
        <p:grpSpPr>
          <a:xfrm>
            <a:off x="6388560" y="3672720"/>
            <a:ext cx="1923120" cy="2307240"/>
            <a:chOff x="6388560" y="3672720"/>
            <a:chExt cx="1923120" cy="2307240"/>
          </a:xfrm>
        </p:grpSpPr>
        <p:sp>
          <p:nvSpPr>
            <p:cNvPr id="309" name="object 25"/>
            <p:cNvSpPr/>
            <p:nvPr/>
          </p:nvSpPr>
          <p:spPr>
            <a:xfrm>
              <a:off x="6692040" y="3672720"/>
              <a:ext cx="171720" cy="1432080"/>
            </a:xfrm>
            <a:custGeom>
              <a:avLst/>
              <a:gdLst/>
              <a:ah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object 26"/>
            <p:cNvSpPr/>
            <p:nvPr/>
          </p:nvSpPr>
          <p:spPr>
            <a:xfrm>
              <a:off x="638856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object 27"/>
            <p:cNvSpPr/>
            <p:nvPr/>
          </p:nvSpPr>
          <p:spPr>
            <a:xfrm>
              <a:off x="638856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2" name="object 28"/>
          <p:cNvSpPr/>
          <p:nvPr/>
        </p:nvSpPr>
        <p:spPr>
          <a:xfrm>
            <a:off x="6735960" y="4987080"/>
            <a:ext cx="12193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GridSearchCV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13" name="object 29"/>
          <p:cNvSpPr/>
          <p:nvPr/>
        </p:nvSpPr>
        <p:spPr>
          <a:xfrm>
            <a:off x="6485760" y="5217120"/>
            <a:ext cx="173196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600" indent="223560">
              <a:lnSpc>
                <a:spcPts val="2001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(cv=10) to find  optimal</a:t>
            </a:r>
            <a:r>
              <a:rPr b="0" lang="en-US" sz="1700" spc="-15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parameters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314" name="object 30"/>
          <p:cNvGrpSpPr/>
          <p:nvPr/>
        </p:nvGrpSpPr>
        <p:grpSpPr>
          <a:xfrm>
            <a:off x="6388560" y="2229480"/>
            <a:ext cx="1923120" cy="2308680"/>
            <a:chOff x="6388560" y="2229480"/>
            <a:chExt cx="1923120" cy="2308680"/>
          </a:xfrm>
        </p:grpSpPr>
        <p:sp>
          <p:nvSpPr>
            <p:cNvPr id="315" name="object 31"/>
            <p:cNvSpPr/>
            <p:nvPr/>
          </p:nvSpPr>
          <p:spPr>
            <a:xfrm>
              <a:off x="6692040" y="2229480"/>
              <a:ext cx="171720" cy="1432080"/>
            </a:xfrm>
            <a:custGeom>
              <a:avLst/>
              <a:gdLst/>
              <a:ah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object 32"/>
            <p:cNvSpPr/>
            <p:nvPr/>
          </p:nvSpPr>
          <p:spPr>
            <a:xfrm>
              <a:off x="638856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object 33"/>
            <p:cNvSpPr/>
            <p:nvPr/>
          </p:nvSpPr>
          <p:spPr>
            <a:xfrm>
              <a:off x="638856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8" name="object 34"/>
          <p:cNvSpPr/>
          <p:nvPr/>
        </p:nvSpPr>
        <p:spPr>
          <a:xfrm>
            <a:off x="6546600" y="3425400"/>
            <a:ext cx="15933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Use</a:t>
            </a:r>
            <a:r>
              <a:rPr b="0" lang="en-US" sz="1700" spc="-1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GridSearchCV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19" name="object 35"/>
          <p:cNvSpPr/>
          <p:nvPr/>
        </p:nvSpPr>
        <p:spPr>
          <a:xfrm>
            <a:off x="6603120" y="3661200"/>
            <a:ext cx="1483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on LogReg,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SVM,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0" name="object 36"/>
          <p:cNvSpPr/>
          <p:nvPr/>
        </p:nvSpPr>
        <p:spPr>
          <a:xfrm>
            <a:off x="6535800" y="3899520"/>
            <a:ext cx="1602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Decision 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Tree,</a:t>
            </a:r>
            <a:r>
              <a:rPr b="0" lang="en-US" sz="1700" spc="-23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and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1" name="object 37"/>
          <p:cNvSpPr/>
          <p:nvPr/>
        </p:nvSpPr>
        <p:spPr>
          <a:xfrm>
            <a:off x="6795360" y="4135680"/>
            <a:ext cx="1100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KNN</a:t>
            </a:r>
            <a:r>
              <a:rPr b="0" lang="en-US" sz="17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322" name="object 38"/>
          <p:cNvGrpSpPr/>
          <p:nvPr/>
        </p:nvGrpSpPr>
        <p:grpSpPr>
          <a:xfrm>
            <a:off x="6388560" y="1941480"/>
            <a:ext cx="2942640" cy="1153440"/>
            <a:chOff x="6388560" y="1941480"/>
            <a:chExt cx="2942640" cy="1153440"/>
          </a:xfrm>
        </p:grpSpPr>
        <p:sp>
          <p:nvSpPr>
            <p:cNvPr id="323" name="object 39"/>
            <p:cNvSpPr/>
            <p:nvPr/>
          </p:nvSpPr>
          <p:spPr>
            <a:xfrm>
              <a:off x="6783480" y="2138040"/>
              <a:ext cx="2547720" cy="173520"/>
            </a:xfrm>
            <a:custGeom>
              <a:avLst/>
              <a:gdLst/>
              <a:ah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object 40"/>
            <p:cNvSpPr/>
            <p:nvPr/>
          </p:nvSpPr>
          <p:spPr>
            <a:xfrm>
              <a:off x="638856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object 41"/>
            <p:cNvSpPr/>
            <p:nvPr/>
          </p:nvSpPr>
          <p:spPr>
            <a:xfrm>
              <a:off x="638856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6" name="object 42"/>
          <p:cNvSpPr/>
          <p:nvPr/>
        </p:nvSpPr>
        <p:spPr>
          <a:xfrm>
            <a:off x="6613920" y="2220120"/>
            <a:ext cx="1455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Score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r>
              <a:rPr b="0" lang="en-US" sz="1700" spc="-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7" name="object 43"/>
          <p:cNvSpPr/>
          <p:nvPr/>
        </p:nvSpPr>
        <p:spPr>
          <a:xfrm>
            <a:off x="6805800" y="2456280"/>
            <a:ext cx="10713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split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test</a:t>
            </a:r>
            <a:r>
              <a:rPr b="0" lang="en-US" sz="1700" spc="-19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set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328" name="object 44"/>
          <p:cNvGrpSpPr/>
          <p:nvPr/>
        </p:nvGrpSpPr>
        <p:grpSpPr>
          <a:xfrm>
            <a:off x="8946000" y="1941480"/>
            <a:ext cx="1923120" cy="1720080"/>
            <a:chOff x="8946000" y="1941480"/>
            <a:chExt cx="1923120" cy="1720080"/>
          </a:xfrm>
        </p:grpSpPr>
        <p:sp>
          <p:nvSpPr>
            <p:cNvPr id="329" name="object 45"/>
            <p:cNvSpPr/>
            <p:nvPr/>
          </p:nvSpPr>
          <p:spPr>
            <a:xfrm>
              <a:off x="9249120" y="222948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object 46"/>
            <p:cNvSpPr/>
            <p:nvPr/>
          </p:nvSpPr>
          <p:spPr>
            <a:xfrm>
              <a:off x="894600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object 47"/>
            <p:cNvSpPr/>
            <p:nvPr/>
          </p:nvSpPr>
          <p:spPr>
            <a:xfrm>
              <a:off x="894600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2" name="object 48"/>
          <p:cNvSpPr/>
          <p:nvPr/>
        </p:nvSpPr>
        <p:spPr>
          <a:xfrm>
            <a:off x="9140760" y="2220120"/>
            <a:ext cx="15192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Confusion</a:t>
            </a:r>
            <a:r>
              <a:rPr b="0" lang="en-US" sz="17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Matrix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33" name="object 49"/>
          <p:cNvSpPr/>
          <p:nvPr/>
        </p:nvSpPr>
        <p:spPr>
          <a:xfrm>
            <a:off x="9299160" y="2456280"/>
            <a:ext cx="1202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26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all</a:t>
            </a:r>
            <a:r>
              <a:rPr b="0" lang="en-US" sz="1700" spc="-16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334" name="object 50"/>
          <p:cNvGrpSpPr/>
          <p:nvPr/>
        </p:nvGrpSpPr>
        <p:grpSpPr>
          <a:xfrm>
            <a:off x="8946000" y="3383280"/>
            <a:ext cx="1923120" cy="1154880"/>
            <a:chOff x="8946000" y="3383280"/>
            <a:chExt cx="1923120" cy="1154880"/>
          </a:xfrm>
        </p:grpSpPr>
        <p:sp>
          <p:nvSpPr>
            <p:cNvPr id="335" name="object 51"/>
            <p:cNvSpPr/>
            <p:nvPr/>
          </p:nvSpPr>
          <p:spPr>
            <a:xfrm>
              <a:off x="894600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object 52"/>
            <p:cNvSpPr/>
            <p:nvPr/>
          </p:nvSpPr>
          <p:spPr>
            <a:xfrm>
              <a:off x="894600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3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7" name="object 53"/>
          <p:cNvSpPr/>
          <p:nvPr/>
        </p:nvSpPr>
        <p:spPr>
          <a:xfrm>
            <a:off x="9055440" y="3656520"/>
            <a:ext cx="170892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3840" indent="-111600">
              <a:lnSpc>
                <a:spcPts val="2001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Barplot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1700" spc="-15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compare  </a:t>
            </a: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scores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1700" spc="-15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D5AF023B-05E5-4CFB-B773-44A783B5816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7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Results</a:t>
            </a:r>
            <a:r>
              <a:rPr b="0" lang="en-US" sz="4800" spc="-37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object 4"/>
          <p:cNvSpPr/>
          <p:nvPr/>
        </p:nvSpPr>
        <p:spPr>
          <a:xfrm>
            <a:off x="1328040" y="5183640"/>
            <a:ext cx="90428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This is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preview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Plotly dashboard.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following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sides will show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results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EDA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visualization, EDA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SQL, </a:t>
            </a:r>
            <a:r>
              <a:rPr b="0" lang="en-US" sz="1800" spc="-26" strike="noStrike">
                <a:solidFill>
                  <a:srgbClr val="bb562c"/>
                </a:solidFill>
                <a:latin typeface="Calibri"/>
              </a:rPr>
              <a:t>Interactive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Map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Folium,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1800" spc="-12" strike="noStrike">
                <a:solidFill>
                  <a:srgbClr val="bb562c"/>
                </a:solidFill>
                <a:latin typeface="Calibri"/>
              </a:rPr>
              <a:t>finally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results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our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model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about 83%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46" strike="noStrike">
                <a:solidFill>
                  <a:srgbClr val="bb562c"/>
                </a:solidFill>
                <a:latin typeface="Calibri"/>
              </a:rPr>
              <a:t>accuracy.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902D23C6-B3E9-406B-BED5-485B2B1F2B9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342" name="Picture 6" descr=""/>
          <p:cNvPicPr/>
          <p:nvPr/>
        </p:nvPicPr>
        <p:blipFill>
          <a:blip r:embed="rId1"/>
          <a:stretch/>
        </p:blipFill>
        <p:spPr>
          <a:xfrm>
            <a:off x="2971800" y="1735200"/>
            <a:ext cx="5963400" cy="33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object 2"/>
          <p:cNvSpPr/>
          <p:nvPr/>
        </p:nvSpPr>
        <p:spPr>
          <a:xfrm>
            <a:off x="1176120" y="2927880"/>
            <a:ext cx="8887680" cy="22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E</a:t>
            </a:r>
            <a:r>
              <a:rPr b="0" lang="en-IN" sz="7200" spc="-1126" strike="noStrike">
                <a:solidFill>
                  <a:srgbClr val="242424"/>
                </a:solidFill>
                <a:latin typeface="Bahnschrift Condensed"/>
              </a:rPr>
              <a:t>   </a:t>
            </a: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D</a:t>
            </a:r>
            <a:r>
              <a:rPr b="0" lang="en-IN" sz="7200" spc="-1126" strike="noStrike">
                <a:solidFill>
                  <a:srgbClr val="242424"/>
                </a:solidFill>
                <a:latin typeface="Bahnschrift Condensed"/>
              </a:rPr>
              <a:t>  </a:t>
            </a: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A </a:t>
            </a:r>
            <a:r>
              <a:rPr b="0" lang="en-IN" sz="7200" spc="-1126" strike="noStrike">
                <a:solidFill>
                  <a:srgbClr val="242424"/>
                </a:solidFill>
                <a:latin typeface="Bahnschrift Condensed"/>
              </a:rPr>
              <a:t>   </a:t>
            </a:r>
            <a:r>
              <a:rPr b="0" lang="en-US" sz="7200" spc="-52" strike="noStrike">
                <a:solidFill>
                  <a:srgbClr val="242424"/>
                </a:solidFill>
                <a:latin typeface="Bahnschrift Condensed"/>
              </a:rPr>
              <a:t>with</a:t>
            </a:r>
            <a:r>
              <a:rPr b="0" lang="en-US" sz="7200" spc="-1271" strike="noStrike">
                <a:solidFill>
                  <a:srgbClr val="242424"/>
                </a:solidFill>
                <a:latin typeface="Bahnschrift Condensed"/>
              </a:rPr>
              <a:t> </a:t>
            </a:r>
            <a:r>
              <a:rPr b="0" lang="en-US" sz="7200" spc="-426" strike="noStrike">
                <a:solidFill>
                  <a:srgbClr val="242424"/>
                </a:solidFill>
                <a:latin typeface="Bahnschrift Condensed"/>
              </a:rPr>
              <a:t>Visualization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C718E477-DDEC-4691-9D88-1B85427416A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345" name="object 3"/>
          <p:cNvSpPr/>
          <p:nvPr/>
        </p:nvSpPr>
        <p:spPr>
          <a:xfrm>
            <a:off x="1176120" y="4411800"/>
            <a:ext cx="73731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2053080"/>
                <a:tab algn="l" pos="4218840"/>
                <a:tab algn="l" pos="5101560"/>
                <a:tab algn="l" pos="6543720"/>
              </a:tabLst>
            </a:pP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EXPLORATORY</a:t>
            </a: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 </a:t>
            </a:r>
            <a:r>
              <a:rPr b="0" lang="en-US" sz="2400" spc="-330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225" strike="noStrike">
                <a:solidFill>
                  <a:srgbClr val="616e52"/>
                </a:solidFill>
                <a:latin typeface="Arial"/>
              </a:rPr>
              <a:t>ANALYSIS</a:t>
            </a:r>
            <a:r>
              <a:rPr b="0" lang="en-US" sz="2400" spc="-22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16" strike="noStrike">
                <a:solidFill>
                  <a:srgbClr val="616e52"/>
                </a:solidFill>
                <a:latin typeface="Arial"/>
              </a:rPr>
              <a:t>SEABORN</a:t>
            </a:r>
            <a:r>
              <a:rPr b="0" lang="en-US" sz="2400" spc="-21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96" strike="noStrike">
                <a:solidFill>
                  <a:srgbClr val="616e52"/>
                </a:solidFill>
                <a:latin typeface="Arial"/>
              </a:rPr>
              <a:t>PLOTS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47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806760" y="456480"/>
            <a:ext cx="5162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05" strike="noStrike">
                <a:solidFill>
                  <a:srgbClr val="bb562c"/>
                </a:solidFill>
                <a:latin typeface="Arial"/>
              </a:rPr>
              <a:t>Flight </a:t>
            </a: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Number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</a:t>
            </a:r>
            <a:r>
              <a:rPr b="0" lang="en-US" sz="3600" spc="-766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65" strike="noStrike">
                <a:solidFill>
                  <a:srgbClr val="bb562c"/>
                </a:solidFill>
                <a:latin typeface="Arial"/>
              </a:rPr>
              <a:t>Site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object 6"/>
          <p:cNvSpPr/>
          <p:nvPr/>
        </p:nvSpPr>
        <p:spPr>
          <a:xfrm>
            <a:off x="806760" y="5146920"/>
            <a:ext cx="685008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just">
              <a:lnSpc>
                <a:spcPct val="120000"/>
              </a:lnSpc>
              <a:spcBef>
                <a:spcPts val="105"/>
              </a:spcBef>
              <a:buNone/>
            </a:pP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Graphic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suggests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increase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time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(indicated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Number). 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Likely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 big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breakthrough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20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which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significantly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increased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rate. 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CCAFS 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be the main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site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as it has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most</a:t>
            </a:r>
            <a:r>
              <a:rPr b="0" lang="en-US" sz="1600" spc="-9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volume.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1" name="object 7"/>
          <p:cNvSpPr/>
          <p:nvPr/>
        </p:nvSpPr>
        <p:spPr>
          <a:xfrm>
            <a:off x="39600" y="1632240"/>
            <a:ext cx="12100320" cy="2377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object 8"/>
          <p:cNvSpPr/>
          <p:nvPr/>
        </p:nvSpPr>
        <p:spPr>
          <a:xfrm>
            <a:off x="977760" y="4346280"/>
            <a:ext cx="58618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66AC8859-FF87-4D6D-B1AE-200A70069B1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55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902520" y="506160"/>
            <a:ext cx="40248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Payload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</a:t>
            </a:r>
            <a:r>
              <a:rPr b="0" lang="en-US" sz="3600" spc="-497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62" strike="noStrike">
                <a:solidFill>
                  <a:srgbClr val="bb562c"/>
                </a:solidFill>
                <a:latin typeface="Arial"/>
              </a:rPr>
              <a:t>Site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object 6"/>
          <p:cNvSpPr/>
          <p:nvPr/>
        </p:nvSpPr>
        <p:spPr>
          <a:xfrm>
            <a:off x="902520" y="5103720"/>
            <a:ext cx="50986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fall mostly between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0-6000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kg. 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Different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sites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also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seem to use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different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payload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9" name="object 7"/>
          <p:cNvSpPr/>
          <p:nvPr/>
        </p:nvSpPr>
        <p:spPr>
          <a:xfrm>
            <a:off x="39600" y="1653480"/>
            <a:ext cx="12100320" cy="2377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object 8"/>
          <p:cNvSpPr/>
          <p:nvPr/>
        </p:nvSpPr>
        <p:spPr>
          <a:xfrm>
            <a:off x="902520" y="4346280"/>
            <a:ext cx="58618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B48E1F44-3014-4FDA-A554-351E2F29897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Outline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1566720" y="2470320"/>
            <a:ext cx="2968560" cy="2304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object 4"/>
          <p:cNvSpPr/>
          <p:nvPr/>
        </p:nvSpPr>
        <p:spPr>
          <a:xfrm>
            <a:off x="6288480" y="2168280"/>
            <a:ext cx="2814120" cy="25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7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Executive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Summary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(3)</a:t>
            </a:r>
            <a:endParaRPr b="0" lang="en-US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Introduction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(4)</a:t>
            </a:r>
            <a:endParaRPr b="0" lang="en-US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Methodology</a:t>
            </a:r>
            <a:r>
              <a:rPr b="0" lang="en-US" sz="2200" spc="-60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(6)</a:t>
            </a:r>
            <a:endParaRPr b="0" lang="en-US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709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Results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(16)</a:t>
            </a:r>
            <a:endParaRPr b="0" lang="en-US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Conclusion</a:t>
            </a:r>
            <a:r>
              <a:rPr b="0" lang="en-US" sz="2200" spc="-80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(46)</a:t>
            </a:r>
            <a:endParaRPr b="0" lang="en-US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Appendix</a:t>
            </a:r>
            <a:r>
              <a:rPr b="0" lang="en-US" sz="2200" spc="-9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(47)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object 5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CC00BA13-FB79-4617-9647-357337ECC26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63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723240" y="488520"/>
            <a:ext cx="4573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426" strike="noStrike">
                <a:solidFill>
                  <a:srgbClr val="bb562c"/>
                </a:solidFill>
                <a:latin typeface="Arial"/>
              </a:rPr>
              <a:t>Success </a:t>
            </a:r>
            <a:r>
              <a:rPr b="0" lang="en-US" sz="3600" spc="-165" strike="noStrike">
                <a:solidFill>
                  <a:srgbClr val="bb562c"/>
                </a:solidFill>
                <a:latin typeface="Arial"/>
              </a:rPr>
              <a:t>rate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670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object 6"/>
          <p:cNvSpPr/>
          <p:nvPr/>
        </p:nvSpPr>
        <p:spPr>
          <a:xfrm>
            <a:off x="1177920" y="4915080"/>
            <a:ext cx="6501960" cy="14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ES-L1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(1),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GEO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(1), HEO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(1)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have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100%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(sample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sizes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parenthesis) 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(5)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100%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success</a:t>
            </a:r>
            <a:r>
              <a:rPr b="0" lang="en-US" sz="1600" spc="4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(14)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decent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600" spc="14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attempts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94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(1)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0% success</a:t>
            </a:r>
            <a:r>
              <a:rPr b="0" lang="en-US" sz="1600" spc="8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4"/>
              </a:spcBef>
              <a:buNone/>
            </a:pP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GTO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(27)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 50%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but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largest</a:t>
            </a:r>
            <a:r>
              <a:rPr b="0" lang="en-US" sz="1600" spc="22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sample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7" name="object 7"/>
          <p:cNvSpPr/>
          <p:nvPr/>
        </p:nvSpPr>
        <p:spPr>
          <a:xfrm>
            <a:off x="2320920" y="1185840"/>
            <a:ext cx="5429520" cy="3513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object 8"/>
          <p:cNvSpPr/>
          <p:nvPr/>
        </p:nvSpPr>
        <p:spPr>
          <a:xfrm>
            <a:off x="8403480" y="3387600"/>
            <a:ext cx="217908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Success </a:t>
            </a:r>
            <a:r>
              <a:rPr b="0" lang="en-US" sz="1800" spc="-26" strike="noStrike">
                <a:solidFill>
                  <a:srgbClr val="000000"/>
                </a:solidFill>
                <a:latin typeface="Calibri"/>
              </a:rPr>
              <a:t>Rate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Scale</a:t>
            </a:r>
            <a:r>
              <a:rPr b="0" lang="en-US" sz="18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with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 as</a:t>
            </a:r>
            <a:r>
              <a:rPr b="0" lang="en-US" sz="18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0%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0.6 as</a:t>
            </a:r>
            <a:r>
              <a:rPr b="0" lang="en-US" sz="1800" spc="-1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60%  1 as</a:t>
            </a:r>
            <a:r>
              <a:rPr b="0" lang="en-US" sz="1800" spc="-1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100%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CF9EBE79-B809-4BF1-A53B-06C2F6F5F58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71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902520" y="642600"/>
            <a:ext cx="4941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05" strike="noStrike">
                <a:solidFill>
                  <a:srgbClr val="bb562c"/>
                </a:solidFill>
                <a:latin typeface="Arial"/>
              </a:rPr>
              <a:t>Flight </a:t>
            </a: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Number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76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object 6"/>
          <p:cNvSpPr/>
          <p:nvPr/>
        </p:nvSpPr>
        <p:spPr>
          <a:xfrm>
            <a:off x="1118160" y="5004000"/>
            <a:ext cx="8640000" cy="12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Launch Orbit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preferences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changed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52" strike="noStrike">
                <a:solidFill>
                  <a:srgbClr val="ffffff"/>
                </a:solidFill>
                <a:latin typeface="Calibri"/>
              </a:rPr>
              <a:t>Number.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Outcome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seems 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correlate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this</a:t>
            </a:r>
            <a:r>
              <a:rPr b="0" lang="en-US" sz="1600" spc="11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preference.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330"/>
              </a:lnSpc>
              <a:spcBef>
                <a:spcPts val="136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SpaceX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started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 which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saw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moderate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returned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recent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launches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SpaceX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perform better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lower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 or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Sun-synchronous</a:t>
            </a:r>
            <a:r>
              <a:rPr b="0" lang="en-US" sz="1600" spc="27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object 7"/>
          <p:cNvSpPr/>
          <p:nvPr/>
        </p:nvSpPr>
        <p:spPr>
          <a:xfrm>
            <a:off x="45720" y="1644480"/>
            <a:ext cx="12094200" cy="2375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object 8"/>
          <p:cNvSpPr/>
          <p:nvPr/>
        </p:nvSpPr>
        <p:spPr>
          <a:xfrm>
            <a:off x="902520" y="4346280"/>
            <a:ext cx="58618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EDD470F6-586D-40EC-9915-2B9F39F48ED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79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118160" y="808920"/>
            <a:ext cx="38037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Payload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466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object 6"/>
          <p:cNvSpPr/>
          <p:nvPr/>
        </p:nvSpPr>
        <p:spPr>
          <a:xfrm>
            <a:off x="1118160" y="5044320"/>
            <a:ext cx="79891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 anchor="t">
            <a:spAutoFit/>
          </a:bodyPr>
          <a:p>
            <a:pPr marL="12600">
              <a:lnSpc>
                <a:spcPct val="100000"/>
              </a:lnSpc>
              <a:spcBef>
                <a:spcPts val="496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seems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correlate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</a:t>
            </a:r>
            <a:r>
              <a:rPr b="0" lang="en-US" sz="1600" spc="3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orbit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94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SSO seem 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have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relatively low payload</a:t>
            </a:r>
            <a:r>
              <a:rPr b="0" lang="en-US" sz="1600" spc="13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8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other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most successful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only has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values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in the higher end of the</a:t>
            </a:r>
            <a:r>
              <a:rPr b="0" lang="en-US" sz="1600" spc="8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range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3" name="object 7"/>
          <p:cNvSpPr/>
          <p:nvPr/>
        </p:nvSpPr>
        <p:spPr>
          <a:xfrm>
            <a:off x="45720" y="1615320"/>
            <a:ext cx="12094200" cy="2375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bject 8"/>
          <p:cNvSpPr/>
          <p:nvPr/>
        </p:nvSpPr>
        <p:spPr>
          <a:xfrm>
            <a:off x="902520" y="4346280"/>
            <a:ext cx="58618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A186514D-8549-4E53-8589-4EEC823DC98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87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176120" y="503640"/>
            <a:ext cx="49273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 </a:t>
            </a:r>
            <a:r>
              <a:rPr b="0" lang="en-US" sz="3600" spc="-426" strike="noStrike">
                <a:solidFill>
                  <a:srgbClr val="bb562c"/>
                </a:solidFill>
                <a:latin typeface="Arial"/>
              </a:rPr>
              <a:t>Success </a:t>
            </a: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Yearly</a:t>
            </a:r>
            <a:r>
              <a:rPr b="0" lang="en-US" sz="3600" spc="-47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307" strike="noStrike">
                <a:solidFill>
                  <a:srgbClr val="bb562c"/>
                </a:solidFill>
                <a:latin typeface="Arial"/>
              </a:rPr>
              <a:t>Trend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object 6"/>
          <p:cNvSpPr/>
          <p:nvPr/>
        </p:nvSpPr>
        <p:spPr>
          <a:xfrm>
            <a:off x="1176120" y="5031360"/>
            <a:ext cx="597744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12600">
              <a:lnSpc>
                <a:spcPct val="100000"/>
              </a:lnSpc>
              <a:spcBef>
                <a:spcPts val="505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generally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increases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time since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2013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a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slight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dip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0" lang="en-US" sz="1600" spc="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2018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5"/>
              </a:spcBef>
              <a:buNone/>
            </a:pP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recent years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</a:t>
            </a:r>
            <a:r>
              <a:rPr b="0" lang="en-US" sz="1600" spc="8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80%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1" name="object 7"/>
          <p:cNvSpPr/>
          <p:nvPr/>
        </p:nvSpPr>
        <p:spPr>
          <a:xfrm>
            <a:off x="2565000" y="1484280"/>
            <a:ext cx="4565520" cy="304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object 8"/>
          <p:cNvSpPr/>
          <p:nvPr/>
        </p:nvSpPr>
        <p:spPr>
          <a:xfrm>
            <a:off x="7418520" y="2750040"/>
            <a:ext cx="197388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95% confidence interval 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(light blue</a:t>
            </a:r>
            <a:r>
              <a:rPr b="0" lang="en-US" sz="1600" spc="-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shading)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A057A091-6D23-47EB-B396-DCFBEC52A63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object 2"/>
          <p:cNvSpPr/>
          <p:nvPr/>
        </p:nvSpPr>
        <p:spPr>
          <a:xfrm>
            <a:off x="1176120" y="2927880"/>
            <a:ext cx="5425560" cy="24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8000" spc="-1126" strike="noStrike">
                <a:solidFill>
                  <a:srgbClr val="242424"/>
                </a:solidFill>
                <a:latin typeface="Arial"/>
              </a:rPr>
              <a:t>EDA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</a:t>
            </a:r>
            <a:r>
              <a:rPr b="0" lang="en-US" sz="8000" spc="-1316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1271" strike="noStrike">
                <a:solidFill>
                  <a:srgbClr val="242424"/>
                </a:solidFill>
                <a:latin typeface="Arial"/>
              </a:rPr>
              <a:t>SQL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84B70C46-42DE-4A11-B3D1-B1FD80ABCC4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396" name="object 3"/>
          <p:cNvSpPr/>
          <p:nvPr/>
        </p:nvSpPr>
        <p:spPr>
          <a:xfrm>
            <a:off x="1176120" y="4221720"/>
            <a:ext cx="6306480" cy="13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6240" bIns="0" anchor="t">
            <a:spAutoFit/>
          </a:bodyPr>
          <a:p>
            <a:pPr marL="12600">
              <a:lnSpc>
                <a:spcPct val="100000"/>
              </a:lnSpc>
              <a:spcBef>
                <a:spcPts val="1230"/>
              </a:spcBef>
              <a:buNone/>
              <a:tabLst>
                <a:tab algn="l" pos="2051640"/>
                <a:tab algn="l" pos="4216320"/>
                <a:tab algn="l" pos="5087520"/>
                <a:tab algn="l" pos="5720040"/>
              </a:tabLst>
            </a:pP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EXPLORATORY</a:t>
            </a: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</a:t>
            </a:r>
            <a:r>
              <a:rPr b="0" lang="en-US" sz="2400" spc="-32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ANALYSIS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90" strike="noStrike">
                <a:solidFill>
                  <a:srgbClr val="616e52"/>
                </a:solidFill>
                <a:latin typeface="Arial"/>
              </a:rPr>
              <a:t>SQL</a:t>
            </a:r>
            <a:r>
              <a:rPr b="0" lang="en-US" sz="2400" spc="-29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DB2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1"/>
              </a:spcBef>
              <a:buNone/>
              <a:tabLst>
                <a:tab algn="l" pos="1867680"/>
                <a:tab algn="l" pos="2279160"/>
                <a:tab algn="l" pos="3546360"/>
                <a:tab algn="l" pos="4426560"/>
              </a:tabLst>
            </a:pPr>
            <a:r>
              <a:rPr b="0" lang="en-US" sz="2400" spc="-197" strike="noStrike">
                <a:solidFill>
                  <a:srgbClr val="616e52"/>
                </a:solidFill>
                <a:latin typeface="Arial"/>
              </a:rPr>
              <a:t>INTEGRATED</a:t>
            </a:r>
            <a:r>
              <a:rPr b="0" lang="en-US" sz="2400" spc="-1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IN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85" strike="noStrike">
                <a:solidFill>
                  <a:srgbClr val="616e52"/>
                </a:solidFill>
                <a:latin typeface="Arial"/>
              </a:rPr>
              <a:t>PYTHON</a:t>
            </a:r>
            <a:r>
              <a:rPr b="0" lang="en-US" sz="2400" spc="-18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77" strike="noStrike">
                <a:solidFill>
                  <a:srgbClr val="616e52"/>
                </a:solidFill>
                <a:latin typeface="Arial"/>
              </a:rPr>
              <a:t>SQLALCHEMY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51811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36" strike="noStrike">
                <a:solidFill>
                  <a:srgbClr val="404040"/>
                </a:solidFill>
                <a:latin typeface="Arial"/>
              </a:rPr>
              <a:t>All </a:t>
            </a:r>
            <a:r>
              <a:rPr b="0" lang="en-US" sz="4800" spc="-401" strike="noStrike">
                <a:solidFill>
                  <a:srgbClr val="404040"/>
                </a:solidFill>
                <a:latin typeface="Arial"/>
              </a:rPr>
              <a:t>Launch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Site</a:t>
            </a:r>
            <a:r>
              <a:rPr b="0" lang="en-US" sz="4800" spc="-70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60" strike="noStrike">
                <a:solidFill>
                  <a:srgbClr val="404040"/>
                </a:solidFill>
                <a:latin typeface="Arial"/>
              </a:rPr>
              <a:t>Names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object 4"/>
          <p:cNvSpPr/>
          <p:nvPr/>
        </p:nvSpPr>
        <p:spPr>
          <a:xfrm>
            <a:off x="4725360" y="1810800"/>
            <a:ext cx="61743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12600">
              <a:lnSpc>
                <a:spcPct val="100000"/>
              </a:lnSpc>
              <a:spcBef>
                <a:spcPts val="1301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unique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SLC-40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CCAFSSLC-40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represent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-11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same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entry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errors.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41000"/>
              </a:lnSpc>
              <a:spcBef>
                <a:spcPts val="11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LC-40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previous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name.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3 unique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launch_site values:  CCAFS SLC-40, KSC LC-39A,</a:t>
            </a:r>
            <a:r>
              <a:rPr b="0" lang="en-US" sz="2000" spc="-31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SLC-4E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0" name="object 5"/>
          <p:cNvSpPr/>
          <p:nvPr/>
        </p:nvSpPr>
        <p:spPr>
          <a:xfrm>
            <a:off x="1182600" y="2010240"/>
            <a:ext cx="3219840" cy="2762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9EFBA6E7-D499-4FB8-BB4C-132FE7A0ABD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011960" y="838800"/>
            <a:ext cx="949608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401" strike="noStrike">
                <a:solidFill>
                  <a:srgbClr val="404040"/>
                </a:solidFill>
                <a:latin typeface="Arial"/>
              </a:rPr>
              <a:t>Launch </a:t>
            </a:r>
            <a:r>
              <a:rPr b="0" lang="en-US" sz="4800" spc="-347" strike="noStrike">
                <a:solidFill>
                  <a:srgbClr val="404040"/>
                </a:solidFill>
                <a:latin typeface="Arial"/>
              </a:rPr>
              <a:t>Site </a:t>
            </a:r>
            <a:r>
              <a:rPr b="0" lang="en-US" sz="4800" spc="-457" strike="noStrike">
                <a:solidFill>
                  <a:srgbClr val="404040"/>
                </a:solidFill>
                <a:latin typeface="Arial"/>
              </a:rPr>
              <a:t>Names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Beginning </a:t>
            </a:r>
            <a:r>
              <a:rPr b="0" lang="en-US" sz="4800" spc="-80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59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630" strike="noStrike">
                <a:solidFill>
                  <a:srgbClr val="404040"/>
                </a:solidFill>
                <a:latin typeface="Arial"/>
              </a:rPr>
              <a:t>`CCA`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object 4"/>
          <p:cNvSpPr/>
          <p:nvPr/>
        </p:nvSpPr>
        <p:spPr>
          <a:xfrm>
            <a:off x="9341640" y="2468880"/>
            <a:ext cx="1837440" cy="14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None/>
            </a:pP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five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entries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 with  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beginning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CCA.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5" name="object 5"/>
          <p:cNvSpPr/>
          <p:nvPr/>
        </p:nvSpPr>
        <p:spPr>
          <a:xfrm>
            <a:off x="873360" y="1853280"/>
            <a:ext cx="8272080" cy="3331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D7FCB6AC-935F-4D00-9D7D-9590FDBE454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1377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Total </a:t>
            </a: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Payload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137" strike="noStrike">
                <a:solidFill>
                  <a:srgbClr val="404040"/>
                </a:solidFill>
                <a:latin typeface="Arial"/>
              </a:rPr>
              <a:t>from</a:t>
            </a:r>
            <a:r>
              <a:rPr b="0" lang="en-US" sz="4800" spc="-58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690" strike="noStrike">
                <a:solidFill>
                  <a:srgbClr val="404040"/>
                </a:solidFill>
                <a:latin typeface="Arial"/>
              </a:rPr>
              <a:t>NASA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object 4"/>
          <p:cNvSpPr/>
          <p:nvPr/>
        </p:nvSpPr>
        <p:spPr>
          <a:xfrm>
            <a:off x="7737480" y="2220120"/>
            <a:ext cx="3489120" cy="24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sums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total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kg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NASA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customer.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90000"/>
              </a:lnSpc>
              <a:spcBef>
                <a:spcPts val="1369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CRS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stands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Commercial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Resupply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Services which</a:t>
            </a:r>
            <a:r>
              <a:rPr b="0" lang="en-US" sz="2000" spc="-9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these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sent to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International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Station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(ISS).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0" name="object 5"/>
          <p:cNvSpPr/>
          <p:nvPr/>
        </p:nvSpPr>
        <p:spPr>
          <a:xfrm>
            <a:off x="1274040" y="2262960"/>
            <a:ext cx="5687280" cy="2553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DEFF06E2-1B50-48A6-82A6-FC8ABD922CA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72200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Average Payload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by </a:t>
            </a:r>
            <a:r>
              <a:rPr b="0" lang="en-US" sz="4800" spc="-520" strike="noStrike">
                <a:solidFill>
                  <a:srgbClr val="404040"/>
                </a:solidFill>
                <a:latin typeface="Arial"/>
              </a:rPr>
              <a:t>F9</a:t>
            </a:r>
            <a:r>
              <a:rPr b="0" lang="en-US" sz="4800" spc="-64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90" strike="noStrike">
                <a:solidFill>
                  <a:srgbClr val="404040"/>
                </a:solidFill>
                <a:latin typeface="Arial"/>
              </a:rPr>
              <a:t>v1.1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object 4"/>
          <p:cNvSpPr/>
          <p:nvPr/>
        </p:nvSpPr>
        <p:spPr>
          <a:xfrm>
            <a:off x="8291880" y="2060640"/>
            <a:ext cx="2723040" cy="24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calculates</a:t>
            </a:r>
            <a:r>
              <a:rPr b="0" lang="en-US" sz="2000" spc="-20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average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or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launches which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F9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v1.1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91000"/>
              </a:lnSpc>
              <a:spcBef>
                <a:spcPts val="1400"/>
              </a:spcBef>
              <a:buNone/>
            </a:pP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Average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of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F9 1.1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end</a:t>
            </a:r>
            <a:r>
              <a:rPr b="0" lang="en-US" sz="2000" spc="-23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 our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</a:t>
            </a:r>
            <a:r>
              <a:rPr b="0" lang="en-US" sz="2000" spc="-11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5" name="object 5"/>
          <p:cNvSpPr/>
          <p:nvPr/>
        </p:nvSpPr>
        <p:spPr>
          <a:xfrm>
            <a:off x="1208520" y="2127600"/>
            <a:ext cx="6363720" cy="286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F03B5F65-4288-4965-9C27-C3433E79845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965484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90" strike="noStrike">
                <a:solidFill>
                  <a:srgbClr val="404040"/>
                </a:solidFill>
                <a:latin typeface="Arial"/>
              </a:rPr>
              <a:t>First </a:t>
            </a: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Successful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Ground </a:t>
            </a:r>
            <a:r>
              <a:rPr b="0" lang="en-US" sz="4800" spc="-545" strike="noStrike">
                <a:solidFill>
                  <a:srgbClr val="404040"/>
                </a:solidFill>
                <a:latin typeface="Arial"/>
              </a:rPr>
              <a:t>Pad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Landing</a:t>
            </a:r>
            <a:r>
              <a:rPr b="0" lang="en-US" sz="4800" spc="-57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object 4"/>
          <p:cNvSpPr/>
          <p:nvPr/>
        </p:nvSpPr>
        <p:spPr>
          <a:xfrm>
            <a:off x="7521120" y="2172600"/>
            <a:ext cx="3239280" cy="26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</a:t>
            </a:r>
            <a:r>
              <a:rPr b="0" lang="en-US" sz="2000" spc="-14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date.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wasn’t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until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end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2015.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spcBef>
                <a:spcPts val="11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in</a:t>
            </a:r>
            <a:r>
              <a:rPr b="0" lang="en-US" sz="2000" spc="-7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general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appear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starting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2014.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0" name="object 5"/>
          <p:cNvSpPr/>
          <p:nvPr/>
        </p:nvSpPr>
        <p:spPr>
          <a:xfrm>
            <a:off x="1153800" y="2223360"/>
            <a:ext cx="5780160" cy="28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583DB6CD-E93C-43A8-AA8C-3AD9EF96684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Executive</a:t>
            </a:r>
            <a:r>
              <a:rPr b="0" lang="en-US" sz="4800" spc="-49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Summary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7853AD6D-85FA-4693-A46E-02EFE5AFAB9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  <p:sp>
        <p:nvSpPr>
          <p:cNvPr id="148" name="object 3"/>
          <p:cNvSpPr/>
          <p:nvPr/>
        </p:nvSpPr>
        <p:spPr>
          <a:xfrm>
            <a:off x="1020240" y="2220120"/>
            <a:ext cx="10164240" cy="360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t">
            <a:spAutoFit/>
          </a:bodyPr>
          <a:p>
            <a:pPr marL="241200" indent="-228600">
              <a:lnSpc>
                <a:spcPct val="90000"/>
              </a:lnSpc>
              <a:spcBef>
                <a:spcPts val="36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Collected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from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public SpaceX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API and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SpaceX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Wikipedia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page.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Created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labels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column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‘class’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which classifies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landings.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Explored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SQL,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visualization,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folium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maps,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dashboards.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Gathered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relevant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columns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be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used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as 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features.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Changed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categorical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variables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binary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one hot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encoding. 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Standardized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used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GridSearchCV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find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best 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parameters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for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machine learning  models.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Visualize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accuracy score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40840"/>
                <a:tab algn="l" pos="241200"/>
              </a:tabLst>
            </a:pPr>
            <a:endParaRPr b="0" lang="en-US" sz="2200" spc="-1" strike="noStrike">
              <a:latin typeface="Arial"/>
            </a:endParaRPr>
          </a:p>
          <a:p>
            <a:pPr marL="241200" indent="-228600">
              <a:lnSpc>
                <a:spcPct val="90000"/>
              </a:lnSpc>
              <a:spcBef>
                <a:spcPts val="164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Four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machine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learning models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were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produced: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Logistic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Regression,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Support </a:t>
            </a:r>
            <a:r>
              <a:rPr b="0" lang="en-US" sz="2200" spc="-52" strike="noStrike">
                <a:solidFill>
                  <a:srgbClr val="bb562c"/>
                </a:solidFill>
                <a:latin typeface="Calibri"/>
              </a:rPr>
              <a:t>Vector 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Machine,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Decision </a:t>
            </a:r>
            <a:r>
              <a:rPr b="0" lang="en-US" sz="2200" spc="-80" strike="noStrike">
                <a:solidFill>
                  <a:srgbClr val="bb562c"/>
                </a:solidFill>
                <a:latin typeface="Calibri"/>
              </a:rPr>
              <a:t>Tree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Classifier,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K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Nearest Neighbors.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produced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similar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results 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accuracy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rate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about 83.33%. All models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over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predicted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landings.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More 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is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needed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for 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better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determination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</a:t>
            </a:r>
            <a:r>
              <a:rPr b="0" lang="en-US" sz="2200" spc="20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52" strike="noStrike">
                <a:solidFill>
                  <a:srgbClr val="bb562c"/>
                </a:solidFill>
                <a:latin typeface="Calibri"/>
              </a:rPr>
              <a:t>accuracy.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916560" y="369000"/>
            <a:ext cx="9104760" cy="125640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>
              <a:lnSpc>
                <a:spcPts val="4399"/>
              </a:lnSpc>
              <a:spcBef>
                <a:spcPts val="876"/>
              </a:spcBef>
              <a:buNone/>
            </a:pPr>
            <a:r>
              <a:rPr b="0" lang="en-US" sz="4300" spc="-392" strike="noStrike">
                <a:solidFill>
                  <a:srgbClr val="404040"/>
                </a:solidFill>
                <a:latin typeface="Arial"/>
              </a:rPr>
              <a:t>Successful </a:t>
            </a:r>
            <a:r>
              <a:rPr b="0" lang="en-US" sz="4300" spc="-301" strike="noStrike">
                <a:solidFill>
                  <a:srgbClr val="404040"/>
                </a:solidFill>
                <a:latin typeface="Arial"/>
              </a:rPr>
              <a:t>Drone </a:t>
            </a:r>
            <a:r>
              <a:rPr b="0" lang="en-US" sz="4300" spc="-375" strike="noStrike">
                <a:solidFill>
                  <a:srgbClr val="404040"/>
                </a:solidFill>
                <a:latin typeface="Arial"/>
              </a:rPr>
              <a:t>Ship </a:t>
            </a:r>
            <a:r>
              <a:rPr b="0" lang="en-US" sz="4300" spc="-341" strike="noStrike">
                <a:solidFill>
                  <a:srgbClr val="404040"/>
                </a:solidFill>
                <a:latin typeface="Arial"/>
              </a:rPr>
              <a:t>Landing </a:t>
            </a:r>
            <a:r>
              <a:rPr b="0" lang="en-US" sz="4300" spc="-75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300" spc="-60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386" strike="noStrike">
                <a:solidFill>
                  <a:srgbClr val="404040"/>
                </a:solidFill>
                <a:latin typeface="Arial"/>
              </a:rPr>
              <a:t>Payload  </a:t>
            </a:r>
            <a:r>
              <a:rPr b="0" lang="en-US" sz="4300" spc="-290" strike="noStrike">
                <a:solidFill>
                  <a:srgbClr val="404040"/>
                </a:solidFill>
                <a:latin typeface="Arial"/>
              </a:rPr>
              <a:t>Between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4000 and</a:t>
            </a:r>
            <a:r>
              <a:rPr b="0" lang="en-US" sz="4300" spc="-70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6000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4" name="object 4"/>
          <p:cNvSpPr/>
          <p:nvPr/>
        </p:nvSpPr>
        <p:spPr>
          <a:xfrm>
            <a:off x="7904160" y="2630160"/>
            <a:ext cx="3120840" cy="14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four  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had  successful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drone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 and 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payload mass between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4000 and 6000</a:t>
            </a:r>
            <a:r>
              <a:rPr b="0" lang="en-US" sz="2000" spc="-16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noninclusively.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object 5"/>
          <p:cNvSpPr/>
          <p:nvPr/>
        </p:nvSpPr>
        <p:spPr>
          <a:xfrm>
            <a:off x="838080" y="2183760"/>
            <a:ext cx="6886440" cy="2637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E67E4AC8-3049-4F44-A31B-5FB4136EA02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952920" y="751320"/>
            <a:ext cx="93099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Total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Number </a:t>
            </a:r>
            <a:r>
              <a:rPr b="0" lang="en-US" sz="4800" spc="-75" strike="noStrike">
                <a:solidFill>
                  <a:srgbClr val="404040"/>
                </a:solidFill>
                <a:latin typeface="Arial"/>
              </a:rPr>
              <a:t>of </a:t>
            </a:r>
            <a:r>
              <a:rPr b="0" lang="en-US" sz="4800" spc="-542" strike="noStrike">
                <a:solidFill>
                  <a:srgbClr val="404040"/>
                </a:solidFill>
                <a:latin typeface="Arial"/>
              </a:rPr>
              <a:t>Each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Mission</a:t>
            </a:r>
            <a:r>
              <a:rPr b="0" lang="en-US" sz="4800" spc="-894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Outcome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object 4"/>
          <p:cNvSpPr/>
          <p:nvPr/>
        </p:nvSpPr>
        <p:spPr>
          <a:xfrm>
            <a:off x="7211520" y="2031120"/>
            <a:ext cx="3715560" cy="366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ts val="2305"/>
              </a:lnSpc>
              <a:spcBef>
                <a:spcPts val="105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count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4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mission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appears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achieve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its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mission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nearly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99%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spcBef>
                <a:spcPts val="115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means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most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the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failures are</a:t>
            </a:r>
            <a:r>
              <a:rPr b="0" lang="en-US" sz="2000" spc="3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intended.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Interestingly,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 unclear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status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unfortunately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0" name="object 5"/>
          <p:cNvSpPr/>
          <p:nvPr/>
        </p:nvSpPr>
        <p:spPr>
          <a:xfrm>
            <a:off x="1289160" y="2026800"/>
            <a:ext cx="5138640" cy="3440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CB05DD0B-A4E8-4BFA-B7C9-5B41A5E0D83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object 2"/>
          <p:cNvSpPr/>
          <p:nvPr/>
        </p:nvSpPr>
        <p:spPr>
          <a:xfrm>
            <a:off x="838080" y="1755720"/>
            <a:ext cx="5810760" cy="4885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object 3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916560" y="823680"/>
            <a:ext cx="94381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1" strike="noStrike">
                <a:solidFill>
                  <a:srgbClr val="404040"/>
                </a:solidFill>
                <a:latin typeface="Arial"/>
              </a:rPr>
              <a:t>Boosters </a:t>
            </a:r>
            <a:r>
              <a:rPr b="0" lang="en-US" sz="4800" spc="-106" strike="noStrike">
                <a:solidFill>
                  <a:srgbClr val="404040"/>
                </a:solidFill>
                <a:latin typeface="Arial"/>
              </a:rPr>
              <a:t>that </a:t>
            </a:r>
            <a:r>
              <a:rPr b="0" lang="en-US" sz="4800" spc="-316" strike="noStrike">
                <a:solidFill>
                  <a:srgbClr val="404040"/>
                </a:solidFill>
                <a:latin typeface="Arial"/>
              </a:rPr>
              <a:t>Carried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Maximum</a:t>
            </a:r>
            <a:r>
              <a:rPr b="0" lang="en-US" sz="4800" spc="-919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Payload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226A6AB3-BAB3-4CA7-86AF-5612C98774A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36" name="object 5"/>
          <p:cNvSpPr/>
          <p:nvPr/>
        </p:nvSpPr>
        <p:spPr>
          <a:xfrm>
            <a:off x="6986880" y="2105640"/>
            <a:ext cx="4515840" cy="23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 carried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highest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15600  kg.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similar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F9 B5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B10xx.x</a:t>
            </a:r>
            <a:r>
              <a:rPr b="0" lang="en-US" sz="2000" spc="-14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variety.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395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correlates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is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934920" y="751680"/>
            <a:ext cx="93837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07" strike="noStrike">
                <a:solidFill>
                  <a:srgbClr val="404040"/>
                </a:solidFill>
                <a:latin typeface="Arial"/>
              </a:rPr>
              <a:t>2015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Failed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Drone </a:t>
            </a:r>
            <a:r>
              <a:rPr b="0" lang="en-US" sz="4800" spc="-409" strike="noStrike">
                <a:solidFill>
                  <a:srgbClr val="404040"/>
                </a:solidFill>
                <a:latin typeface="Arial"/>
              </a:rPr>
              <a:t>Ship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Landing</a:t>
            </a:r>
            <a:r>
              <a:rPr b="0" lang="en-US" sz="4800" spc="-695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57" strike="noStrike">
                <a:solidFill>
                  <a:srgbClr val="404040"/>
                </a:solidFill>
                <a:latin typeface="Arial"/>
              </a:rPr>
              <a:t>Records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9" name="object 4"/>
          <p:cNvSpPr/>
          <p:nvPr/>
        </p:nvSpPr>
        <p:spPr>
          <a:xfrm>
            <a:off x="7584840" y="2591640"/>
            <a:ext cx="3983040" cy="18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Month,</a:t>
            </a:r>
            <a:r>
              <a:rPr b="0" lang="en-US" sz="2000" spc="-14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Outcome, Booster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Version,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(kg),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2015  launches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 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drone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were two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such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occurrences.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object 5"/>
          <p:cNvSpPr/>
          <p:nvPr/>
        </p:nvSpPr>
        <p:spPr>
          <a:xfrm>
            <a:off x="135720" y="2630520"/>
            <a:ext cx="7305840" cy="2076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ADC12ABB-0A45-4367-9E9B-8684F187EB1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916560" y="341280"/>
            <a:ext cx="8011440" cy="178776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>
              <a:lnSpc>
                <a:spcPts val="4399"/>
              </a:lnSpc>
              <a:spcBef>
                <a:spcPts val="876"/>
              </a:spcBef>
              <a:buNone/>
            </a:pPr>
            <a:r>
              <a:rPr b="0" lang="en-US" sz="4300" spc="-381" strike="noStrike">
                <a:solidFill>
                  <a:srgbClr val="404040"/>
                </a:solidFill>
                <a:latin typeface="Arial"/>
              </a:rPr>
              <a:t>Ranking </a:t>
            </a:r>
            <a:r>
              <a:rPr b="0" lang="en-US" sz="4300" spc="-335" strike="noStrike">
                <a:solidFill>
                  <a:srgbClr val="404040"/>
                </a:solidFill>
                <a:latin typeface="Arial"/>
              </a:rPr>
              <a:t>Counts </a:t>
            </a:r>
            <a:r>
              <a:rPr b="0" lang="en-US" sz="4300" spc="-75" strike="noStrike">
                <a:solidFill>
                  <a:srgbClr val="404040"/>
                </a:solidFill>
                <a:latin typeface="Arial"/>
              </a:rPr>
              <a:t>of </a:t>
            </a:r>
            <a:r>
              <a:rPr b="0" lang="en-US" sz="4300" spc="-392" strike="noStrike">
                <a:solidFill>
                  <a:srgbClr val="404040"/>
                </a:solidFill>
                <a:latin typeface="Arial"/>
              </a:rPr>
              <a:t>Successful</a:t>
            </a:r>
            <a:r>
              <a:rPr b="0" lang="en-US" sz="4300" spc="-846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372" strike="noStrike">
                <a:solidFill>
                  <a:srgbClr val="404040"/>
                </a:solidFill>
                <a:latin typeface="Arial"/>
              </a:rPr>
              <a:t>Landings  </a:t>
            </a:r>
            <a:r>
              <a:rPr b="0" lang="en-US" sz="4300" spc="-290" strike="noStrike">
                <a:solidFill>
                  <a:srgbClr val="404040"/>
                </a:solidFill>
                <a:latin typeface="Arial"/>
              </a:rPr>
              <a:t>Between </a:t>
            </a:r>
            <a:r>
              <a:rPr b="0" lang="en-US" sz="4300" spc="-282" strike="noStrike">
                <a:solidFill>
                  <a:srgbClr val="404040"/>
                </a:solidFill>
                <a:latin typeface="Arial"/>
              </a:rPr>
              <a:t>2010-06-04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and</a:t>
            </a:r>
            <a:r>
              <a:rPr b="0" lang="en-US" sz="4300" spc="-746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296" strike="noStrike">
                <a:solidFill>
                  <a:srgbClr val="404040"/>
                </a:solidFill>
                <a:latin typeface="Arial"/>
              </a:rPr>
              <a:t>2017-03-20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object 4"/>
          <p:cNvSpPr/>
          <p:nvPr/>
        </p:nvSpPr>
        <p:spPr>
          <a:xfrm>
            <a:off x="6923160" y="2256840"/>
            <a:ext cx="4707360" cy="26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list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between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2010-06-04 and 2017-03-20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inclusively.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91000"/>
              </a:lnSpc>
              <a:spcBef>
                <a:spcPts val="1395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are two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types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</a:t>
            </a:r>
            <a:r>
              <a:rPr b="0" lang="en-US" sz="2000" spc="-9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outcomes: drone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59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were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8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in</a:t>
            </a:r>
            <a:r>
              <a:rPr b="0" lang="en-US" sz="2000" spc="-13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total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during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period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object 5"/>
          <p:cNvSpPr/>
          <p:nvPr/>
        </p:nvSpPr>
        <p:spPr>
          <a:xfrm>
            <a:off x="478440" y="2307240"/>
            <a:ext cx="6257160" cy="2398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C4DFE0AA-167E-4DFA-A0CC-5244ADC36D9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8346600" cy="227880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01" strike="noStrike">
                <a:solidFill>
                  <a:srgbClr val="242424"/>
                </a:solidFill>
                <a:latin typeface="Arial"/>
              </a:rPr>
              <a:t>Interactive </a:t>
            </a:r>
            <a:r>
              <a:rPr b="0" lang="en-US" sz="8000" spc="-321" strike="noStrike">
                <a:solidFill>
                  <a:srgbClr val="242424"/>
                </a:solidFill>
                <a:latin typeface="Arial"/>
              </a:rPr>
              <a:t>Map</a:t>
            </a:r>
            <a:r>
              <a:rPr b="0" lang="en-US" sz="8000" spc="-1010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  </a:t>
            </a:r>
            <a:r>
              <a:rPr b="0" lang="en-US" sz="8000" spc="-406" strike="noStrike">
                <a:solidFill>
                  <a:srgbClr val="242424"/>
                </a:solidFill>
                <a:latin typeface="Arial"/>
              </a:rPr>
              <a:t>Folium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7CF61DCF-7ED2-4E8D-A3A8-6589B552037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 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45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0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Locations</a:t>
            </a:r>
            <a:r>
              <a:rPr b="0" lang="en-US" sz="4800" spc="-30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object 3"/>
          <p:cNvSpPr/>
          <p:nvPr/>
        </p:nvSpPr>
        <p:spPr>
          <a:xfrm>
            <a:off x="820080" y="5535720"/>
            <a:ext cx="988200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12600">
              <a:lnSpc>
                <a:spcPts val="2290"/>
              </a:lnSpc>
              <a:spcBef>
                <a:spcPts val="26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left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relative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right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two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Florida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since they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 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other.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near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123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ocean.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object 4"/>
          <p:cNvSpPr/>
          <p:nvPr/>
        </p:nvSpPr>
        <p:spPr>
          <a:xfrm>
            <a:off x="855000" y="1796760"/>
            <a:ext cx="10279080" cy="3614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619258DC-6288-43BD-9E8A-4E8498F65DE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2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Color-Coded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53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Markers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4" name="object 3"/>
          <p:cNvSpPr/>
          <p:nvPr/>
        </p:nvSpPr>
        <p:spPr>
          <a:xfrm>
            <a:off x="1232640" y="5356800"/>
            <a:ext cx="1007568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305"/>
              </a:lnSpc>
              <a:spcBef>
                <a:spcPts val="99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Clusters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Folium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clicked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display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(green icon)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(red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icon).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example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SLC-4E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landings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6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5" name="object 4"/>
          <p:cNvSpPr/>
          <p:nvPr/>
        </p:nvSpPr>
        <p:spPr>
          <a:xfrm>
            <a:off x="2889360" y="1801440"/>
            <a:ext cx="5620320" cy="3511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F47F0478-D180-4F62-9C35-3FE828DF72B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50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Key 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</a:t>
            </a:r>
            <a:r>
              <a:rPr b="0" lang="en-US" sz="4800" spc="-44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6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Proximities</a:t>
            </a:r>
            <a:r>
              <a:rPr b="0" lang="en-US" sz="4800" spc="-26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8" name="object 3"/>
          <p:cNvSpPr/>
          <p:nvPr/>
        </p:nvSpPr>
        <p:spPr>
          <a:xfrm>
            <a:off x="1084320" y="5141160"/>
            <a:ext cx="993348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 anchor="t">
            <a:spAutoFit/>
          </a:bodyPr>
          <a:p>
            <a:pPr marL="12600" algn="just">
              <a:lnSpc>
                <a:spcPct val="80000"/>
              </a:lnSpc>
              <a:spcBef>
                <a:spcPts val="58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Using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KSC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LC-39A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 an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example,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railways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large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part and supply 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transportation.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highways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human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supply transport. 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also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coasts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relatively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far from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cities so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land in the sea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to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avoid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rockets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falling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densely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populated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areas.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object 4"/>
          <p:cNvSpPr/>
          <p:nvPr/>
        </p:nvSpPr>
        <p:spPr>
          <a:xfrm>
            <a:off x="1097280" y="1837800"/>
            <a:ext cx="8389440" cy="172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0" name="object 5"/>
          <p:cNvGrpSpPr/>
          <p:nvPr/>
        </p:nvGrpSpPr>
        <p:grpSpPr>
          <a:xfrm>
            <a:off x="2802600" y="3552480"/>
            <a:ext cx="7505280" cy="1561680"/>
            <a:chOff x="2802600" y="3552480"/>
            <a:chExt cx="7505280" cy="1561680"/>
          </a:xfrm>
        </p:grpSpPr>
        <p:sp>
          <p:nvSpPr>
            <p:cNvPr id="461" name="object 6"/>
            <p:cNvSpPr/>
            <p:nvPr/>
          </p:nvSpPr>
          <p:spPr>
            <a:xfrm>
              <a:off x="2802600" y="3552480"/>
              <a:ext cx="3408840" cy="15145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object 7"/>
            <p:cNvSpPr/>
            <p:nvPr/>
          </p:nvSpPr>
          <p:spPr>
            <a:xfrm>
              <a:off x="6211800" y="3552480"/>
              <a:ext cx="4096080" cy="15616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3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17D495B5-8628-4FAB-90D4-80CFD50B07A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9320760" cy="227880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67" strike="noStrike">
                <a:solidFill>
                  <a:srgbClr val="242424"/>
                </a:solidFill>
                <a:latin typeface="Arial"/>
              </a:rPr>
              <a:t>Build </a:t>
            </a:r>
            <a:r>
              <a:rPr b="0" lang="en-US" sz="8000" spc="-687" strike="noStrike">
                <a:solidFill>
                  <a:srgbClr val="242424"/>
                </a:solidFill>
                <a:latin typeface="Arial"/>
              </a:rPr>
              <a:t>a </a:t>
            </a:r>
            <a:r>
              <a:rPr b="0" lang="en-US" sz="8000" spc="-531" strike="noStrike">
                <a:solidFill>
                  <a:srgbClr val="242424"/>
                </a:solidFill>
                <a:latin typeface="Arial"/>
              </a:rPr>
              <a:t>Dashboard</a:t>
            </a:r>
            <a:r>
              <a:rPr b="0" lang="en-US" sz="8000" spc="-701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  </a:t>
            </a:r>
            <a:r>
              <a:rPr b="0" lang="en-US" sz="8000" spc="-316" strike="noStrike">
                <a:solidFill>
                  <a:srgbClr val="242424"/>
                </a:solidFill>
                <a:latin typeface="Arial"/>
              </a:rPr>
              <a:t>Plotly</a:t>
            </a:r>
            <a:r>
              <a:rPr b="0" lang="en-US" sz="8000" spc="-582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732" strike="noStrike">
                <a:solidFill>
                  <a:srgbClr val="242424"/>
                </a:solidFill>
                <a:latin typeface="Arial"/>
              </a:rPr>
              <a:t>Dash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31760163-43B2-4AC4-A4E5-AF9B8198E32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150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54080" y="171720"/>
            <a:ext cx="299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145" strike="noStrike">
                <a:solidFill>
                  <a:srgbClr val="404040"/>
                </a:solidFill>
                <a:latin typeface="Arial"/>
              </a:rPr>
              <a:t>Introduction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object 6"/>
          <p:cNvSpPr/>
          <p:nvPr/>
        </p:nvSpPr>
        <p:spPr>
          <a:xfrm>
            <a:off x="4399200" y="456120"/>
            <a:ext cx="6792840" cy="44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 anchor="t">
            <a:spAutoFit/>
          </a:bodyPr>
          <a:p>
            <a:pPr marL="2499840">
              <a:lnSpc>
                <a:spcPct val="100000"/>
              </a:lnSpc>
              <a:spcBef>
                <a:spcPts val="1270"/>
              </a:spcBef>
              <a:buNone/>
            </a:pPr>
            <a:r>
              <a:rPr b="0" lang="en-US" sz="3000" spc="-21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Background:</a:t>
            </a:r>
            <a:endParaRPr b="0" lang="en-US" sz="30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85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Commercial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Age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is</a:t>
            </a:r>
            <a:r>
              <a:rPr b="0" lang="en-US" sz="2200" spc="4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Here</a:t>
            </a:r>
            <a:endParaRPr b="0" lang="en-US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706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X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has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best pricing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($62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million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vs.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$165 million</a:t>
            </a:r>
            <a:r>
              <a:rPr b="0" lang="en-US" sz="2200" spc="2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USD)</a:t>
            </a:r>
            <a:endParaRPr b="0" lang="en-US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Largely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due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ability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recover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part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rocket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(Stage</a:t>
            </a:r>
            <a:r>
              <a:rPr b="0" lang="en-US" sz="2200" spc="13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1)</a:t>
            </a:r>
            <a:endParaRPr b="0" lang="en-US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Y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wants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compete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</a:t>
            </a:r>
            <a:r>
              <a:rPr b="0" lang="en-US" sz="2200" spc="58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53440"/>
                <a:tab algn="l" pos="25416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253440"/>
                <a:tab algn="l" pos="254160"/>
              </a:tabLst>
            </a:pPr>
            <a:endParaRPr b="0" lang="en-US" sz="2200" spc="-1" strike="noStrike">
              <a:latin typeface="Arial"/>
            </a:endParaRPr>
          </a:p>
          <a:p>
            <a:pPr marL="144720" algn="ctr">
              <a:lnSpc>
                <a:spcPct val="100000"/>
              </a:lnSpc>
              <a:buNone/>
              <a:tabLst>
                <a:tab algn="l" pos="253440"/>
                <a:tab algn="l" pos="254160"/>
              </a:tabLst>
            </a:pPr>
            <a:r>
              <a:rPr b="0" lang="en-US" sz="3000" spc="-21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Problem:</a:t>
            </a:r>
            <a:endParaRPr b="0" lang="en-US" sz="3000" spc="-1" strike="noStrike">
              <a:latin typeface="Arial"/>
            </a:endParaRPr>
          </a:p>
          <a:p>
            <a:pPr marL="240840" indent="-240840">
              <a:lnSpc>
                <a:spcPts val="2509"/>
              </a:lnSpc>
              <a:spcBef>
                <a:spcPts val="901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Y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tasks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us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train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 machine learning model </a:t>
            </a:r>
            <a:r>
              <a:rPr b="0" lang="en-US" sz="2200" spc="-60" strike="noStrike">
                <a:solidFill>
                  <a:srgbClr val="bb562c"/>
                </a:solidFill>
                <a:latin typeface="Calibri"/>
              </a:rPr>
              <a:t>to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predict successful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Stage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1</a:t>
            </a:r>
            <a:r>
              <a:rPr b="0" lang="en-US" sz="2200" spc="43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recovery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4" name="object 7"/>
          <p:cNvSpPr/>
          <p:nvPr/>
        </p:nvSpPr>
        <p:spPr>
          <a:xfrm>
            <a:off x="210240" y="1177920"/>
            <a:ext cx="4042800" cy="4044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object 8"/>
          <p:cNvSpPr/>
          <p:nvPr/>
        </p:nvSpPr>
        <p:spPr>
          <a:xfrm>
            <a:off x="1636200" y="5198040"/>
            <a:ext cx="25423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400" spc="-7" strike="noStrike">
                <a:solidFill>
                  <a:srgbClr val="000000"/>
                </a:solidFill>
                <a:latin typeface="Calibri"/>
              </a:rPr>
              <a:t>SpaceX </a:t>
            </a:r>
            <a:r>
              <a:rPr b="0" lang="en-US" sz="1400" spc="-21" strike="noStrike">
                <a:solidFill>
                  <a:srgbClr val="000000"/>
                </a:solidFill>
                <a:latin typeface="Calibri"/>
              </a:rPr>
              <a:t>Falcon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9 </a:t>
            </a:r>
            <a:r>
              <a:rPr b="0" lang="en-US" sz="1400" spc="-26" strike="noStrike">
                <a:solidFill>
                  <a:srgbClr val="000000"/>
                </a:solidFill>
                <a:latin typeface="Calibri"/>
              </a:rPr>
              <a:t>Rocket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400" spc="-7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400" spc="-18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Calibri"/>
              </a:rPr>
              <a:t>Verge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object 9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97BBCE40-ED35-4F1B-97D6-831E9E15A53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8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Successful </a:t>
            </a:r>
            <a:r>
              <a:rPr b="0" lang="en-US" sz="4800" spc="-39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Launches Across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8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Sites</a:t>
            </a:r>
            <a:r>
              <a:rPr b="0" lang="en-US" sz="4800" spc="-38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object 3"/>
          <p:cNvSpPr/>
          <p:nvPr/>
        </p:nvSpPr>
        <p:spPr>
          <a:xfrm>
            <a:off x="848160" y="4796280"/>
            <a:ext cx="1075140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distribution of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LC-40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old name of  CCAFS SLC-40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KSC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have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same amount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landings, but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majority of the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performed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before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change.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smallest share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may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due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smaller sample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increase in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difficulty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west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object 4"/>
          <p:cNvSpPr/>
          <p:nvPr/>
        </p:nvSpPr>
        <p:spPr>
          <a:xfrm>
            <a:off x="4355640" y="1923120"/>
            <a:ext cx="2570760" cy="2581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object 5"/>
          <p:cNvSpPr/>
          <p:nvPr/>
        </p:nvSpPr>
        <p:spPr>
          <a:xfrm>
            <a:off x="7970400" y="2189880"/>
            <a:ext cx="1084680" cy="665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09EE7CA3-F0E6-4A87-A5BE-495D565922F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28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Highest </a:t>
            </a:r>
            <a:r>
              <a:rPr b="0" lang="en-US" sz="4800" spc="-5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 </a:t>
            </a:r>
            <a:r>
              <a:rPr b="0" lang="en-US" sz="4800" spc="-39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Rate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0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object 3"/>
          <p:cNvSpPr/>
          <p:nvPr/>
        </p:nvSpPr>
        <p:spPr>
          <a:xfrm>
            <a:off x="1176120" y="5068080"/>
            <a:ext cx="916704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KSC LC-39A 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highest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rate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and 3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object 4"/>
          <p:cNvSpPr/>
          <p:nvPr/>
        </p:nvSpPr>
        <p:spPr>
          <a:xfrm>
            <a:off x="4811400" y="2243160"/>
            <a:ext cx="2570760" cy="2570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object 5"/>
          <p:cNvSpPr/>
          <p:nvPr/>
        </p:nvSpPr>
        <p:spPr>
          <a:xfrm>
            <a:off x="1248120" y="2309040"/>
            <a:ext cx="3401280" cy="151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object 6"/>
          <p:cNvSpPr/>
          <p:nvPr/>
        </p:nvSpPr>
        <p:spPr>
          <a:xfrm>
            <a:off x="8031600" y="2429280"/>
            <a:ext cx="324360" cy="3045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733ECC1E-973D-4E3D-B89A-F974B2CF382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994040"/>
          </a:xfrm>
          <a:prstGeom prst="rect">
            <a:avLst/>
          </a:prstGeom>
          <a:noFill/>
          <a:ln w="0">
            <a:noFill/>
          </a:ln>
        </p:spPr>
        <p:txBody>
          <a:bodyPr lIns="0" rIns="0" tIns="123120" bIns="0" anchor="t">
            <a:noAutofit/>
          </a:bodyPr>
          <a:p>
            <a:pPr marL="168840">
              <a:lnSpc>
                <a:spcPts val="4910"/>
              </a:lnSpc>
              <a:spcBef>
                <a:spcPts val="969"/>
              </a:spcBef>
              <a:buNone/>
              <a:tabLst>
                <a:tab algn="l" pos="10140480"/>
              </a:tabLst>
            </a:pPr>
            <a:r>
              <a:rPr b="0" lang="en-US" sz="4800" spc="-386" strike="noStrike">
                <a:solidFill>
                  <a:srgbClr val="404040"/>
                </a:solidFill>
                <a:latin typeface="Arial"/>
              </a:rPr>
              <a:t>Payload </a:t>
            </a:r>
            <a:r>
              <a:rPr b="0" lang="en-US" sz="4800" spc="-392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vs. </a:t>
            </a:r>
            <a:r>
              <a:rPr b="0" lang="en-US" sz="4800" spc="-520" strike="noStrike">
                <a:solidFill>
                  <a:srgbClr val="404040"/>
                </a:solidFill>
                <a:latin typeface="Arial"/>
              </a:rPr>
              <a:t>Success </a:t>
            </a: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vs.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Booster  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Version</a:t>
            </a:r>
            <a:r>
              <a:rPr b="0" lang="en-US" sz="4800" spc="-40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Category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object 3"/>
          <p:cNvSpPr/>
          <p:nvPr/>
        </p:nvSpPr>
        <p:spPr>
          <a:xfrm>
            <a:off x="1084320" y="4869000"/>
            <a:ext cx="976716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Plotly dashboard 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selector. 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However,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0-10000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instead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max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15600.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Class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and 0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failure.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also  accounts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category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color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number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point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size.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particular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0-6000,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interestingly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there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two failed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payloads of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zero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9" name="object 4"/>
          <p:cNvSpPr/>
          <p:nvPr/>
        </p:nvSpPr>
        <p:spPr>
          <a:xfrm>
            <a:off x="417960" y="1774440"/>
            <a:ext cx="11567520" cy="2981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E14F7463-8125-4EBE-97A0-14F8E7D244B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482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4" name="object 5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PlaceHolder 1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368960"/>
          </a:xfrm>
          <a:prstGeom prst="rect">
            <a:avLst/>
          </a:prstGeom>
          <a:noFill/>
          <a:ln w="0">
            <a:noFill/>
          </a:ln>
        </p:spPr>
        <p:txBody>
          <a:bodyPr lIns="0" rIns="0" tIns="481680" bIns="0" anchor="t">
            <a:noAutofit/>
          </a:bodyPr>
          <a:p>
            <a:pPr marL="1656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86" strike="noStrike">
                <a:solidFill>
                  <a:srgbClr val="242424"/>
                </a:solidFill>
                <a:latin typeface="Arial"/>
              </a:rPr>
              <a:t>Predictive</a:t>
            </a:r>
            <a:r>
              <a:rPr b="0" lang="en-US" sz="8000" spc="-752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71" strike="noStrike">
                <a:solidFill>
                  <a:srgbClr val="242424"/>
                </a:solidFill>
                <a:latin typeface="Arial"/>
              </a:rPr>
              <a:t>Analysis  </a:t>
            </a:r>
            <a:r>
              <a:rPr b="0" lang="en-US" sz="8000" spc="-426" strike="noStrike">
                <a:solidFill>
                  <a:srgbClr val="242424"/>
                </a:solidFill>
                <a:latin typeface="Arial"/>
              </a:rPr>
              <a:t>(Classification)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13F1F662-111F-4C5C-8362-1505B9C89C8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87" name="object 7"/>
          <p:cNvSpPr/>
          <p:nvPr/>
        </p:nvSpPr>
        <p:spPr>
          <a:xfrm>
            <a:off x="1176120" y="4417560"/>
            <a:ext cx="955764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744"/>
              </a:lnSpc>
              <a:spcBef>
                <a:spcPts val="99"/>
              </a:spcBef>
              <a:buNone/>
              <a:tabLst>
                <a:tab algn="l" pos="3461400"/>
                <a:tab algn="l" pos="4001040"/>
                <a:tab algn="l" pos="5398920"/>
                <a:tab algn="l" pos="7389360"/>
                <a:tab algn="l" pos="8218080"/>
              </a:tabLst>
            </a:pPr>
            <a:r>
              <a:rPr b="0" lang="en-US" sz="2400" spc="-131" strike="noStrike">
                <a:solidFill>
                  <a:srgbClr val="616e52"/>
                </a:solidFill>
                <a:latin typeface="Arial"/>
              </a:rPr>
              <a:t>GRIDSEARCHCV(CV=10)</a:t>
            </a:r>
            <a:r>
              <a:rPr b="0" lang="en-US" sz="2400" spc="-131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02" strike="noStrike">
                <a:solidFill>
                  <a:srgbClr val="616e52"/>
                </a:solidFill>
                <a:latin typeface="Arial"/>
              </a:rPr>
              <a:t>ON</a:t>
            </a:r>
            <a:r>
              <a:rPr b="0" lang="en-US" sz="2400" spc="-20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60" strike="noStrike">
                <a:solidFill>
                  <a:srgbClr val="616e52"/>
                </a:solidFill>
                <a:latin typeface="Arial"/>
              </a:rPr>
              <a:t>LOGISTIC</a:t>
            </a:r>
            <a:r>
              <a:rPr b="0" lang="en-US" sz="2400" spc="-16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91" strike="noStrike">
                <a:solidFill>
                  <a:srgbClr val="616e52"/>
                </a:solidFill>
                <a:latin typeface="Arial"/>
              </a:rPr>
              <a:t>REGRESSION,</a:t>
            </a:r>
            <a:r>
              <a:rPr b="0" lang="en-US" sz="2400" spc="-191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SVM,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1" strike="noStrike">
                <a:solidFill>
                  <a:srgbClr val="616e52"/>
                </a:solidFill>
                <a:latin typeface="Arial"/>
              </a:rPr>
              <a:t>DECISION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2744"/>
              </a:lnSpc>
              <a:buNone/>
              <a:tabLst>
                <a:tab algn="l" pos="911160"/>
                <a:tab algn="l" pos="1632600"/>
              </a:tabLst>
            </a:pP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TREE,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AND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82" strike="noStrike">
                <a:solidFill>
                  <a:srgbClr val="616e52"/>
                </a:solidFill>
                <a:latin typeface="Arial"/>
              </a:rPr>
              <a:t>KNN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489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176120" y="321480"/>
            <a:ext cx="4008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Classification</a:t>
            </a:r>
            <a:r>
              <a:rPr b="0" lang="en-US" sz="3600" spc="-34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82" strike="noStrike">
                <a:solidFill>
                  <a:srgbClr val="bb562c"/>
                </a:solidFill>
                <a:latin typeface="Arial"/>
              </a:rPr>
              <a:t>Accuracy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object 6"/>
          <p:cNvSpPr/>
          <p:nvPr/>
        </p:nvSpPr>
        <p:spPr>
          <a:xfrm>
            <a:off x="1176120" y="5000400"/>
            <a:ext cx="9212760" cy="14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All models had virtually 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accuracy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set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83.33% </a:t>
            </a:r>
            <a:r>
              <a:rPr b="0" lang="en-US" sz="1600" spc="-46" strike="noStrike">
                <a:solidFill>
                  <a:srgbClr val="ffffff"/>
                </a:solidFill>
                <a:latin typeface="Calibri"/>
              </a:rPr>
              <a:t>accuracy. 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should be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noted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that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size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small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only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sample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size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1600" spc="-20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18.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This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can cause large variance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accuracy results,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such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as those in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Decision </a:t>
            </a:r>
            <a:r>
              <a:rPr b="0" lang="en-US" sz="1600" spc="-66" strike="noStrike">
                <a:solidFill>
                  <a:srgbClr val="ffffff"/>
                </a:solidFill>
                <a:latin typeface="Calibri"/>
              </a:rPr>
              <a:t>Tree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Classifier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 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repeated</a:t>
            </a:r>
            <a:r>
              <a:rPr b="0" lang="en-US" sz="1600" spc="5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runs.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1600" spc="-55" strike="noStrike">
                <a:solidFill>
                  <a:srgbClr val="ffffff"/>
                </a:solidFill>
                <a:latin typeface="Calibri"/>
              </a:rPr>
              <a:t>We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likely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need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more data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determine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best</a:t>
            </a:r>
            <a:r>
              <a:rPr b="0" lang="en-US" sz="1600" spc="11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object 7"/>
          <p:cNvSpPr/>
          <p:nvPr/>
        </p:nvSpPr>
        <p:spPr>
          <a:xfrm>
            <a:off x="3086280" y="1207080"/>
            <a:ext cx="5076000" cy="3337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D3363985-80A0-44D6-BD4C-69A25DD5712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496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176120" y="415440"/>
            <a:ext cx="30729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36" strike="noStrike">
                <a:solidFill>
                  <a:srgbClr val="bb562c"/>
                </a:solidFill>
                <a:latin typeface="Arial"/>
              </a:rPr>
              <a:t>Confusion</a:t>
            </a:r>
            <a:r>
              <a:rPr b="0" lang="en-US" sz="3600" spc="-330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14" strike="noStrike">
                <a:solidFill>
                  <a:srgbClr val="bb562c"/>
                </a:solidFill>
                <a:latin typeface="Arial"/>
              </a:rPr>
              <a:t>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9" name="object 6"/>
          <p:cNvSpPr/>
          <p:nvPr/>
        </p:nvSpPr>
        <p:spPr>
          <a:xfrm>
            <a:off x="1049400" y="5054760"/>
            <a:ext cx="8708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9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Since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all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performed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set,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confusion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matrix is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across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all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models.  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12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</a:t>
            </a:r>
            <a:r>
              <a:rPr b="0" lang="en-US" sz="1600" spc="27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was 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landing.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5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3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unsuccessful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was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unsuccessful</a:t>
            </a:r>
            <a:r>
              <a:rPr b="0" lang="en-US" sz="1600" spc="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landing.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330"/>
              </a:lnSpc>
              <a:spcBef>
                <a:spcPts val="136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3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was unsuccessful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(false positives).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Our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predict successful</a:t>
            </a:r>
            <a:r>
              <a:rPr b="0" lang="en-US" sz="1600" spc="12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0" name="object 7"/>
          <p:cNvSpPr/>
          <p:nvPr/>
        </p:nvSpPr>
        <p:spPr>
          <a:xfrm>
            <a:off x="3075480" y="1219320"/>
            <a:ext cx="4541040" cy="3453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object 8"/>
          <p:cNvSpPr/>
          <p:nvPr/>
        </p:nvSpPr>
        <p:spPr>
          <a:xfrm>
            <a:off x="8382240" y="2363760"/>
            <a:ext cx="216180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Correct predictions are 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diagonal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top 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left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bottom</a:t>
            </a:r>
            <a:r>
              <a:rPr b="0" lang="en-US" sz="18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right.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04351861-5C89-402E-AA9D-9089EFC8D09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176120" y="506160"/>
            <a:ext cx="32443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5FC5290B-E238-473D-9CB0-8253405D6CC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06" name="object 4"/>
          <p:cNvSpPr/>
          <p:nvPr/>
        </p:nvSpPr>
        <p:spPr>
          <a:xfrm>
            <a:off x="1184400" y="1746720"/>
            <a:ext cx="9956520" cy="36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 anchor="t">
            <a:spAutoFit/>
          </a:bodyPr>
          <a:p>
            <a:pPr marL="195480" indent="-183600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task: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develop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machine learning model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Y who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wants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bid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against</a:t>
            </a:r>
            <a:r>
              <a:rPr b="0" lang="en-US" sz="2000" spc="-7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</a:t>
            </a:r>
            <a:endParaRPr b="0" lang="en-US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goal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model is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predict when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successfully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save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~$100 million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USD</a:t>
            </a:r>
            <a:endParaRPr b="0" lang="en-US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8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API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web scraping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Wikipedia</a:t>
            </a:r>
            <a:r>
              <a:rPr b="0" lang="en-US" sz="2000" spc="-19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page</a:t>
            </a:r>
            <a:endParaRPr b="0" lang="en-US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labels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stored data into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DB2 SQL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</a:t>
            </a:r>
            <a:endParaRPr b="0" lang="en-US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dashboard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visualization</a:t>
            </a:r>
            <a:endParaRPr b="0" lang="en-US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We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machine learning model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accuracy of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83%</a:t>
            </a:r>
            <a:endParaRPr b="0" lang="en-US" sz="2000" spc="-1" strike="noStrike">
              <a:latin typeface="Arial"/>
            </a:endParaRPr>
          </a:p>
          <a:p>
            <a:pPr marL="195480" indent="-183600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Allon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Mask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use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model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predict with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relatively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high accuracy whether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 launch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have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landing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before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determine whether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launch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should be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made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not</a:t>
            </a:r>
            <a:endParaRPr b="0" lang="en-US" sz="2000" spc="-1" strike="noStrike">
              <a:latin typeface="Arial"/>
            </a:endParaRPr>
          </a:p>
          <a:p>
            <a:pPr marL="195480" indent="-183600">
              <a:lnSpc>
                <a:spcPts val="2200"/>
              </a:lnSpc>
              <a:spcBef>
                <a:spcPts val="60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If possible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more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should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determine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best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machine learning model  and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improve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accuracy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object 1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176120" y="506160"/>
            <a:ext cx="24537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50" strike="noStrike">
                <a:solidFill>
                  <a:srgbClr val="404040"/>
                </a:solidFill>
                <a:latin typeface="Arial"/>
              </a:rPr>
              <a:t>APPENDIX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Num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8160">
              <a:lnSpc>
                <a:spcPts val="1100"/>
              </a:lnSpc>
              <a:buNone/>
            </a:pPr>
            <a:fld id="{66B8D327-9314-4663-ACB3-363FA17DBD3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10" name="object 57"/>
          <p:cNvSpPr/>
          <p:nvPr/>
        </p:nvSpPr>
        <p:spPr>
          <a:xfrm>
            <a:off x="1176120" y="1496880"/>
            <a:ext cx="8400600" cy="40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4520" bIns="0" anchor="t">
            <a:spAutoFit/>
          </a:bodyPr>
          <a:p>
            <a:pPr marL="12600">
              <a:lnSpc>
                <a:spcPct val="100000"/>
              </a:lnSpc>
              <a:spcBef>
                <a:spcPts val="129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2000" spc="-12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repository</a:t>
            </a:r>
            <a:r>
              <a:rPr b="0" lang="en-US" sz="2000" spc="-4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IN" sz="1800" spc="-12" strike="noStrike" u="heavy">
                <a:solidFill>
                  <a:srgbClr val="0000ff"/>
                </a:solidFill>
                <a:uFill>
                  <a:solidFill>
                    <a:srgbClr val="800080"/>
                  </a:solidFill>
                </a:uFill>
                <a:latin typeface="Calibri"/>
              </a:rPr>
              <a:t>https://github.com/samuelkeullen/applied-data-science-capstone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</a:t>
            </a:r>
            <a:r>
              <a:rPr b="0" lang="en-IN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24292f"/>
                </a:solidFill>
                <a:latin typeface="-apple-system"/>
              </a:rPr>
              <a:t>Instructors: Rav Ahuja, Alex Aklson, Aije Egwaikhide, Svetlana Levitan, Romeo Kienzler, Polong Lin, Joseph Santarcangelo, Azim Hirjani, Hima Vasudevan, Saishruthi Swaminathan, Saeed Aghabozorgi, Yan Luo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Special </a:t>
            </a:r>
            <a:r>
              <a:rPr b="0" lang="en-US" sz="2000" spc="-1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Thanks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to </a:t>
            </a: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All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Instructors: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21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1"/>
              </a:rPr>
              <a:t>https://www.coursera.org/professional-certificates/ibm-data-science?#instructors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Methodology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94926699-FD71-4656-BF45-8D84A515908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  <p:sp>
        <p:nvSpPr>
          <p:cNvPr id="159" name="object 3"/>
          <p:cNvSpPr/>
          <p:nvPr/>
        </p:nvSpPr>
        <p:spPr>
          <a:xfrm>
            <a:off x="1083600" y="1742040"/>
            <a:ext cx="7760520" cy="31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collection</a:t>
            </a:r>
            <a:r>
              <a:rPr b="0" lang="en-US" sz="2200" spc="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methodology:</a:t>
            </a:r>
            <a:endParaRPr b="0" lang="en-US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Combined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data from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SpaceX public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API and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SpaceX Wikipedia</a:t>
            </a:r>
            <a:r>
              <a:rPr b="0" lang="en-US" sz="1800" spc="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page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</a:t>
            </a:r>
            <a:r>
              <a:rPr b="0" lang="en-US" sz="2200" spc="3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wrangling</a:t>
            </a:r>
            <a:endParaRPr b="0" lang="en-US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Classifying true landings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1800" spc="-12" strike="noStrike">
                <a:solidFill>
                  <a:srgbClr val="bb562c"/>
                </a:solidFill>
                <a:latin typeface="Calibri"/>
              </a:rPr>
              <a:t>unsuccessful</a:t>
            </a:r>
            <a:r>
              <a:rPr b="0" lang="en-US" sz="1800" spc="-5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otherwise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8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exploratory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analysis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(EDA)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visualization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</a:t>
            </a:r>
            <a:r>
              <a:rPr b="0" lang="en-US" sz="2200" spc="15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SQL</a:t>
            </a:r>
            <a:endParaRPr b="0" lang="en-US" sz="2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interactive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visual analytics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Folium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Plotly</a:t>
            </a:r>
            <a:r>
              <a:rPr b="0" lang="en-US" sz="2200" spc="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Dash</a:t>
            </a:r>
            <a:endParaRPr b="0" lang="en-US" sz="2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44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predictive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analysis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classification</a:t>
            </a:r>
            <a:r>
              <a:rPr b="0" lang="en-US" sz="2200" spc="168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models</a:t>
            </a:r>
            <a:endParaRPr b="0" lang="en-US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26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46" strike="noStrike">
                <a:solidFill>
                  <a:srgbClr val="bb562c"/>
                </a:solidFill>
                <a:latin typeface="Calibri"/>
              </a:rPr>
              <a:t>Tuned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models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using</a:t>
            </a:r>
            <a:r>
              <a:rPr b="0" lang="en-US" sz="1800" spc="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GridSearchCV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1176120" y="2927880"/>
            <a:ext cx="5450400" cy="24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8000" spc="-287" strike="noStrike">
                <a:solidFill>
                  <a:srgbClr val="242424"/>
                </a:solidFill>
                <a:latin typeface="Arial"/>
              </a:rPr>
              <a:t>Methodology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61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C70A7F21-8B6C-4A39-BB10-3D041AC37A3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  <p:sp>
        <p:nvSpPr>
          <p:cNvPr id="162" name="object 3"/>
          <p:cNvSpPr/>
          <p:nvPr/>
        </p:nvSpPr>
        <p:spPr>
          <a:xfrm>
            <a:off x="1176120" y="4417560"/>
            <a:ext cx="88948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744"/>
              </a:lnSpc>
              <a:spcBef>
                <a:spcPts val="99"/>
              </a:spcBef>
              <a:buNone/>
            </a:pP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OVERVIEW </a:t>
            </a:r>
            <a:r>
              <a:rPr b="0" lang="en-US" sz="2400" spc="-287" strike="noStrike">
                <a:solidFill>
                  <a:srgbClr val="616e52"/>
                </a:solidFill>
                <a:latin typeface="Arial"/>
              </a:rPr>
              <a:t>OF 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COLLECTION, 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WRANGLING,</a:t>
            </a:r>
            <a:r>
              <a:rPr b="0" lang="en-US" sz="2400" spc="-120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106" strike="noStrike">
                <a:solidFill>
                  <a:srgbClr val="616e52"/>
                </a:solidFill>
                <a:latin typeface="Arial"/>
              </a:rPr>
              <a:t>VISUALIZATION,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2744"/>
              </a:lnSpc>
              <a:buNone/>
              <a:tabLst>
                <a:tab algn="l" pos="1963440"/>
                <a:tab algn="l" pos="2682720"/>
                <a:tab algn="l" pos="3816360"/>
              </a:tabLst>
            </a:pP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DASHBOARD,</a:t>
            </a: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AND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MODEL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1" strike="noStrike">
                <a:solidFill>
                  <a:srgbClr val="616e52"/>
                </a:solidFill>
                <a:latin typeface="Arial"/>
              </a:rPr>
              <a:t>METHODS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47160" y="860760"/>
            <a:ext cx="60307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 </a:t>
            </a:r>
            <a:r>
              <a:rPr b="0" lang="en-US" sz="4800" spc="-236" strike="noStrike">
                <a:solidFill>
                  <a:srgbClr val="404040"/>
                </a:solidFill>
                <a:latin typeface="Arial"/>
              </a:rPr>
              <a:t>Collection</a:t>
            </a:r>
            <a:r>
              <a:rPr b="0" lang="en-US" sz="4800" spc="-505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Overview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object 5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6CCC59F8-B7E2-402E-AFC7-5883DAAB6B4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  <p:sp>
        <p:nvSpPr>
          <p:cNvPr id="166" name="object 4"/>
          <p:cNvSpPr/>
          <p:nvPr/>
        </p:nvSpPr>
        <p:spPr>
          <a:xfrm>
            <a:off x="1176120" y="1824480"/>
            <a:ext cx="9899280" cy="39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process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involved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combination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requests 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X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web  scraping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table 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X’s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Wikipedia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entry.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1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next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slide will show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flowchart of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and 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after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show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flowchart of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webscraping.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4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Space X API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Data</a:t>
            </a:r>
            <a:r>
              <a:rPr b="0" lang="en-US" sz="2000" spc="-9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FlightNumber,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BoosterVersion,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PayloadMass,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LaunchSite,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Flights,</a:t>
            </a:r>
            <a:r>
              <a:rPr b="0" lang="en-US" sz="2000" spc="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GridFins,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Reused, Legs,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LandingPad,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Block,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ReusedCount,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Serial, Longitude,</a:t>
            </a:r>
            <a:r>
              <a:rPr b="0" lang="en-US" sz="2000" spc="-23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Latitude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Wikipedia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Webscrape Data</a:t>
            </a:r>
            <a:r>
              <a:rPr b="0" lang="en-US" sz="2000" spc="-1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No.,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PayloadMass,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Customer,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outcome,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Version 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Booster,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Date,</a:t>
            </a:r>
            <a:r>
              <a:rPr b="0" lang="en-US" sz="2000" spc="3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object 2"/>
          <p:cNvGrpSpPr/>
          <p:nvPr/>
        </p:nvGrpSpPr>
        <p:grpSpPr>
          <a:xfrm>
            <a:off x="-153360" y="0"/>
            <a:ext cx="8382960" cy="6857640"/>
            <a:chOff x="-153360" y="0"/>
            <a:chExt cx="8382960" cy="6857640"/>
          </a:xfrm>
        </p:grpSpPr>
        <p:sp>
          <p:nvSpPr>
            <p:cNvPr id="168" name="object 3"/>
            <p:cNvSpPr/>
            <p:nvPr/>
          </p:nvSpPr>
          <p:spPr>
            <a:xfrm>
              <a:off x="-153360" y="0"/>
              <a:ext cx="4050360" cy="6857640"/>
            </a:xfrm>
            <a:custGeom>
              <a:avLst/>
              <a:gdLst/>
              <a:ah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object 4"/>
            <p:cNvSpPr/>
            <p:nvPr/>
          </p:nvSpPr>
          <p:spPr>
            <a:xfrm>
              <a:off x="8165880" y="0"/>
              <a:ext cx="63720" cy="6857640"/>
            </a:xfrm>
            <a:custGeom>
              <a:avLst/>
              <a:gdLst/>
              <a:ah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object 5"/>
          <p:cNvSpPr/>
          <p:nvPr/>
        </p:nvSpPr>
        <p:spPr>
          <a:xfrm>
            <a:off x="535680" y="1761120"/>
            <a:ext cx="301644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4014"/>
              </a:lnSpc>
              <a:spcBef>
                <a:spcPts val="99"/>
              </a:spcBef>
              <a:buNone/>
            </a:pPr>
            <a:r>
              <a:rPr b="0" lang="en-US" sz="3600" spc="-282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0" lang="en-US" sz="3600" spc="-185" strike="noStrike">
                <a:solidFill>
                  <a:srgbClr val="ffffff"/>
                </a:solidFill>
                <a:latin typeface="Arial"/>
              </a:rPr>
              <a:t>Collection</a:t>
            </a:r>
            <a:r>
              <a:rPr b="0" lang="en-US" sz="3600" spc="-52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211" strike="noStrike">
                <a:solidFill>
                  <a:srgbClr val="ffffff"/>
                </a:solidFill>
                <a:latin typeface="Arial"/>
              </a:rPr>
              <a:t>–</a:t>
            </a:r>
            <a:endParaRPr b="0" lang="en-US" sz="3600" spc="-1" strike="noStrike">
              <a:latin typeface="Arial"/>
            </a:endParaRPr>
          </a:p>
          <a:p>
            <a:pPr marL="12600">
              <a:lnSpc>
                <a:spcPts val="4014"/>
              </a:lnSpc>
              <a:buNone/>
            </a:pPr>
            <a:r>
              <a:rPr b="0" lang="en-US" sz="3600" spc="-426" strike="noStrike">
                <a:solidFill>
                  <a:srgbClr val="ffffff"/>
                </a:solidFill>
                <a:latin typeface="Arial"/>
              </a:rPr>
              <a:t>SpaceX</a:t>
            </a:r>
            <a:r>
              <a:rPr b="0" lang="en-US" sz="3600" spc="-386" strike="noStrike">
                <a:solidFill>
                  <a:srgbClr val="ffffff"/>
                </a:solidFill>
                <a:latin typeface="Arial"/>
              </a:rPr>
              <a:t> API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object 6"/>
          <p:cNvSpPr/>
          <p:nvPr/>
        </p:nvSpPr>
        <p:spPr>
          <a:xfrm>
            <a:off x="5062680" y="1754280"/>
            <a:ext cx="237240" cy="1389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2" name="object 7"/>
          <p:cNvGrpSpPr/>
          <p:nvPr/>
        </p:nvGrpSpPr>
        <p:grpSpPr>
          <a:xfrm>
            <a:off x="4782240" y="1478160"/>
            <a:ext cx="1851480" cy="1607400"/>
            <a:chOff x="4782240" y="1478160"/>
            <a:chExt cx="1851480" cy="1607400"/>
          </a:xfrm>
        </p:grpSpPr>
        <p:sp>
          <p:nvSpPr>
            <p:cNvPr id="173" name="object 8"/>
            <p:cNvSpPr/>
            <p:nvPr/>
          </p:nvSpPr>
          <p:spPr>
            <a:xfrm>
              <a:off x="5083920" y="1766160"/>
              <a:ext cx="158040" cy="13194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object 9"/>
            <p:cNvSpPr/>
            <p:nvPr/>
          </p:nvSpPr>
          <p:spPr>
            <a:xfrm>
              <a:off x="4782240" y="1478160"/>
              <a:ext cx="1851480" cy="1142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object 10"/>
            <p:cNvSpPr/>
            <p:nvPr/>
          </p:nvSpPr>
          <p:spPr>
            <a:xfrm>
              <a:off x="4889160" y="1719000"/>
              <a:ext cx="1677600" cy="69624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object 11"/>
            <p:cNvSpPr/>
            <p:nvPr/>
          </p:nvSpPr>
          <p:spPr>
            <a:xfrm>
              <a:off x="4803480" y="1499760"/>
              <a:ext cx="1771920" cy="10634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object 12"/>
          <p:cNvSpPr/>
          <p:nvPr/>
        </p:nvSpPr>
        <p:spPr>
          <a:xfrm>
            <a:off x="5015880" y="1766160"/>
            <a:ext cx="132696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479520" indent="-46656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Request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(Space</a:t>
            </a:r>
            <a:r>
              <a:rPr b="0" lang="en-US" sz="1500" spc="-24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X  APIs)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78" name="object 13"/>
          <p:cNvGrpSpPr/>
          <p:nvPr/>
        </p:nvGrpSpPr>
        <p:grpSpPr>
          <a:xfrm>
            <a:off x="4782240" y="2807280"/>
            <a:ext cx="1851480" cy="1665360"/>
            <a:chOff x="4782240" y="2807280"/>
            <a:chExt cx="1851480" cy="1665360"/>
          </a:xfrm>
        </p:grpSpPr>
        <p:sp>
          <p:nvSpPr>
            <p:cNvPr id="179" name="object 14"/>
            <p:cNvSpPr/>
            <p:nvPr/>
          </p:nvSpPr>
          <p:spPr>
            <a:xfrm>
              <a:off x="5062680" y="3074040"/>
              <a:ext cx="237240" cy="13986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object 15"/>
            <p:cNvSpPr/>
            <p:nvPr/>
          </p:nvSpPr>
          <p:spPr>
            <a:xfrm>
              <a:off x="5083920" y="3095280"/>
              <a:ext cx="158040" cy="131940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bject 16"/>
            <p:cNvSpPr/>
            <p:nvPr/>
          </p:nvSpPr>
          <p:spPr>
            <a:xfrm>
              <a:off x="4782240" y="2807280"/>
              <a:ext cx="1851480" cy="114264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17"/>
            <p:cNvSpPr/>
            <p:nvPr/>
          </p:nvSpPr>
          <p:spPr>
            <a:xfrm>
              <a:off x="4889160" y="2839320"/>
              <a:ext cx="1677600" cy="111528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object 18"/>
            <p:cNvSpPr/>
            <p:nvPr/>
          </p:nvSpPr>
          <p:spPr>
            <a:xfrm>
              <a:off x="4803480" y="2828520"/>
              <a:ext cx="1771920" cy="106344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object 19"/>
          <p:cNvSpPr/>
          <p:nvPr/>
        </p:nvSpPr>
        <p:spPr>
          <a:xfrm>
            <a:off x="5015880" y="2886480"/>
            <a:ext cx="1332360" cy="8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indent="4320" algn="ctr">
              <a:lnSpc>
                <a:spcPct val="91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.JSON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file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+ 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Lists(Launch</a:t>
            </a:r>
            <a:r>
              <a:rPr b="0" lang="en-US" sz="1500" spc="-1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Site, 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Booster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Version,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Payload</a:t>
            </a:r>
            <a:r>
              <a:rPr b="0" lang="en-US" sz="1500" spc="-7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5" strike="noStrike">
                <a:solidFill>
                  <a:srgbClr val="ffffff"/>
                </a:solidFill>
                <a:latin typeface="Calibri"/>
              </a:rPr>
              <a:t>Data)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85" name="object 20"/>
          <p:cNvGrpSpPr/>
          <p:nvPr/>
        </p:nvGrpSpPr>
        <p:grpSpPr>
          <a:xfrm>
            <a:off x="4782240" y="4137480"/>
            <a:ext cx="2790000" cy="1141200"/>
            <a:chOff x="4782240" y="4137480"/>
            <a:chExt cx="2790000" cy="1141200"/>
          </a:xfrm>
        </p:grpSpPr>
        <p:sp>
          <p:nvSpPr>
            <p:cNvPr id="186" name="object 21"/>
            <p:cNvSpPr/>
            <p:nvPr/>
          </p:nvSpPr>
          <p:spPr>
            <a:xfrm>
              <a:off x="5146560" y="4318920"/>
              <a:ext cx="2425680" cy="23904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bject 22"/>
            <p:cNvSpPr/>
            <p:nvPr/>
          </p:nvSpPr>
          <p:spPr>
            <a:xfrm>
              <a:off x="5167800" y="4340520"/>
              <a:ext cx="2346480" cy="15948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object 23"/>
            <p:cNvSpPr/>
            <p:nvPr/>
          </p:nvSpPr>
          <p:spPr>
            <a:xfrm>
              <a:off x="4782240" y="4137480"/>
              <a:ext cx="1851480" cy="114120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object 24"/>
            <p:cNvSpPr/>
            <p:nvPr/>
          </p:nvSpPr>
          <p:spPr>
            <a:xfrm>
              <a:off x="4851000" y="4273200"/>
              <a:ext cx="1755360" cy="9050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object 25"/>
            <p:cNvSpPr/>
            <p:nvPr/>
          </p:nvSpPr>
          <p:spPr>
            <a:xfrm>
              <a:off x="4803480" y="4159080"/>
              <a:ext cx="1771920" cy="106200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object 26"/>
          <p:cNvSpPr/>
          <p:nvPr/>
        </p:nvSpPr>
        <p:spPr>
          <a:xfrm>
            <a:off x="4977720" y="4321080"/>
            <a:ext cx="140364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 algn="ctr">
              <a:lnSpc>
                <a:spcPct val="89000"/>
              </a:lnSpc>
              <a:spcBef>
                <a:spcPts val="281"/>
              </a:spcBef>
              <a:buNone/>
            </a:pP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Json_normalize</a:t>
            </a:r>
            <a:r>
              <a:rPr b="0" lang="en-US" sz="15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DataFrame data  from</a:t>
            </a:r>
            <a:r>
              <a:rPr b="0" lang="en-US" sz="15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JSON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92" name="object 27"/>
          <p:cNvGrpSpPr/>
          <p:nvPr/>
        </p:nvGrpSpPr>
        <p:grpSpPr>
          <a:xfrm>
            <a:off x="7139880" y="3074040"/>
            <a:ext cx="1859040" cy="2204640"/>
            <a:chOff x="7139880" y="3074040"/>
            <a:chExt cx="1859040" cy="2204640"/>
          </a:xfrm>
        </p:grpSpPr>
        <p:sp>
          <p:nvSpPr>
            <p:cNvPr id="193" name="object 28"/>
            <p:cNvSpPr/>
            <p:nvPr/>
          </p:nvSpPr>
          <p:spPr>
            <a:xfrm>
              <a:off x="7418880" y="3074040"/>
              <a:ext cx="239040" cy="139860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object 29"/>
            <p:cNvSpPr/>
            <p:nvPr/>
          </p:nvSpPr>
          <p:spPr>
            <a:xfrm>
              <a:off x="7440120" y="3095280"/>
              <a:ext cx="159840" cy="131940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object 30"/>
            <p:cNvSpPr/>
            <p:nvPr/>
          </p:nvSpPr>
          <p:spPr>
            <a:xfrm>
              <a:off x="7139880" y="4137480"/>
              <a:ext cx="1851120" cy="114120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object 31"/>
            <p:cNvSpPr/>
            <p:nvPr/>
          </p:nvSpPr>
          <p:spPr>
            <a:xfrm>
              <a:off x="7173360" y="4378320"/>
              <a:ext cx="1825560" cy="69444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object 32"/>
            <p:cNvSpPr/>
            <p:nvPr/>
          </p:nvSpPr>
          <p:spPr>
            <a:xfrm>
              <a:off x="7161120" y="4159080"/>
              <a:ext cx="1771920" cy="106200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object 33"/>
          <p:cNvSpPr/>
          <p:nvPr/>
        </p:nvSpPr>
        <p:spPr>
          <a:xfrm>
            <a:off x="7300800" y="4425480"/>
            <a:ext cx="148356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576000" indent="-56376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1500" spc="-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relevant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99" name="object 34"/>
          <p:cNvGrpSpPr/>
          <p:nvPr/>
        </p:nvGrpSpPr>
        <p:grpSpPr>
          <a:xfrm>
            <a:off x="7139880" y="1744920"/>
            <a:ext cx="1868040" cy="2205000"/>
            <a:chOff x="7139880" y="1744920"/>
            <a:chExt cx="1868040" cy="2205000"/>
          </a:xfrm>
        </p:grpSpPr>
        <p:sp>
          <p:nvSpPr>
            <p:cNvPr id="200" name="object 35"/>
            <p:cNvSpPr/>
            <p:nvPr/>
          </p:nvSpPr>
          <p:spPr>
            <a:xfrm>
              <a:off x="7418880" y="1744920"/>
              <a:ext cx="239040" cy="139860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36"/>
            <p:cNvSpPr/>
            <p:nvPr/>
          </p:nvSpPr>
          <p:spPr>
            <a:xfrm>
              <a:off x="7440120" y="1766160"/>
              <a:ext cx="159840" cy="131940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object 37"/>
            <p:cNvSpPr/>
            <p:nvPr/>
          </p:nvSpPr>
          <p:spPr>
            <a:xfrm>
              <a:off x="7139880" y="2807280"/>
              <a:ext cx="1851120" cy="114264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object 38"/>
            <p:cNvSpPr/>
            <p:nvPr/>
          </p:nvSpPr>
          <p:spPr>
            <a:xfrm>
              <a:off x="7164360" y="3048120"/>
              <a:ext cx="1843560" cy="69624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object 39"/>
            <p:cNvSpPr/>
            <p:nvPr/>
          </p:nvSpPr>
          <p:spPr>
            <a:xfrm>
              <a:off x="7161120" y="2828520"/>
              <a:ext cx="1771920" cy="106344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5" name="object 40"/>
          <p:cNvSpPr/>
          <p:nvPr/>
        </p:nvSpPr>
        <p:spPr>
          <a:xfrm>
            <a:off x="7291440" y="3096000"/>
            <a:ext cx="149256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332640" indent="-32004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Cast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1500" spc="-25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a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DataFrame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206" name="object 41"/>
          <p:cNvGrpSpPr/>
          <p:nvPr/>
        </p:nvGrpSpPr>
        <p:grpSpPr>
          <a:xfrm>
            <a:off x="7139880" y="1478160"/>
            <a:ext cx="2790000" cy="1142640"/>
            <a:chOff x="7139880" y="1478160"/>
            <a:chExt cx="2790000" cy="1142640"/>
          </a:xfrm>
        </p:grpSpPr>
        <p:sp>
          <p:nvSpPr>
            <p:cNvPr id="207" name="object 42"/>
            <p:cNvSpPr/>
            <p:nvPr/>
          </p:nvSpPr>
          <p:spPr>
            <a:xfrm>
              <a:off x="7504200" y="1661040"/>
              <a:ext cx="2425680" cy="23724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object 43"/>
            <p:cNvSpPr/>
            <p:nvPr/>
          </p:nvSpPr>
          <p:spPr>
            <a:xfrm>
              <a:off x="7525440" y="1682640"/>
              <a:ext cx="2346480" cy="15804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object 44"/>
            <p:cNvSpPr/>
            <p:nvPr/>
          </p:nvSpPr>
          <p:spPr>
            <a:xfrm>
              <a:off x="7139880" y="1478160"/>
              <a:ext cx="1851120" cy="114264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object 45"/>
            <p:cNvSpPr/>
            <p:nvPr/>
          </p:nvSpPr>
          <p:spPr>
            <a:xfrm>
              <a:off x="7226640" y="1615320"/>
              <a:ext cx="1717200" cy="903240"/>
            </a:xfrm>
            <a:prstGeom prst="rect">
              <a:avLst/>
            </a:prstGeom>
            <a:blipFill rotWithShape="0">
              <a:blip r:embed="rId2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object 46"/>
            <p:cNvSpPr/>
            <p:nvPr/>
          </p:nvSpPr>
          <p:spPr>
            <a:xfrm>
              <a:off x="7161120" y="1499760"/>
              <a:ext cx="1771920" cy="1063440"/>
            </a:xfrm>
            <a:prstGeom prst="rect">
              <a:avLst/>
            </a:prstGeom>
            <a:blipFill rotWithShape="0">
              <a:blip r:embed="rId3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54080" y="1661040"/>
            <a:ext cx="1373040" cy="1180800"/>
          </a:xfrm>
          <a:prstGeom prst="rect">
            <a:avLst/>
          </a:prstGeom>
          <a:noFill/>
          <a:ln w="0">
            <a:noFill/>
          </a:ln>
        </p:spPr>
        <p:txBody>
          <a:bodyPr lIns="0" rIns="0" tIns="35640" bIns="0" anchor="t">
            <a:noAutofit/>
          </a:bodyPr>
          <a:p>
            <a:pPr marL="12600" algn="ctr">
              <a:lnSpc>
                <a:spcPts val="1650"/>
              </a:lnSpc>
              <a:spcBef>
                <a:spcPts val="281"/>
              </a:spcBef>
              <a:buNone/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Filter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data to</a:t>
            </a:r>
            <a:r>
              <a:rPr b="0" lang="en-US" sz="1500" spc="-20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only 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include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Falcon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9  launches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object 48"/>
          <p:cNvGrpSpPr/>
          <p:nvPr/>
        </p:nvGrpSpPr>
        <p:grpSpPr>
          <a:xfrm>
            <a:off x="9496080" y="1478160"/>
            <a:ext cx="1893960" cy="1142640"/>
            <a:chOff x="9496080" y="1478160"/>
            <a:chExt cx="1893960" cy="1142640"/>
          </a:xfrm>
        </p:grpSpPr>
        <p:sp>
          <p:nvSpPr>
            <p:cNvPr id="214" name="object 49"/>
            <p:cNvSpPr/>
            <p:nvPr/>
          </p:nvSpPr>
          <p:spPr>
            <a:xfrm>
              <a:off x="9496080" y="1478160"/>
              <a:ext cx="1851120" cy="1142640"/>
            </a:xfrm>
            <a:prstGeom prst="rect">
              <a:avLst/>
            </a:prstGeom>
            <a:blipFill rotWithShape="0">
              <a:blip r:embed="rId3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object 50"/>
            <p:cNvSpPr/>
            <p:nvPr/>
          </p:nvSpPr>
          <p:spPr>
            <a:xfrm>
              <a:off x="9497520" y="1615320"/>
              <a:ext cx="1892520" cy="903240"/>
            </a:xfrm>
            <a:prstGeom prst="rect">
              <a:avLst/>
            </a:prstGeom>
            <a:blipFill rotWithShape="0">
              <a:blip r:embed="rId3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object 51"/>
            <p:cNvSpPr/>
            <p:nvPr/>
          </p:nvSpPr>
          <p:spPr>
            <a:xfrm>
              <a:off x="9517320" y="1499760"/>
              <a:ext cx="1771920" cy="1063440"/>
            </a:xfrm>
            <a:prstGeom prst="rect">
              <a:avLst/>
            </a:prstGeom>
            <a:blipFill rotWithShape="0">
              <a:blip r:embed="rId3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7" name="object 52"/>
          <p:cNvSpPr/>
          <p:nvPr/>
        </p:nvSpPr>
        <p:spPr>
          <a:xfrm>
            <a:off x="9640440" y="1661040"/>
            <a:ext cx="153900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2600" indent="-1440" algn="ctr">
              <a:lnSpc>
                <a:spcPct val="91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Imputate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missing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PayloadMass</a:t>
            </a:r>
            <a:r>
              <a:rPr b="0" lang="en-US" sz="1500" spc="-1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values  with</a:t>
            </a:r>
            <a:r>
              <a:rPr b="0" lang="en-US" sz="15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mean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8" name="object 53"/>
          <p:cNvSpPr/>
          <p:nvPr/>
        </p:nvSpPr>
        <p:spPr>
          <a:xfrm>
            <a:off x="535680" y="4830840"/>
            <a:ext cx="865080" cy="2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5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b="0" lang="en-US" sz="1500" spc="-15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5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url: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9" name="object 54"/>
          <p:cNvSpPr/>
          <p:nvPr/>
        </p:nvSpPr>
        <p:spPr>
          <a:xfrm>
            <a:off x="535680" y="5215680"/>
            <a:ext cx="2988720" cy="5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88000"/>
              </a:lnSpc>
              <a:spcBef>
                <a:spcPts val="300"/>
              </a:spcBef>
              <a:buNone/>
            </a:pPr>
            <a:r>
              <a:rPr b="0" lang="en-IN" sz="1800" spc="-12" strike="noStrike" u="sng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34"/>
              </a:rPr>
              <a:t>https://github.com/samuelkeullen/applied-data-science-capstone/blob/main/notebooks/week-1/Data%20Collection%20Api%20.ipynb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88000"/>
              </a:lnSpc>
              <a:spcBef>
                <a:spcPts val="30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object 2"/>
          <p:cNvGrpSpPr/>
          <p:nvPr/>
        </p:nvGrpSpPr>
        <p:grpSpPr>
          <a:xfrm>
            <a:off x="10800" y="0"/>
            <a:ext cx="4104000" cy="6857640"/>
            <a:chOff x="10800" y="0"/>
            <a:chExt cx="4104000" cy="6857640"/>
          </a:xfrm>
        </p:grpSpPr>
        <p:sp>
          <p:nvSpPr>
            <p:cNvPr id="221" name="object 3"/>
            <p:cNvSpPr/>
            <p:nvPr/>
          </p:nvSpPr>
          <p:spPr>
            <a:xfrm>
              <a:off x="10800" y="0"/>
              <a:ext cx="4050360" cy="6857640"/>
            </a:xfrm>
            <a:custGeom>
              <a:avLst/>
              <a:gdLst/>
              <a:ah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object 4"/>
            <p:cNvSpPr/>
            <p:nvPr/>
          </p:nvSpPr>
          <p:spPr>
            <a:xfrm>
              <a:off x="4051080" y="0"/>
              <a:ext cx="63720" cy="6857640"/>
            </a:xfrm>
            <a:custGeom>
              <a:avLst/>
              <a:gdLst/>
              <a:ah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object 5"/>
          <p:cNvSpPr/>
          <p:nvPr/>
        </p:nvSpPr>
        <p:spPr>
          <a:xfrm>
            <a:off x="535680" y="1761120"/>
            <a:ext cx="301644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4014"/>
              </a:lnSpc>
              <a:spcBef>
                <a:spcPts val="99"/>
              </a:spcBef>
              <a:buNone/>
            </a:pPr>
            <a:r>
              <a:rPr b="0" lang="en-US" sz="3600" spc="-282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0" lang="en-US" sz="3600" spc="-185" strike="noStrike">
                <a:solidFill>
                  <a:srgbClr val="ffffff"/>
                </a:solidFill>
                <a:latin typeface="Arial"/>
              </a:rPr>
              <a:t>Collection</a:t>
            </a:r>
            <a:r>
              <a:rPr b="0" lang="en-US" sz="3600" spc="-52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211" strike="noStrike">
                <a:solidFill>
                  <a:srgbClr val="ffffff"/>
                </a:solidFill>
                <a:latin typeface="Arial"/>
              </a:rPr>
              <a:t>–</a:t>
            </a:r>
            <a:endParaRPr b="0" lang="en-US" sz="3600" spc="-1" strike="noStrike">
              <a:latin typeface="Arial"/>
            </a:endParaRPr>
          </a:p>
          <a:p>
            <a:pPr marL="12600">
              <a:lnSpc>
                <a:spcPts val="4014"/>
              </a:lnSpc>
              <a:buNone/>
            </a:pPr>
            <a:r>
              <a:rPr b="0" lang="en-US" sz="3600" spc="-301" strike="noStrike">
                <a:solidFill>
                  <a:srgbClr val="ffffff"/>
                </a:solidFill>
                <a:latin typeface="Arial"/>
              </a:rPr>
              <a:t>Web</a:t>
            </a:r>
            <a:r>
              <a:rPr b="0" lang="en-US" sz="3600" spc="-38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301" strike="noStrike">
                <a:solidFill>
                  <a:srgbClr val="ffffff"/>
                </a:solidFill>
                <a:latin typeface="Arial"/>
              </a:rPr>
              <a:t>Scraping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24" name="object 6"/>
          <p:cNvGrpSpPr/>
          <p:nvPr/>
        </p:nvGrpSpPr>
        <p:grpSpPr>
          <a:xfrm>
            <a:off x="5111640" y="713160"/>
            <a:ext cx="2620800" cy="2317680"/>
            <a:chOff x="5111640" y="713160"/>
            <a:chExt cx="2620800" cy="2317680"/>
          </a:xfrm>
        </p:grpSpPr>
        <p:sp>
          <p:nvSpPr>
            <p:cNvPr id="225" name="object 7"/>
            <p:cNvSpPr/>
            <p:nvPr/>
          </p:nvSpPr>
          <p:spPr>
            <a:xfrm>
              <a:off x="5506200" y="1098720"/>
              <a:ext cx="304560" cy="19321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object 8"/>
            <p:cNvSpPr/>
            <p:nvPr/>
          </p:nvSpPr>
          <p:spPr>
            <a:xfrm>
              <a:off x="5527440" y="1110960"/>
              <a:ext cx="225360" cy="1861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object 9"/>
            <p:cNvSpPr/>
            <p:nvPr/>
          </p:nvSpPr>
          <p:spPr>
            <a:xfrm>
              <a:off x="5111640" y="713160"/>
              <a:ext cx="2579760" cy="15800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object 10"/>
            <p:cNvSpPr/>
            <p:nvPr/>
          </p:nvSpPr>
          <p:spPr>
            <a:xfrm>
              <a:off x="5134320" y="1037880"/>
              <a:ext cx="2598120" cy="9810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object 11"/>
            <p:cNvSpPr/>
            <p:nvPr/>
          </p:nvSpPr>
          <p:spPr>
            <a:xfrm>
              <a:off x="5132880" y="734400"/>
              <a:ext cx="2500560" cy="15008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object 12"/>
          <p:cNvSpPr/>
          <p:nvPr/>
        </p:nvSpPr>
        <p:spPr>
          <a:xfrm>
            <a:off x="5314680" y="1104120"/>
            <a:ext cx="212112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ctr">
              <a:lnSpc>
                <a:spcPts val="2520"/>
              </a:lnSpc>
              <a:spcBef>
                <a:spcPts val="96"/>
              </a:spcBef>
              <a:buNone/>
            </a:pP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Request</a:t>
            </a:r>
            <a:r>
              <a:rPr b="0" lang="en-US" sz="2200" spc="-11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Wikipedia</a:t>
            </a:r>
            <a:endParaRPr b="0" lang="en-US" sz="2200" spc="-1" strike="noStrike">
              <a:latin typeface="Arial"/>
            </a:endParaRPr>
          </a:p>
          <a:p>
            <a:pPr marL="13320" algn="ctr">
              <a:lnSpc>
                <a:spcPts val="2520"/>
              </a:lnSpc>
              <a:buNone/>
            </a:pP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html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31" name="object 13"/>
          <p:cNvGrpSpPr/>
          <p:nvPr/>
        </p:nvGrpSpPr>
        <p:grpSpPr>
          <a:xfrm>
            <a:off x="5111640" y="2589120"/>
            <a:ext cx="2579760" cy="2317680"/>
            <a:chOff x="5111640" y="2589120"/>
            <a:chExt cx="2579760" cy="2317680"/>
          </a:xfrm>
        </p:grpSpPr>
        <p:sp>
          <p:nvSpPr>
            <p:cNvPr id="232" name="object 14"/>
            <p:cNvSpPr/>
            <p:nvPr/>
          </p:nvSpPr>
          <p:spPr>
            <a:xfrm>
              <a:off x="5506200" y="2965680"/>
              <a:ext cx="304560" cy="194112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object 15"/>
            <p:cNvSpPr/>
            <p:nvPr/>
          </p:nvSpPr>
          <p:spPr>
            <a:xfrm>
              <a:off x="5527440" y="2986920"/>
              <a:ext cx="225360" cy="186192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object 16"/>
            <p:cNvSpPr/>
            <p:nvPr/>
          </p:nvSpPr>
          <p:spPr>
            <a:xfrm>
              <a:off x="5111640" y="2589120"/>
              <a:ext cx="2579760" cy="158004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bject 17"/>
            <p:cNvSpPr/>
            <p:nvPr/>
          </p:nvSpPr>
          <p:spPr>
            <a:xfrm>
              <a:off x="5334120" y="2913840"/>
              <a:ext cx="2134800" cy="98100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object 18"/>
            <p:cNvSpPr/>
            <p:nvPr/>
          </p:nvSpPr>
          <p:spPr>
            <a:xfrm>
              <a:off x="5132880" y="2610720"/>
              <a:ext cx="2500560" cy="150084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" name="object 19"/>
          <p:cNvSpPr/>
          <p:nvPr/>
        </p:nvSpPr>
        <p:spPr>
          <a:xfrm>
            <a:off x="5514480" y="2980800"/>
            <a:ext cx="170892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3080">
              <a:lnSpc>
                <a:spcPts val="2520"/>
              </a:lnSpc>
              <a:spcBef>
                <a:spcPts val="96"/>
              </a:spcBef>
              <a:buNone/>
            </a:pPr>
            <a:r>
              <a:rPr b="0" lang="en-US" sz="2200" spc="-15" strike="noStrike">
                <a:solidFill>
                  <a:srgbClr val="ffffff"/>
                </a:solidFill>
                <a:latin typeface="Calibri"/>
              </a:rPr>
              <a:t>BeautifulSoup</a:t>
            </a:r>
            <a:endParaRPr b="0" lang="en-US" sz="2200" spc="-1" strike="noStrike">
              <a:latin typeface="Arial"/>
            </a:endParaRPr>
          </a:p>
          <a:p>
            <a:pPr marL="12600">
              <a:lnSpc>
                <a:spcPts val="2520"/>
              </a:lnSpc>
              <a:buNone/>
            </a:pP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html5lib</a:t>
            </a:r>
            <a:r>
              <a:rPr b="0" lang="en-US" sz="2200" spc="-10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35" strike="noStrike">
                <a:solidFill>
                  <a:srgbClr val="ffffff"/>
                </a:solidFill>
                <a:latin typeface="Calibri"/>
              </a:rPr>
              <a:t>Parser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38" name="object 20"/>
          <p:cNvGrpSpPr/>
          <p:nvPr/>
        </p:nvGrpSpPr>
        <p:grpSpPr>
          <a:xfrm>
            <a:off x="5111640" y="4465440"/>
            <a:ext cx="3905280" cy="1580040"/>
            <a:chOff x="5111640" y="4465440"/>
            <a:chExt cx="3905280" cy="1580040"/>
          </a:xfrm>
        </p:grpSpPr>
        <p:sp>
          <p:nvSpPr>
            <p:cNvPr id="239" name="object 21"/>
            <p:cNvSpPr/>
            <p:nvPr/>
          </p:nvSpPr>
          <p:spPr>
            <a:xfrm>
              <a:off x="5625000" y="4721400"/>
              <a:ext cx="3391920" cy="30456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bject 22"/>
            <p:cNvSpPr/>
            <p:nvPr/>
          </p:nvSpPr>
          <p:spPr>
            <a:xfrm>
              <a:off x="5646600" y="4742640"/>
              <a:ext cx="3312720" cy="22536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bject 23"/>
            <p:cNvSpPr/>
            <p:nvPr/>
          </p:nvSpPr>
          <p:spPr>
            <a:xfrm>
              <a:off x="5111640" y="4465440"/>
              <a:ext cx="2579760" cy="158004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object 24"/>
            <p:cNvSpPr/>
            <p:nvPr/>
          </p:nvSpPr>
          <p:spPr>
            <a:xfrm>
              <a:off x="5289840" y="4789800"/>
              <a:ext cx="2287080" cy="98100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object 25"/>
            <p:cNvSpPr/>
            <p:nvPr/>
          </p:nvSpPr>
          <p:spPr>
            <a:xfrm>
              <a:off x="5132880" y="4486680"/>
              <a:ext cx="2500560" cy="150084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object 26"/>
          <p:cNvSpPr/>
          <p:nvPr/>
        </p:nvSpPr>
        <p:spPr>
          <a:xfrm>
            <a:off x="5469840" y="4854240"/>
            <a:ext cx="1801800" cy="6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t">
            <a:spAutoFit/>
          </a:bodyPr>
          <a:p>
            <a:pPr marL="334080" indent="-321840">
              <a:lnSpc>
                <a:spcPts val="2429"/>
              </a:lnSpc>
              <a:spcBef>
                <a:spcPts val="349"/>
              </a:spcBef>
              <a:buNone/>
              <a:tabLst>
                <a:tab algn="l" pos="0"/>
              </a:tabLst>
            </a:pPr>
            <a:r>
              <a:rPr b="0" lang="en-US" sz="2200" spc="-15" strike="noStrike">
                <a:solidFill>
                  <a:srgbClr val="ffffff"/>
                </a:solidFill>
                <a:latin typeface="Calibri"/>
              </a:rPr>
              <a:t>Find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launch</a:t>
            </a:r>
            <a:r>
              <a:rPr b="0" lang="en-US" sz="22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41" strike="noStrike">
                <a:solidFill>
                  <a:srgbClr val="ffffff"/>
                </a:solidFill>
                <a:latin typeface="Calibri"/>
              </a:rPr>
              <a:t>info  </a:t>
            </a: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html</a:t>
            </a:r>
            <a:r>
              <a:rPr b="0" lang="en-US" sz="22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table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45" name="object 27"/>
          <p:cNvGrpSpPr/>
          <p:nvPr/>
        </p:nvGrpSpPr>
        <p:grpSpPr>
          <a:xfrm>
            <a:off x="8438400" y="2965680"/>
            <a:ext cx="2579760" cy="3079800"/>
            <a:chOff x="8438400" y="2965680"/>
            <a:chExt cx="2579760" cy="3079800"/>
          </a:xfrm>
        </p:grpSpPr>
        <p:sp>
          <p:nvSpPr>
            <p:cNvPr id="246" name="object 28"/>
            <p:cNvSpPr/>
            <p:nvPr/>
          </p:nvSpPr>
          <p:spPr>
            <a:xfrm>
              <a:off x="8832960" y="2965680"/>
              <a:ext cx="304560" cy="194112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object 29"/>
            <p:cNvSpPr/>
            <p:nvPr/>
          </p:nvSpPr>
          <p:spPr>
            <a:xfrm>
              <a:off x="8854560" y="2986920"/>
              <a:ext cx="225360" cy="186192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object 30"/>
            <p:cNvSpPr/>
            <p:nvPr/>
          </p:nvSpPr>
          <p:spPr>
            <a:xfrm>
              <a:off x="8438400" y="4465440"/>
              <a:ext cx="2579760" cy="158004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object 31"/>
            <p:cNvSpPr/>
            <p:nvPr/>
          </p:nvSpPr>
          <p:spPr>
            <a:xfrm>
              <a:off x="8546760" y="4943880"/>
              <a:ext cx="2363400" cy="67320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object 32"/>
            <p:cNvSpPr/>
            <p:nvPr/>
          </p:nvSpPr>
          <p:spPr>
            <a:xfrm>
              <a:off x="8459640" y="4486680"/>
              <a:ext cx="2500560" cy="150084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object 33"/>
          <p:cNvSpPr/>
          <p:nvPr/>
        </p:nvSpPr>
        <p:spPr>
          <a:xfrm>
            <a:off x="8727480" y="5007960"/>
            <a:ext cx="194328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2200" spc="-41" strike="noStrike">
                <a:solidFill>
                  <a:srgbClr val="ffffff"/>
                </a:solidFill>
                <a:latin typeface="Calibri"/>
              </a:rPr>
              <a:t>Create</a:t>
            </a:r>
            <a:r>
              <a:rPr b="0" lang="en-US" sz="22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ffffff"/>
                </a:solidFill>
                <a:latin typeface="Calibri"/>
              </a:rPr>
              <a:t>dictionary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52" name="object 34"/>
          <p:cNvGrpSpPr/>
          <p:nvPr/>
        </p:nvGrpSpPr>
        <p:grpSpPr>
          <a:xfrm>
            <a:off x="8438400" y="1089720"/>
            <a:ext cx="2579760" cy="3111480"/>
            <a:chOff x="8438400" y="1089720"/>
            <a:chExt cx="2579760" cy="3111480"/>
          </a:xfrm>
        </p:grpSpPr>
        <p:sp>
          <p:nvSpPr>
            <p:cNvPr id="253" name="object 35"/>
            <p:cNvSpPr/>
            <p:nvPr/>
          </p:nvSpPr>
          <p:spPr>
            <a:xfrm>
              <a:off x="8832960" y="1089720"/>
              <a:ext cx="304560" cy="194112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object 36"/>
            <p:cNvSpPr/>
            <p:nvPr/>
          </p:nvSpPr>
          <p:spPr>
            <a:xfrm>
              <a:off x="8854560" y="1110960"/>
              <a:ext cx="225360" cy="186192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object 37"/>
            <p:cNvSpPr/>
            <p:nvPr/>
          </p:nvSpPr>
          <p:spPr>
            <a:xfrm>
              <a:off x="8438400" y="2589120"/>
              <a:ext cx="2579760" cy="158004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object 38"/>
            <p:cNvSpPr/>
            <p:nvPr/>
          </p:nvSpPr>
          <p:spPr>
            <a:xfrm>
              <a:off x="8659440" y="2606040"/>
              <a:ext cx="2203200" cy="159516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object 39"/>
            <p:cNvSpPr/>
            <p:nvPr/>
          </p:nvSpPr>
          <p:spPr>
            <a:xfrm>
              <a:off x="8459640" y="2610720"/>
              <a:ext cx="2500560" cy="150084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" name="object 40"/>
          <p:cNvSpPr/>
          <p:nvPr/>
        </p:nvSpPr>
        <p:spPr>
          <a:xfrm>
            <a:off x="8840160" y="2670840"/>
            <a:ext cx="1707840" cy="12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 algn="ctr">
              <a:lnSpc>
                <a:spcPct val="91000"/>
              </a:lnSpc>
              <a:spcBef>
                <a:spcPts val="315"/>
              </a:spcBef>
              <a:buNone/>
            </a:pPr>
            <a:r>
              <a:rPr b="0" lang="en-US" sz="2200" spc="-46" strike="noStrike">
                <a:solidFill>
                  <a:srgbClr val="ffffff"/>
                </a:solidFill>
                <a:latin typeface="Calibri"/>
              </a:rPr>
              <a:t>Iterate</a:t>
            </a:r>
            <a:r>
              <a:rPr b="0" lang="en-US" sz="22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through  table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cells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to  extract </a:t>
            </a:r>
            <a:r>
              <a:rPr b="0" lang="en-US" sz="2200" spc="-35" strike="noStrike">
                <a:solidFill>
                  <a:srgbClr val="ffffff"/>
                </a:solidFill>
                <a:latin typeface="Calibri"/>
              </a:rPr>
              <a:t>data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2200" spc="-12" strike="noStrike">
                <a:solidFill>
                  <a:srgbClr val="ffffff"/>
                </a:solidFill>
                <a:latin typeface="Calibri"/>
              </a:rPr>
              <a:t>dictionary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59" name="object 41"/>
          <p:cNvGrpSpPr/>
          <p:nvPr/>
        </p:nvGrpSpPr>
        <p:grpSpPr>
          <a:xfrm>
            <a:off x="8438400" y="713160"/>
            <a:ext cx="2579760" cy="1580040"/>
            <a:chOff x="8438400" y="713160"/>
            <a:chExt cx="2579760" cy="1580040"/>
          </a:xfrm>
        </p:grpSpPr>
        <p:sp>
          <p:nvSpPr>
            <p:cNvPr id="260" name="object 42"/>
            <p:cNvSpPr/>
            <p:nvPr/>
          </p:nvSpPr>
          <p:spPr>
            <a:xfrm>
              <a:off x="8438400" y="713160"/>
              <a:ext cx="2579760" cy="158004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object 43"/>
            <p:cNvSpPr/>
            <p:nvPr/>
          </p:nvSpPr>
          <p:spPr>
            <a:xfrm>
              <a:off x="8525160" y="1037880"/>
              <a:ext cx="2468520" cy="98100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object 44"/>
            <p:cNvSpPr/>
            <p:nvPr/>
          </p:nvSpPr>
          <p:spPr>
            <a:xfrm>
              <a:off x="8459640" y="734400"/>
              <a:ext cx="2500560" cy="150084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" name="object 45"/>
          <p:cNvSpPr/>
          <p:nvPr/>
        </p:nvSpPr>
        <p:spPr>
          <a:xfrm>
            <a:off x="8706240" y="1101240"/>
            <a:ext cx="198288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t">
            <a:spAutoFit/>
          </a:bodyPr>
          <a:p>
            <a:pPr marL="384120" indent="-372240">
              <a:lnSpc>
                <a:spcPts val="2421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Cast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22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60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DataFrame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4" name="object 46"/>
          <p:cNvSpPr/>
          <p:nvPr/>
        </p:nvSpPr>
        <p:spPr>
          <a:xfrm>
            <a:off x="535680" y="4448160"/>
            <a:ext cx="865080" cy="2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5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b="0" lang="en-US" sz="1500" spc="-15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5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url: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5" name="object 47"/>
          <p:cNvSpPr/>
          <p:nvPr/>
        </p:nvSpPr>
        <p:spPr>
          <a:xfrm>
            <a:off x="535680" y="4830840"/>
            <a:ext cx="298872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>
              <a:lnSpc>
                <a:spcPct val="90000"/>
              </a:lnSpc>
              <a:spcBef>
                <a:spcPts val="281"/>
              </a:spcBef>
              <a:buNone/>
            </a:pPr>
            <a:r>
              <a:rPr b="0" lang="en-IN" sz="1800" spc="-12" strike="noStrike" u="sng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29"/>
              </a:rPr>
              <a:t>https://github.com/samuelkeullen/applied-data-science-capstone/blob/main/notebooks/week-1/Data%20Collection%20with%20Web%20Scraping.ipynb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90000"/>
              </a:lnSpc>
              <a:spcBef>
                <a:spcPts val="28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LibreOffice/7.2.5.2.0$Linux_X86_64 LibreOffice_project/20$Build-2</Application>
  <AppVersion>15.0000</AppVersion>
  <Words>3022</Words>
  <Paragraphs>288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2021-08-26T16:53:12Z</dcterms:created>
  <dc:creator>YAN Luo</dc:creator>
  <dc:description/>
  <dc:language>en-US</dc:language>
  <cp:lastModifiedBy/>
  <dcterms:modified xsi:type="dcterms:W3CDTF">2022-01-17T17:17:32Z</dcterms:modified>
  <cp:revision>2</cp:revision>
  <dc:subject/>
  <dc:title>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PresentationFormat">
    <vt:lpwstr>Widescreen</vt:lpwstr>
  </property>
  <property fmtid="{D5CDD505-2E9C-101B-9397-08002B2CF9AE}" pid="6" name="Slides">
    <vt:i4>47</vt:i4>
  </property>
</Properties>
</file>