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78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2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A2661D89-2535-43DF-BD6D-0DECFACAC0B2}" type="datetime1">
              <a:rPr lang="de-DE" smtClean="0"/>
              <a:t>21.07.2025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CFA70580-B89C-4157-871D-6B9318EE5F5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7C6030AF-4347-4F6A-861E-8AEA70B77203}" type="datetime1">
              <a:rPr lang="de-DE" smtClean="0"/>
              <a:t>21.07.2025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7AF00E9-A49D-4007-B3B9-A3783809E505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5159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69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1674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8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10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de-DE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Titel durch Klicken hinzufügen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emerk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de-DE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ihandform: Form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de-DE" sz="64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6" name="Freihandform: Form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esord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el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>
                <a:solidFill>
                  <a:schemeClr val="tx1"/>
                </a:solidFill>
              </a:defRPr>
            </a:lvl1pPr>
            <a:lvl2pPr>
              <a:defRPr lang="de-DE" sz="1200">
                <a:solidFill>
                  <a:schemeClr val="tx1"/>
                </a:solidFill>
              </a:defRPr>
            </a:lvl2pPr>
            <a:lvl3pPr>
              <a:defRPr lang="de-DE" sz="1200">
                <a:solidFill>
                  <a:schemeClr val="tx1"/>
                </a:solidFill>
              </a:defRPr>
            </a:lvl3pPr>
            <a:lvl4pPr>
              <a:defRPr lang="de-DE" sz="120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Inhalt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‹#›</a:t>
            </a:fld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ihand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" name="Freihand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ihandform: Form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ihandform: Form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</p:grp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ihandform: Form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+ Untertitel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rtlCol="0" anchor="b">
            <a:noAutofit/>
          </a:bodyPr>
          <a:lstStyle>
            <a:lvl1pPr algn="l"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 rtlCol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de-DE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ihand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2" name="Freihand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3" name="Freihand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8" name="Bildplatzhalt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lang="de-DE" sz="1800"/>
            </a:lvl1pPr>
          </a:lstStyle>
          <a:p>
            <a:pPr rtl="0"/>
            <a:r>
              <a:rPr lang="en-GB"/>
              <a:t>Click icon to add picture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BD12358-51D2-46B3-9BDE-DF29528B945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07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ihandform: Form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ihandform: Form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</p:grp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ihandform: Form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de-DE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de-DE" sz="1800">
                <a:solidFill>
                  <a:schemeClr val="tx1"/>
                </a:solidFill>
              </a:defRPr>
            </a:lvl1pPr>
            <a:lvl2pPr>
              <a:defRPr lang="de-DE" sz="1200">
                <a:solidFill>
                  <a:schemeClr val="tx1"/>
                </a:solidFill>
              </a:defRPr>
            </a:lvl2pPr>
            <a:lvl3pPr>
              <a:defRPr lang="de-DE" sz="1200">
                <a:solidFill>
                  <a:schemeClr val="tx1"/>
                </a:solidFill>
              </a:defRPr>
            </a:lvl3pPr>
            <a:lvl4pPr>
              <a:defRPr lang="de-DE" sz="120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de-DE" sz="54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800">
                <a:solidFill>
                  <a:schemeClr val="tx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BD12358-51D2-46B3-9BDE-DF29528B945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rtlCol="0" anchor="b" anchorCtr="0">
            <a:noAutofit/>
          </a:bodyPr>
          <a:lstStyle>
            <a:lvl1pPr algn="r"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 rtlCol="0">
            <a:normAutofit/>
          </a:bodyPr>
          <a:lstStyle>
            <a:lvl1pPr marL="0" indent="0" algn="r">
              <a:buNone/>
              <a:defRPr lang="de-DE" sz="1800">
                <a:solidFill>
                  <a:schemeClr val="tx1"/>
                </a:solidFill>
              </a:defRPr>
            </a:lvl1pPr>
            <a:lvl2pPr algn="r">
              <a:defRPr lang="de-DE" sz="1200">
                <a:solidFill>
                  <a:schemeClr val="tx1"/>
                </a:solidFill>
              </a:defRPr>
            </a:lvl2pPr>
            <a:lvl3pPr algn="r">
              <a:defRPr lang="de-DE" sz="1200">
                <a:solidFill>
                  <a:schemeClr val="tx1"/>
                </a:solidFill>
              </a:defRPr>
            </a:lvl3pPr>
            <a:lvl4pPr algn="r">
              <a:defRPr lang="de-DE" sz="1200">
                <a:solidFill>
                  <a:schemeClr val="tx1"/>
                </a:solidFill>
              </a:defRPr>
            </a:lvl4pPr>
            <a:lvl5pPr algn="r">
              <a:defRPr lang="de-DE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ihand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0" name="Freihand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1" name="Freihand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61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rtlCol="0" anchor="t" anchorCtr="0">
            <a:noAutofit/>
          </a:bodyPr>
          <a:lstStyle>
            <a:lvl1pPr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>
                <a:solidFill>
                  <a:schemeClr val="tx1"/>
                </a:solidFill>
              </a:defRPr>
            </a:lvl1pPr>
            <a:lvl2pPr>
              <a:defRPr lang="de-DE" sz="1200">
                <a:solidFill>
                  <a:schemeClr val="tx1"/>
                </a:solidFill>
              </a:defRPr>
            </a:lvl2pPr>
            <a:lvl3pPr>
              <a:defRPr lang="de-DE" sz="1200">
                <a:solidFill>
                  <a:schemeClr val="tx1"/>
                </a:solidFill>
              </a:defRPr>
            </a:lvl3pPr>
            <a:lvl4pPr>
              <a:defRPr lang="de-DE" sz="120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 rtlCol="0">
            <a:normAutofit/>
          </a:bodyPr>
          <a:lstStyle>
            <a:lvl1pPr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BD12358-51D2-46B3-9BDE-DF29528B945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08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ihandform: Form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15" name="Freihandform: Form 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>
                <a:solidFill>
                  <a:schemeClr val="tx1"/>
                </a:solidFill>
              </a:defRPr>
            </a:lvl1pPr>
            <a:lvl2pPr>
              <a:defRPr lang="de-DE" sz="1800">
                <a:solidFill>
                  <a:schemeClr val="tx1"/>
                </a:solidFill>
              </a:defRPr>
            </a:lvl2pPr>
            <a:lvl3pPr>
              <a:defRPr lang="de-DE" sz="1800">
                <a:solidFill>
                  <a:schemeClr val="tx1"/>
                </a:solidFill>
              </a:defRPr>
            </a:lvl3pPr>
            <a:lvl4pPr>
              <a:defRPr lang="de-DE" sz="1800">
                <a:solidFill>
                  <a:schemeClr val="tx1"/>
                </a:solidFill>
              </a:defRPr>
            </a:lvl4pPr>
            <a:lvl5pPr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>
                <a:solidFill>
                  <a:schemeClr val="tx1"/>
                </a:solidFill>
              </a:defRPr>
            </a:lvl1pPr>
            <a:lvl2pPr>
              <a:defRPr lang="de-DE" sz="1800">
                <a:solidFill>
                  <a:schemeClr val="tx1"/>
                </a:solidFill>
              </a:defRPr>
            </a:lvl2pPr>
            <a:lvl3pPr>
              <a:defRPr lang="de-DE" sz="1800">
                <a:solidFill>
                  <a:schemeClr val="tx1"/>
                </a:solidFill>
              </a:defRPr>
            </a:lvl3pPr>
            <a:lvl4pPr>
              <a:defRPr lang="de-DE" sz="1800">
                <a:solidFill>
                  <a:schemeClr val="tx1"/>
                </a:solidFill>
              </a:defRPr>
            </a:lvl4pPr>
            <a:lvl5pPr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de-DE"/>
            </a:defPPr>
          </a:lstStyle>
          <a:p>
            <a:pPr lvl="0" rtl="0">
              <a:lnSpc>
                <a:spcPct val="100000"/>
              </a:lnSpc>
            </a:pPr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de-DE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de-DE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de-DE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7" r:id="rId3"/>
    <p:sldLayoutId id="2147483703" r:id="rId4"/>
    <p:sldLayoutId id="2147483698" r:id="rId5"/>
    <p:sldLayoutId id="2147483704" r:id="rId6"/>
    <p:sldLayoutId id="2147483699" r:id="rId7"/>
    <p:sldLayoutId id="2147483700" r:id="rId8"/>
    <p:sldLayoutId id="2147483688" r:id="rId9"/>
    <p:sldLayoutId id="2147483686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20" y="662937"/>
            <a:ext cx="4624442" cy="5542025"/>
          </a:xfrm>
          <a:noFill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/>
            <a:r>
              <a:rPr lang="en-US" dirty="0" err="1"/>
              <a:t>Rockbuster</a:t>
            </a:r>
            <a:r>
              <a:rPr lang="en-US" dirty="0"/>
              <a:t> Strategy 2020 – Data-Driven Expansion Plan</a:t>
            </a:r>
            <a:endParaRPr lang="de-DE" dirty="0"/>
          </a:p>
        </p:txBody>
      </p:sp>
      <p:pic>
        <p:nvPicPr>
          <p:cNvPr id="8" name="Bildplatzhalter 13" descr="Digitaler Hintergrund für Datenpunkte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267450" cy="6858000"/>
          </a:xfr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315"/>
            <a:ext cx="11090274" cy="1332000"/>
          </a:xfrm>
          <a:noFill/>
        </p:spPr>
        <p:txBody>
          <a:bodyPr lIns="0" rtlCol="0">
            <a:normAutofit/>
          </a:bodyPr>
          <a:lstStyle>
            <a:defPPr>
              <a:defRPr lang="de-DE"/>
            </a:defPPr>
          </a:lstStyle>
          <a:p>
            <a:r>
              <a:rPr lang="de-DE" sz="7200" dirty="0"/>
              <a:t>Next </a:t>
            </a:r>
            <a:r>
              <a:rPr lang="de-DE" sz="7200" dirty="0" err="1"/>
              <a:t>Steps</a:t>
            </a:r>
            <a:endParaRPr lang="de-DE" sz="7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3238504-4416-E327-E6D3-4345DE6FB36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83083" y="2439003"/>
            <a:ext cx="90880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Conduct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deeper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analysis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unclassified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regions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Segment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customers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based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 Lifetime Value (CLV)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preferences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 A/B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testing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genre-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promotions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Review pricing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models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-rental/high-revenue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titles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6" y="549274"/>
            <a:ext cx="5179330" cy="4417009"/>
          </a:xfrm>
          <a:noFill/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algn="ctr" rtl="0"/>
            <a:r>
              <a:rPr lang="de-DE" sz="8000" dirty="0"/>
              <a:t>THANK YOU</a:t>
            </a:r>
          </a:p>
        </p:txBody>
      </p:sp>
      <p:pic>
        <p:nvPicPr>
          <p:cNvPr id="25" name="Bildplatzhalter 24" descr="Nahaufnahme eines Netzwerks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5926138" y="549275"/>
            <a:ext cx="5654675" cy="5788025"/>
          </a:xfrm>
        </p:spPr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417" y="570451"/>
            <a:ext cx="11090274" cy="5494789"/>
          </a:xfrm>
        </p:spPr>
        <p:txBody>
          <a:bodyPr rtlCol="0">
            <a:normAutofit lnSpcReduction="10000"/>
          </a:bodyPr>
          <a:lstStyle>
            <a:defPPr>
              <a:defRPr lang="de-DE"/>
            </a:defPPr>
          </a:lstStyle>
          <a:p>
            <a:pPr algn="ctr"/>
            <a:r>
              <a:rPr lang="en-US" sz="4400" b="1" dirty="0">
                <a:latin typeface="+mj-lt"/>
              </a:rPr>
              <a:t>Title: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Rockbuster</a:t>
            </a:r>
            <a:r>
              <a:rPr lang="en-US" sz="4400" dirty="0">
                <a:latin typeface="+mj-lt"/>
              </a:rPr>
              <a:t> Strategy 2020</a:t>
            </a:r>
            <a:br>
              <a:rPr lang="en-US" sz="4400" dirty="0">
                <a:latin typeface="+mj-lt"/>
              </a:rPr>
            </a:br>
            <a:r>
              <a:rPr lang="en-US" sz="4400" b="1" dirty="0">
                <a:latin typeface="+mj-lt"/>
              </a:rPr>
              <a:t>Subtitle:</a:t>
            </a:r>
            <a:r>
              <a:rPr lang="en-US" sz="4400" dirty="0">
                <a:latin typeface="+mj-lt"/>
              </a:rPr>
              <a:t> Data Insights to Guide Global Expansion</a:t>
            </a:r>
            <a:br>
              <a:rPr lang="en-US" sz="4400" dirty="0">
                <a:latin typeface="+mj-lt"/>
              </a:rPr>
            </a:br>
            <a:r>
              <a:rPr lang="en-US" sz="4400" b="1" dirty="0">
                <a:latin typeface="+mj-lt"/>
              </a:rPr>
              <a:t>Presented by:</a:t>
            </a:r>
            <a:r>
              <a:rPr lang="en-US" sz="4400" dirty="0">
                <a:latin typeface="+mj-lt"/>
              </a:rPr>
              <a:t> Samuel Lal</a:t>
            </a:r>
            <a:br>
              <a:rPr lang="en-US" sz="4400" dirty="0">
                <a:latin typeface="+mj-lt"/>
              </a:rPr>
            </a:br>
            <a:r>
              <a:rPr lang="en-US" sz="4400" dirty="0">
                <a:latin typeface="+mj-lt"/>
              </a:rPr>
              <a:t>Link :- https://public.tableau.com/app/profile/samuel.lal7799/viz/RockbusterStrategy2020/Dashboard1</a:t>
            </a:r>
            <a:endParaRPr lang="de-DE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861" y="1258348"/>
            <a:ext cx="4159160" cy="3766657"/>
          </a:xfrm>
          <a:noFill/>
        </p:spPr>
        <p:txBody>
          <a:bodyPr rtlCol="0">
            <a:noAutofit/>
          </a:bodyPr>
          <a:lstStyle>
            <a:defPPr>
              <a:defRPr lang="de-DE"/>
            </a:defPPr>
          </a:lstStyle>
          <a:p>
            <a:pPr algn="ctr"/>
            <a:r>
              <a:rPr lang="en-US" sz="2400" b="1" dirty="0"/>
              <a:t>Agenda</a:t>
            </a:r>
            <a:br>
              <a:rPr lang="en-US" sz="2400" b="1" dirty="0"/>
            </a:br>
            <a:r>
              <a:rPr lang="en-US" sz="2400" dirty="0">
                <a:latin typeface="+mn-lt"/>
              </a:rPr>
              <a:t>Business Objective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Key Insights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Revenue Analysis by Geography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Genre Investment Strategy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Customer Behavior &amp; Revenue Patterns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Strategic Recommendations</a:t>
            </a:r>
            <a:br>
              <a:rPr lang="en-US" sz="2400" dirty="0"/>
            </a:br>
            <a:endParaRPr lang="de-DE" sz="2400" dirty="0"/>
          </a:p>
        </p:txBody>
      </p:sp>
      <p:pic>
        <p:nvPicPr>
          <p:cNvPr id="7" name="Bildplatzhalter 17" descr="Eine Person, die auf einem Whiteboard zeichnet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8049" y="788713"/>
            <a:ext cx="5132388" cy="5132388"/>
          </a:xfr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1450217"/>
          </a:xfrm>
        </p:spPr>
        <p:txBody>
          <a:bodyPr rtlCol="0"/>
          <a:lstStyle>
            <a:defPPr>
              <a:defRPr lang="de-DE"/>
            </a:defPPr>
          </a:lstStyle>
          <a:p>
            <a:r>
              <a:rPr lang="de-DE" dirty="0"/>
              <a:t>Business </a:t>
            </a:r>
            <a:r>
              <a:rPr lang="de-DE" dirty="0" err="1"/>
              <a:t>Objective</a:t>
            </a:r>
            <a:endParaRPr lang="de-D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76968F-5C07-E209-CCFC-7124C3BC95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508320"/>
            <a:ext cx="852103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z="4000" dirty="0">
                <a:ea typeface="+mj-ea"/>
                <a:cs typeface="+mj-cs"/>
              </a:rPr>
              <a:t>Goal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4000" dirty="0">
                <a:ea typeface="+mj-ea"/>
                <a:cs typeface="+mj-cs"/>
              </a:rPr>
              <a:t>High-</a:t>
            </a:r>
            <a:r>
              <a:rPr lang="de-DE" altLang="de-DE" sz="4000" dirty="0" err="1">
                <a:ea typeface="+mj-ea"/>
                <a:cs typeface="+mj-cs"/>
              </a:rPr>
              <a:t>performing</a:t>
            </a:r>
            <a:r>
              <a:rPr lang="de-DE" altLang="de-DE" sz="4000" dirty="0">
                <a:ea typeface="+mj-ea"/>
                <a:cs typeface="+mj-cs"/>
              </a:rPr>
              <a:t> </a:t>
            </a:r>
            <a:r>
              <a:rPr lang="de-DE" altLang="de-DE" sz="4000" dirty="0" err="1">
                <a:ea typeface="+mj-ea"/>
                <a:cs typeface="+mj-cs"/>
              </a:rPr>
              <a:t>regions</a:t>
            </a:r>
            <a:endParaRPr lang="de-DE" altLang="de-DE" sz="4000" dirty="0"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altLang="de-DE" sz="4000" dirty="0">
                <a:ea typeface="+mj-ea"/>
                <a:cs typeface="+mj-cs"/>
              </a:rPr>
              <a:t>Profitable </a:t>
            </a:r>
            <a:r>
              <a:rPr lang="de-DE" altLang="de-DE" sz="4000" dirty="0" err="1">
                <a:ea typeface="+mj-ea"/>
                <a:cs typeface="+mj-cs"/>
              </a:rPr>
              <a:t>customer</a:t>
            </a:r>
            <a:r>
              <a:rPr lang="de-DE" altLang="de-DE" sz="4000" dirty="0">
                <a:ea typeface="+mj-ea"/>
                <a:cs typeface="+mj-cs"/>
              </a:rPr>
              <a:t> </a:t>
            </a:r>
            <a:r>
              <a:rPr lang="de-DE" altLang="de-DE" sz="4000" dirty="0" err="1">
                <a:ea typeface="+mj-ea"/>
                <a:cs typeface="+mj-cs"/>
              </a:rPr>
              <a:t>segments</a:t>
            </a:r>
            <a:endParaRPr lang="de-DE" altLang="de-DE" sz="4000" dirty="0"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altLang="de-DE" sz="4000" dirty="0">
                <a:ea typeface="+mj-ea"/>
                <a:cs typeface="+mj-cs"/>
              </a:rPr>
              <a:t>Genres </a:t>
            </a:r>
            <a:r>
              <a:rPr lang="de-DE" altLang="de-DE" sz="4000" dirty="0" err="1">
                <a:ea typeface="+mj-ea"/>
                <a:cs typeface="+mj-cs"/>
              </a:rPr>
              <a:t>to</a:t>
            </a:r>
            <a:r>
              <a:rPr lang="de-DE" altLang="de-DE" sz="4000" dirty="0">
                <a:ea typeface="+mj-ea"/>
                <a:cs typeface="+mj-cs"/>
              </a:rPr>
              <a:t> </a:t>
            </a:r>
            <a:r>
              <a:rPr lang="de-DE" altLang="de-DE" sz="4000" dirty="0" err="1">
                <a:ea typeface="+mj-ea"/>
                <a:cs typeface="+mj-cs"/>
              </a:rPr>
              <a:t>invest</a:t>
            </a:r>
            <a:r>
              <a:rPr lang="de-DE" altLang="de-DE" sz="4000" dirty="0">
                <a:ea typeface="+mj-ea"/>
                <a:cs typeface="+mj-cs"/>
              </a:rPr>
              <a:t> 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altLang="de-DE" sz="4000" dirty="0">
                <a:ea typeface="+mj-ea"/>
                <a:cs typeface="+mj-cs"/>
              </a:rPr>
              <a:t>Customer spending </a:t>
            </a:r>
            <a:r>
              <a:rPr lang="de-DE" altLang="de-DE" sz="4000" dirty="0" err="1">
                <a:ea typeface="+mj-ea"/>
                <a:cs typeface="+mj-cs"/>
              </a:rPr>
              <a:t>behavior</a:t>
            </a:r>
            <a:endParaRPr lang="de-DE" altLang="de-DE" sz="40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7" descr="Digitaler Hintergrund für Datenpunkte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662" y="193833"/>
            <a:ext cx="9222298" cy="802412"/>
          </a:xfrm>
        </p:spPr>
        <p:txBody>
          <a:bodyPr rtlCol="0"/>
          <a:lstStyle>
            <a:defPPr>
              <a:defRPr lang="de-DE"/>
            </a:defPPr>
          </a:lstStyle>
          <a:p>
            <a:r>
              <a:rPr lang="de-DE" dirty="0"/>
              <a:t>Global Revenue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F463194-33A1-69D6-5253-9D46CED944F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1427" y="2386597"/>
            <a:ext cx="544166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Highest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revenues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generated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from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China,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US, and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parts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of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Europe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Emerging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markets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like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India and South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America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show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moderate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activity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regions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areas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lack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sufficient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further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analysis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755BD7-460A-C3AB-3890-B79C9A11F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514" y="1199957"/>
            <a:ext cx="6356060" cy="54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315"/>
            <a:ext cx="11090274" cy="1332000"/>
          </a:xfrm>
        </p:spPr>
        <p:txBody>
          <a:bodyPr wrap="square" rtlCol="0" anchor="t">
            <a:normAutofit/>
          </a:bodyPr>
          <a:lstStyle>
            <a:defPPr>
              <a:defRPr lang="de-DE"/>
            </a:defPPr>
          </a:lstStyle>
          <a:p>
            <a:r>
              <a:rPr lang="en-US" dirty="0"/>
              <a:t>Top Genres to Invest In</a:t>
            </a:r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919BC1-16AB-0BD3-DBEC-EAABD47350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637"/>
          <a:stretch>
            <a:fillRect/>
          </a:stretch>
        </p:blipFill>
        <p:spPr>
          <a:xfrm>
            <a:off x="550862" y="1965095"/>
            <a:ext cx="5435600" cy="3995650"/>
          </a:xfrm>
          <a:prstGeom prst="rect">
            <a:avLst/>
          </a:prstGeom>
          <a:noFill/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1305" y="1965095"/>
            <a:ext cx="5339397" cy="3995650"/>
          </a:xfrm>
        </p:spPr>
        <p:txBody>
          <a:bodyPr wrap="square" rtlCol="0">
            <a:normAutofit/>
          </a:bodyPr>
          <a:lstStyle>
            <a:defPPr>
              <a:defRPr lang="de-DE"/>
            </a:defPPr>
          </a:lstStyle>
          <a:p>
            <a:r>
              <a:rPr lang="en-US" b="1" dirty="0"/>
              <a:t>Insights: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Sports</a:t>
            </a:r>
            <a:r>
              <a:rPr lang="en-US" dirty="0"/>
              <a:t>, </a:t>
            </a:r>
            <a:r>
              <a:rPr lang="en-US" b="1" dirty="0"/>
              <a:t>Drama</a:t>
            </a:r>
            <a:r>
              <a:rPr lang="en-US" dirty="0"/>
              <a:t>, and </a:t>
            </a:r>
            <a:r>
              <a:rPr lang="en-US" b="1" dirty="0"/>
              <a:t>Animation</a:t>
            </a:r>
            <a:r>
              <a:rPr lang="en-US" dirty="0"/>
              <a:t> are the top revenue-generating genres.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Comedy</a:t>
            </a:r>
            <a:r>
              <a:rPr lang="en-US" dirty="0"/>
              <a:t> and </a:t>
            </a:r>
            <a:r>
              <a:rPr lang="en-US" b="1" dirty="0"/>
              <a:t>Documentary</a:t>
            </a:r>
            <a:r>
              <a:rPr lang="en-US" dirty="0"/>
              <a:t> perform well with high volume.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Music</a:t>
            </a:r>
            <a:r>
              <a:rPr lang="en-US" dirty="0"/>
              <a:t>, </a:t>
            </a:r>
            <a:r>
              <a:rPr lang="en-US" b="1" dirty="0"/>
              <a:t>Children</a:t>
            </a:r>
            <a:r>
              <a:rPr lang="en-US" dirty="0"/>
              <a:t>, and </a:t>
            </a:r>
            <a:r>
              <a:rPr lang="en-US" b="1" dirty="0"/>
              <a:t>Classics</a:t>
            </a:r>
            <a:r>
              <a:rPr lang="en-US" dirty="0"/>
              <a:t> underperform less ROI per category.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11090274" cy="1332000"/>
          </a:xfrm>
        </p:spPr>
        <p:txBody>
          <a:bodyPr wrap="square" rtlCol="0" anchor="t">
            <a:normAutofit/>
          </a:bodyPr>
          <a:lstStyle>
            <a:defPPr>
              <a:defRPr lang="de-DE"/>
            </a:defPPr>
          </a:lstStyle>
          <a:p>
            <a:r>
              <a:rPr lang="de-DE" dirty="0"/>
              <a:t>Rental </a:t>
            </a:r>
            <a:r>
              <a:rPr lang="de-DE" dirty="0" err="1"/>
              <a:t>Behavior</a:t>
            </a:r>
            <a:r>
              <a:rPr lang="de-DE" dirty="0"/>
              <a:t> vs. Revenue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 rtlCol="0">
            <a:normAutofit/>
          </a:bodyPr>
          <a:lstStyle>
            <a:defPPr>
              <a:defRPr lang="de-DE"/>
            </a:defPPr>
          </a:lstStyle>
          <a:p>
            <a:r>
              <a:rPr lang="en-US" b="1" dirty="0"/>
              <a:t>Insights: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Clusters reveal that many movies generate decent rental counts but low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titles show high revenue despite fewer rentals these may have premium pricing or strong niche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Opportunity to </a:t>
            </a:r>
            <a:r>
              <a:rPr lang="en-US" b="1" dirty="0"/>
              <a:t>bundle or price-discriminate</a:t>
            </a:r>
            <a:r>
              <a:rPr lang="en-US" dirty="0"/>
              <a:t> effectively.</a:t>
            </a:r>
          </a:p>
          <a:p>
            <a:pPr marL="0" lvl="1" indent="0" rtl="0">
              <a:buNone/>
            </a:pP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C88878-997C-A2C6-8D15-9765049C44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795" b="2"/>
          <a:stretch>
            <a:fillRect/>
          </a:stretch>
        </p:blipFill>
        <p:spPr>
          <a:xfrm>
            <a:off x="6205540" y="2097175"/>
            <a:ext cx="5435600" cy="3995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ihand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" name="Freihand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4" y="196900"/>
            <a:ext cx="4986150" cy="1229228"/>
          </a:xfrm>
          <a:noFill/>
        </p:spPr>
        <p:txBody>
          <a:bodyPr rtlCol="0" anchor="b"/>
          <a:lstStyle>
            <a:defPPr>
              <a:defRPr lang="de-DE"/>
            </a:defPPr>
          </a:lstStyle>
          <a:p>
            <a:pPr algn="ctr"/>
            <a:r>
              <a:rPr lang="de-DE" dirty="0"/>
              <a:t>Customer Spending Distribution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162" y="2827209"/>
            <a:ext cx="4917440" cy="3442144"/>
          </a:xfr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de-DE"/>
            </a:defPPr>
          </a:lstStyle>
          <a:p>
            <a:r>
              <a:rPr lang="en-US" b="1" dirty="0"/>
              <a:t>Insights: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customers spend within a tight mid-range.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few high-value outliers exist (power users).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Retention and loyalty campaigns should </a:t>
            </a:r>
            <a:r>
              <a:rPr lang="en-US" b="1" dirty="0"/>
              <a:t>target mid-to-high spenders</a:t>
            </a:r>
            <a:r>
              <a:rPr lang="en-US" dirty="0"/>
              <a:t>.</a:t>
            </a:r>
          </a:p>
          <a:p>
            <a:pPr rtl="0"/>
            <a:endParaRPr lang="de-DE" dirty="0"/>
          </a:p>
        </p:txBody>
      </p:sp>
      <p:pic>
        <p:nvPicPr>
          <p:cNvPr id="20" name="Bildplatzhalter 19" descr="Nahaufnahme eines Diagramms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>
          <a:xfrm>
            <a:off x="6095588" y="0"/>
            <a:ext cx="6095998" cy="6858000"/>
          </a:xfr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DC842C-3117-04D3-BBEE-4F0E2042801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175" y="2231471"/>
            <a:ext cx="6096411" cy="18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1"/>
            <a:ext cx="11090275" cy="1237360"/>
          </a:xfrm>
          <a:noFill/>
        </p:spPr>
        <p:txBody>
          <a:bodyPr rtlCol="0" anchor="t">
            <a:noAutofit/>
          </a:bodyPr>
          <a:lstStyle>
            <a:defPPr>
              <a:defRPr lang="de-DE"/>
            </a:defPPr>
          </a:lstStyle>
          <a:p>
            <a:r>
              <a:rPr lang="de-DE" sz="5400" dirty="0"/>
              <a:t>Strategic </a:t>
            </a:r>
            <a:r>
              <a:rPr lang="de-DE" sz="5400" dirty="0" err="1"/>
              <a:t>Recommendations</a:t>
            </a:r>
            <a:endParaRPr lang="de-DE" sz="5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F03907-EDBD-997C-B9D4-0D35ADF3DEA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61090" y="2764036"/>
            <a:ext cx="105529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 on Sports, Drama, and Animation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genres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marketing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acquisitions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Prioritize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expansion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regions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showing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high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revenue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potential (e.g., China, US, Europe).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premium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bundles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around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niche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high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revenue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rental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Identify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nurture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loyal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customers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tailored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offers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250_TF33713516_Win32" id="{FA432118-3671-4A9A-B6AE-C8E661E198BC}" vid="{CDB7179C-22AA-4A70-AACE-21A927A13D6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{A827BF5D-ABAE-48E6-976F-3BC351AEFC12}tf33713516_win32</Template>
  <TotalTime>0</TotalTime>
  <Words>359</Words>
  <Application>Microsoft Office PowerPoint</Application>
  <PresentationFormat>Widescreen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Walbaum Display</vt:lpstr>
      <vt:lpstr>3DFloatVTI</vt:lpstr>
      <vt:lpstr>Rockbuster Strategy 2020 – Data-Driven Expansion Plan</vt:lpstr>
      <vt:lpstr>PowerPoint Presentation</vt:lpstr>
      <vt:lpstr>Agenda Business Objective Key Insights Revenue Analysis by Geography Genre Investment Strategy Customer Behavior &amp; Revenue Patterns Strategic Recommendations </vt:lpstr>
      <vt:lpstr>Business Objective</vt:lpstr>
      <vt:lpstr>Global Revenue Overview</vt:lpstr>
      <vt:lpstr>Top Genres to Invest In</vt:lpstr>
      <vt:lpstr>Rental Behavior vs. Revenue</vt:lpstr>
      <vt:lpstr>Customer Spending Distribution</vt:lpstr>
      <vt:lpstr>Strategic Recommendations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Lal</dc:creator>
  <cp:lastModifiedBy>Samuel Lal</cp:lastModifiedBy>
  <cp:revision>2</cp:revision>
  <dcterms:created xsi:type="dcterms:W3CDTF">2025-07-21T10:46:57Z</dcterms:created>
  <dcterms:modified xsi:type="dcterms:W3CDTF">2025-07-21T11:52:14Z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