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7"/>
  </p:notesMasterIdLst>
  <p:sldIdLst>
    <p:sldId id="256" r:id="rId2"/>
    <p:sldId id="414" r:id="rId3"/>
    <p:sldId id="408" r:id="rId4"/>
    <p:sldId id="494" r:id="rId5"/>
    <p:sldId id="407" r:id="rId6"/>
    <p:sldId id="495" r:id="rId7"/>
    <p:sldId id="415" r:id="rId8"/>
    <p:sldId id="416" r:id="rId9"/>
    <p:sldId id="417" r:id="rId10"/>
    <p:sldId id="418" r:id="rId11"/>
    <p:sldId id="409" r:id="rId12"/>
    <p:sldId id="419" r:id="rId13"/>
    <p:sldId id="420" r:id="rId14"/>
    <p:sldId id="424" r:id="rId15"/>
    <p:sldId id="421" r:id="rId16"/>
    <p:sldId id="422" r:id="rId17"/>
    <p:sldId id="412" r:id="rId18"/>
    <p:sldId id="413" r:id="rId19"/>
    <p:sldId id="484" r:id="rId20"/>
    <p:sldId id="425" r:id="rId21"/>
    <p:sldId id="426" r:id="rId22"/>
    <p:sldId id="427" r:id="rId23"/>
    <p:sldId id="428" r:id="rId24"/>
    <p:sldId id="429" r:id="rId25"/>
    <p:sldId id="430" r:id="rId26"/>
    <p:sldId id="431" r:id="rId27"/>
    <p:sldId id="432" r:id="rId28"/>
    <p:sldId id="433" r:id="rId29"/>
    <p:sldId id="434" r:id="rId30"/>
    <p:sldId id="435" r:id="rId31"/>
    <p:sldId id="436" r:id="rId32"/>
    <p:sldId id="437" r:id="rId33"/>
    <p:sldId id="438" r:id="rId34"/>
    <p:sldId id="439" r:id="rId35"/>
    <p:sldId id="440" r:id="rId36"/>
    <p:sldId id="441" r:id="rId37"/>
    <p:sldId id="442" r:id="rId38"/>
    <p:sldId id="443" r:id="rId39"/>
    <p:sldId id="444" r:id="rId40"/>
    <p:sldId id="445" r:id="rId41"/>
    <p:sldId id="446" r:id="rId42"/>
    <p:sldId id="447" r:id="rId43"/>
    <p:sldId id="448" r:id="rId44"/>
    <p:sldId id="449" r:id="rId45"/>
    <p:sldId id="450" r:id="rId46"/>
    <p:sldId id="451" r:id="rId47"/>
    <p:sldId id="485" r:id="rId48"/>
    <p:sldId id="453" r:id="rId49"/>
    <p:sldId id="486" r:id="rId50"/>
    <p:sldId id="454" r:id="rId51"/>
    <p:sldId id="455" r:id="rId52"/>
    <p:sldId id="487" r:id="rId53"/>
    <p:sldId id="456" r:id="rId54"/>
    <p:sldId id="457" r:id="rId55"/>
    <p:sldId id="458" r:id="rId56"/>
    <p:sldId id="459" r:id="rId57"/>
    <p:sldId id="460" r:id="rId58"/>
    <p:sldId id="489" r:id="rId59"/>
    <p:sldId id="461" r:id="rId60"/>
    <p:sldId id="462" r:id="rId61"/>
    <p:sldId id="463" r:id="rId62"/>
    <p:sldId id="464" r:id="rId63"/>
    <p:sldId id="465" r:id="rId64"/>
    <p:sldId id="466" r:id="rId65"/>
    <p:sldId id="488" r:id="rId66"/>
    <p:sldId id="496" r:id="rId67"/>
    <p:sldId id="467" r:id="rId68"/>
    <p:sldId id="468" r:id="rId69"/>
    <p:sldId id="469" r:id="rId70"/>
    <p:sldId id="470" r:id="rId71"/>
    <p:sldId id="471" r:id="rId72"/>
    <p:sldId id="472" r:id="rId73"/>
    <p:sldId id="473" r:id="rId74"/>
    <p:sldId id="474" r:id="rId75"/>
    <p:sldId id="475" r:id="rId76"/>
    <p:sldId id="476" r:id="rId77"/>
    <p:sldId id="477" r:id="rId78"/>
    <p:sldId id="478" r:id="rId79"/>
    <p:sldId id="479" r:id="rId80"/>
    <p:sldId id="480" r:id="rId81"/>
    <p:sldId id="481" r:id="rId82"/>
    <p:sldId id="482" r:id="rId83"/>
    <p:sldId id="406" r:id="rId84"/>
    <p:sldId id="257" r:id="rId85"/>
    <p:sldId id="372" r:id="rId86"/>
    <p:sldId id="373" r:id="rId87"/>
    <p:sldId id="379" r:id="rId88"/>
    <p:sldId id="380" r:id="rId89"/>
    <p:sldId id="381" r:id="rId90"/>
    <p:sldId id="258" r:id="rId91"/>
    <p:sldId id="259" r:id="rId92"/>
    <p:sldId id="374" r:id="rId93"/>
    <p:sldId id="261" r:id="rId94"/>
    <p:sldId id="378" r:id="rId95"/>
    <p:sldId id="382" r:id="rId96"/>
    <p:sldId id="383" r:id="rId97"/>
    <p:sldId id="393" r:id="rId98"/>
    <p:sldId id="394" r:id="rId99"/>
    <p:sldId id="497" r:id="rId100"/>
    <p:sldId id="498" r:id="rId101"/>
    <p:sldId id="500" r:id="rId102"/>
    <p:sldId id="395" r:id="rId103"/>
    <p:sldId id="396" r:id="rId104"/>
    <p:sldId id="397" r:id="rId105"/>
    <p:sldId id="398" r:id="rId106"/>
    <p:sldId id="399" r:id="rId107"/>
    <p:sldId id="502" r:id="rId108"/>
    <p:sldId id="501" r:id="rId109"/>
    <p:sldId id="400" r:id="rId110"/>
    <p:sldId id="401" r:id="rId111"/>
    <p:sldId id="504" r:id="rId112"/>
    <p:sldId id="503" r:id="rId113"/>
    <p:sldId id="402" r:id="rId114"/>
    <p:sldId id="403" r:id="rId115"/>
    <p:sldId id="404" r:id="rId116"/>
    <p:sldId id="405" r:id="rId117"/>
    <p:sldId id="375" r:id="rId118"/>
    <p:sldId id="384" r:id="rId119"/>
    <p:sldId id="385" r:id="rId120"/>
    <p:sldId id="392" r:id="rId121"/>
    <p:sldId id="272" r:id="rId122"/>
    <p:sldId id="273" r:id="rId123"/>
    <p:sldId id="274" r:id="rId124"/>
    <p:sldId id="386" r:id="rId125"/>
    <p:sldId id="387" r:id="rId126"/>
    <p:sldId id="388" r:id="rId127"/>
    <p:sldId id="389" r:id="rId128"/>
    <p:sldId id="275" r:id="rId129"/>
    <p:sldId id="276" r:id="rId130"/>
    <p:sldId id="278" r:id="rId131"/>
    <p:sldId id="279" r:id="rId132"/>
    <p:sldId id="390" r:id="rId133"/>
    <p:sldId id="280" r:id="rId134"/>
    <p:sldId id="506" r:id="rId135"/>
    <p:sldId id="377" r:id="rId136"/>
    <p:sldId id="507" r:id="rId137"/>
    <p:sldId id="288" r:id="rId138"/>
    <p:sldId id="289" r:id="rId139"/>
    <p:sldId id="290" r:id="rId140"/>
    <p:sldId id="291" r:id="rId141"/>
    <p:sldId id="293" r:id="rId142"/>
    <p:sldId id="294" r:id="rId143"/>
    <p:sldId id="295" r:id="rId144"/>
    <p:sldId id="300" r:id="rId145"/>
    <p:sldId id="302" r:id="rId146"/>
    <p:sldId id="301" r:id="rId147"/>
    <p:sldId id="303" r:id="rId148"/>
    <p:sldId id="305" r:id="rId149"/>
    <p:sldId id="508" r:id="rId150"/>
    <p:sldId id="306" r:id="rId151"/>
    <p:sldId id="307" r:id="rId152"/>
    <p:sldId id="514" r:id="rId153"/>
    <p:sldId id="515" r:id="rId154"/>
    <p:sldId id="309" r:id="rId155"/>
    <p:sldId id="310" r:id="rId156"/>
    <p:sldId id="311" r:id="rId157"/>
    <p:sldId id="313" r:id="rId158"/>
    <p:sldId id="314" r:id="rId159"/>
    <p:sldId id="492" r:id="rId160"/>
    <p:sldId id="315" r:id="rId161"/>
    <p:sldId id="316" r:id="rId162"/>
    <p:sldId id="491" r:id="rId163"/>
    <p:sldId id="317" r:id="rId164"/>
    <p:sldId id="318" r:id="rId165"/>
    <p:sldId id="509" r:id="rId166"/>
    <p:sldId id="319" r:id="rId167"/>
    <p:sldId id="320" r:id="rId168"/>
    <p:sldId id="321" r:id="rId169"/>
    <p:sldId id="322" r:id="rId170"/>
    <p:sldId id="323" r:id="rId171"/>
    <p:sldId id="324" r:id="rId172"/>
    <p:sldId id="510" r:id="rId173"/>
    <p:sldId id="329" r:id="rId174"/>
    <p:sldId id="330" r:id="rId175"/>
    <p:sldId id="516" r:id="rId176"/>
    <p:sldId id="331" r:id="rId177"/>
    <p:sldId id="332" r:id="rId178"/>
    <p:sldId id="333" r:id="rId179"/>
    <p:sldId id="334" r:id="rId180"/>
    <p:sldId id="335" r:id="rId181"/>
    <p:sldId id="511" r:id="rId182"/>
    <p:sldId id="336" r:id="rId183"/>
    <p:sldId id="337" r:id="rId184"/>
    <p:sldId id="339" r:id="rId185"/>
    <p:sldId id="517" r:id="rId186"/>
    <p:sldId id="340" r:id="rId187"/>
    <p:sldId id="341" r:id="rId188"/>
    <p:sldId id="342" r:id="rId189"/>
    <p:sldId id="512" r:id="rId190"/>
    <p:sldId id="518" r:id="rId191"/>
    <p:sldId id="343" r:id="rId192"/>
    <p:sldId id="519" r:id="rId193"/>
    <p:sldId id="344" r:id="rId194"/>
    <p:sldId id="520" r:id="rId195"/>
    <p:sldId id="532" r:id="rId196"/>
    <p:sldId id="523" r:id="rId197"/>
    <p:sldId id="524" r:id="rId198"/>
    <p:sldId id="525" r:id="rId199"/>
    <p:sldId id="526" r:id="rId200"/>
    <p:sldId id="527" r:id="rId201"/>
    <p:sldId id="528" r:id="rId202"/>
    <p:sldId id="529" r:id="rId203"/>
    <p:sldId id="530" r:id="rId204"/>
    <p:sldId id="531" r:id="rId205"/>
    <p:sldId id="533" r:id="rId206"/>
    <p:sldId id="534" r:id="rId207"/>
    <p:sldId id="535" r:id="rId208"/>
    <p:sldId id="536" r:id="rId209"/>
    <p:sldId id="537" r:id="rId210"/>
    <p:sldId id="549" r:id="rId211"/>
    <p:sldId id="521" r:id="rId212"/>
    <p:sldId id="522" r:id="rId213"/>
    <p:sldId id="550" r:id="rId214"/>
    <p:sldId id="551" r:id="rId215"/>
    <p:sldId id="552" r:id="rId216"/>
    <p:sldId id="553" r:id="rId217"/>
    <p:sldId id="538" r:id="rId218"/>
    <p:sldId id="539" r:id="rId219"/>
    <p:sldId id="540" r:id="rId220"/>
    <p:sldId id="541" r:id="rId221"/>
    <p:sldId id="542" r:id="rId222"/>
    <p:sldId id="543" r:id="rId223"/>
    <p:sldId id="544" r:id="rId224"/>
    <p:sldId id="545" r:id="rId225"/>
    <p:sldId id="546" r:id="rId226"/>
    <p:sldId id="547" r:id="rId227"/>
    <p:sldId id="548" r:id="rId228"/>
    <p:sldId id="513" r:id="rId229"/>
    <p:sldId id="356" r:id="rId230"/>
    <p:sldId id="357" r:id="rId231"/>
    <p:sldId id="358" r:id="rId232"/>
    <p:sldId id="359" r:id="rId233"/>
    <p:sldId id="360" r:id="rId234"/>
    <p:sldId id="361" r:id="rId235"/>
    <p:sldId id="362" r:id="rId236"/>
    <p:sldId id="363" r:id="rId237"/>
    <p:sldId id="364" r:id="rId238"/>
    <p:sldId id="365" r:id="rId239"/>
    <p:sldId id="366" r:id="rId240"/>
    <p:sldId id="367" r:id="rId241"/>
    <p:sldId id="368" r:id="rId242"/>
    <p:sldId id="369" r:id="rId243"/>
    <p:sldId id="370" r:id="rId244"/>
    <p:sldId id="371" r:id="rId245"/>
    <p:sldId id="490" r:id="rId2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4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7" autoAdjust="0"/>
    <p:restoredTop sz="94660"/>
  </p:normalViewPr>
  <p:slideViewPr>
    <p:cSldViewPr>
      <p:cViewPr>
        <p:scale>
          <a:sx n="70" d="100"/>
          <a:sy n="70" d="100"/>
        </p:scale>
        <p:origin x="-128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theme" Target="theme/theme1.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724E9-A384-47FE-9019-0BEA179954C6}" type="datetimeFigureOut">
              <a:rPr lang="en-MY" smtClean="0"/>
              <a:t>28/3/2018</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81F5C1-DEFE-402E-BDCF-C07494C91A55}" type="slidenum">
              <a:rPr lang="en-MY" smtClean="0"/>
              <a:t>‹#›</a:t>
            </a:fld>
            <a:endParaRPr lang="en-MY"/>
          </a:p>
        </p:txBody>
      </p:sp>
    </p:spTree>
    <p:extLst>
      <p:ext uri="{BB962C8B-B14F-4D97-AF65-F5344CB8AC3E}">
        <p14:creationId xmlns:p14="http://schemas.microsoft.com/office/powerpoint/2010/main" val="1637402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5D81F5C1-DEFE-402E-BDCF-C07494C91A55}" type="slidenum">
              <a:rPr lang="en-MY" smtClean="0"/>
              <a:t>85</a:t>
            </a:fld>
            <a:endParaRPr lang="en-MY"/>
          </a:p>
        </p:txBody>
      </p:sp>
    </p:spTree>
    <p:extLst>
      <p:ext uri="{BB962C8B-B14F-4D97-AF65-F5344CB8AC3E}">
        <p14:creationId xmlns:p14="http://schemas.microsoft.com/office/powerpoint/2010/main" val="3441656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0808"/>
            <a:ext cx="7772400" cy="1470025"/>
          </a:xfrm>
        </p:spPr>
        <p:txBody>
          <a:bodyPr>
            <a:normAutofit/>
          </a:bodyPr>
          <a:lstStyle>
            <a:lvl1pPr algn="ctr">
              <a:defRPr sz="4800" b="1">
                <a:effectLst>
                  <a:outerShdw blurRad="38100" dist="38100" dir="2700000" algn="tl">
                    <a:srgbClr val="000000">
                      <a:alpha val="43137"/>
                    </a:srgbClr>
                  </a:outerShdw>
                </a:effectLst>
              </a:defRPr>
            </a:lvl1pPr>
          </a:lstStyle>
          <a:p>
            <a:r>
              <a:rPr lang="en-US" dirty="0" smtClean="0"/>
              <a:t>Click to edit Master title style</a:t>
            </a:r>
            <a:endParaRPr lang="en-MY" dirty="0"/>
          </a:p>
        </p:txBody>
      </p:sp>
      <p:sp>
        <p:nvSpPr>
          <p:cNvPr id="3" name="Subtitle 2"/>
          <p:cNvSpPr>
            <a:spLocks noGrp="1"/>
          </p:cNvSpPr>
          <p:nvPr>
            <p:ph type="subTitle" idx="1"/>
          </p:nvPr>
        </p:nvSpPr>
        <p:spPr>
          <a:xfrm>
            <a:off x="683568" y="3456583"/>
            <a:ext cx="7776864" cy="1752600"/>
          </a:xfrm>
        </p:spPr>
        <p:txBody>
          <a:bodyPr anchor="ct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MY"/>
          </a:p>
        </p:txBody>
      </p:sp>
      <p:sp>
        <p:nvSpPr>
          <p:cNvPr id="7" name="Rounded Rectangle 6"/>
          <p:cNvSpPr/>
          <p:nvPr userDrawn="1"/>
        </p:nvSpPr>
        <p:spPr>
          <a:xfrm>
            <a:off x="467544" y="692696"/>
            <a:ext cx="8280920" cy="54726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ounded Rectangle 7"/>
          <p:cNvSpPr/>
          <p:nvPr userDrawn="1"/>
        </p:nvSpPr>
        <p:spPr>
          <a:xfrm>
            <a:off x="323528" y="548680"/>
            <a:ext cx="8568952" cy="57606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1849844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8EBC919E-F456-4277-9E4A-CA752BDB2F54}" type="datetimeFigureOut">
              <a:rPr lang="en-MY" smtClean="0"/>
              <a:t>28/3/2018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9DD506F-45F2-41B2-B0D6-C2E22331A453}" type="slidenum">
              <a:rPr lang="en-MY" smtClean="0"/>
              <a:t>‹#›</a:t>
            </a:fld>
            <a:endParaRPr lang="en-MY"/>
          </a:p>
        </p:txBody>
      </p:sp>
    </p:spTree>
    <p:extLst>
      <p:ext uri="{BB962C8B-B14F-4D97-AF65-F5344CB8AC3E}">
        <p14:creationId xmlns:p14="http://schemas.microsoft.com/office/powerpoint/2010/main" val="38159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8EBC919E-F456-4277-9E4A-CA752BDB2F54}" type="datetimeFigureOut">
              <a:rPr lang="en-MY" smtClean="0"/>
              <a:t>28/3/2018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9DD506F-45F2-41B2-B0D6-C2E22331A453}" type="slidenum">
              <a:rPr lang="en-MY" smtClean="0"/>
              <a:t>‹#›</a:t>
            </a:fld>
            <a:endParaRPr lang="en-MY"/>
          </a:p>
        </p:txBody>
      </p:sp>
    </p:spTree>
    <p:extLst>
      <p:ext uri="{BB962C8B-B14F-4D97-AF65-F5344CB8AC3E}">
        <p14:creationId xmlns:p14="http://schemas.microsoft.com/office/powerpoint/2010/main" val="43108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dirty="0" smtClean="0"/>
              <a:t>Click to edit Master title style</a:t>
            </a:r>
            <a:endParaRPr lang="en-MY" dirty="0"/>
          </a:p>
        </p:txBody>
      </p:sp>
      <p:sp>
        <p:nvSpPr>
          <p:cNvPr id="3" name="Content Placeholder 2"/>
          <p:cNvSpPr>
            <a:spLocks noGrp="1"/>
          </p:cNvSpPr>
          <p:nvPr>
            <p:ph idx="1"/>
          </p:nvPr>
        </p:nvSpPr>
        <p:spPr>
          <a:xfrm>
            <a:off x="457200" y="1268760"/>
            <a:ext cx="8229600" cy="5328592"/>
          </a:xfrm>
        </p:spPr>
        <p:txBody>
          <a:bodyPr>
            <a:normAutofit/>
          </a:bodyPr>
          <a:lstStyle>
            <a:lvl1pPr>
              <a:defRPr sz="2200"/>
            </a:lvl1pPr>
            <a:lvl2pPr>
              <a:defRPr sz="2200"/>
            </a:lvl2pPr>
            <a:lvl3pPr>
              <a:defRPr sz="2200"/>
            </a:lvl3pPr>
            <a:lvl4pPr>
              <a:defRPr sz="2200"/>
            </a:lvl4pPr>
            <a:lvl5pPr>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MY" dirty="0"/>
          </a:p>
        </p:txBody>
      </p:sp>
      <p:cxnSp>
        <p:nvCxnSpPr>
          <p:cNvPr id="8" name="Straight Connector 7"/>
          <p:cNvCxnSpPr/>
          <p:nvPr userDrawn="1"/>
        </p:nvCxnSpPr>
        <p:spPr>
          <a:xfrm>
            <a:off x="323528" y="1124744"/>
            <a:ext cx="84249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23528" y="1151638"/>
            <a:ext cx="84249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711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BC919E-F456-4277-9E4A-CA752BDB2F54}" type="datetimeFigureOut">
              <a:rPr lang="en-MY" smtClean="0"/>
              <a:t>28/3/2018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49DD506F-45F2-41B2-B0D6-C2E22331A453}" type="slidenum">
              <a:rPr lang="en-MY" smtClean="0"/>
              <a:t>‹#›</a:t>
            </a:fld>
            <a:endParaRPr lang="en-MY"/>
          </a:p>
        </p:txBody>
      </p:sp>
      <p:sp>
        <p:nvSpPr>
          <p:cNvPr id="7" name="Rectangle 6"/>
          <p:cNvSpPr/>
          <p:nvPr userDrawn="1"/>
        </p:nvSpPr>
        <p:spPr>
          <a:xfrm>
            <a:off x="7452320" y="0"/>
            <a:ext cx="169168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409548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4"/>
          <p:cNvSpPr>
            <a:spLocks noGrp="1"/>
          </p:cNvSpPr>
          <p:nvPr>
            <p:ph type="dt" sz="half" idx="10"/>
          </p:nvPr>
        </p:nvSpPr>
        <p:spPr/>
        <p:txBody>
          <a:bodyPr/>
          <a:lstStyle/>
          <a:p>
            <a:fld id="{8EBC919E-F456-4277-9E4A-CA752BDB2F54}" type="datetimeFigureOut">
              <a:rPr lang="en-MY" smtClean="0"/>
              <a:t>28/3/2018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49DD506F-45F2-41B2-B0D6-C2E22331A453}" type="slidenum">
              <a:rPr lang="en-MY" smtClean="0"/>
              <a:t>‹#›</a:t>
            </a:fld>
            <a:endParaRPr lang="en-MY"/>
          </a:p>
        </p:txBody>
      </p:sp>
    </p:spTree>
    <p:extLst>
      <p:ext uri="{BB962C8B-B14F-4D97-AF65-F5344CB8AC3E}">
        <p14:creationId xmlns:p14="http://schemas.microsoft.com/office/powerpoint/2010/main" val="62823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6"/>
          <p:cNvSpPr>
            <a:spLocks noGrp="1"/>
          </p:cNvSpPr>
          <p:nvPr>
            <p:ph type="dt" sz="half" idx="10"/>
          </p:nvPr>
        </p:nvSpPr>
        <p:spPr/>
        <p:txBody>
          <a:bodyPr/>
          <a:lstStyle/>
          <a:p>
            <a:fld id="{8EBC919E-F456-4277-9E4A-CA752BDB2F54}" type="datetimeFigureOut">
              <a:rPr lang="en-MY" smtClean="0"/>
              <a:t>28/3/2018</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49DD506F-45F2-41B2-B0D6-C2E22331A453}" type="slidenum">
              <a:rPr lang="en-MY" smtClean="0"/>
              <a:t>‹#›</a:t>
            </a:fld>
            <a:endParaRPr lang="en-MY"/>
          </a:p>
        </p:txBody>
      </p:sp>
    </p:spTree>
    <p:extLst>
      <p:ext uri="{BB962C8B-B14F-4D97-AF65-F5344CB8AC3E}">
        <p14:creationId xmlns:p14="http://schemas.microsoft.com/office/powerpoint/2010/main" val="139018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2"/>
          <p:cNvSpPr>
            <a:spLocks noGrp="1"/>
          </p:cNvSpPr>
          <p:nvPr>
            <p:ph type="dt" sz="half" idx="10"/>
          </p:nvPr>
        </p:nvSpPr>
        <p:spPr/>
        <p:txBody>
          <a:bodyPr/>
          <a:lstStyle/>
          <a:p>
            <a:fld id="{8EBC919E-F456-4277-9E4A-CA752BDB2F54}" type="datetimeFigureOut">
              <a:rPr lang="en-MY" smtClean="0"/>
              <a:t>28/3/2018</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49DD506F-45F2-41B2-B0D6-C2E22331A453}" type="slidenum">
              <a:rPr lang="en-MY" smtClean="0"/>
              <a:t>‹#›</a:t>
            </a:fld>
            <a:endParaRPr lang="en-MY"/>
          </a:p>
        </p:txBody>
      </p:sp>
    </p:spTree>
    <p:extLst>
      <p:ext uri="{BB962C8B-B14F-4D97-AF65-F5344CB8AC3E}">
        <p14:creationId xmlns:p14="http://schemas.microsoft.com/office/powerpoint/2010/main" val="3904278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C919E-F456-4277-9E4A-CA752BDB2F54}" type="datetimeFigureOut">
              <a:rPr lang="en-MY" smtClean="0"/>
              <a:t>28/3/2018</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49DD506F-45F2-41B2-B0D6-C2E22331A453}" type="slidenum">
              <a:rPr lang="en-MY" smtClean="0"/>
              <a:t>‹#›</a:t>
            </a:fld>
            <a:endParaRPr lang="en-MY"/>
          </a:p>
        </p:txBody>
      </p:sp>
    </p:spTree>
    <p:extLst>
      <p:ext uri="{BB962C8B-B14F-4D97-AF65-F5344CB8AC3E}">
        <p14:creationId xmlns:p14="http://schemas.microsoft.com/office/powerpoint/2010/main" val="393344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BC919E-F456-4277-9E4A-CA752BDB2F54}" type="datetimeFigureOut">
              <a:rPr lang="en-MY" smtClean="0"/>
              <a:t>28/3/2018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49DD506F-45F2-41B2-B0D6-C2E22331A453}" type="slidenum">
              <a:rPr lang="en-MY" smtClean="0"/>
              <a:t>‹#›</a:t>
            </a:fld>
            <a:endParaRPr lang="en-MY"/>
          </a:p>
        </p:txBody>
      </p:sp>
    </p:spTree>
    <p:extLst>
      <p:ext uri="{BB962C8B-B14F-4D97-AF65-F5344CB8AC3E}">
        <p14:creationId xmlns:p14="http://schemas.microsoft.com/office/powerpoint/2010/main" val="1804540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BC919E-F456-4277-9E4A-CA752BDB2F54}" type="datetimeFigureOut">
              <a:rPr lang="en-MY" smtClean="0"/>
              <a:t>28/3/2018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49DD506F-45F2-41B2-B0D6-C2E22331A453}" type="slidenum">
              <a:rPr lang="en-MY" smtClean="0"/>
              <a:t>‹#›</a:t>
            </a:fld>
            <a:endParaRPr lang="en-MY"/>
          </a:p>
        </p:txBody>
      </p:sp>
    </p:spTree>
    <p:extLst>
      <p:ext uri="{BB962C8B-B14F-4D97-AF65-F5344CB8AC3E}">
        <p14:creationId xmlns:p14="http://schemas.microsoft.com/office/powerpoint/2010/main" val="1114235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MY"/>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C919E-F456-4277-9E4A-CA752BDB2F54}" type="datetimeFigureOut">
              <a:rPr lang="en-MY" smtClean="0"/>
              <a:t>28/3/2018</a:t>
            </a:fld>
            <a:endParaRPr lang="en-MY"/>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D506F-45F2-41B2-B0D6-C2E22331A453}" type="slidenum">
              <a:rPr lang="en-MY" smtClean="0"/>
              <a:t>‹#›</a:t>
            </a:fld>
            <a:endParaRPr lang="en-MY"/>
          </a:p>
        </p:txBody>
      </p:sp>
    </p:spTree>
    <p:extLst>
      <p:ext uri="{BB962C8B-B14F-4D97-AF65-F5344CB8AC3E}">
        <p14:creationId xmlns:p14="http://schemas.microsoft.com/office/powerpoint/2010/main" val="1783606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babeljs.io/repl" TargetMode="Externa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smtClean="0"/>
              <a:t>ECMAScript 6</a:t>
            </a:r>
            <a:endParaRPr lang="en-MY" dirty="0"/>
          </a:p>
        </p:txBody>
      </p:sp>
      <p:sp>
        <p:nvSpPr>
          <p:cNvPr id="3" name="Subtitle 2"/>
          <p:cNvSpPr>
            <a:spLocks noGrp="1"/>
          </p:cNvSpPr>
          <p:nvPr>
            <p:ph type="subTitle" idx="1"/>
          </p:nvPr>
        </p:nvSpPr>
        <p:spPr/>
        <p:txBody>
          <a:bodyPr/>
          <a:lstStyle/>
          <a:p>
            <a:pPr algn="r"/>
            <a:r>
              <a:rPr lang="en-MY" dirty="0" smtClean="0"/>
              <a:t>aka ES 6 Features</a:t>
            </a:r>
            <a:endParaRPr lang="en-MY" dirty="0"/>
          </a:p>
        </p:txBody>
      </p:sp>
    </p:spTree>
    <p:extLst>
      <p:ext uri="{BB962C8B-B14F-4D97-AF65-F5344CB8AC3E}">
        <p14:creationId xmlns:p14="http://schemas.microsoft.com/office/powerpoint/2010/main" val="14475593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Output</a:t>
            </a:r>
            <a:endParaRPr lang="en-MY" sz="4800" dirty="0"/>
          </a:p>
        </p:txBody>
      </p:sp>
      <p:sp>
        <p:nvSpPr>
          <p:cNvPr id="3" name="Content Placeholder 2"/>
          <p:cNvSpPr>
            <a:spLocks noGrp="1"/>
          </p:cNvSpPr>
          <p:nvPr>
            <p:ph sz="quarter" idx="1"/>
          </p:nvPr>
        </p:nvSpPr>
        <p:spPr/>
        <p:txBody>
          <a:bodyPr>
            <a:normAutofit fontScale="92500" lnSpcReduction="10000"/>
          </a:bodyPr>
          <a:lstStyle/>
          <a:p>
            <a:pPr marL="114300" indent="0">
              <a:lnSpc>
                <a:spcPct val="150000"/>
              </a:lnSpc>
              <a:buNone/>
            </a:pPr>
            <a:r>
              <a:rPr lang="en-MY" dirty="0"/>
              <a:t>JavaScript can "display" data in different ways:</a:t>
            </a:r>
          </a:p>
          <a:p>
            <a:pPr marL="571500" indent="-457200">
              <a:lnSpc>
                <a:spcPct val="150000"/>
              </a:lnSpc>
              <a:buFont typeface="+mj-lt"/>
              <a:buAutoNum type="arabicPeriod"/>
            </a:pPr>
            <a:r>
              <a:rPr lang="en-MY" dirty="0"/>
              <a:t>Writing into an HTML element, using </a:t>
            </a:r>
            <a:r>
              <a:rPr lang="en-MY" b="1" dirty="0" err="1"/>
              <a:t>innerHTML</a:t>
            </a:r>
            <a:r>
              <a:rPr lang="en-MY" dirty="0"/>
              <a:t>.</a:t>
            </a:r>
            <a:br>
              <a:rPr lang="en-MY" dirty="0"/>
            </a:br>
            <a:r>
              <a:rPr lang="en-MY" i="1" dirty="0"/>
              <a:t>&lt;p id="demo"&gt;&lt;/p</a:t>
            </a:r>
            <a:r>
              <a:rPr lang="en-MY" i="1" dirty="0" smtClean="0"/>
              <a:t>&gt;</a:t>
            </a:r>
            <a:r>
              <a:rPr lang="en-MY" i="1" dirty="0"/>
              <a:t/>
            </a:r>
            <a:br>
              <a:rPr lang="en-MY" i="1" dirty="0"/>
            </a:br>
            <a:r>
              <a:rPr lang="en-MY" i="1" dirty="0"/>
              <a:t>&lt;</a:t>
            </a:r>
            <a:r>
              <a:rPr lang="en-MY" i="1" dirty="0" smtClean="0"/>
              <a:t>script&gt;</a:t>
            </a:r>
            <a:br>
              <a:rPr lang="en-MY" i="1" dirty="0" smtClean="0"/>
            </a:br>
            <a:r>
              <a:rPr lang="en-MY" i="1" dirty="0" err="1" smtClean="0"/>
              <a:t>document.getElementById</a:t>
            </a:r>
            <a:r>
              <a:rPr lang="en-MY" i="1" dirty="0"/>
              <a:t>("demo").</a:t>
            </a:r>
            <a:r>
              <a:rPr lang="en-MY" i="1" dirty="0" err="1"/>
              <a:t>innerHTML</a:t>
            </a:r>
            <a:r>
              <a:rPr lang="en-MY" i="1" dirty="0"/>
              <a:t> = </a:t>
            </a:r>
            <a:r>
              <a:rPr lang="en-MY" i="1" dirty="0" smtClean="0"/>
              <a:t>"Hello world";</a:t>
            </a:r>
            <a:br>
              <a:rPr lang="en-MY" i="1" dirty="0" smtClean="0"/>
            </a:br>
            <a:r>
              <a:rPr lang="en-MY" i="1" dirty="0" smtClean="0"/>
              <a:t>&lt;/</a:t>
            </a:r>
            <a:r>
              <a:rPr lang="en-MY" i="1" dirty="0"/>
              <a:t>script&gt;</a:t>
            </a:r>
          </a:p>
          <a:p>
            <a:pPr marL="571500" indent="-457200">
              <a:lnSpc>
                <a:spcPct val="150000"/>
              </a:lnSpc>
              <a:buFont typeface="+mj-lt"/>
              <a:buAutoNum type="arabicPeriod"/>
            </a:pPr>
            <a:r>
              <a:rPr lang="en-MY" dirty="0"/>
              <a:t>Writing into the HTML output using </a:t>
            </a:r>
            <a:r>
              <a:rPr lang="en-MY" b="1" dirty="0" err="1"/>
              <a:t>document.write</a:t>
            </a:r>
            <a:r>
              <a:rPr lang="en-MY" b="1" dirty="0" smtClean="0"/>
              <a:t>()</a:t>
            </a:r>
            <a:r>
              <a:rPr lang="en-MY" dirty="0"/>
              <a:t>.</a:t>
            </a:r>
            <a:br>
              <a:rPr lang="en-MY" dirty="0"/>
            </a:br>
            <a:r>
              <a:rPr lang="en-MY" i="1" dirty="0"/>
              <a:t>&lt;</a:t>
            </a:r>
            <a:r>
              <a:rPr lang="en-MY" i="1" dirty="0" smtClean="0"/>
              <a:t>script&gt;</a:t>
            </a:r>
            <a:r>
              <a:rPr lang="en-MY" i="1" dirty="0" err="1" smtClean="0"/>
              <a:t>document.write</a:t>
            </a:r>
            <a:r>
              <a:rPr lang="en-MY" i="1" dirty="0" smtClean="0"/>
              <a:t>("Hello world");&lt;/</a:t>
            </a:r>
            <a:r>
              <a:rPr lang="en-MY" i="1" dirty="0"/>
              <a:t>script&gt;</a:t>
            </a:r>
          </a:p>
          <a:p>
            <a:pPr marL="571500" indent="-457200">
              <a:lnSpc>
                <a:spcPct val="150000"/>
              </a:lnSpc>
              <a:buFont typeface="+mj-lt"/>
              <a:buAutoNum type="arabicPeriod"/>
            </a:pPr>
            <a:r>
              <a:rPr lang="en-MY" dirty="0"/>
              <a:t>Writing into an alert box, using </a:t>
            </a:r>
            <a:r>
              <a:rPr lang="en-MY" b="1" dirty="0" err="1"/>
              <a:t>window.alert</a:t>
            </a:r>
            <a:r>
              <a:rPr lang="en-MY" b="1" dirty="0" smtClean="0"/>
              <a:t>()</a:t>
            </a:r>
            <a:r>
              <a:rPr lang="en-MY" dirty="0"/>
              <a:t>.</a:t>
            </a:r>
            <a:br>
              <a:rPr lang="en-MY" dirty="0"/>
            </a:br>
            <a:r>
              <a:rPr lang="en-MY" i="1" dirty="0"/>
              <a:t>&lt;button </a:t>
            </a:r>
            <a:r>
              <a:rPr lang="en-MY" i="1" dirty="0" err="1"/>
              <a:t>onclick</a:t>
            </a:r>
            <a:r>
              <a:rPr lang="en-MY" i="1" dirty="0" smtClean="0"/>
              <a:t>="</a:t>
            </a:r>
            <a:r>
              <a:rPr lang="en-MY" dirty="0" err="1" smtClean="0"/>
              <a:t>window.alert</a:t>
            </a:r>
            <a:r>
              <a:rPr lang="en-MY" dirty="0" smtClean="0"/>
              <a:t>('</a:t>
            </a:r>
            <a:r>
              <a:rPr lang="en-MY" i="1" dirty="0" smtClean="0"/>
              <a:t>Hello world'</a:t>
            </a:r>
            <a:r>
              <a:rPr lang="en-MY" dirty="0" smtClean="0"/>
              <a:t>)</a:t>
            </a:r>
            <a:r>
              <a:rPr lang="en-MY" i="1" dirty="0" smtClean="0"/>
              <a:t>"&gt;</a:t>
            </a:r>
            <a:r>
              <a:rPr lang="en-MY" i="1" dirty="0"/>
              <a:t>Try it&lt;/button&gt;</a:t>
            </a:r>
          </a:p>
          <a:p>
            <a:pPr marL="571500" indent="-457200">
              <a:lnSpc>
                <a:spcPct val="150000"/>
              </a:lnSpc>
              <a:buFont typeface="+mj-lt"/>
              <a:buAutoNum type="arabicPeriod"/>
            </a:pPr>
            <a:r>
              <a:rPr lang="en-MY" dirty="0"/>
              <a:t>Writing into the browser console, using </a:t>
            </a:r>
            <a:r>
              <a:rPr lang="en-MY" b="1" dirty="0"/>
              <a:t>console.log()</a:t>
            </a:r>
            <a:r>
              <a:rPr lang="en-MY" dirty="0"/>
              <a:t>.</a:t>
            </a:r>
          </a:p>
          <a:p>
            <a:pPr>
              <a:lnSpc>
                <a:spcPct val="150000"/>
              </a:lnSpc>
            </a:pPr>
            <a:endParaRPr lang="en-MY" dirty="0"/>
          </a:p>
        </p:txBody>
      </p:sp>
    </p:spTree>
    <p:extLst>
      <p:ext uri="{BB962C8B-B14F-4D97-AF65-F5344CB8AC3E}">
        <p14:creationId xmlns:p14="http://schemas.microsoft.com/office/powerpoint/2010/main" val="142578384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Coding Explained</a:t>
            </a:r>
          </a:p>
        </p:txBody>
      </p:sp>
      <p:sp>
        <p:nvSpPr>
          <p:cNvPr id="3" name="Content Placeholder 2"/>
          <p:cNvSpPr>
            <a:spLocks noGrp="1"/>
          </p:cNvSpPr>
          <p:nvPr>
            <p:ph idx="1"/>
          </p:nvPr>
        </p:nvSpPr>
        <p:spPr/>
        <p:txBody>
          <a:bodyPr>
            <a:normAutofit/>
          </a:bodyPr>
          <a:lstStyle/>
          <a:p>
            <a:pPr marL="0" indent="0">
              <a:buNone/>
            </a:pPr>
            <a:r>
              <a:rPr lang="en-MY" dirty="0"/>
              <a:t>import React from 'react';</a:t>
            </a:r>
          </a:p>
          <a:p>
            <a:pPr marL="0" indent="0">
              <a:buNone/>
            </a:pPr>
            <a:r>
              <a:rPr lang="en-MY" dirty="0"/>
              <a:t>import </a:t>
            </a:r>
            <a:r>
              <a:rPr lang="en-MY" dirty="0" err="1"/>
              <a:t>ReactDOM</a:t>
            </a:r>
            <a:r>
              <a:rPr lang="en-MY" dirty="0"/>
              <a:t> from 'react-</a:t>
            </a:r>
            <a:r>
              <a:rPr lang="en-MY" dirty="0" err="1"/>
              <a:t>dom</a:t>
            </a:r>
            <a:r>
              <a:rPr lang="en-MY" dirty="0"/>
              <a:t>';</a:t>
            </a:r>
          </a:p>
          <a:p>
            <a:pPr marL="0" indent="0">
              <a:buNone/>
            </a:pPr>
            <a:r>
              <a:rPr lang="en-MY" dirty="0"/>
              <a:t>import './index.css';</a:t>
            </a:r>
          </a:p>
          <a:p>
            <a:pPr marL="0" indent="0">
              <a:buNone/>
            </a:pPr>
            <a:r>
              <a:rPr lang="en-MY" dirty="0"/>
              <a:t>class </a:t>
            </a:r>
            <a:r>
              <a:rPr lang="en-MY" dirty="0" err="1"/>
              <a:t>CustomerManager</a:t>
            </a:r>
            <a:r>
              <a:rPr lang="en-MY" dirty="0"/>
              <a:t> extends </a:t>
            </a:r>
            <a:r>
              <a:rPr lang="en-MY" dirty="0" err="1"/>
              <a:t>React.Component</a:t>
            </a:r>
            <a:r>
              <a:rPr lang="en-MY" dirty="0"/>
              <a:t> {</a:t>
            </a:r>
          </a:p>
          <a:p>
            <a:pPr marL="0" indent="0">
              <a:buNone/>
            </a:pPr>
            <a:r>
              <a:rPr lang="en-MY" dirty="0" smtClean="0"/>
              <a:t>	render</a:t>
            </a:r>
            <a:r>
              <a:rPr lang="en-MY" dirty="0"/>
              <a:t>() {</a:t>
            </a:r>
          </a:p>
          <a:p>
            <a:pPr marL="0" indent="0">
              <a:buNone/>
            </a:pPr>
            <a:r>
              <a:rPr lang="en-MY" dirty="0" smtClean="0"/>
              <a:t>		return </a:t>
            </a:r>
            <a:r>
              <a:rPr lang="en-MY" dirty="0"/>
              <a:t>(</a:t>
            </a:r>
          </a:p>
          <a:p>
            <a:pPr marL="0" indent="0">
              <a:buNone/>
            </a:pPr>
            <a:r>
              <a:rPr lang="en-MY" dirty="0" smtClean="0"/>
              <a:t>			&lt;</a:t>
            </a:r>
            <a:r>
              <a:rPr lang="en-MY" dirty="0"/>
              <a:t>div</a:t>
            </a:r>
            <a:r>
              <a:rPr lang="en-MY" dirty="0" smtClean="0"/>
              <a:t>&gt;&lt;</a:t>
            </a:r>
            <a:r>
              <a:rPr lang="en-MY" dirty="0"/>
              <a:t>h1&gt;Hello </a:t>
            </a:r>
            <a:r>
              <a:rPr lang="en-MY" dirty="0" smtClean="0"/>
              <a:t>World !!!&lt;/</a:t>
            </a:r>
            <a:r>
              <a:rPr lang="en-MY" dirty="0"/>
              <a:t>h1</a:t>
            </a:r>
            <a:r>
              <a:rPr lang="en-MY" dirty="0" smtClean="0"/>
              <a:t>&gt;&lt;/</a:t>
            </a:r>
            <a:r>
              <a:rPr lang="en-MY" dirty="0"/>
              <a:t>div&gt;</a:t>
            </a:r>
          </a:p>
          <a:p>
            <a:pPr marL="0" indent="0">
              <a:buNone/>
            </a:pPr>
            <a:r>
              <a:rPr lang="en-MY" dirty="0" smtClean="0"/>
              <a:t>		);</a:t>
            </a:r>
            <a:endParaRPr lang="en-MY" dirty="0"/>
          </a:p>
          <a:p>
            <a:pPr marL="0" indent="0">
              <a:buNone/>
            </a:pPr>
            <a:r>
              <a:rPr lang="en-MY" dirty="0" smtClean="0"/>
              <a:t>	}</a:t>
            </a:r>
            <a:endParaRPr lang="en-MY" dirty="0"/>
          </a:p>
          <a:p>
            <a:pPr marL="0" indent="0">
              <a:buNone/>
            </a:pPr>
            <a:r>
              <a:rPr lang="en-MY" dirty="0"/>
              <a:t>}</a:t>
            </a:r>
          </a:p>
          <a:p>
            <a:pPr marL="0" indent="0">
              <a:buNone/>
            </a:pPr>
            <a:r>
              <a:rPr lang="en-MY" dirty="0" err="1"/>
              <a:t>ReactDOM.render</a:t>
            </a:r>
            <a:r>
              <a:rPr lang="en-MY" dirty="0"/>
              <a:t>(&lt;</a:t>
            </a:r>
            <a:r>
              <a:rPr lang="en-MY" dirty="0" err="1"/>
              <a:t>CustomerManager</a:t>
            </a:r>
            <a:r>
              <a:rPr lang="en-MY" dirty="0"/>
              <a:t> /&gt;, </a:t>
            </a:r>
            <a:endParaRPr lang="en-MY" dirty="0" smtClean="0"/>
          </a:p>
          <a:p>
            <a:pPr marL="0" indent="0">
              <a:buNone/>
            </a:pPr>
            <a:r>
              <a:rPr lang="en-MY" dirty="0"/>
              <a:t>	</a:t>
            </a:r>
            <a:r>
              <a:rPr lang="en-MY" dirty="0" smtClean="0"/>
              <a:t>	</a:t>
            </a:r>
            <a:r>
              <a:rPr lang="en-MY" dirty="0" err="1" smtClean="0"/>
              <a:t>document.getElementById</a:t>
            </a:r>
            <a:r>
              <a:rPr lang="en-MY" dirty="0"/>
              <a:t>('root'));</a:t>
            </a:r>
          </a:p>
        </p:txBody>
      </p:sp>
      <p:sp>
        <p:nvSpPr>
          <p:cNvPr id="4" name="TextBox 3"/>
          <p:cNvSpPr txBox="1"/>
          <p:nvPr/>
        </p:nvSpPr>
        <p:spPr>
          <a:xfrm>
            <a:off x="3203848" y="4657491"/>
            <a:ext cx="4536504" cy="584775"/>
          </a:xfrm>
          <a:prstGeom prst="rect">
            <a:avLst/>
          </a:prstGeom>
          <a:solidFill>
            <a:srgbClr val="FFFF00"/>
          </a:solidFill>
          <a:ln>
            <a:solidFill>
              <a:schemeClr val="tx1"/>
            </a:solidFill>
          </a:ln>
        </p:spPr>
        <p:txBody>
          <a:bodyPr wrap="square" rtlCol="0">
            <a:spAutoFit/>
          </a:bodyPr>
          <a:lstStyle/>
          <a:p>
            <a:r>
              <a:rPr lang="en-MY" sz="1600" dirty="0" smtClean="0"/>
              <a:t>The component </a:t>
            </a:r>
            <a:r>
              <a:rPr lang="en-MY" sz="1600" dirty="0" err="1" smtClean="0"/>
              <a:t>CustomerManager</a:t>
            </a:r>
            <a:r>
              <a:rPr lang="en-MY" sz="1600" dirty="0" smtClean="0"/>
              <a:t> is  rendered at root App element using </a:t>
            </a:r>
            <a:r>
              <a:rPr lang="en-MY" sz="1600" dirty="0" err="1" smtClean="0"/>
              <a:t>ReactDOM</a:t>
            </a:r>
            <a:r>
              <a:rPr lang="en-MY" sz="1600" dirty="0" smtClean="0"/>
              <a:t> Object</a:t>
            </a:r>
            <a:endParaRPr lang="en-MY" sz="1600" dirty="0"/>
          </a:p>
        </p:txBody>
      </p:sp>
      <p:sp>
        <p:nvSpPr>
          <p:cNvPr id="6" name="TextBox 5"/>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spTree>
    <p:extLst>
      <p:ext uri="{BB962C8B-B14F-4D97-AF65-F5344CB8AC3E}">
        <p14:creationId xmlns:p14="http://schemas.microsoft.com/office/powerpoint/2010/main" val="173766818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Running the Server</a:t>
            </a:r>
            <a:endParaRPr lang="en-MY" dirty="0"/>
          </a:p>
        </p:txBody>
      </p:sp>
      <p:sp>
        <p:nvSpPr>
          <p:cNvPr id="3" name="Content Placeholder 2"/>
          <p:cNvSpPr>
            <a:spLocks noGrp="1"/>
          </p:cNvSpPr>
          <p:nvPr>
            <p:ph idx="1"/>
          </p:nvPr>
        </p:nvSpPr>
        <p:spPr/>
        <p:txBody>
          <a:bodyPr>
            <a:normAutofit/>
          </a:bodyPr>
          <a:lstStyle/>
          <a:p>
            <a:pPr marL="0" indent="0">
              <a:buNone/>
            </a:pPr>
            <a:r>
              <a:rPr lang="en-MY" dirty="0" smtClean="0"/>
              <a:t>Setup is complete. Start the server by running "</a:t>
            </a:r>
            <a:r>
              <a:rPr lang="en-MY" dirty="0" err="1" smtClean="0"/>
              <a:t>npm</a:t>
            </a:r>
            <a:r>
              <a:rPr lang="en-MY" dirty="0" smtClean="0"/>
              <a:t> start"</a:t>
            </a:r>
          </a:p>
          <a:p>
            <a:pPr marL="0" indent="0">
              <a:buNone/>
            </a:pPr>
            <a:endParaRPr lang="en-MY" dirty="0" smtClean="0"/>
          </a:p>
          <a:p>
            <a:pPr marL="0" indent="0">
              <a:buNone/>
            </a:pPr>
            <a:endParaRPr lang="en-MY" dirty="0"/>
          </a:p>
          <a:p>
            <a:pPr marL="0" indent="0">
              <a:buNone/>
            </a:pPr>
            <a:endParaRPr lang="en-MY" dirty="0" smtClean="0"/>
          </a:p>
          <a:p>
            <a:pPr marL="0" indent="0">
              <a:buNone/>
            </a:pPr>
            <a:endParaRPr lang="en-MY" dirty="0"/>
          </a:p>
          <a:p>
            <a:pPr marL="0" indent="0">
              <a:buNone/>
            </a:pPr>
            <a:endParaRPr lang="en-MY" dirty="0" smtClean="0"/>
          </a:p>
          <a:p>
            <a:pPr marL="0" indent="0">
              <a:buNone/>
            </a:pPr>
            <a:endParaRPr lang="en-MY" dirty="0"/>
          </a:p>
          <a:p>
            <a:pPr marL="0" indent="0">
              <a:buNone/>
            </a:pPr>
            <a:r>
              <a:rPr lang="en-MY" dirty="0" smtClean="0"/>
              <a:t>Open the browser and access the website by </a:t>
            </a:r>
            <a:r>
              <a:rPr lang="en-MY" b="1" dirty="0" smtClean="0"/>
              <a:t>http://localhost:8080/</a:t>
            </a:r>
            <a:endParaRPr lang="en-MY"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9906" y="1772816"/>
            <a:ext cx="666245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4725144"/>
            <a:ext cx="42195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767196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Component</a:t>
            </a:r>
            <a:endParaRPr lang="en-MY" dirty="0"/>
          </a:p>
        </p:txBody>
      </p:sp>
      <p:sp>
        <p:nvSpPr>
          <p:cNvPr id="3" name="Text Placeholder 2"/>
          <p:cNvSpPr>
            <a:spLocks noGrp="1"/>
          </p:cNvSpPr>
          <p:nvPr>
            <p:ph type="body" idx="1"/>
          </p:nvPr>
        </p:nvSpPr>
        <p:spPr/>
        <p:txBody>
          <a:bodyPr/>
          <a:lstStyle/>
          <a:p>
            <a:endParaRPr lang="en-MY"/>
          </a:p>
        </p:txBody>
      </p:sp>
    </p:spTree>
    <p:extLst>
      <p:ext uri="{BB962C8B-B14F-4D97-AF65-F5344CB8AC3E}">
        <p14:creationId xmlns:p14="http://schemas.microsoft.com/office/powerpoint/2010/main" val="59886523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Component</a:t>
            </a:r>
            <a:endParaRPr lang="en-MY" dirty="0"/>
          </a:p>
        </p:txBody>
      </p:sp>
      <p:sp>
        <p:nvSpPr>
          <p:cNvPr id="3" name="Content Placeholder 2"/>
          <p:cNvSpPr>
            <a:spLocks noGrp="1"/>
          </p:cNvSpPr>
          <p:nvPr>
            <p:ph idx="1"/>
          </p:nvPr>
        </p:nvSpPr>
        <p:spPr/>
        <p:txBody>
          <a:bodyPr>
            <a:normAutofit/>
          </a:bodyPr>
          <a:lstStyle/>
          <a:p>
            <a:pPr marL="457200" indent="-457200">
              <a:lnSpc>
                <a:spcPct val="150000"/>
              </a:lnSpc>
              <a:buFont typeface="+mj-lt"/>
              <a:buAutoNum type="arabicPeriod"/>
            </a:pPr>
            <a:r>
              <a:rPr lang="en-MY" dirty="0" smtClean="0"/>
              <a:t>React is all </a:t>
            </a:r>
            <a:r>
              <a:rPr lang="en-MY" dirty="0"/>
              <a:t>about components. </a:t>
            </a:r>
            <a:r>
              <a:rPr lang="en-MY" dirty="0" smtClean="0"/>
              <a:t>React </a:t>
            </a:r>
            <a:r>
              <a:rPr lang="en-MY" dirty="0"/>
              <a:t>codebase is basically just one large pile of big components that contains smaller components</a:t>
            </a:r>
            <a:r>
              <a:rPr lang="en-MY" dirty="0" smtClean="0"/>
              <a:t>.</a:t>
            </a:r>
          </a:p>
          <a:p>
            <a:pPr marL="457200" indent="-457200">
              <a:lnSpc>
                <a:spcPct val="150000"/>
              </a:lnSpc>
              <a:buFont typeface="+mj-lt"/>
              <a:buAutoNum type="arabicPeriod"/>
            </a:pPr>
            <a:r>
              <a:rPr lang="en-MY" dirty="0" smtClean="0"/>
              <a:t>A </a:t>
            </a:r>
            <a:r>
              <a:rPr lang="en-MY" dirty="0"/>
              <a:t>React component is a single object that not only outputs HTML like a traditional template would, but also includes all the code needed to control that output</a:t>
            </a:r>
            <a:r>
              <a:rPr lang="en-MY" dirty="0" smtClean="0"/>
              <a:t>.</a:t>
            </a:r>
          </a:p>
          <a:p>
            <a:pPr marL="457200" indent="-457200">
              <a:lnSpc>
                <a:spcPct val="150000"/>
              </a:lnSpc>
              <a:buFont typeface="+mj-lt"/>
              <a:buAutoNum type="arabicPeriod"/>
            </a:pPr>
            <a:r>
              <a:rPr lang="en-MY" dirty="0" smtClean="0"/>
              <a:t>In React a component can be created using </a:t>
            </a:r>
            <a:r>
              <a:rPr lang="en-MY" dirty="0"/>
              <a:t>ES6. It is essentially a mix of HTML and JavaScript. </a:t>
            </a:r>
            <a:endParaRPr lang="en-MY" dirty="0" smtClean="0"/>
          </a:p>
          <a:p>
            <a:pPr marL="457200" indent="-457200">
              <a:lnSpc>
                <a:spcPct val="150000"/>
              </a:lnSpc>
              <a:buFont typeface="+mj-lt"/>
              <a:buAutoNum type="arabicPeriod"/>
            </a:pPr>
            <a:r>
              <a:rPr lang="en-MY" dirty="0" smtClean="0"/>
              <a:t>React Component is a </a:t>
            </a:r>
            <a:r>
              <a:rPr lang="en-MY" dirty="0"/>
              <a:t>class that </a:t>
            </a:r>
            <a:r>
              <a:rPr lang="en-MY" dirty="0" smtClean="0"/>
              <a:t>consists </a:t>
            </a:r>
            <a:r>
              <a:rPr lang="en-MY" dirty="0"/>
              <a:t>of a render method that returns HTML.</a:t>
            </a:r>
          </a:p>
        </p:txBody>
      </p:sp>
    </p:spTree>
    <p:extLst>
      <p:ext uri="{BB962C8B-B14F-4D97-AF65-F5344CB8AC3E}">
        <p14:creationId xmlns:p14="http://schemas.microsoft.com/office/powerpoint/2010/main" val="408169196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Component</a:t>
            </a:r>
            <a:endParaRPr lang="en-MY" dirty="0"/>
          </a:p>
        </p:txBody>
      </p:sp>
      <p:sp>
        <p:nvSpPr>
          <p:cNvPr id="3" name="Content Placeholder 2"/>
          <p:cNvSpPr>
            <a:spLocks noGrp="1"/>
          </p:cNvSpPr>
          <p:nvPr>
            <p:ph idx="1"/>
          </p:nvPr>
        </p:nvSpPr>
        <p:spPr/>
        <p:txBody>
          <a:bodyPr/>
          <a:lstStyle/>
          <a:p>
            <a:pPr marL="0" indent="0">
              <a:buNone/>
            </a:pPr>
            <a:r>
              <a:rPr lang="en-MY" b="1" dirty="0" smtClean="0"/>
              <a:t>Example</a:t>
            </a:r>
          </a:p>
          <a:p>
            <a:pPr marL="0" indent="0">
              <a:buNone/>
            </a:pPr>
            <a:r>
              <a:rPr lang="en-MY" dirty="0" smtClean="0"/>
              <a:t>class </a:t>
            </a:r>
            <a:r>
              <a:rPr lang="en-MY" dirty="0" err="1"/>
              <a:t>MyComponent</a:t>
            </a:r>
            <a:r>
              <a:rPr lang="en-MY" dirty="0"/>
              <a:t> extends </a:t>
            </a:r>
            <a:r>
              <a:rPr lang="en-MY" dirty="0" err="1"/>
              <a:t>React.Component</a:t>
            </a:r>
            <a:r>
              <a:rPr lang="en-MY" dirty="0"/>
              <a:t> { </a:t>
            </a:r>
            <a:endParaRPr lang="en-MY" dirty="0" smtClean="0"/>
          </a:p>
          <a:p>
            <a:pPr marL="0" indent="0">
              <a:buNone/>
            </a:pPr>
            <a:r>
              <a:rPr lang="en-MY" dirty="0"/>
              <a:t>	</a:t>
            </a:r>
            <a:r>
              <a:rPr lang="en-MY" dirty="0" smtClean="0"/>
              <a:t>constructor</a:t>
            </a:r>
            <a:r>
              <a:rPr lang="en-MY" dirty="0"/>
              <a:t>() { </a:t>
            </a:r>
            <a:endParaRPr lang="en-MY" dirty="0" smtClean="0"/>
          </a:p>
          <a:p>
            <a:pPr marL="0" indent="0">
              <a:buNone/>
            </a:pPr>
            <a:r>
              <a:rPr lang="en-MY" dirty="0"/>
              <a:t>	</a:t>
            </a:r>
            <a:r>
              <a:rPr lang="en-MY" dirty="0" smtClean="0"/>
              <a:t>	// </a:t>
            </a:r>
            <a:r>
              <a:rPr lang="en-MY" dirty="0"/>
              <a:t>define application state here </a:t>
            </a:r>
            <a:endParaRPr lang="en-MY" dirty="0" smtClean="0"/>
          </a:p>
          <a:p>
            <a:pPr marL="0" indent="0">
              <a:buNone/>
            </a:pPr>
            <a:r>
              <a:rPr lang="en-MY" dirty="0"/>
              <a:t>	</a:t>
            </a:r>
            <a:r>
              <a:rPr lang="en-MY" dirty="0" smtClean="0"/>
              <a:t>} </a:t>
            </a:r>
          </a:p>
          <a:p>
            <a:pPr marL="0" indent="0">
              <a:buNone/>
            </a:pPr>
            <a:r>
              <a:rPr lang="en-MY" dirty="0"/>
              <a:t>	</a:t>
            </a:r>
            <a:r>
              <a:rPr lang="en-MY" dirty="0" err="1" smtClean="0"/>
              <a:t>doSomething</a:t>
            </a:r>
            <a:r>
              <a:rPr lang="en-MY" dirty="0"/>
              <a:t>() { </a:t>
            </a:r>
            <a:endParaRPr lang="en-MY" dirty="0" smtClean="0"/>
          </a:p>
          <a:p>
            <a:pPr marL="0" indent="0">
              <a:buNone/>
            </a:pPr>
            <a:r>
              <a:rPr lang="en-MY" dirty="0"/>
              <a:t>	</a:t>
            </a:r>
            <a:r>
              <a:rPr lang="en-MY" dirty="0" smtClean="0"/>
              <a:t>	//</a:t>
            </a:r>
            <a:r>
              <a:rPr lang="en-MY" dirty="0"/>
              <a:t>write a function to perform an action </a:t>
            </a:r>
            <a:endParaRPr lang="en-MY" dirty="0" smtClean="0"/>
          </a:p>
          <a:p>
            <a:pPr marL="0" indent="0">
              <a:buNone/>
            </a:pPr>
            <a:r>
              <a:rPr lang="en-MY" dirty="0"/>
              <a:t>	</a:t>
            </a:r>
            <a:r>
              <a:rPr lang="en-MY" dirty="0" smtClean="0"/>
              <a:t>} </a:t>
            </a:r>
          </a:p>
          <a:p>
            <a:pPr marL="0" indent="0">
              <a:buNone/>
            </a:pPr>
            <a:r>
              <a:rPr lang="en-MY" dirty="0"/>
              <a:t>	</a:t>
            </a:r>
            <a:r>
              <a:rPr lang="en-MY" dirty="0" smtClean="0"/>
              <a:t>render</a:t>
            </a:r>
            <a:r>
              <a:rPr lang="en-MY" dirty="0"/>
              <a:t>() { </a:t>
            </a:r>
            <a:endParaRPr lang="en-MY" dirty="0" smtClean="0"/>
          </a:p>
          <a:p>
            <a:pPr marL="0" indent="0">
              <a:buNone/>
            </a:pPr>
            <a:r>
              <a:rPr lang="en-MY" dirty="0"/>
              <a:t>	</a:t>
            </a:r>
            <a:r>
              <a:rPr lang="en-MY" dirty="0" smtClean="0"/>
              <a:t>	return </a:t>
            </a:r>
            <a:r>
              <a:rPr lang="en-MY" dirty="0"/>
              <a:t>&lt;p&gt;Hello World!&lt;p&gt;; </a:t>
            </a:r>
            <a:endParaRPr lang="en-MY" dirty="0" smtClean="0"/>
          </a:p>
          <a:p>
            <a:pPr marL="0" indent="0">
              <a:buNone/>
            </a:pPr>
            <a:r>
              <a:rPr lang="en-MY" dirty="0"/>
              <a:t>	</a:t>
            </a:r>
            <a:r>
              <a:rPr lang="en-MY" dirty="0" smtClean="0"/>
              <a:t>} </a:t>
            </a:r>
          </a:p>
          <a:p>
            <a:pPr marL="0" indent="0">
              <a:buNone/>
            </a:pPr>
            <a:r>
              <a:rPr lang="en-MY" dirty="0" smtClean="0"/>
              <a:t>}</a:t>
            </a:r>
            <a:endParaRPr lang="en-MY" dirty="0"/>
          </a:p>
        </p:txBody>
      </p:sp>
    </p:spTree>
    <p:extLst>
      <p:ext uri="{BB962C8B-B14F-4D97-AF65-F5344CB8AC3E}">
        <p14:creationId xmlns:p14="http://schemas.microsoft.com/office/powerpoint/2010/main" val="235926598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Stateless Component</a:t>
            </a:r>
            <a:endParaRPr lang="en-MY" dirty="0"/>
          </a:p>
        </p:txBody>
      </p:sp>
      <p:sp>
        <p:nvSpPr>
          <p:cNvPr id="3" name="Content Placeholder 2"/>
          <p:cNvSpPr>
            <a:spLocks noGrp="1"/>
          </p:cNvSpPr>
          <p:nvPr>
            <p:ph idx="1"/>
          </p:nvPr>
        </p:nvSpPr>
        <p:spPr/>
        <p:txBody>
          <a:bodyPr>
            <a:normAutofit lnSpcReduction="10000"/>
          </a:bodyPr>
          <a:lstStyle/>
          <a:p>
            <a:pPr marL="0" indent="0">
              <a:lnSpc>
                <a:spcPct val="150000"/>
              </a:lnSpc>
              <a:buNone/>
            </a:pPr>
            <a:r>
              <a:rPr lang="en-MY" dirty="0" smtClean="0"/>
              <a:t>Let us create our first component called </a:t>
            </a:r>
            <a:r>
              <a:rPr lang="en-MY" b="1" dirty="0" err="1" smtClean="0"/>
              <a:t>CustomerManager</a:t>
            </a:r>
            <a:r>
              <a:rPr lang="en-MY" dirty="0" smtClean="0"/>
              <a:t>. The </a:t>
            </a:r>
            <a:r>
              <a:rPr lang="en-MY" dirty="0" err="1" smtClean="0"/>
              <a:t>CustomerManager</a:t>
            </a:r>
            <a:r>
              <a:rPr lang="en-MY" dirty="0" smtClean="0"/>
              <a:t> component will be the owner of </a:t>
            </a:r>
            <a:r>
              <a:rPr lang="en-MY" b="1" dirty="0" smtClean="0"/>
              <a:t>Header, Footer</a:t>
            </a:r>
            <a:r>
              <a:rPr lang="en-MY" dirty="0" smtClean="0"/>
              <a:t> and </a:t>
            </a:r>
            <a:r>
              <a:rPr lang="en-MY" b="1" dirty="0" smtClean="0"/>
              <a:t>Content</a:t>
            </a:r>
            <a:r>
              <a:rPr lang="en-MY" dirty="0" smtClean="0"/>
              <a:t> components. </a:t>
            </a:r>
          </a:p>
          <a:p>
            <a:pPr marL="457200" indent="-457200">
              <a:lnSpc>
                <a:spcPct val="150000"/>
              </a:lnSpc>
              <a:buFont typeface="+mj-lt"/>
              <a:buAutoNum type="arabicPeriod"/>
            </a:pPr>
            <a:r>
              <a:rPr lang="en-MY" dirty="0" smtClean="0"/>
              <a:t>Create </a:t>
            </a:r>
            <a:r>
              <a:rPr lang="en-MY" b="1" dirty="0" smtClean="0"/>
              <a:t>Header</a:t>
            </a:r>
            <a:r>
              <a:rPr lang="en-MY" dirty="0" smtClean="0"/>
              <a:t> Component in the </a:t>
            </a:r>
            <a:r>
              <a:rPr lang="en-MY" dirty="0" err="1" smtClean="0"/>
              <a:t>header.jsx</a:t>
            </a:r>
            <a:endParaRPr lang="en-MY" dirty="0" smtClean="0"/>
          </a:p>
          <a:p>
            <a:pPr marL="457200" indent="-457200">
              <a:lnSpc>
                <a:spcPct val="150000"/>
              </a:lnSpc>
              <a:buFont typeface="+mj-lt"/>
              <a:buAutoNum type="arabicPeriod"/>
            </a:pPr>
            <a:r>
              <a:rPr lang="en-MY" dirty="0" smtClean="0"/>
              <a:t>Create the </a:t>
            </a:r>
            <a:r>
              <a:rPr lang="en-MY" b="1" dirty="0" smtClean="0"/>
              <a:t>Footer</a:t>
            </a:r>
            <a:r>
              <a:rPr lang="en-MY" dirty="0" smtClean="0"/>
              <a:t> Component in the </a:t>
            </a:r>
            <a:r>
              <a:rPr lang="en-MY" dirty="0" err="1" smtClean="0"/>
              <a:t>general.jsx</a:t>
            </a:r>
            <a:endParaRPr lang="en-MY" dirty="0" smtClean="0"/>
          </a:p>
          <a:p>
            <a:pPr marL="457200" indent="-457200">
              <a:lnSpc>
                <a:spcPct val="150000"/>
              </a:lnSpc>
              <a:buFont typeface="+mj-lt"/>
              <a:buAutoNum type="arabicPeriod"/>
            </a:pPr>
            <a:r>
              <a:rPr lang="en-MY" dirty="0" smtClean="0"/>
              <a:t>Create the </a:t>
            </a:r>
            <a:r>
              <a:rPr lang="en-MY" b="1" dirty="0" err="1" smtClean="0"/>
              <a:t>CustomerManager</a:t>
            </a:r>
            <a:r>
              <a:rPr lang="en-MY" dirty="0" smtClean="0"/>
              <a:t> Component in the </a:t>
            </a:r>
            <a:r>
              <a:rPr lang="en-MY" dirty="0" err="1" smtClean="0"/>
              <a:t>customer.jsx</a:t>
            </a:r>
            <a:endParaRPr lang="en-MY" dirty="0" smtClean="0"/>
          </a:p>
          <a:p>
            <a:pPr marL="457200" indent="-457200">
              <a:lnSpc>
                <a:spcPct val="150000"/>
              </a:lnSpc>
              <a:buFont typeface="+mj-lt"/>
              <a:buAutoNum type="arabicPeriod"/>
            </a:pPr>
            <a:r>
              <a:rPr lang="en-MY" dirty="0" smtClean="0"/>
              <a:t>Add the header and footer components inside the render method of  </a:t>
            </a:r>
            <a:r>
              <a:rPr lang="en-MY" b="1" dirty="0" err="1" smtClean="0"/>
              <a:t>CustomerManager</a:t>
            </a:r>
            <a:r>
              <a:rPr lang="en-MY" dirty="0" smtClean="0"/>
              <a:t> component. </a:t>
            </a:r>
          </a:p>
          <a:p>
            <a:pPr marL="457200" indent="-457200">
              <a:lnSpc>
                <a:spcPct val="150000"/>
              </a:lnSpc>
              <a:buFont typeface="+mj-lt"/>
              <a:buAutoNum type="arabicPeriod"/>
            </a:pPr>
            <a:r>
              <a:rPr lang="en-MY" dirty="0" smtClean="0"/>
              <a:t>Only the </a:t>
            </a:r>
            <a:r>
              <a:rPr lang="en-MY" b="1" dirty="0" err="1" smtClean="0"/>
              <a:t>CustomerManager</a:t>
            </a:r>
            <a:r>
              <a:rPr lang="en-MY" dirty="0" smtClean="0"/>
              <a:t> component is rendered using the </a:t>
            </a:r>
            <a:r>
              <a:rPr lang="en-MY" dirty="0" err="1" smtClean="0"/>
              <a:t>ReactDom.render</a:t>
            </a:r>
            <a:r>
              <a:rPr lang="en-MY" dirty="0" smtClean="0"/>
              <a:t> method.</a:t>
            </a:r>
            <a:endParaRPr lang="en-MY" dirty="0"/>
          </a:p>
        </p:txBody>
      </p:sp>
    </p:spTree>
    <p:extLst>
      <p:ext uri="{BB962C8B-B14F-4D97-AF65-F5344CB8AC3E}">
        <p14:creationId xmlns:p14="http://schemas.microsoft.com/office/powerpoint/2010/main" val="235291309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Stateless Component</a:t>
            </a:r>
            <a:endParaRPr lang="en-MY" dirty="0"/>
          </a:p>
        </p:txBody>
      </p:sp>
      <p:sp>
        <p:nvSpPr>
          <p:cNvPr id="3" name="Content Placeholder 2"/>
          <p:cNvSpPr>
            <a:spLocks noGrp="1"/>
          </p:cNvSpPr>
          <p:nvPr>
            <p:ph idx="1"/>
          </p:nvPr>
        </p:nvSpPr>
        <p:spPr/>
        <p:txBody>
          <a:bodyPr>
            <a:normAutofit/>
          </a:bodyPr>
          <a:lstStyle/>
          <a:p>
            <a:pPr marL="0" indent="0">
              <a:buNone/>
            </a:pPr>
            <a:r>
              <a:rPr lang="en-MY" dirty="0"/>
              <a:t>import React from 'react';</a:t>
            </a:r>
          </a:p>
          <a:p>
            <a:pPr marL="0" indent="0">
              <a:buNone/>
            </a:pPr>
            <a:endParaRPr lang="en-MY" dirty="0" smtClean="0"/>
          </a:p>
          <a:p>
            <a:pPr marL="0" indent="0">
              <a:buNone/>
            </a:pPr>
            <a:r>
              <a:rPr lang="en-MY" dirty="0" smtClean="0"/>
              <a:t>class </a:t>
            </a:r>
            <a:r>
              <a:rPr lang="en-MY" dirty="0"/>
              <a:t>Header extends </a:t>
            </a:r>
            <a:r>
              <a:rPr lang="en-MY" dirty="0" err="1"/>
              <a:t>React.Component</a:t>
            </a:r>
            <a:r>
              <a:rPr lang="en-MY" dirty="0"/>
              <a:t> { </a:t>
            </a:r>
          </a:p>
          <a:p>
            <a:pPr marL="0" indent="0">
              <a:buNone/>
            </a:pPr>
            <a:r>
              <a:rPr lang="en-MY" dirty="0" smtClean="0"/>
              <a:t>	render</a:t>
            </a:r>
            <a:r>
              <a:rPr lang="en-MY" dirty="0"/>
              <a:t>() { </a:t>
            </a:r>
          </a:p>
          <a:p>
            <a:pPr marL="0" indent="0">
              <a:buNone/>
            </a:pPr>
            <a:r>
              <a:rPr lang="en-MY" dirty="0" smtClean="0"/>
              <a:t>		return </a:t>
            </a:r>
            <a:r>
              <a:rPr lang="en-MY" dirty="0"/>
              <a:t>( &lt;div</a:t>
            </a:r>
            <a:r>
              <a:rPr lang="en-MY" dirty="0" smtClean="0"/>
              <a:t>&gt;</a:t>
            </a:r>
          </a:p>
          <a:p>
            <a:pPr marL="0" indent="0">
              <a:buNone/>
            </a:pPr>
            <a:r>
              <a:rPr lang="en-MY" dirty="0"/>
              <a:t>	</a:t>
            </a:r>
            <a:r>
              <a:rPr lang="en-MY" dirty="0" smtClean="0"/>
              <a:t>		&lt;</a:t>
            </a:r>
            <a:r>
              <a:rPr lang="en-MY" dirty="0"/>
              <a:t>h1&gt;Customer Management&lt;/h1&gt;</a:t>
            </a:r>
          </a:p>
          <a:p>
            <a:pPr marL="0" indent="0">
              <a:buNone/>
            </a:pPr>
            <a:r>
              <a:rPr lang="en-MY" dirty="0" smtClean="0"/>
              <a:t>			&lt;</a:t>
            </a:r>
            <a:r>
              <a:rPr lang="en-MY" dirty="0" err="1"/>
              <a:t>hr</a:t>
            </a:r>
            <a:r>
              <a:rPr lang="en-MY" dirty="0"/>
              <a:t> /&gt;</a:t>
            </a:r>
          </a:p>
          <a:p>
            <a:pPr marL="0" indent="0">
              <a:buNone/>
            </a:pPr>
            <a:r>
              <a:rPr lang="en-MY" dirty="0" smtClean="0"/>
              <a:t>			&lt;/</a:t>
            </a:r>
            <a:r>
              <a:rPr lang="en-MY" dirty="0"/>
              <a:t>div&gt; ); </a:t>
            </a:r>
          </a:p>
          <a:p>
            <a:pPr marL="0" indent="0">
              <a:buNone/>
            </a:pPr>
            <a:r>
              <a:rPr lang="en-MY" dirty="0" smtClean="0"/>
              <a:t>	} </a:t>
            </a:r>
            <a:endParaRPr lang="en-MY" dirty="0"/>
          </a:p>
          <a:p>
            <a:pPr marL="0" indent="0">
              <a:buNone/>
            </a:pPr>
            <a:r>
              <a:rPr lang="en-MY" dirty="0"/>
              <a:t>}</a:t>
            </a:r>
          </a:p>
          <a:p>
            <a:pPr marL="0" indent="0">
              <a:buNone/>
            </a:pPr>
            <a:r>
              <a:rPr lang="en-MY" dirty="0"/>
              <a:t/>
            </a:r>
            <a:br>
              <a:rPr lang="en-MY" dirty="0"/>
            </a:br>
            <a:r>
              <a:rPr lang="en-MY" dirty="0"/>
              <a:t>export default Header</a:t>
            </a:r>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err="1" smtClean="0"/>
              <a:t>header.jsx</a:t>
            </a:r>
            <a:endParaRPr lang="en-MY" sz="3200" dirty="0"/>
          </a:p>
        </p:txBody>
      </p:sp>
    </p:spTree>
    <p:extLst>
      <p:ext uri="{BB962C8B-B14F-4D97-AF65-F5344CB8AC3E}">
        <p14:creationId xmlns:p14="http://schemas.microsoft.com/office/powerpoint/2010/main" val="41710212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Stateless Component</a:t>
            </a:r>
            <a:endParaRPr lang="en-MY" dirty="0"/>
          </a:p>
        </p:txBody>
      </p:sp>
      <p:sp>
        <p:nvSpPr>
          <p:cNvPr id="3" name="Content Placeholder 2"/>
          <p:cNvSpPr>
            <a:spLocks noGrp="1"/>
          </p:cNvSpPr>
          <p:nvPr>
            <p:ph idx="1"/>
          </p:nvPr>
        </p:nvSpPr>
        <p:spPr/>
        <p:txBody>
          <a:bodyPr>
            <a:normAutofit/>
          </a:bodyPr>
          <a:lstStyle/>
          <a:p>
            <a:pPr marL="0" indent="0">
              <a:buNone/>
            </a:pPr>
            <a:r>
              <a:rPr lang="en-MY" dirty="0"/>
              <a:t>import React from 'react';</a:t>
            </a:r>
          </a:p>
          <a:p>
            <a:pPr marL="0" indent="0">
              <a:buNone/>
            </a:pPr>
            <a:endParaRPr lang="en-MY" dirty="0" smtClean="0"/>
          </a:p>
          <a:p>
            <a:pPr marL="0" indent="0">
              <a:buNone/>
            </a:pPr>
            <a:r>
              <a:rPr lang="en-MY" dirty="0" smtClean="0"/>
              <a:t>class </a:t>
            </a:r>
            <a:r>
              <a:rPr lang="en-MY" dirty="0"/>
              <a:t>Footer extends </a:t>
            </a:r>
            <a:r>
              <a:rPr lang="en-MY" dirty="0" err="1"/>
              <a:t>React.Component</a:t>
            </a:r>
            <a:r>
              <a:rPr lang="en-MY" dirty="0"/>
              <a:t> { </a:t>
            </a:r>
          </a:p>
          <a:p>
            <a:pPr marL="0" indent="0">
              <a:buNone/>
            </a:pPr>
            <a:r>
              <a:rPr lang="en-MY" dirty="0" smtClean="0"/>
              <a:t>	render</a:t>
            </a:r>
            <a:r>
              <a:rPr lang="en-MY" dirty="0"/>
              <a:t>() { </a:t>
            </a:r>
          </a:p>
          <a:p>
            <a:pPr marL="0" indent="0">
              <a:buNone/>
            </a:pPr>
            <a:r>
              <a:rPr lang="en-MY" dirty="0" smtClean="0"/>
              <a:t>		return </a:t>
            </a:r>
            <a:r>
              <a:rPr lang="en-MY" dirty="0"/>
              <a:t>( &lt;div&gt;</a:t>
            </a:r>
          </a:p>
          <a:p>
            <a:pPr marL="0" indent="0">
              <a:buNone/>
            </a:pPr>
            <a:r>
              <a:rPr lang="en-MY" dirty="0" smtClean="0"/>
              <a:t>			&lt;</a:t>
            </a:r>
            <a:r>
              <a:rPr lang="en-MY" dirty="0" err="1"/>
              <a:t>hr</a:t>
            </a:r>
            <a:r>
              <a:rPr lang="en-MY" dirty="0"/>
              <a:t> /&gt;</a:t>
            </a:r>
          </a:p>
          <a:p>
            <a:pPr marL="0" indent="0">
              <a:buNone/>
            </a:pPr>
            <a:r>
              <a:rPr lang="en-MY" dirty="0" smtClean="0"/>
              <a:t>			&lt;</a:t>
            </a:r>
            <a:r>
              <a:rPr lang="en-MY" dirty="0"/>
              <a:t>p&gt;To manage the customer &lt;/p&gt;</a:t>
            </a:r>
          </a:p>
          <a:p>
            <a:pPr marL="0" indent="0">
              <a:buNone/>
            </a:pPr>
            <a:r>
              <a:rPr lang="en-MY" dirty="0" smtClean="0"/>
              <a:t>			&lt;/</a:t>
            </a:r>
            <a:r>
              <a:rPr lang="en-MY" dirty="0"/>
              <a:t>div&gt; );</a:t>
            </a:r>
          </a:p>
          <a:p>
            <a:pPr marL="0" indent="0">
              <a:buNone/>
            </a:pPr>
            <a:r>
              <a:rPr lang="en-MY" dirty="0" smtClean="0"/>
              <a:t>	} </a:t>
            </a:r>
            <a:endParaRPr lang="en-MY" dirty="0"/>
          </a:p>
          <a:p>
            <a:pPr marL="0" indent="0">
              <a:buNone/>
            </a:pPr>
            <a:r>
              <a:rPr lang="en-MY" dirty="0" smtClean="0"/>
              <a:t>}</a:t>
            </a:r>
          </a:p>
          <a:p>
            <a:pPr marL="0" indent="0">
              <a:buNone/>
            </a:pPr>
            <a:r>
              <a:rPr lang="en-MY" dirty="0" smtClean="0"/>
              <a:t> </a:t>
            </a:r>
            <a:endParaRPr lang="en-MY" dirty="0"/>
          </a:p>
          <a:p>
            <a:pPr marL="0" indent="0">
              <a:buNone/>
            </a:pPr>
            <a:r>
              <a:rPr lang="en-MY" dirty="0"/>
              <a:t>export default Footer</a:t>
            </a:r>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err="1" smtClean="0"/>
              <a:t>footer.jsx</a:t>
            </a:r>
            <a:endParaRPr lang="en-MY" sz="3200" dirty="0"/>
          </a:p>
        </p:txBody>
      </p:sp>
    </p:spTree>
    <p:extLst>
      <p:ext uri="{BB962C8B-B14F-4D97-AF65-F5344CB8AC3E}">
        <p14:creationId xmlns:p14="http://schemas.microsoft.com/office/powerpoint/2010/main" val="268165943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Stateless Component</a:t>
            </a:r>
            <a:endParaRPr lang="en-MY" dirty="0"/>
          </a:p>
        </p:txBody>
      </p:sp>
      <p:sp>
        <p:nvSpPr>
          <p:cNvPr id="3" name="Content Placeholder 2"/>
          <p:cNvSpPr>
            <a:spLocks noGrp="1"/>
          </p:cNvSpPr>
          <p:nvPr>
            <p:ph idx="1"/>
          </p:nvPr>
        </p:nvSpPr>
        <p:spPr/>
        <p:txBody>
          <a:bodyPr>
            <a:noAutofit/>
          </a:bodyPr>
          <a:lstStyle/>
          <a:p>
            <a:pPr marL="0" indent="0">
              <a:buNone/>
            </a:pPr>
            <a:r>
              <a:rPr lang="en-MY" sz="1800" dirty="0"/>
              <a:t>import React from 'react';</a:t>
            </a:r>
          </a:p>
          <a:p>
            <a:pPr marL="0" indent="0">
              <a:buNone/>
            </a:pPr>
            <a:r>
              <a:rPr lang="en-MY" sz="1800" dirty="0"/>
              <a:t>import </a:t>
            </a:r>
            <a:r>
              <a:rPr lang="en-MY" sz="1800" dirty="0" err="1"/>
              <a:t>ReactDOM</a:t>
            </a:r>
            <a:r>
              <a:rPr lang="en-MY" sz="1800" dirty="0"/>
              <a:t> from 'react-</a:t>
            </a:r>
            <a:r>
              <a:rPr lang="en-MY" sz="1800" dirty="0" err="1"/>
              <a:t>dom</a:t>
            </a:r>
            <a:r>
              <a:rPr lang="en-MY" sz="1800" dirty="0"/>
              <a:t>';</a:t>
            </a:r>
          </a:p>
          <a:p>
            <a:pPr marL="0" indent="0">
              <a:buNone/>
            </a:pPr>
            <a:r>
              <a:rPr lang="en-MY" sz="1800" dirty="0"/>
              <a:t>import './index.css';</a:t>
            </a:r>
          </a:p>
          <a:p>
            <a:pPr marL="0" indent="0">
              <a:buNone/>
            </a:pPr>
            <a:r>
              <a:rPr lang="en-MY" sz="1800" dirty="0"/>
              <a:t>import Header from './</a:t>
            </a:r>
            <a:r>
              <a:rPr lang="en-MY" sz="1800" dirty="0" err="1"/>
              <a:t>header.jsx</a:t>
            </a:r>
            <a:r>
              <a:rPr lang="en-MY" sz="1800" dirty="0"/>
              <a:t>';</a:t>
            </a:r>
          </a:p>
          <a:p>
            <a:pPr marL="0" indent="0">
              <a:buNone/>
            </a:pPr>
            <a:r>
              <a:rPr lang="en-MY" sz="1800" dirty="0"/>
              <a:t>import Footer from './</a:t>
            </a:r>
            <a:r>
              <a:rPr lang="en-MY" sz="1800" dirty="0" err="1"/>
              <a:t>footer.jsx</a:t>
            </a:r>
            <a:r>
              <a:rPr lang="en-MY" sz="1800" dirty="0"/>
              <a:t>';</a:t>
            </a:r>
          </a:p>
          <a:p>
            <a:pPr marL="0" indent="0">
              <a:buNone/>
            </a:pPr>
            <a:endParaRPr lang="en-MY" sz="1800" dirty="0" smtClean="0"/>
          </a:p>
          <a:p>
            <a:pPr marL="0" indent="0">
              <a:buNone/>
            </a:pPr>
            <a:r>
              <a:rPr lang="en-MY" sz="1800" dirty="0" smtClean="0"/>
              <a:t>class </a:t>
            </a:r>
            <a:r>
              <a:rPr lang="en-MY" sz="1800" dirty="0" err="1"/>
              <a:t>CustomerManager</a:t>
            </a:r>
            <a:r>
              <a:rPr lang="en-MY" sz="1800" dirty="0"/>
              <a:t> extends </a:t>
            </a:r>
            <a:r>
              <a:rPr lang="en-MY" sz="1800" dirty="0" err="1"/>
              <a:t>React.Component</a:t>
            </a:r>
            <a:r>
              <a:rPr lang="en-MY" sz="1800" dirty="0"/>
              <a:t> {</a:t>
            </a:r>
          </a:p>
          <a:p>
            <a:pPr marL="0" indent="0">
              <a:buNone/>
            </a:pPr>
            <a:r>
              <a:rPr lang="en-MY" sz="1800" dirty="0" smtClean="0"/>
              <a:t>	render</a:t>
            </a:r>
            <a:r>
              <a:rPr lang="en-MY" sz="1800" dirty="0"/>
              <a:t>() {</a:t>
            </a:r>
          </a:p>
          <a:p>
            <a:pPr marL="0" indent="0">
              <a:buNone/>
            </a:pPr>
            <a:r>
              <a:rPr lang="en-MY" sz="1800" dirty="0" smtClean="0"/>
              <a:t>		return </a:t>
            </a:r>
            <a:r>
              <a:rPr lang="en-MY" sz="1800" dirty="0"/>
              <a:t>(</a:t>
            </a:r>
          </a:p>
          <a:p>
            <a:pPr marL="0" indent="0">
              <a:buNone/>
            </a:pPr>
            <a:r>
              <a:rPr lang="en-MY" sz="1800" dirty="0" smtClean="0"/>
              <a:t>			&lt;</a:t>
            </a:r>
            <a:r>
              <a:rPr lang="en-MY" sz="1800" dirty="0"/>
              <a:t>div</a:t>
            </a:r>
            <a:r>
              <a:rPr lang="en-MY" sz="1800" dirty="0" smtClean="0"/>
              <a:t>&gt;&lt;</a:t>
            </a:r>
            <a:r>
              <a:rPr lang="en-MY" sz="1800" dirty="0"/>
              <a:t>div&gt;&lt;Header/&gt;&lt;/div&gt;</a:t>
            </a:r>
          </a:p>
          <a:p>
            <a:pPr marL="0" indent="0">
              <a:buNone/>
            </a:pPr>
            <a:r>
              <a:rPr lang="en-MY" sz="1800" dirty="0" smtClean="0"/>
              <a:t>			&lt;</a:t>
            </a:r>
            <a:r>
              <a:rPr lang="en-MY" sz="1800" dirty="0"/>
              <a:t>h1&gt;Hello World !!!&lt;/h1&gt;</a:t>
            </a:r>
          </a:p>
          <a:p>
            <a:pPr marL="0" indent="0">
              <a:buNone/>
            </a:pPr>
            <a:r>
              <a:rPr lang="en-MY" sz="1800" dirty="0" smtClean="0"/>
              <a:t>			&lt;</a:t>
            </a:r>
            <a:r>
              <a:rPr lang="en-MY" sz="1800" dirty="0"/>
              <a:t>div&gt;&lt;Footer/&gt;&lt;/div</a:t>
            </a:r>
            <a:r>
              <a:rPr lang="en-MY" sz="1800" dirty="0" smtClean="0"/>
              <a:t>&gt;&lt;/</a:t>
            </a:r>
            <a:r>
              <a:rPr lang="en-MY" sz="1800" dirty="0"/>
              <a:t>div&gt;</a:t>
            </a:r>
          </a:p>
          <a:p>
            <a:pPr marL="0" indent="0">
              <a:buNone/>
            </a:pPr>
            <a:r>
              <a:rPr lang="en-MY" sz="1800" dirty="0" smtClean="0"/>
              <a:t>		);</a:t>
            </a:r>
            <a:endParaRPr lang="en-MY" sz="1800" dirty="0"/>
          </a:p>
          <a:p>
            <a:pPr marL="0" indent="0">
              <a:buNone/>
            </a:pPr>
            <a:r>
              <a:rPr lang="en-MY" sz="1800" dirty="0" smtClean="0"/>
              <a:t>	}</a:t>
            </a:r>
            <a:endParaRPr lang="en-MY" sz="1800" dirty="0"/>
          </a:p>
          <a:p>
            <a:pPr marL="0" indent="0">
              <a:buNone/>
            </a:pPr>
            <a:r>
              <a:rPr lang="en-MY" sz="1800" dirty="0" smtClean="0"/>
              <a:t>}</a:t>
            </a:r>
          </a:p>
          <a:p>
            <a:pPr marL="0" indent="0">
              <a:buNone/>
            </a:pPr>
            <a:r>
              <a:rPr lang="en-MY" sz="1800" dirty="0" err="1" smtClean="0"/>
              <a:t>ReactDOM.render</a:t>
            </a:r>
            <a:r>
              <a:rPr lang="en-MY" sz="1800" dirty="0"/>
              <a:t>(&lt;</a:t>
            </a:r>
            <a:r>
              <a:rPr lang="en-MY" sz="1800" dirty="0" err="1"/>
              <a:t>CustomerManager</a:t>
            </a:r>
            <a:r>
              <a:rPr lang="en-MY" sz="1800" dirty="0"/>
              <a:t> /&gt;, </a:t>
            </a:r>
            <a:r>
              <a:rPr lang="en-MY" sz="1800" dirty="0" err="1"/>
              <a:t>document.getElementById</a:t>
            </a:r>
            <a:r>
              <a:rPr lang="en-MY" sz="1800" dirty="0"/>
              <a:t>('root'));</a:t>
            </a:r>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a:t>i</a:t>
            </a:r>
            <a:r>
              <a:rPr lang="en-MY" sz="3200" dirty="0" smtClean="0"/>
              <a:t>ndex.js</a:t>
            </a:r>
            <a:endParaRPr lang="en-MY" sz="3200" dirty="0"/>
          </a:p>
        </p:txBody>
      </p:sp>
    </p:spTree>
    <p:extLst>
      <p:ext uri="{BB962C8B-B14F-4D97-AF65-F5344CB8AC3E}">
        <p14:creationId xmlns:p14="http://schemas.microsoft.com/office/powerpoint/2010/main" val="421439051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Stateless Component</a:t>
            </a:r>
            <a:endParaRPr lang="en-MY" dirty="0"/>
          </a:p>
        </p:txBody>
      </p:sp>
      <p:sp>
        <p:nvSpPr>
          <p:cNvPr id="5" name="TextBox 4"/>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output</a:t>
            </a:r>
            <a:endParaRPr lang="en-MY" sz="3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737" y="1846096"/>
            <a:ext cx="6163232" cy="4229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0626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Environment Setup</a:t>
            </a:r>
            <a:endParaRPr lang="en-MY" dirty="0"/>
          </a:p>
        </p:txBody>
      </p:sp>
      <p:sp>
        <p:nvSpPr>
          <p:cNvPr id="3" name="Text Placeholder 2"/>
          <p:cNvSpPr>
            <a:spLocks noGrp="1"/>
          </p:cNvSpPr>
          <p:nvPr>
            <p:ph type="body" idx="1"/>
          </p:nvPr>
        </p:nvSpPr>
        <p:spPr/>
        <p:txBody>
          <a:bodyPr/>
          <a:lstStyle/>
          <a:p>
            <a:endParaRPr lang="en-MY"/>
          </a:p>
        </p:txBody>
      </p:sp>
    </p:spTree>
    <p:extLst>
      <p:ext uri="{BB962C8B-B14F-4D97-AF65-F5344CB8AC3E}">
        <p14:creationId xmlns:p14="http://schemas.microsoft.com/office/powerpoint/2010/main" val="134625115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Stateful Component</a:t>
            </a:r>
            <a:endParaRPr lang="en-MY" dirty="0"/>
          </a:p>
        </p:txBody>
      </p:sp>
      <p:sp>
        <p:nvSpPr>
          <p:cNvPr id="3" name="Content Placeholder 2"/>
          <p:cNvSpPr>
            <a:spLocks noGrp="1"/>
          </p:cNvSpPr>
          <p:nvPr>
            <p:ph idx="1"/>
          </p:nvPr>
        </p:nvSpPr>
        <p:spPr/>
        <p:txBody>
          <a:bodyPr>
            <a:normAutofit lnSpcReduction="10000"/>
          </a:bodyPr>
          <a:lstStyle/>
          <a:p>
            <a:pPr marL="0" indent="0">
              <a:lnSpc>
                <a:spcPct val="150000"/>
              </a:lnSpc>
              <a:buNone/>
            </a:pPr>
            <a:r>
              <a:rPr lang="en-MY" dirty="0" smtClean="0"/>
              <a:t>Let us set the state for </a:t>
            </a:r>
            <a:r>
              <a:rPr lang="en-MY" dirty="0" err="1" smtClean="0"/>
              <a:t>CustomerManager</a:t>
            </a:r>
            <a:r>
              <a:rPr lang="en-MY" dirty="0" smtClean="0"/>
              <a:t> component. </a:t>
            </a:r>
          </a:p>
          <a:p>
            <a:pPr>
              <a:lnSpc>
                <a:spcPct val="150000"/>
              </a:lnSpc>
            </a:pPr>
            <a:r>
              <a:rPr lang="en-MY" dirty="0" smtClean="0"/>
              <a:t>Create the constructor for the </a:t>
            </a:r>
            <a:r>
              <a:rPr lang="en-MY" dirty="0" err="1" smtClean="0"/>
              <a:t>CustomerManager</a:t>
            </a:r>
            <a:r>
              <a:rPr lang="en-MY" dirty="0" smtClean="0"/>
              <a:t> component.</a:t>
            </a:r>
          </a:p>
          <a:p>
            <a:pPr>
              <a:lnSpc>
                <a:spcPct val="150000"/>
              </a:lnSpc>
            </a:pPr>
            <a:r>
              <a:rPr lang="en-MY" dirty="0" smtClean="0"/>
              <a:t>In the constructor call the super constructor.</a:t>
            </a:r>
          </a:p>
          <a:p>
            <a:pPr>
              <a:lnSpc>
                <a:spcPct val="150000"/>
              </a:lnSpc>
            </a:pPr>
            <a:r>
              <a:rPr lang="en-MY" dirty="0" smtClean="0"/>
              <a:t>Create an array of customer objects with three fields such as </a:t>
            </a:r>
            <a:br>
              <a:rPr lang="en-MY" dirty="0" smtClean="0"/>
            </a:br>
            <a:r>
              <a:rPr lang="en-MY" dirty="0" smtClean="0"/>
              <a:t>id, name and age</a:t>
            </a:r>
            <a:br>
              <a:rPr lang="en-MY" dirty="0" smtClean="0"/>
            </a:br>
            <a:r>
              <a:rPr lang="en-MY" dirty="0"/>
              <a:t>{ "id" : 1, "name" : "Jegan", "age" : "45" </a:t>
            </a:r>
            <a:r>
              <a:rPr lang="en-MY" dirty="0" smtClean="0"/>
              <a:t>}</a:t>
            </a:r>
          </a:p>
          <a:p>
            <a:pPr>
              <a:lnSpc>
                <a:spcPct val="150000"/>
              </a:lnSpc>
            </a:pPr>
            <a:r>
              <a:rPr lang="en-MY" dirty="0" smtClean="0"/>
              <a:t>Assign the customer objects array to data property of the state attribute</a:t>
            </a:r>
            <a:br>
              <a:rPr lang="en-MY" dirty="0" smtClean="0"/>
            </a:br>
            <a:r>
              <a:rPr lang="en-MY" dirty="0" smtClean="0"/>
              <a:t>[ { </a:t>
            </a:r>
            <a:r>
              <a:rPr lang="en-MY" dirty="0"/>
              <a:t>"id" : 1, "name" : "Jegan", "age" : "45" </a:t>
            </a:r>
            <a:r>
              <a:rPr lang="en-MY" dirty="0" smtClean="0"/>
              <a:t>}</a:t>
            </a:r>
            <a:br>
              <a:rPr lang="en-MY" dirty="0" smtClean="0"/>
            </a:br>
            <a:r>
              <a:rPr lang="en-MY" dirty="0"/>
              <a:t>{ "id" : 1, "name" : </a:t>
            </a:r>
            <a:r>
              <a:rPr lang="en-MY" dirty="0" smtClean="0"/>
              <a:t>"Aida", </a:t>
            </a:r>
            <a:r>
              <a:rPr lang="en-MY" dirty="0"/>
              <a:t>"age" : </a:t>
            </a:r>
            <a:r>
              <a:rPr lang="en-MY" dirty="0" smtClean="0"/>
              <a:t>“32" } ]</a:t>
            </a:r>
            <a:endParaRPr lang="en-MY" dirty="0"/>
          </a:p>
          <a:p>
            <a:pPr>
              <a:lnSpc>
                <a:spcPct val="150000"/>
              </a:lnSpc>
            </a:pPr>
            <a:endParaRPr lang="en-MY" dirty="0"/>
          </a:p>
        </p:txBody>
      </p:sp>
    </p:spTree>
    <p:extLst>
      <p:ext uri="{BB962C8B-B14F-4D97-AF65-F5344CB8AC3E}">
        <p14:creationId xmlns:p14="http://schemas.microsoft.com/office/powerpoint/2010/main" val="333515162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Stateful Component</a:t>
            </a:r>
            <a:endParaRPr lang="en-MY" dirty="0"/>
          </a:p>
        </p:txBody>
      </p:sp>
      <p:sp>
        <p:nvSpPr>
          <p:cNvPr id="3" name="Content Placeholder 2"/>
          <p:cNvSpPr>
            <a:spLocks noGrp="1"/>
          </p:cNvSpPr>
          <p:nvPr>
            <p:ph idx="1"/>
          </p:nvPr>
        </p:nvSpPr>
        <p:spPr>
          <a:xfrm>
            <a:off x="457200" y="1268760"/>
            <a:ext cx="7542148" cy="5328592"/>
          </a:xfrm>
        </p:spPr>
        <p:txBody>
          <a:bodyPr>
            <a:normAutofit lnSpcReduction="10000"/>
          </a:bodyPr>
          <a:lstStyle/>
          <a:p>
            <a:pPr marL="0" indent="0">
              <a:buNone/>
            </a:pPr>
            <a:r>
              <a:rPr lang="en-MY" dirty="0" smtClean="0"/>
              <a:t>class </a:t>
            </a:r>
            <a:r>
              <a:rPr lang="en-MY" dirty="0" err="1" smtClean="0"/>
              <a:t>CustomerManager</a:t>
            </a:r>
            <a:r>
              <a:rPr lang="en-MY" dirty="0" smtClean="0"/>
              <a:t> extends </a:t>
            </a:r>
            <a:r>
              <a:rPr lang="en-MY" dirty="0" err="1" smtClean="0"/>
              <a:t>React.Component</a:t>
            </a:r>
            <a:r>
              <a:rPr lang="en-MY" dirty="0" smtClean="0"/>
              <a:t> { </a:t>
            </a:r>
          </a:p>
          <a:p>
            <a:pPr marL="361950" indent="0">
              <a:buNone/>
            </a:pPr>
            <a:r>
              <a:rPr lang="en-MY" dirty="0" smtClean="0"/>
              <a:t>constructor() { </a:t>
            </a:r>
            <a:endParaRPr lang="en-MY" dirty="0"/>
          </a:p>
          <a:p>
            <a:pPr marL="361950" indent="0">
              <a:buNone/>
            </a:pPr>
            <a:r>
              <a:rPr lang="en-MY" dirty="0" smtClean="0"/>
              <a:t>	super(); </a:t>
            </a:r>
          </a:p>
          <a:p>
            <a:pPr marL="361950" indent="0">
              <a:buNone/>
            </a:pPr>
            <a:r>
              <a:rPr lang="en-MY" dirty="0"/>
              <a:t>	</a:t>
            </a:r>
            <a:r>
              <a:rPr lang="en-MY" dirty="0" err="1" smtClean="0"/>
              <a:t>this.state</a:t>
            </a:r>
            <a:r>
              <a:rPr lang="en-MY" dirty="0" smtClean="0"/>
              <a:t> = { </a:t>
            </a:r>
          </a:p>
          <a:p>
            <a:pPr marL="361950" indent="0">
              <a:buNone/>
            </a:pPr>
            <a:r>
              <a:rPr lang="en-MY" dirty="0"/>
              <a:t>		</a:t>
            </a:r>
            <a:r>
              <a:rPr lang="en-MY" dirty="0" smtClean="0"/>
              <a:t>data: [ </a:t>
            </a:r>
          </a:p>
          <a:p>
            <a:pPr marL="1435100" indent="0">
              <a:buNone/>
            </a:pPr>
            <a:r>
              <a:rPr lang="en-MY" dirty="0" smtClean="0"/>
              <a:t>		{ "id":1, "</a:t>
            </a:r>
            <a:r>
              <a:rPr lang="en-MY" dirty="0" err="1" smtClean="0"/>
              <a:t>name":"Jegan</a:t>
            </a:r>
            <a:r>
              <a:rPr lang="en-MY" dirty="0" smtClean="0"/>
              <a:t>", "age":“45" }, </a:t>
            </a:r>
          </a:p>
          <a:p>
            <a:pPr marL="1435100" indent="0">
              <a:buNone/>
            </a:pPr>
            <a:r>
              <a:rPr lang="en-MY" dirty="0" smtClean="0"/>
              <a:t>		{ "id":2, "</a:t>
            </a:r>
            <a:r>
              <a:rPr lang="en-MY" dirty="0" err="1" smtClean="0"/>
              <a:t>name":"Aida</a:t>
            </a:r>
            <a:r>
              <a:rPr lang="en-MY" dirty="0" smtClean="0"/>
              <a:t>", "age":"32" }, </a:t>
            </a:r>
          </a:p>
          <a:p>
            <a:pPr marL="1435100" indent="0">
              <a:buNone/>
            </a:pPr>
            <a:r>
              <a:rPr lang="en-MY" dirty="0" smtClean="0"/>
              <a:t>		{ "id":3, "name":"</a:t>
            </a:r>
            <a:r>
              <a:rPr lang="en-MY" dirty="0" err="1" smtClean="0"/>
              <a:t>Daivd</a:t>
            </a:r>
            <a:r>
              <a:rPr lang="en-MY" dirty="0" smtClean="0"/>
              <a:t>", "age":"40" } </a:t>
            </a:r>
          </a:p>
          <a:p>
            <a:pPr marL="361950" indent="0">
              <a:buNone/>
            </a:pPr>
            <a:r>
              <a:rPr lang="en-MY" dirty="0"/>
              <a:t>	</a:t>
            </a:r>
            <a:r>
              <a:rPr lang="en-MY" dirty="0" smtClean="0"/>
              <a:t>	] </a:t>
            </a:r>
          </a:p>
          <a:p>
            <a:pPr marL="361950" indent="0">
              <a:buNone/>
            </a:pPr>
            <a:r>
              <a:rPr lang="en-MY" dirty="0"/>
              <a:t>	</a:t>
            </a:r>
            <a:r>
              <a:rPr lang="en-MY" dirty="0" smtClean="0"/>
              <a:t>} </a:t>
            </a:r>
          </a:p>
          <a:p>
            <a:pPr marL="361950" indent="0">
              <a:buNone/>
            </a:pPr>
            <a:r>
              <a:rPr lang="en-MY" dirty="0" smtClean="0"/>
              <a:t>}</a:t>
            </a:r>
          </a:p>
          <a:p>
            <a:pPr marL="361950" indent="0">
              <a:buNone/>
            </a:pPr>
            <a:r>
              <a:rPr lang="en-MY" dirty="0" smtClean="0"/>
              <a:t>render</a:t>
            </a:r>
            <a:r>
              <a:rPr lang="en-MY" dirty="0"/>
              <a:t>() </a:t>
            </a:r>
            <a:r>
              <a:rPr lang="en-MY" dirty="0" smtClean="0"/>
              <a:t>{</a:t>
            </a:r>
            <a:r>
              <a:rPr lang="en-MY" dirty="0"/>
              <a:t>	</a:t>
            </a:r>
            <a:endParaRPr lang="en-MY" dirty="0" smtClean="0"/>
          </a:p>
          <a:p>
            <a:pPr marL="361950" indent="0">
              <a:buNone/>
            </a:pPr>
            <a:r>
              <a:rPr lang="en-MY" dirty="0" smtClean="0"/>
              <a:t>} </a:t>
            </a:r>
            <a:endParaRPr lang="en-MY" dirty="0"/>
          </a:p>
          <a:p>
            <a:pPr marL="0" indent="0">
              <a:buNone/>
            </a:pPr>
            <a:r>
              <a:rPr lang="en-MY" dirty="0"/>
              <a:t>} </a:t>
            </a:r>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a:t>i</a:t>
            </a:r>
            <a:r>
              <a:rPr lang="en-MY" sz="3200" dirty="0" smtClean="0"/>
              <a:t>ndex.js</a:t>
            </a:r>
            <a:endParaRPr lang="en-MY" sz="3200" dirty="0"/>
          </a:p>
        </p:txBody>
      </p:sp>
    </p:spTree>
    <p:extLst>
      <p:ext uri="{BB962C8B-B14F-4D97-AF65-F5344CB8AC3E}">
        <p14:creationId xmlns:p14="http://schemas.microsoft.com/office/powerpoint/2010/main" val="42406307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Stateful Component</a:t>
            </a:r>
            <a:endParaRPr lang="en-MY" dirty="0"/>
          </a:p>
        </p:txBody>
      </p:sp>
      <p:sp>
        <p:nvSpPr>
          <p:cNvPr id="3" name="Content Placeholder 2"/>
          <p:cNvSpPr>
            <a:spLocks noGrp="1"/>
          </p:cNvSpPr>
          <p:nvPr>
            <p:ph idx="1"/>
          </p:nvPr>
        </p:nvSpPr>
        <p:spPr/>
        <p:txBody>
          <a:bodyPr>
            <a:normAutofit/>
          </a:bodyPr>
          <a:lstStyle/>
          <a:p>
            <a:pPr marL="0" indent="0">
              <a:lnSpc>
                <a:spcPct val="150000"/>
              </a:lnSpc>
              <a:buNone/>
            </a:pPr>
            <a:r>
              <a:rPr lang="en-MY" dirty="0" smtClean="0"/>
              <a:t>Let us set the state for </a:t>
            </a:r>
            <a:r>
              <a:rPr lang="en-MY" dirty="0" err="1" smtClean="0"/>
              <a:t>CustomerManager</a:t>
            </a:r>
            <a:r>
              <a:rPr lang="en-MY" dirty="0" smtClean="0"/>
              <a:t> component. </a:t>
            </a:r>
          </a:p>
          <a:p>
            <a:pPr>
              <a:lnSpc>
                <a:spcPct val="150000"/>
              </a:lnSpc>
            </a:pPr>
            <a:r>
              <a:rPr lang="en-MY" dirty="0" smtClean="0"/>
              <a:t>In the render method replace the &lt;h1&gt;Hello World !!!&lt;/h1&gt; with  </a:t>
            </a:r>
            <a:r>
              <a:rPr lang="en-MY" b="1" dirty="0" smtClean="0"/>
              <a:t>table</a:t>
            </a:r>
            <a:r>
              <a:rPr lang="en-MY" dirty="0" smtClean="0"/>
              <a:t> and </a:t>
            </a:r>
            <a:r>
              <a:rPr lang="en-MY" b="1" dirty="0" err="1" smtClean="0"/>
              <a:t>tbody</a:t>
            </a:r>
            <a:r>
              <a:rPr lang="en-MY" dirty="0" smtClean="0"/>
              <a:t> elements</a:t>
            </a:r>
          </a:p>
          <a:p>
            <a:pPr>
              <a:lnSpc>
                <a:spcPct val="150000"/>
              </a:lnSpc>
            </a:pPr>
            <a:r>
              <a:rPr lang="en-MY" dirty="0" smtClean="0"/>
              <a:t>Dynamically insert </a:t>
            </a:r>
            <a:r>
              <a:rPr lang="en-MY" b="1" dirty="0" err="1" smtClean="0"/>
              <a:t>TableRow</a:t>
            </a:r>
            <a:r>
              <a:rPr lang="en-MY" dirty="0" smtClean="0"/>
              <a:t> for every object from the </a:t>
            </a:r>
            <a:r>
              <a:rPr lang="en-MY" b="1" dirty="0" smtClean="0"/>
              <a:t>data</a:t>
            </a:r>
            <a:r>
              <a:rPr lang="en-MY" dirty="0" smtClean="0"/>
              <a:t> array using the map method and the arrow syntax (</a:t>
            </a:r>
            <a:r>
              <a:rPr lang="en-MY" b="1" dirty="0" smtClean="0"/>
              <a:t>⇒</a:t>
            </a:r>
            <a:r>
              <a:rPr lang="en-MY" dirty="0" smtClean="0"/>
              <a:t>) as </a:t>
            </a:r>
            <a:br>
              <a:rPr lang="en-MY" dirty="0" smtClean="0"/>
            </a:br>
            <a:r>
              <a:rPr lang="en-MY" dirty="0" smtClean="0"/>
              <a:t>{ </a:t>
            </a:r>
            <a:br>
              <a:rPr lang="en-MY" dirty="0" smtClean="0"/>
            </a:br>
            <a:r>
              <a:rPr lang="en-MY" dirty="0" smtClean="0"/>
              <a:t>	</a:t>
            </a:r>
            <a:r>
              <a:rPr lang="en-MY" dirty="0" err="1" smtClean="0"/>
              <a:t>this.state.data.map</a:t>
            </a:r>
            <a:r>
              <a:rPr lang="en-MY" dirty="0"/>
              <a:t>((person, i) =&gt; </a:t>
            </a:r>
            <a:r>
              <a:rPr lang="en-MY" dirty="0" smtClean="0"/>
              <a:t/>
            </a:r>
            <a:br>
              <a:rPr lang="en-MY" dirty="0" smtClean="0"/>
            </a:br>
            <a:r>
              <a:rPr lang="en-MY" dirty="0" smtClean="0"/>
              <a:t>		&lt;</a:t>
            </a:r>
            <a:r>
              <a:rPr lang="en-MY" dirty="0" err="1"/>
              <a:t>TableRow</a:t>
            </a:r>
            <a:r>
              <a:rPr lang="en-MY" dirty="0"/>
              <a:t> </a:t>
            </a:r>
            <a:r>
              <a:rPr lang="en-MY" dirty="0" smtClean="0"/>
              <a:t>key={</a:t>
            </a:r>
            <a:r>
              <a:rPr lang="en-MY" dirty="0"/>
              <a:t>i} </a:t>
            </a:r>
            <a:r>
              <a:rPr lang="en-MY" dirty="0" smtClean="0"/>
              <a:t>data={</a:t>
            </a:r>
            <a:r>
              <a:rPr lang="en-MY" dirty="0"/>
              <a:t>person} </a:t>
            </a:r>
            <a:r>
              <a:rPr lang="en-MY" dirty="0" smtClean="0"/>
              <a:t>/&gt;)</a:t>
            </a:r>
            <a:br>
              <a:rPr lang="en-MY" dirty="0" smtClean="0"/>
            </a:br>
            <a:r>
              <a:rPr lang="en-MY" dirty="0" smtClean="0"/>
              <a:t>}</a:t>
            </a:r>
          </a:p>
          <a:p>
            <a:pPr>
              <a:lnSpc>
                <a:spcPct val="150000"/>
              </a:lnSpc>
            </a:pPr>
            <a:endParaRPr lang="en-MY" dirty="0" smtClean="0"/>
          </a:p>
        </p:txBody>
      </p:sp>
    </p:spTree>
    <p:extLst>
      <p:ext uri="{BB962C8B-B14F-4D97-AF65-F5344CB8AC3E}">
        <p14:creationId xmlns:p14="http://schemas.microsoft.com/office/powerpoint/2010/main" val="21669186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2333625" indent="-2333625"/>
            <a:r>
              <a:rPr lang="en-MY" dirty="0" smtClean="0"/>
              <a:t>Stateful Component</a:t>
            </a:r>
            <a:endParaRPr lang="en-MY" dirty="0"/>
          </a:p>
        </p:txBody>
      </p:sp>
      <p:sp>
        <p:nvSpPr>
          <p:cNvPr id="3" name="Content Placeholder 2"/>
          <p:cNvSpPr>
            <a:spLocks noGrp="1"/>
          </p:cNvSpPr>
          <p:nvPr>
            <p:ph idx="1"/>
          </p:nvPr>
        </p:nvSpPr>
        <p:spPr>
          <a:xfrm>
            <a:off x="457200" y="1268760"/>
            <a:ext cx="7542148" cy="5328592"/>
          </a:xfrm>
        </p:spPr>
        <p:txBody>
          <a:bodyPr>
            <a:normAutofit fontScale="92500" lnSpcReduction="10000"/>
          </a:bodyPr>
          <a:lstStyle/>
          <a:p>
            <a:pPr marL="0" indent="0">
              <a:buNone/>
            </a:pPr>
            <a:r>
              <a:rPr lang="en-MY" dirty="0" smtClean="0"/>
              <a:t>class App extends </a:t>
            </a:r>
            <a:r>
              <a:rPr lang="en-MY" dirty="0" err="1" smtClean="0"/>
              <a:t>React.Component</a:t>
            </a:r>
            <a:r>
              <a:rPr lang="en-MY" dirty="0" smtClean="0"/>
              <a:t> { </a:t>
            </a:r>
          </a:p>
          <a:p>
            <a:pPr marL="531813" indent="0">
              <a:buNone/>
            </a:pPr>
            <a:r>
              <a:rPr lang="en-MY" dirty="0" smtClean="0"/>
              <a:t>constructor() { }</a:t>
            </a:r>
          </a:p>
          <a:p>
            <a:pPr marL="531813" indent="0">
              <a:buNone/>
            </a:pPr>
            <a:r>
              <a:rPr lang="en-MY" dirty="0" smtClean="0"/>
              <a:t>render</a:t>
            </a:r>
            <a:r>
              <a:rPr lang="en-MY" dirty="0"/>
              <a:t>() { </a:t>
            </a:r>
          </a:p>
          <a:p>
            <a:pPr marL="898525" indent="0">
              <a:buNone/>
            </a:pPr>
            <a:r>
              <a:rPr lang="en-MY" dirty="0"/>
              <a:t>	return ( </a:t>
            </a:r>
            <a:r>
              <a:rPr lang="en-MY" dirty="0" smtClean="0"/>
              <a:t>&lt;</a:t>
            </a:r>
            <a:r>
              <a:rPr lang="en-MY" dirty="0"/>
              <a:t>div</a:t>
            </a:r>
            <a:r>
              <a:rPr lang="en-MY" dirty="0" smtClean="0"/>
              <a:t>&gt;</a:t>
            </a:r>
          </a:p>
          <a:p>
            <a:pPr marL="898525" indent="0">
              <a:buNone/>
            </a:pPr>
            <a:r>
              <a:rPr lang="en-MY" dirty="0"/>
              <a:t>	</a:t>
            </a:r>
            <a:r>
              <a:rPr lang="en-MY" dirty="0" smtClean="0"/>
              <a:t>	&lt;</a:t>
            </a:r>
            <a:r>
              <a:rPr lang="en-MY" dirty="0"/>
              <a:t>div&gt;&lt;Header/&gt;&lt;/div&gt;</a:t>
            </a:r>
          </a:p>
          <a:p>
            <a:pPr marL="0" indent="0">
              <a:buNone/>
            </a:pPr>
            <a:r>
              <a:rPr lang="en-MY" dirty="0" smtClean="0"/>
              <a:t>		&lt;</a:t>
            </a:r>
            <a:r>
              <a:rPr lang="en-MY" dirty="0"/>
              <a:t>table</a:t>
            </a:r>
            <a:r>
              <a:rPr lang="en-MY" dirty="0" smtClean="0"/>
              <a:t>&gt;&lt;</a:t>
            </a:r>
            <a:r>
              <a:rPr lang="en-MY" dirty="0" err="1"/>
              <a:t>tbody</a:t>
            </a:r>
            <a:r>
              <a:rPr lang="en-MY" dirty="0"/>
              <a:t>&gt;</a:t>
            </a:r>
          </a:p>
          <a:p>
            <a:pPr marL="0" indent="0">
              <a:buNone/>
            </a:pPr>
            <a:r>
              <a:rPr lang="en-MY" dirty="0" smtClean="0"/>
              <a:t>		{</a:t>
            </a:r>
            <a:endParaRPr lang="en-MY" dirty="0"/>
          </a:p>
          <a:p>
            <a:pPr marL="2333625" indent="0">
              <a:buNone/>
            </a:pPr>
            <a:r>
              <a:rPr lang="en-MY" dirty="0" err="1" smtClean="0"/>
              <a:t>this.state.data.map</a:t>
            </a:r>
            <a:r>
              <a:rPr lang="en-MY" dirty="0"/>
              <a:t>((person, i) =&gt; </a:t>
            </a:r>
          </a:p>
          <a:p>
            <a:pPr marL="0" indent="0">
              <a:buNone/>
            </a:pPr>
            <a:r>
              <a:rPr lang="en-MY" dirty="0" smtClean="0"/>
              <a:t>			&lt;</a:t>
            </a:r>
            <a:r>
              <a:rPr lang="en-MY" dirty="0" err="1"/>
              <a:t>TableRow</a:t>
            </a:r>
            <a:r>
              <a:rPr lang="en-MY" dirty="0"/>
              <a:t> key={i} data={person</a:t>
            </a:r>
            <a:r>
              <a:rPr lang="en-MY" dirty="0" smtClean="0"/>
              <a:t>}/&gt;)</a:t>
            </a:r>
            <a:endParaRPr lang="en-MY" dirty="0"/>
          </a:p>
          <a:p>
            <a:pPr marL="0" indent="0">
              <a:buNone/>
            </a:pPr>
            <a:r>
              <a:rPr lang="en-MY" dirty="0" smtClean="0"/>
              <a:t>		}</a:t>
            </a:r>
            <a:endParaRPr lang="en-MY" dirty="0"/>
          </a:p>
          <a:p>
            <a:pPr marL="0" indent="0">
              <a:buNone/>
            </a:pPr>
            <a:r>
              <a:rPr lang="en-MY" dirty="0" smtClean="0"/>
              <a:t>		&lt;/</a:t>
            </a:r>
            <a:r>
              <a:rPr lang="en-MY" dirty="0" err="1"/>
              <a:t>tbody</a:t>
            </a:r>
            <a:r>
              <a:rPr lang="en-MY" dirty="0" smtClean="0"/>
              <a:t>&gt;&lt;/</a:t>
            </a:r>
            <a:r>
              <a:rPr lang="en-MY" dirty="0"/>
              <a:t>table&gt;</a:t>
            </a:r>
          </a:p>
          <a:p>
            <a:pPr marL="0" indent="0">
              <a:buNone/>
            </a:pPr>
            <a:r>
              <a:rPr lang="en-MY" dirty="0" smtClean="0"/>
              <a:t>		&lt;</a:t>
            </a:r>
            <a:r>
              <a:rPr lang="en-MY" dirty="0"/>
              <a:t>div&gt;&lt;Footer/&gt;&lt;/div</a:t>
            </a:r>
            <a:r>
              <a:rPr lang="en-MY" dirty="0" smtClean="0"/>
              <a:t>&gt;</a:t>
            </a:r>
          </a:p>
          <a:p>
            <a:pPr marL="0" indent="0">
              <a:buNone/>
            </a:pPr>
            <a:r>
              <a:rPr lang="en-MY" dirty="0" smtClean="0"/>
              <a:t>		&lt;/</a:t>
            </a:r>
            <a:r>
              <a:rPr lang="en-MY" dirty="0"/>
              <a:t>div</a:t>
            </a:r>
            <a:r>
              <a:rPr lang="en-MY" dirty="0" smtClean="0"/>
              <a:t>&gt; ); </a:t>
            </a:r>
            <a:endParaRPr lang="en-MY" dirty="0"/>
          </a:p>
          <a:p>
            <a:pPr marL="531813" indent="0">
              <a:buNone/>
            </a:pPr>
            <a:r>
              <a:rPr lang="en-MY" dirty="0" smtClean="0"/>
              <a:t>}</a:t>
            </a:r>
            <a:endParaRPr lang="en-MY" dirty="0"/>
          </a:p>
          <a:p>
            <a:pPr marL="0" indent="0">
              <a:buNone/>
            </a:pPr>
            <a:r>
              <a:rPr lang="en-MY" dirty="0"/>
              <a:t>} </a:t>
            </a:r>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spTree>
    <p:extLst>
      <p:ext uri="{BB962C8B-B14F-4D97-AF65-F5344CB8AC3E}">
        <p14:creationId xmlns:p14="http://schemas.microsoft.com/office/powerpoint/2010/main" val="255679979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Stateful Component</a:t>
            </a:r>
            <a:endParaRPr lang="en-MY" dirty="0"/>
          </a:p>
        </p:txBody>
      </p:sp>
      <p:sp>
        <p:nvSpPr>
          <p:cNvPr id="3" name="Content Placeholder 2"/>
          <p:cNvSpPr>
            <a:spLocks noGrp="1"/>
          </p:cNvSpPr>
          <p:nvPr>
            <p:ph idx="1"/>
          </p:nvPr>
        </p:nvSpPr>
        <p:spPr/>
        <p:txBody>
          <a:bodyPr>
            <a:normAutofit/>
          </a:bodyPr>
          <a:lstStyle/>
          <a:p>
            <a:pPr marL="0" indent="0">
              <a:buNone/>
            </a:pPr>
            <a:r>
              <a:rPr lang="en-MY" dirty="0"/>
              <a:t>class </a:t>
            </a:r>
            <a:r>
              <a:rPr lang="en-MY" dirty="0" err="1"/>
              <a:t>TableRow</a:t>
            </a:r>
            <a:r>
              <a:rPr lang="en-MY" dirty="0"/>
              <a:t> extends </a:t>
            </a:r>
            <a:r>
              <a:rPr lang="en-MY" dirty="0" err="1"/>
              <a:t>React.Component</a:t>
            </a:r>
            <a:r>
              <a:rPr lang="en-MY" dirty="0"/>
              <a:t> {</a:t>
            </a:r>
          </a:p>
          <a:p>
            <a:pPr marL="0" indent="0">
              <a:buNone/>
            </a:pPr>
            <a:r>
              <a:rPr lang="en-MY" dirty="0" smtClean="0"/>
              <a:t>	render</a:t>
            </a:r>
            <a:r>
              <a:rPr lang="en-MY" dirty="0"/>
              <a:t>() {</a:t>
            </a:r>
          </a:p>
          <a:p>
            <a:pPr marL="0" indent="0">
              <a:buNone/>
            </a:pPr>
            <a:r>
              <a:rPr lang="en-MY" dirty="0" smtClean="0"/>
              <a:t>		return </a:t>
            </a:r>
            <a:r>
              <a:rPr lang="en-MY" dirty="0"/>
              <a:t>(</a:t>
            </a:r>
          </a:p>
          <a:p>
            <a:pPr marL="0" indent="0">
              <a:buNone/>
            </a:pPr>
            <a:r>
              <a:rPr lang="en-MY" dirty="0" smtClean="0"/>
              <a:t>			&lt;</a:t>
            </a:r>
            <a:r>
              <a:rPr lang="en-MY" dirty="0" err="1"/>
              <a:t>tr</a:t>
            </a:r>
            <a:r>
              <a:rPr lang="en-MY" dirty="0"/>
              <a:t>&gt;</a:t>
            </a:r>
          </a:p>
          <a:p>
            <a:pPr marL="3411538" indent="0">
              <a:buNone/>
            </a:pPr>
            <a:r>
              <a:rPr lang="en-MY" dirty="0" smtClean="0"/>
              <a:t>&lt;</a:t>
            </a:r>
            <a:r>
              <a:rPr lang="en-MY" dirty="0"/>
              <a:t>td&gt;{ this.props.data.id }&lt;/td</a:t>
            </a:r>
            <a:r>
              <a:rPr lang="en-MY" dirty="0" smtClean="0"/>
              <a:t>&gt;</a:t>
            </a:r>
          </a:p>
          <a:p>
            <a:pPr marL="3411538" indent="0">
              <a:buNone/>
            </a:pPr>
            <a:r>
              <a:rPr lang="en-MY" dirty="0" smtClean="0"/>
              <a:t>&lt;</a:t>
            </a:r>
            <a:r>
              <a:rPr lang="en-MY" dirty="0"/>
              <a:t>td&gt;{ this.props.data.name }&lt;/td&gt;</a:t>
            </a:r>
          </a:p>
          <a:p>
            <a:pPr marL="3411538" indent="0">
              <a:buNone/>
            </a:pPr>
            <a:r>
              <a:rPr lang="en-MY" dirty="0" smtClean="0"/>
              <a:t>&lt;</a:t>
            </a:r>
            <a:r>
              <a:rPr lang="en-MY" dirty="0"/>
              <a:t>td&gt;{ </a:t>
            </a:r>
            <a:r>
              <a:rPr lang="en-MY" dirty="0" err="1"/>
              <a:t>this.props.data.age</a:t>
            </a:r>
            <a:r>
              <a:rPr lang="en-MY" dirty="0"/>
              <a:t> }&lt;/td&gt;</a:t>
            </a:r>
          </a:p>
          <a:p>
            <a:pPr marL="0" indent="0">
              <a:buNone/>
            </a:pPr>
            <a:r>
              <a:rPr lang="en-MY" dirty="0" smtClean="0"/>
              <a:t>			&lt;/</a:t>
            </a:r>
            <a:r>
              <a:rPr lang="en-MY" dirty="0" err="1"/>
              <a:t>tr</a:t>
            </a:r>
            <a:r>
              <a:rPr lang="en-MY" dirty="0"/>
              <a:t>&gt;</a:t>
            </a:r>
          </a:p>
          <a:p>
            <a:pPr marL="0" indent="0">
              <a:buNone/>
            </a:pPr>
            <a:r>
              <a:rPr lang="en-MY" dirty="0" smtClean="0"/>
              <a:t>		);</a:t>
            </a:r>
            <a:endParaRPr lang="en-MY" dirty="0"/>
          </a:p>
          <a:p>
            <a:pPr marL="0" indent="0">
              <a:buNone/>
            </a:pPr>
            <a:r>
              <a:rPr lang="en-MY" dirty="0" smtClean="0"/>
              <a:t>	}</a:t>
            </a:r>
            <a:endParaRPr lang="en-MY" dirty="0"/>
          </a:p>
          <a:p>
            <a:pPr marL="0" indent="0">
              <a:buNone/>
            </a:pPr>
            <a:r>
              <a:rPr lang="en-MY" dirty="0"/>
              <a:t>}</a:t>
            </a:r>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a:t>i</a:t>
            </a:r>
            <a:r>
              <a:rPr lang="en-MY" sz="3200" dirty="0" smtClean="0"/>
              <a:t>ndex.js</a:t>
            </a:r>
            <a:endParaRPr lang="en-MY" sz="3200" dirty="0"/>
          </a:p>
        </p:txBody>
      </p:sp>
    </p:spTree>
    <p:extLst>
      <p:ext uri="{BB962C8B-B14F-4D97-AF65-F5344CB8AC3E}">
        <p14:creationId xmlns:p14="http://schemas.microsoft.com/office/powerpoint/2010/main" val="223195176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Stateful Component</a:t>
            </a:r>
            <a:endParaRPr lang="en-MY" dirty="0"/>
          </a:p>
        </p:txBody>
      </p:sp>
      <p:sp>
        <p:nvSpPr>
          <p:cNvPr id="3" name="Content Placeholder 2"/>
          <p:cNvSpPr>
            <a:spLocks noGrp="1"/>
          </p:cNvSpPr>
          <p:nvPr>
            <p:ph idx="1"/>
          </p:nvPr>
        </p:nvSpPr>
        <p:spPr>
          <a:xfrm>
            <a:off x="457200" y="1268760"/>
            <a:ext cx="7542148" cy="5328592"/>
          </a:xfrm>
        </p:spPr>
        <p:txBody>
          <a:bodyPr/>
          <a:lstStyle/>
          <a:p>
            <a:pPr marL="0" indent="0">
              <a:lnSpc>
                <a:spcPct val="150000"/>
              </a:lnSpc>
              <a:buNone/>
            </a:pPr>
            <a:r>
              <a:rPr lang="en-MY" b="1" dirty="0" smtClean="0"/>
              <a:t>Note</a:t>
            </a:r>
            <a:r>
              <a:rPr lang="en-MY" dirty="0" smtClean="0"/>
              <a:t> − Since we are using key = {i} inside map() function. React will update only necessary elements instead of rendering entire list. </a:t>
            </a:r>
            <a:r>
              <a:rPr lang="en-MY" dirty="0"/>
              <a:t>It is a </a:t>
            </a:r>
            <a:r>
              <a:rPr lang="en-MY" dirty="0" smtClean="0"/>
              <a:t>performance </a:t>
            </a:r>
            <a:r>
              <a:rPr lang="en-MY" dirty="0"/>
              <a:t>boost for larger number of dynamically created elements.</a:t>
            </a:r>
            <a:endParaRPr lang="en-MY" dirty="0" smtClean="0"/>
          </a:p>
          <a:p>
            <a:pPr>
              <a:lnSpc>
                <a:spcPct val="150000"/>
              </a:lnSpc>
            </a:pPr>
            <a:endParaRPr lang="en-MY" dirty="0"/>
          </a:p>
        </p:txBody>
      </p:sp>
      <p:sp>
        <p:nvSpPr>
          <p:cNvPr id="5" name="TextBox 4"/>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140968"/>
            <a:ext cx="4721915"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81099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Babel</a:t>
            </a:r>
            <a:endParaRPr lang="en-MY" dirty="0"/>
          </a:p>
        </p:txBody>
      </p:sp>
      <p:sp>
        <p:nvSpPr>
          <p:cNvPr id="3" name="Content Placeholder 2"/>
          <p:cNvSpPr>
            <a:spLocks noGrp="1"/>
          </p:cNvSpPr>
          <p:nvPr>
            <p:ph idx="1"/>
          </p:nvPr>
        </p:nvSpPr>
        <p:spPr/>
        <p:txBody>
          <a:bodyPr>
            <a:normAutofit/>
          </a:bodyPr>
          <a:lstStyle/>
          <a:p>
            <a:pPr marL="0" indent="0">
              <a:lnSpc>
                <a:spcPct val="170000"/>
              </a:lnSpc>
              <a:buNone/>
            </a:pPr>
            <a:r>
              <a:rPr lang="en-MY" dirty="0"/>
              <a:t>Babel is a transpiler for JavaScript </a:t>
            </a:r>
            <a:r>
              <a:rPr lang="en-MY" dirty="0" smtClean="0"/>
              <a:t>which </a:t>
            </a:r>
            <a:r>
              <a:rPr lang="en-MY" dirty="0"/>
              <a:t>turn </a:t>
            </a:r>
            <a:r>
              <a:rPr lang="en-MY" dirty="0" smtClean="0"/>
              <a:t>the ES6 code into ES5 code </a:t>
            </a:r>
            <a:r>
              <a:rPr lang="en-MY" dirty="0"/>
              <a:t>that runs in </a:t>
            </a:r>
            <a:r>
              <a:rPr lang="en-MY" dirty="0" smtClean="0"/>
              <a:t>any browser. For </a:t>
            </a:r>
            <a:r>
              <a:rPr lang="en-MY" dirty="0"/>
              <a:t>example the following </a:t>
            </a:r>
            <a:r>
              <a:rPr lang="en-MY" dirty="0" smtClean="0"/>
              <a:t>code</a:t>
            </a:r>
            <a:r>
              <a:rPr lang="en-MY" dirty="0"/>
              <a:t>:</a:t>
            </a:r>
          </a:p>
          <a:p>
            <a:pPr marL="400050" lvl="1" indent="0">
              <a:lnSpc>
                <a:spcPct val="120000"/>
              </a:lnSpc>
              <a:buNone/>
            </a:pPr>
            <a:r>
              <a:rPr lang="en-MY" dirty="0" err="1" smtClean="0"/>
              <a:t>const</a:t>
            </a:r>
            <a:r>
              <a:rPr lang="en-MY" dirty="0" smtClean="0"/>
              <a:t> </a:t>
            </a:r>
            <a:r>
              <a:rPr lang="en-MY" dirty="0"/>
              <a:t>input = [1, 2, 3];</a:t>
            </a:r>
          </a:p>
          <a:p>
            <a:pPr marL="400050" lvl="1" indent="0">
              <a:lnSpc>
                <a:spcPct val="120000"/>
              </a:lnSpc>
              <a:buNone/>
            </a:pPr>
            <a:r>
              <a:rPr lang="en-MY" dirty="0"/>
              <a:t>console.log(</a:t>
            </a:r>
            <a:r>
              <a:rPr lang="en-MY" dirty="0" err="1"/>
              <a:t>input.map</a:t>
            </a:r>
            <a:r>
              <a:rPr lang="en-MY" dirty="0"/>
              <a:t>(item =&gt; item + 1</a:t>
            </a:r>
            <a:r>
              <a:rPr lang="en-MY" dirty="0" smtClean="0"/>
              <a:t>));</a:t>
            </a:r>
            <a:endParaRPr lang="en-MY" dirty="0"/>
          </a:p>
          <a:p>
            <a:pPr marL="0" indent="0">
              <a:lnSpc>
                <a:spcPct val="170000"/>
              </a:lnSpc>
              <a:buNone/>
            </a:pPr>
            <a:r>
              <a:rPr lang="en-MY" dirty="0" smtClean="0"/>
              <a:t>This is </a:t>
            </a:r>
            <a:r>
              <a:rPr lang="en-MY" dirty="0"/>
              <a:t>compiled by Babel to:</a:t>
            </a:r>
          </a:p>
          <a:p>
            <a:pPr marL="400050" lvl="1" indent="0">
              <a:lnSpc>
                <a:spcPct val="120000"/>
              </a:lnSpc>
              <a:buNone/>
            </a:pPr>
            <a:r>
              <a:rPr lang="en-MY" dirty="0" err="1" smtClean="0"/>
              <a:t>var</a:t>
            </a:r>
            <a:r>
              <a:rPr lang="en-MY" dirty="0" smtClean="0"/>
              <a:t> </a:t>
            </a:r>
            <a:r>
              <a:rPr lang="en-MY" dirty="0"/>
              <a:t>input = [1, 2, 3</a:t>
            </a:r>
            <a:r>
              <a:rPr lang="en-MY" dirty="0" smtClean="0"/>
              <a:t>];</a:t>
            </a:r>
          </a:p>
          <a:p>
            <a:pPr marL="400050" lvl="1" indent="0">
              <a:lnSpc>
                <a:spcPct val="120000"/>
              </a:lnSpc>
              <a:buNone/>
            </a:pPr>
            <a:r>
              <a:rPr lang="en-MY" dirty="0" smtClean="0"/>
              <a:t>console.log(</a:t>
            </a:r>
            <a:r>
              <a:rPr lang="en-MY" dirty="0" err="1" smtClean="0"/>
              <a:t>input.map</a:t>
            </a:r>
            <a:r>
              <a:rPr lang="en-MY" dirty="0" smtClean="0"/>
              <a:t>(function </a:t>
            </a:r>
            <a:r>
              <a:rPr lang="en-MY" dirty="0"/>
              <a:t>(item) </a:t>
            </a:r>
            <a:r>
              <a:rPr lang="en-MY" dirty="0" smtClean="0"/>
              <a:t>{</a:t>
            </a:r>
          </a:p>
          <a:p>
            <a:pPr marL="800100" lvl="2" indent="0">
              <a:lnSpc>
                <a:spcPct val="120000"/>
              </a:lnSpc>
              <a:buNone/>
            </a:pPr>
            <a:r>
              <a:rPr lang="en-MY" dirty="0" smtClean="0"/>
              <a:t>return </a:t>
            </a:r>
            <a:r>
              <a:rPr lang="en-MY" dirty="0"/>
              <a:t>item + 1;</a:t>
            </a:r>
          </a:p>
          <a:p>
            <a:pPr marL="400050" lvl="1" indent="0">
              <a:lnSpc>
                <a:spcPct val="120000"/>
              </a:lnSpc>
              <a:buNone/>
            </a:pPr>
            <a:r>
              <a:rPr lang="en-MY" dirty="0"/>
              <a:t>})); </a:t>
            </a:r>
          </a:p>
        </p:txBody>
      </p:sp>
    </p:spTree>
    <p:extLst>
      <p:ext uri="{BB962C8B-B14F-4D97-AF65-F5344CB8AC3E}">
        <p14:creationId xmlns:p14="http://schemas.microsoft.com/office/powerpoint/2010/main" val="325358061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JSX Templating</a:t>
            </a:r>
            <a:endParaRPr lang="en-MY" dirty="0"/>
          </a:p>
        </p:txBody>
      </p:sp>
      <p:sp>
        <p:nvSpPr>
          <p:cNvPr id="3" name="Text Placeholder 2"/>
          <p:cNvSpPr>
            <a:spLocks noGrp="1"/>
          </p:cNvSpPr>
          <p:nvPr>
            <p:ph type="body" idx="1"/>
          </p:nvPr>
        </p:nvSpPr>
        <p:spPr/>
        <p:txBody>
          <a:bodyPr/>
          <a:lstStyle/>
          <a:p>
            <a:endParaRPr lang="en-MY"/>
          </a:p>
        </p:txBody>
      </p:sp>
    </p:spTree>
    <p:extLst>
      <p:ext uri="{BB962C8B-B14F-4D97-AF65-F5344CB8AC3E}">
        <p14:creationId xmlns:p14="http://schemas.microsoft.com/office/powerpoint/2010/main" val="327249937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Introduction</a:t>
            </a:r>
            <a:endParaRPr lang="en-MY" dirty="0"/>
          </a:p>
        </p:txBody>
      </p:sp>
      <p:sp>
        <p:nvSpPr>
          <p:cNvPr id="3" name="Content Placeholder 2"/>
          <p:cNvSpPr>
            <a:spLocks noGrp="1"/>
          </p:cNvSpPr>
          <p:nvPr>
            <p:ph idx="1"/>
          </p:nvPr>
        </p:nvSpPr>
        <p:spPr/>
        <p:txBody>
          <a:bodyPr/>
          <a:lstStyle/>
          <a:p>
            <a:pPr marL="0" indent="0">
              <a:lnSpc>
                <a:spcPct val="150000"/>
              </a:lnSpc>
              <a:buNone/>
            </a:pPr>
            <a:r>
              <a:rPr lang="en-MY" dirty="0"/>
              <a:t>JSX is a </a:t>
            </a:r>
            <a:r>
              <a:rPr lang="en-MY" dirty="0" smtClean="0"/>
              <a:t>pre-processor </a:t>
            </a:r>
            <a:r>
              <a:rPr lang="en-MY" dirty="0"/>
              <a:t>step that adds XML syntax to JavaScript</a:t>
            </a:r>
            <a:r>
              <a:rPr lang="en-MY" dirty="0" smtClean="0"/>
              <a:t>. </a:t>
            </a:r>
          </a:p>
          <a:p>
            <a:pPr marL="457200" indent="-457200">
              <a:lnSpc>
                <a:spcPct val="150000"/>
              </a:lnSpc>
              <a:buFont typeface="+mj-lt"/>
              <a:buAutoNum type="arabicPeriod"/>
            </a:pPr>
            <a:r>
              <a:rPr lang="en-MY" dirty="0" smtClean="0"/>
              <a:t>Just </a:t>
            </a:r>
            <a:r>
              <a:rPr lang="en-MY" dirty="0"/>
              <a:t>like XML, JSX tags have a tag name, attributes, and children. </a:t>
            </a:r>
            <a:r>
              <a:rPr lang="en-MY" dirty="0" smtClean="0"/>
              <a:t/>
            </a:r>
            <a:br>
              <a:rPr lang="en-MY" dirty="0" smtClean="0"/>
            </a:br>
            <a:r>
              <a:rPr lang="en-MY" dirty="0" smtClean="0"/>
              <a:t>&lt;</a:t>
            </a:r>
            <a:r>
              <a:rPr lang="en-MY" dirty="0"/>
              <a:t>div </a:t>
            </a:r>
            <a:r>
              <a:rPr lang="en-MY" dirty="0" err="1"/>
              <a:t>className</a:t>
            </a:r>
            <a:r>
              <a:rPr lang="en-MY" dirty="0"/>
              <a:t>="red"&gt;Children Text&lt;/div</a:t>
            </a:r>
            <a:r>
              <a:rPr lang="en-MY" dirty="0" smtClean="0"/>
              <a:t>&gt; </a:t>
            </a:r>
            <a:br>
              <a:rPr lang="en-MY" dirty="0" smtClean="0"/>
            </a:br>
            <a:endParaRPr lang="en-MY" dirty="0" smtClean="0"/>
          </a:p>
          <a:p>
            <a:pPr marL="457200" indent="-457200">
              <a:lnSpc>
                <a:spcPct val="150000"/>
              </a:lnSpc>
              <a:buFont typeface="+mj-lt"/>
              <a:buAutoNum type="arabicPeriod"/>
            </a:pPr>
            <a:r>
              <a:rPr lang="en-MY" dirty="0" smtClean="0"/>
              <a:t>If </a:t>
            </a:r>
            <a:r>
              <a:rPr lang="en-MY" dirty="0"/>
              <a:t>an attribute value is enclosed in quotes, the value is a string. </a:t>
            </a:r>
            <a:br>
              <a:rPr lang="en-MY" dirty="0"/>
            </a:br>
            <a:r>
              <a:rPr lang="en-MY" dirty="0" smtClean="0"/>
              <a:t>&lt;</a:t>
            </a:r>
            <a:r>
              <a:rPr lang="en-MY" dirty="0"/>
              <a:t>div </a:t>
            </a:r>
            <a:r>
              <a:rPr lang="en-MY" dirty="0" err="1"/>
              <a:t>className</a:t>
            </a:r>
            <a:r>
              <a:rPr lang="en-MY" dirty="0"/>
              <a:t>="red"&gt;Children Text&lt;/div</a:t>
            </a:r>
            <a:r>
              <a:rPr lang="en-MY" dirty="0" smtClean="0"/>
              <a:t>&gt;</a:t>
            </a:r>
            <a:br>
              <a:rPr lang="en-MY" dirty="0" smtClean="0"/>
            </a:br>
            <a:endParaRPr lang="en-MY" dirty="0"/>
          </a:p>
          <a:p>
            <a:pPr marL="457200" indent="-457200">
              <a:lnSpc>
                <a:spcPct val="150000"/>
              </a:lnSpc>
              <a:buFont typeface="+mj-lt"/>
              <a:buAutoNum type="arabicPeriod"/>
            </a:pPr>
            <a:r>
              <a:rPr lang="en-MY" dirty="0" smtClean="0"/>
              <a:t>Value inside curly braces are JavaScript </a:t>
            </a:r>
            <a:r>
              <a:rPr lang="en-MY" dirty="0"/>
              <a:t>expression</a:t>
            </a:r>
            <a:r>
              <a:rPr lang="en-MY" dirty="0" smtClean="0"/>
              <a:t>.</a:t>
            </a:r>
            <a:br>
              <a:rPr lang="en-MY" dirty="0" smtClean="0"/>
            </a:br>
            <a:r>
              <a:rPr lang="en-MY" dirty="0" smtClean="0"/>
              <a:t>&lt;</a:t>
            </a:r>
            <a:r>
              <a:rPr lang="en-MY" dirty="0" err="1"/>
              <a:t>MyCounter</a:t>
            </a:r>
            <a:r>
              <a:rPr lang="en-MY" dirty="0"/>
              <a:t> count={3 + 5} </a:t>
            </a:r>
            <a:r>
              <a:rPr lang="en-MY" dirty="0" smtClean="0"/>
              <a:t>/&gt;</a:t>
            </a:r>
            <a:endParaRPr lang="en-MY" dirty="0"/>
          </a:p>
          <a:p>
            <a:pPr marL="457200" indent="-457200">
              <a:lnSpc>
                <a:spcPct val="150000"/>
              </a:lnSpc>
              <a:buFont typeface="+mj-lt"/>
              <a:buAutoNum type="arabicPeriod"/>
            </a:pPr>
            <a:endParaRPr lang="en-MY" dirty="0"/>
          </a:p>
        </p:txBody>
      </p:sp>
      <p:grpSp>
        <p:nvGrpSpPr>
          <p:cNvPr id="9" name="Group 8"/>
          <p:cNvGrpSpPr/>
          <p:nvPr/>
        </p:nvGrpSpPr>
        <p:grpSpPr>
          <a:xfrm>
            <a:off x="367513" y="2852936"/>
            <a:ext cx="1252159" cy="576064"/>
            <a:chOff x="295505" y="2708920"/>
            <a:chExt cx="1252159" cy="576064"/>
          </a:xfrm>
        </p:grpSpPr>
        <p:sp>
          <p:nvSpPr>
            <p:cNvPr id="5" name="TextBox 4"/>
            <p:cNvSpPr txBox="1"/>
            <p:nvPr/>
          </p:nvSpPr>
          <p:spPr>
            <a:xfrm>
              <a:off x="295505" y="2946430"/>
              <a:ext cx="1252159" cy="338554"/>
            </a:xfrm>
            <a:prstGeom prst="rect">
              <a:avLst/>
            </a:prstGeom>
            <a:solidFill>
              <a:srgbClr val="FFFF00"/>
            </a:solidFill>
            <a:ln w="3175">
              <a:solidFill>
                <a:schemeClr val="tx1"/>
              </a:solidFill>
            </a:ln>
          </p:spPr>
          <p:txBody>
            <a:bodyPr wrap="square" rtlCol="0">
              <a:spAutoFit/>
            </a:bodyPr>
            <a:lstStyle/>
            <a:p>
              <a:pPr algn="ctr"/>
              <a:r>
                <a:rPr lang="en-MY" sz="1600" dirty="0" smtClean="0"/>
                <a:t>tag  name</a:t>
              </a:r>
              <a:endParaRPr lang="en-MY" sz="1600" dirty="0"/>
            </a:p>
          </p:txBody>
        </p:sp>
        <p:cxnSp>
          <p:nvCxnSpPr>
            <p:cNvPr id="8" name="Straight Arrow Connector 7"/>
            <p:cNvCxnSpPr/>
            <p:nvPr/>
          </p:nvCxnSpPr>
          <p:spPr>
            <a:xfrm flipV="1">
              <a:off x="949607" y="2708920"/>
              <a:ext cx="94001" cy="24073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2051720" y="2852936"/>
            <a:ext cx="1584176" cy="576064"/>
            <a:chOff x="2339752" y="2852936"/>
            <a:chExt cx="1584176" cy="576064"/>
          </a:xfrm>
        </p:grpSpPr>
        <p:sp>
          <p:nvSpPr>
            <p:cNvPr id="4" name="TextBox 3"/>
            <p:cNvSpPr txBox="1"/>
            <p:nvPr/>
          </p:nvSpPr>
          <p:spPr>
            <a:xfrm>
              <a:off x="2339752" y="3090446"/>
              <a:ext cx="1584176" cy="338554"/>
            </a:xfrm>
            <a:prstGeom prst="rect">
              <a:avLst/>
            </a:prstGeom>
            <a:solidFill>
              <a:srgbClr val="FFFF00"/>
            </a:solidFill>
            <a:ln w="3175">
              <a:solidFill>
                <a:schemeClr val="tx1"/>
              </a:solidFill>
            </a:ln>
          </p:spPr>
          <p:txBody>
            <a:bodyPr wrap="square" rtlCol="0">
              <a:spAutoFit/>
            </a:bodyPr>
            <a:lstStyle/>
            <a:p>
              <a:pPr algn="ctr"/>
              <a:r>
                <a:rPr lang="en-MY" sz="1600" dirty="0" smtClean="0"/>
                <a:t>attribute name</a:t>
              </a:r>
              <a:endParaRPr lang="en-MY" sz="1600" dirty="0"/>
            </a:p>
          </p:txBody>
        </p:sp>
        <p:cxnSp>
          <p:nvCxnSpPr>
            <p:cNvPr id="11" name="Straight Arrow Connector 10"/>
            <p:cNvCxnSpPr>
              <a:stCxn id="4" idx="0"/>
            </p:cNvCxnSpPr>
            <p:nvPr/>
          </p:nvCxnSpPr>
          <p:spPr>
            <a:xfrm flipH="1" flipV="1">
              <a:off x="2771800" y="2852936"/>
              <a:ext cx="360040" cy="23751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139952" y="2852936"/>
            <a:ext cx="1008112" cy="576064"/>
            <a:chOff x="4139952" y="2852936"/>
            <a:chExt cx="1008112" cy="576064"/>
          </a:xfrm>
        </p:grpSpPr>
        <p:sp>
          <p:nvSpPr>
            <p:cNvPr id="6" name="TextBox 5"/>
            <p:cNvSpPr txBox="1"/>
            <p:nvPr/>
          </p:nvSpPr>
          <p:spPr>
            <a:xfrm>
              <a:off x="4139952" y="3090446"/>
              <a:ext cx="1008112" cy="338554"/>
            </a:xfrm>
            <a:prstGeom prst="rect">
              <a:avLst/>
            </a:prstGeom>
            <a:solidFill>
              <a:srgbClr val="FFFF00"/>
            </a:solidFill>
            <a:ln w="3175">
              <a:solidFill>
                <a:schemeClr val="tx1"/>
              </a:solidFill>
            </a:ln>
          </p:spPr>
          <p:txBody>
            <a:bodyPr wrap="square" rtlCol="0">
              <a:spAutoFit/>
            </a:bodyPr>
            <a:lstStyle/>
            <a:p>
              <a:pPr algn="ctr"/>
              <a:r>
                <a:rPr lang="en-MY" sz="1600" dirty="0" smtClean="0"/>
                <a:t>children</a:t>
              </a:r>
              <a:endParaRPr lang="en-MY" sz="1600" dirty="0"/>
            </a:p>
          </p:txBody>
        </p:sp>
        <p:cxnSp>
          <p:nvCxnSpPr>
            <p:cNvPr id="14" name="Straight Arrow Connector 13"/>
            <p:cNvCxnSpPr/>
            <p:nvPr/>
          </p:nvCxnSpPr>
          <p:spPr>
            <a:xfrm flipH="1" flipV="1">
              <a:off x="4499992" y="2852936"/>
              <a:ext cx="144016" cy="23751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2706171" y="4365104"/>
            <a:ext cx="1433781" cy="576064"/>
            <a:chOff x="3917549" y="2852936"/>
            <a:chExt cx="1433781" cy="576064"/>
          </a:xfrm>
        </p:grpSpPr>
        <p:sp>
          <p:nvSpPr>
            <p:cNvPr id="21" name="TextBox 20"/>
            <p:cNvSpPr txBox="1"/>
            <p:nvPr/>
          </p:nvSpPr>
          <p:spPr>
            <a:xfrm>
              <a:off x="3917549" y="3090446"/>
              <a:ext cx="1433781" cy="338554"/>
            </a:xfrm>
            <a:prstGeom prst="rect">
              <a:avLst/>
            </a:prstGeom>
            <a:solidFill>
              <a:srgbClr val="FFFF00"/>
            </a:solidFill>
            <a:ln w="3175">
              <a:solidFill>
                <a:schemeClr val="tx1"/>
              </a:solidFill>
            </a:ln>
          </p:spPr>
          <p:txBody>
            <a:bodyPr wrap="square" rtlCol="0">
              <a:spAutoFit/>
            </a:bodyPr>
            <a:lstStyle/>
            <a:p>
              <a:pPr algn="ctr"/>
              <a:r>
                <a:rPr lang="en-MY" sz="1600" u="sng" dirty="0" smtClean="0"/>
                <a:t>Value is string</a:t>
              </a:r>
              <a:endParaRPr lang="en-MY" sz="1600" u="sng" dirty="0"/>
            </a:p>
          </p:txBody>
        </p:sp>
        <p:cxnSp>
          <p:nvCxnSpPr>
            <p:cNvPr id="22" name="Straight Arrow Connector 21"/>
            <p:cNvCxnSpPr/>
            <p:nvPr/>
          </p:nvCxnSpPr>
          <p:spPr>
            <a:xfrm flipH="1" flipV="1">
              <a:off x="4499992" y="2852936"/>
              <a:ext cx="144016" cy="23751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2843808" y="5966081"/>
            <a:ext cx="2007901" cy="631270"/>
            <a:chOff x="2843808" y="5966081"/>
            <a:chExt cx="2007901" cy="631270"/>
          </a:xfrm>
        </p:grpSpPr>
        <p:cxnSp>
          <p:nvCxnSpPr>
            <p:cNvPr id="25" name="Straight Arrow Connector 24"/>
            <p:cNvCxnSpPr/>
            <p:nvPr/>
          </p:nvCxnSpPr>
          <p:spPr>
            <a:xfrm flipH="1" flipV="1">
              <a:off x="3707904" y="5966081"/>
              <a:ext cx="201683" cy="34323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843808" y="6220510"/>
              <a:ext cx="2007901" cy="376841"/>
            </a:xfrm>
            <a:prstGeom prst="rect">
              <a:avLst/>
            </a:prstGeom>
            <a:solidFill>
              <a:srgbClr val="FFFF00"/>
            </a:solidFill>
            <a:ln w="3175">
              <a:solidFill>
                <a:schemeClr val="tx1"/>
              </a:solidFill>
            </a:ln>
          </p:spPr>
          <p:txBody>
            <a:bodyPr wrap="square" rtlCol="0">
              <a:spAutoFit/>
            </a:bodyPr>
            <a:lstStyle/>
            <a:p>
              <a:pPr algn="ctr"/>
              <a:r>
                <a:rPr lang="en-MY" sz="1600" dirty="0" smtClean="0"/>
                <a:t>Value is Expression</a:t>
              </a:r>
              <a:endParaRPr lang="en-MY" sz="1600" dirty="0"/>
            </a:p>
          </p:txBody>
        </p:sp>
      </p:grpSp>
      <p:sp>
        <p:nvSpPr>
          <p:cNvPr id="28" name="TextBox 27"/>
          <p:cNvSpPr txBox="1"/>
          <p:nvPr/>
        </p:nvSpPr>
        <p:spPr>
          <a:xfrm>
            <a:off x="6012160" y="2492896"/>
            <a:ext cx="2794676" cy="830997"/>
          </a:xfrm>
          <a:prstGeom prst="rect">
            <a:avLst/>
          </a:prstGeom>
          <a:solidFill>
            <a:srgbClr val="FFFF00"/>
          </a:solidFill>
          <a:ln>
            <a:solidFill>
              <a:schemeClr val="tx1"/>
            </a:solidFill>
          </a:ln>
        </p:spPr>
        <p:txBody>
          <a:bodyPr wrap="none" rtlCol="0">
            <a:spAutoFit/>
          </a:bodyPr>
          <a:lstStyle/>
          <a:p>
            <a:r>
              <a:rPr lang="en-MY" sz="1600" b="1" dirty="0" smtClean="0"/>
              <a:t>Attribute is "</a:t>
            </a:r>
            <a:r>
              <a:rPr lang="en-MY" sz="1600" b="1" dirty="0" err="1" smtClean="0"/>
              <a:t>className</a:t>
            </a:r>
            <a:r>
              <a:rPr lang="en-MY" sz="1600" b="1" dirty="0" smtClean="0"/>
              <a:t>" </a:t>
            </a:r>
          </a:p>
          <a:p>
            <a:r>
              <a:rPr lang="en-MY" sz="1600" b="1" dirty="0" smtClean="0"/>
              <a:t>instead of "class" because </a:t>
            </a:r>
          </a:p>
          <a:p>
            <a:r>
              <a:rPr lang="en-MY" sz="1600" b="1" dirty="0" smtClean="0"/>
              <a:t>class is a keyword in JavaScript</a:t>
            </a:r>
            <a:endParaRPr lang="en-MY" sz="1600" b="1" dirty="0"/>
          </a:p>
        </p:txBody>
      </p:sp>
    </p:spTree>
    <p:extLst>
      <p:ext uri="{BB962C8B-B14F-4D97-AF65-F5344CB8AC3E}">
        <p14:creationId xmlns:p14="http://schemas.microsoft.com/office/powerpoint/2010/main" val="385335826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JSX Code vs REACT Code</a:t>
            </a:r>
            <a:endParaRPr lang="en-MY" dirty="0"/>
          </a:p>
        </p:txBody>
      </p:sp>
      <p:sp>
        <p:nvSpPr>
          <p:cNvPr id="3" name="Content Placeholder 2"/>
          <p:cNvSpPr>
            <a:spLocks noGrp="1"/>
          </p:cNvSpPr>
          <p:nvPr>
            <p:ph idx="1"/>
          </p:nvPr>
        </p:nvSpPr>
        <p:spPr/>
        <p:txBody>
          <a:bodyPr>
            <a:normAutofit/>
          </a:bodyPr>
          <a:lstStyle/>
          <a:p>
            <a:pPr marL="457200" indent="-457200">
              <a:lnSpc>
                <a:spcPct val="150000"/>
              </a:lnSpc>
              <a:buFont typeface="+mj-lt"/>
              <a:buAutoNum type="arabicPeriod"/>
            </a:pPr>
            <a:r>
              <a:rPr lang="en-MY" b="1" dirty="0" smtClean="0"/>
              <a:t>The JSX code</a:t>
            </a:r>
            <a:br>
              <a:rPr lang="en-MY" b="1" dirty="0" smtClean="0"/>
            </a:br>
            <a:r>
              <a:rPr lang="en-MY" dirty="0" smtClean="0"/>
              <a:t>&lt;div </a:t>
            </a:r>
            <a:r>
              <a:rPr lang="en-MY" dirty="0" err="1"/>
              <a:t>className</a:t>
            </a:r>
            <a:r>
              <a:rPr lang="en-MY" dirty="0"/>
              <a:t>="red"&gt;Children Text&lt;/div</a:t>
            </a:r>
            <a:r>
              <a:rPr lang="en-MY" dirty="0" smtClean="0"/>
              <a:t>&gt;</a:t>
            </a:r>
            <a:br>
              <a:rPr lang="en-MY" dirty="0" smtClean="0"/>
            </a:br>
            <a:r>
              <a:rPr lang="en-MY" dirty="0" smtClean="0"/>
              <a:t>&lt;</a:t>
            </a:r>
            <a:r>
              <a:rPr lang="en-MY" dirty="0" err="1"/>
              <a:t>MyCounter</a:t>
            </a:r>
            <a:r>
              <a:rPr lang="en-MY" dirty="0"/>
              <a:t> count={3 + 5} </a:t>
            </a:r>
            <a:r>
              <a:rPr lang="en-MY" dirty="0" smtClean="0"/>
              <a:t>/&gt;</a:t>
            </a:r>
          </a:p>
          <a:p>
            <a:pPr marL="457200" indent="-457200">
              <a:lnSpc>
                <a:spcPct val="150000"/>
              </a:lnSpc>
              <a:buFont typeface="+mj-lt"/>
              <a:buAutoNum type="arabicPeriod"/>
            </a:pPr>
            <a:endParaRPr lang="en-MY" dirty="0" smtClean="0"/>
          </a:p>
          <a:p>
            <a:pPr marL="457200" indent="-457200">
              <a:lnSpc>
                <a:spcPct val="150000"/>
              </a:lnSpc>
              <a:buFont typeface="+mj-lt"/>
              <a:buAutoNum type="arabicPeriod"/>
            </a:pPr>
            <a:r>
              <a:rPr lang="en-MY" b="1" dirty="0" smtClean="0"/>
              <a:t>The equivalent REACT code</a:t>
            </a:r>
            <a:br>
              <a:rPr lang="en-MY" b="1" dirty="0" smtClean="0"/>
            </a:br>
            <a:r>
              <a:rPr lang="en-MY" dirty="0" err="1" smtClean="0"/>
              <a:t>React.createElement</a:t>
            </a:r>
            <a:r>
              <a:rPr lang="en-MY" dirty="0"/>
              <a:t>("div", { </a:t>
            </a:r>
            <a:r>
              <a:rPr lang="en-MY" dirty="0" err="1"/>
              <a:t>className</a:t>
            </a:r>
            <a:r>
              <a:rPr lang="en-MY" dirty="0"/>
              <a:t>: "red" }, "Children Text</a:t>
            </a:r>
            <a:r>
              <a:rPr lang="en-MY" dirty="0" smtClean="0"/>
              <a:t>");</a:t>
            </a:r>
            <a:br>
              <a:rPr lang="en-MY" dirty="0" smtClean="0"/>
            </a:br>
            <a:r>
              <a:rPr lang="en-MY" dirty="0" err="1" smtClean="0"/>
              <a:t>React.createElement</a:t>
            </a:r>
            <a:r>
              <a:rPr lang="en-MY" dirty="0" smtClean="0"/>
              <a:t>(</a:t>
            </a:r>
            <a:r>
              <a:rPr lang="en-MY" dirty="0" err="1" smtClean="0"/>
              <a:t>MyCounter</a:t>
            </a:r>
            <a:r>
              <a:rPr lang="en-MY" dirty="0"/>
              <a:t>, { count: 3 + 5 </a:t>
            </a:r>
            <a:r>
              <a:rPr lang="en-MY" dirty="0" smtClean="0"/>
              <a:t>});</a:t>
            </a:r>
          </a:p>
          <a:p>
            <a:pPr marL="0" indent="0">
              <a:lnSpc>
                <a:spcPct val="150000"/>
              </a:lnSpc>
              <a:buNone/>
            </a:pPr>
            <a:endParaRPr lang="en-MY" dirty="0" smtClean="0"/>
          </a:p>
          <a:p>
            <a:pPr marL="0" indent="0">
              <a:lnSpc>
                <a:spcPct val="150000"/>
              </a:lnSpc>
              <a:buNone/>
            </a:pPr>
            <a:r>
              <a:rPr lang="en-MY" dirty="0" smtClean="0"/>
              <a:t>The JSX </a:t>
            </a:r>
            <a:r>
              <a:rPr lang="en-MY" dirty="0"/>
              <a:t>syntax </a:t>
            </a:r>
            <a:r>
              <a:rPr lang="en-MY" dirty="0" smtClean="0"/>
              <a:t>is more readable than the REACT code.</a:t>
            </a:r>
          </a:p>
        </p:txBody>
      </p:sp>
    </p:spTree>
    <p:extLst>
      <p:ext uri="{BB962C8B-B14F-4D97-AF65-F5344CB8AC3E}">
        <p14:creationId xmlns:p14="http://schemas.microsoft.com/office/powerpoint/2010/main" val="41274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Node.js</a:t>
            </a:r>
            <a:endParaRPr lang="en-MY" sz="4800" dirty="0"/>
          </a:p>
        </p:txBody>
      </p:sp>
      <p:sp>
        <p:nvSpPr>
          <p:cNvPr id="3" name="Content Placeholder 2"/>
          <p:cNvSpPr>
            <a:spLocks noGrp="1"/>
          </p:cNvSpPr>
          <p:nvPr>
            <p:ph sz="quarter" idx="1"/>
          </p:nvPr>
        </p:nvSpPr>
        <p:spPr/>
        <p:txBody>
          <a:bodyPr>
            <a:normAutofit fontScale="92500"/>
          </a:bodyPr>
          <a:lstStyle/>
          <a:p>
            <a:pPr marL="114300" indent="0">
              <a:lnSpc>
                <a:spcPct val="150000"/>
              </a:lnSpc>
              <a:buNone/>
            </a:pPr>
            <a:r>
              <a:rPr lang="en-MY" dirty="0" smtClean="0"/>
              <a:t>Node technology has two components, such as </a:t>
            </a:r>
          </a:p>
          <a:p>
            <a:pPr marL="571500" indent="-457200">
              <a:lnSpc>
                <a:spcPct val="150000"/>
              </a:lnSpc>
              <a:buFont typeface="+mj-lt"/>
              <a:buAutoNum type="arabicPeriod"/>
            </a:pPr>
            <a:r>
              <a:rPr lang="en-MY" b="1" dirty="0" smtClean="0"/>
              <a:t>Node.js</a:t>
            </a:r>
            <a:r>
              <a:rPr lang="en-MY" dirty="0" smtClean="0"/>
              <a:t> </a:t>
            </a:r>
            <a:r>
              <a:rPr lang="en-MY" dirty="0"/>
              <a:t>is an open source, cross-platform runtime environment for server-side </a:t>
            </a:r>
            <a:r>
              <a:rPr lang="en-MY" dirty="0" smtClean="0"/>
              <a:t>JavaScript and a </a:t>
            </a:r>
            <a:r>
              <a:rPr lang="en-MY" dirty="0"/>
              <a:t>platform for building fast and scalable server applications using JavaScript. </a:t>
            </a:r>
            <a:r>
              <a:rPr lang="en-MY" dirty="0" smtClean="0"/>
              <a:t>Node.js </a:t>
            </a:r>
            <a:r>
              <a:rPr lang="en-MY" dirty="0"/>
              <a:t>is </a:t>
            </a:r>
            <a:r>
              <a:rPr lang="en-MY" dirty="0" smtClean="0"/>
              <a:t>to </a:t>
            </a:r>
            <a:r>
              <a:rPr lang="en-MY" dirty="0"/>
              <a:t>run JavaScript without a </a:t>
            </a:r>
            <a:r>
              <a:rPr lang="en-MY" dirty="0" smtClean="0"/>
              <a:t>browser. </a:t>
            </a:r>
            <a:r>
              <a:rPr lang="en-MY" dirty="0"/>
              <a:t>It uses Google V8 JavaScript engine to execute code. </a:t>
            </a:r>
            <a:r>
              <a:rPr lang="en-MY" dirty="0" smtClean="0"/>
              <a:t/>
            </a:r>
            <a:br>
              <a:rPr lang="en-MY" dirty="0" smtClean="0"/>
            </a:br>
            <a:endParaRPr lang="en-MY" dirty="0" smtClean="0"/>
          </a:p>
          <a:p>
            <a:pPr marL="571500" indent="-457200">
              <a:lnSpc>
                <a:spcPct val="150000"/>
              </a:lnSpc>
              <a:buFont typeface="+mj-lt"/>
              <a:buAutoNum type="arabicPeriod"/>
            </a:pPr>
            <a:r>
              <a:rPr lang="en-MY" b="1" dirty="0" smtClean="0"/>
              <a:t>NPM </a:t>
            </a:r>
            <a:r>
              <a:rPr lang="en-MY" dirty="0"/>
              <a:t>is </a:t>
            </a:r>
            <a:r>
              <a:rPr lang="en-MY" dirty="0" smtClean="0"/>
              <a:t>the Node </a:t>
            </a:r>
            <a:r>
              <a:rPr lang="en-MY" dirty="0"/>
              <a:t>Package </a:t>
            </a:r>
            <a:r>
              <a:rPr lang="en-MY" dirty="0" smtClean="0"/>
              <a:t>Manager. NPM is a command line utility which interacts </a:t>
            </a:r>
            <a:r>
              <a:rPr lang="en-MY" dirty="0"/>
              <a:t>with an online repository </a:t>
            </a:r>
            <a:r>
              <a:rPr lang="en-MY" dirty="0" smtClean="0"/>
              <a:t>that hosts open </a:t>
            </a:r>
            <a:r>
              <a:rPr lang="en-MY" dirty="0"/>
              <a:t>source Node.js projects </a:t>
            </a:r>
            <a:r>
              <a:rPr lang="en-MY" dirty="0" smtClean="0"/>
              <a:t>and aids in package installation, version management and dependency management.</a:t>
            </a:r>
            <a:endParaRPr lang="en-MY" dirty="0"/>
          </a:p>
        </p:txBody>
      </p:sp>
    </p:spTree>
    <p:extLst>
      <p:ext uri="{BB962C8B-B14F-4D97-AF65-F5344CB8AC3E}">
        <p14:creationId xmlns:p14="http://schemas.microsoft.com/office/powerpoint/2010/main" val="2341374036"/>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JSX – Naming Convention</a:t>
            </a:r>
            <a:endParaRPr lang="en-MY"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lang="en-MY" dirty="0" smtClean="0"/>
              <a:t>HTML tags always use </a:t>
            </a:r>
            <a:r>
              <a:rPr lang="en-MY" b="1" dirty="0" smtClean="0"/>
              <a:t>lowercase</a:t>
            </a:r>
            <a:r>
              <a:rPr lang="en-MY" dirty="0" smtClean="0"/>
              <a:t> tag names, while React components start with </a:t>
            </a:r>
            <a:r>
              <a:rPr lang="en-MY" b="1" dirty="0" smtClean="0"/>
              <a:t>Uppercase</a:t>
            </a:r>
            <a:r>
              <a:rPr lang="en-MY" dirty="0" smtClean="0"/>
              <a:t>.</a:t>
            </a:r>
          </a:p>
          <a:p>
            <a:pPr marL="457200" indent="-457200">
              <a:lnSpc>
                <a:spcPct val="150000"/>
              </a:lnSpc>
              <a:buFont typeface="+mj-lt"/>
              <a:buAutoNum type="arabicPeriod"/>
            </a:pPr>
            <a:r>
              <a:rPr lang="en-MY" b="1" dirty="0" smtClean="0"/>
              <a:t>Note</a:t>
            </a:r>
            <a:r>
              <a:rPr lang="en-MY" dirty="0" smtClean="0"/>
              <a:t> − You should use </a:t>
            </a:r>
            <a:r>
              <a:rPr lang="en-MY" b="1" dirty="0" err="1" smtClean="0"/>
              <a:t>className</a:t>
            </a:r>
            <a:r>
              <a:rPr lang="en-MY" dirty="0" smtClean="0"/>
              <a:t> and </a:t>
            </a:r>
            <a:r>
              <a:rPr lang="en-MY" b="1" dirty="0" err="1" smtClean="0"/>
              <a:t>htmlFor</a:t>
            </a:r>
            <a:r>
              <a:rPr lang="en-MY" dirty="0" smtClean="0"/>
              <a:t> as XML attribute names instead of </a:t>
            </a:r>
            <a:r>
              <a:rPr lang="en-MY" b="1" dirty="0" smtClean="0"/>
              <a:t>class</a:t>
            </a:r>
            <a:r>
              <a:rPr lang="en-MY" dirty="0" smtClean="0"/>
              <a:t> and </a:t>
            </a:r>
            <a:r>
              <a:rPr lang="en-MY" b="1" dirty="0" smtClean="0"/>
              <a:t>for</a:t>
            </a:r>
            <a:r>
              <a:rPr lang="en-MY" dirty="0" smtClean="0"/>
              <a:t>.</a:t>
            </a:r>
          </a:p>
          <a:p>
            <a:pPr marL="457200" indent="-457200">
              <a:lnSpc>
                <a:spcPct val="150000"/>
              </a:lnSpc>
              <a:buFont typeface="+mj-lt"/>
              <a:buAutoNum type="arabicPeriod"/>
            </a:pPr>
            <a:r>
              <a:rPr lang="en-MY" smtClean="0"/>
              <a:t>According to </a:t>
            </a:r>
            <a:r>
              <a:rPr lang="en-MY" dirty="0" smtClean="0"/>
              <a:t>React </a:t>
            </a:r>
            <a:r>
              <a:rPr lang="en-MY" smtClean="0"/>
              <a:t>official pages JSX </a:t>
            </a:r>
            <a:r>
              <a:rPr lang="en-MY" dirty="0" smtClean="0"/>
              <a:t>is JavaScript, identifiers such as </a:t>
            </a:r>
            <a:r>
              <a:rPr lang="en-MY" b="1" dirty="0" smtClean="0"/>
              <a:t>class</a:t>
            </a:r>
            <a:r>
              <a:rPr lang="en-MY" dirty="0" smtClean="0"/>
              <a:t> and </a:t>
            </a:r>
            <a:r>
              <a:rPr lang="en-MY" b="1" dirty="0" smtClean="0"/>
              <a:t>for</a:t>
            </a:r>
            <a:r>
              <a:rPr lang="en-MY" dirty="0" smtClean="0"/>
              <a:t> are discouraged as XML attribute names</a:t>
            </a:r>
            <a:r>
              <a:rPr lang="en-MY" smtClean="0"/>
              <a:t>. </a:t>
            </a:r>
          </a:p>
          <a:p>
            <a:pPr marL="457200" indent="-457200">
              <a:lnSpc>
                <a:spcPct val="150000"/>
              </a:lnSpc>
              <a:buFont typeface="+mj-lt"/>
              <a:buAutoNum type="arabicPeriod"/>
            </a:pPr>
            <a:r>
              <a:rPr lang="en-MY" smtClean="0"/>
              <a:t>Instead</a:t>
            </a:r>
            <a:r>
              <a:rPr lang="en-MY" dirty="0" smtClean="0"/>
              <a:t>, React DOM components expect DOM property names such as </a:t>
            </a:r>
            <a:r>
              <a:rPr lang="en-MY" b="1" dirty="0" err="1" smtClean="0"/>
              <a:t>className</a:t>
            </a:r>
            <a:r>
              <a:rPr lang="en-MY" dirty="0" smtClean="0"/>
              <a:t> and </a:t>
            </a:r>
            <a:r>
              <a:rPr lang="en-MY" b="1" dirty="0" err="1" smtClean="0"/>
              <a:t>htmlFor</a:t>
            </a:r>
            <a:r>
              <a:rPr lang="en-MY" dirty="0" smtClean="0"/>
              <a:t>, respectively.</a:t>
            </a:r>
          </a:p>
          <a:p>
            <a:pPr marL="457200" indent="-457200">
              <a:lnSpc>
                <a:spcPct val="150000"/>
              </a:lnSpc>
              <a:buFont typeface="+mj-lt"/>
              <a:buAutoNum type="arabicPeriod"/>
            </a:pPr>
            <a:endParaRPr lang="en-MY" dirty="0"/>
          </a:p>
        </p:txBody>
      </p:sp>
    </p:spTree>
    <p:extLst>
      <p:ext uri="{BB962C8B-B14F-4D97-AF65-F5344CB8AC3E}">
        <p14:creationId xmlns:p14="http://schemas.microsoft.com/office/powerpoint/2010/main" val="178685899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Why JSX</a:t>
            </a:r>
            <a:endParaRPr lang="en-MY" dirty="0"/>
          </a:p>
        </p:txBody>
      </p:sp>
      <p:sp>
        <p:nvSpPr>
          <p:cNvPr id="3" name="Content Placeholder 2"/>
          <p:cNvSpPr>
            <a:spLocks noGrp="1"/>
          </p:cNvSpPr>
          <p:nvPr>
            <p:ph idx="1"/>
          </p:nvPr>
        </p:nvSpPr>
        <p:spPr/>
        <p:txBody>
          <a:bodyPr/>
          <a:lstStyle/>
          <a:p>
            <a:pPr marL="0" indent="0">
              <a:lnSpc>
                <a:spcPct val="150000"/>
              </a:lnSpc>
              <a:buNone/>
            </a:pPr>
            <a:r>
              <a:rPr lang="en-MY" dirty="0" smtClean="0"/>
              <a:t>React uses JSX for Templating instead of regular JavaScript. JSX is a syntax extension to JavaScript. It is not necessary to use it, however, following are some pros that come with it.</a:t>
            </a:r>
          </a:p>
          <a:p>
            <a:pPr marL="457200" indent="-457200">
              <a:lnSpc>
                <a:spcPct val="150000"/>
              </a:lnSpc>
              <a:buFont typeface="+mj-lt"/>
              <a:buAutoNum type="arabicPeriod"/>
            </a:pPr>
            <a:r>
              <a:rPr lang="en-MY" dirty="0" smtClean="0"/>
              <a:t>JSX is faster because it performs optimization while compiling code to JavaScript.</a:t>
            </a:r>
          </a:p>
          <a:p>
            <a:pPr marL="457200" indent="-457200">
              <a:lnSpc>
                <a:spcPct val="150000"/>
              </a:lnSpc>
              <a:buFont typeface="+mj-lt"/>
              <a:buAutoNum type="arabicPeriod"/>
            </a:pPr>
            <a:r>
              <a:rPr lang="en-MY" dirty="0" smtClean="0"/>
              <a:t>JSX is also type-safe and most of the errors can be caught during compilation.</a:t>
            </a:r>
          </a:p>
          <a:p>
            <a:pPr marL="457200" indent="-457200">
              <a:lnSpc>
                <a:spcPct val="150000"/>
              </a:lnSpc>
              <a:buFont typeface="+mj-lt"/>
              <a:buAutoNum type="arabicPeriod"/>
            </a:pPr>
            <a:r>
              <a:rPr lang="en-MY" dirty="0" smtClean="0"/>
              <a:t>JSX makes it easier and faster to write templates, if you are familiar with HTML.</a:t>
            </a:r>
          </a:p>
          <a:p>
            <a:pPr marL="457200" indent="-457200">
              <a:lnSpc>
                <a:spcPct val="150000"/>
              </a:lnSpc>
              <a:buFont typeface="+mj-lt"/>
              <a:buAutoNum type="arabicPeriod"/>
            </a:pPr>
            <a:endParaRPr lang="en-MY" dirty="0"/>
          </a:p>
        </p:txBody>
      </p:sp>
    </p:spTree>
    <p:extLst>
      <p:ext uri="{BB962C8B-B14F-4D97-AF65-F5344CB8AC3E}">
        <p14:creationId xmlns:p14="http://schemas.microsoft.com/office/powerpoint/2010/main" val="155687136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JSX Code</a:t>
            </a:r>
            <a:endParaRPr lang="en-MY" dirty="0"/>
          </a:p>
        </p:txBody>
      </p:sp>
      <p:sp>
        <p:nvSpPr>
          <p:cNvPr id="3" name="Content Placeholder 2"/>
          <p:cNvSpPr>
            <a:spLocks noGrp="1"/>
          </p:cNvSpPr>
          <p:nvPr>
            <p:ph idx="1"/>
          </p:nvPr>
        </p:nvSpPr>
        <p:spPr>
          <a:xfrm>
            <a:off x="457200" y="1268760"/>
            <a:ext cx="7542148" cy="5328592"/>
          </a:xfrm>
        </p:spPr>
        <p:txBody>
          <a:bodyPr>
            <a:normAutofit/>
          </a:bodyPr>
          <a:lstStyle/>
          <a:p>
            <a:pPr marL="0" indent="0">
              <a:lnSpc>
                <a:spcPct val="150000"/>
              </a:lnSpc>
              <a:buNone/>
            </a:pPr>
            <a:r>
              <a:rPr lang="en-MY" dirty="0" smtClean="0"/>
              <a:t>JSX looks like a regular HTML in most cases. The code </a:t>
            </a:r>
            <a:r>
              <a:rPr lang="en-MY" dirty="0" err="1" smtClean="0"/>
              <a:t>App.jsx</a:t>
            </a:r>
            <a:r>
              <a:rPr lang="en-MY" dirty="0" smtClean="0"/>
              <a:t> returns the div tag.</a:t>
            </a:r>
          </a:p>
          <a:p>
            <a:pPr marL="0" indent="0">
              <a:lnSpc>
                <a:spcPct val="150000"/>
              </a:lnSpc>
              <a:buNone/>
            </a:pPr>
            <a:r>
              <a:rPr lang="en-MY" dirty="0" smtClean="0"/>
              <a:t>import React from 'react'; </a:t>
            </a:r>
          </a:p>
          <a:p>
            <a:pPr marL="0" indent="0">
              <a:lnSpc>
                <a:spcPct val="110000"/>
              </a:lnSpc>
              <a:buNone/>
            </a:pPr>
            <a:r>
              <a:rPr lang="en-MY" dirty="0" smtClean="0"/>
              <a:t>class App extends </a:t>
            </a:r>
            <a:r>
              <a:rPr lang="en-MY" dirty="0" err="1" smtClean="0"/>
              <a:t>React.Component</a:t>
            </a:r>
            <a:r>
              <a:rPr lang="en-MY" dirty="0" smtClean="0"/>
              <a:t> { </a:t>
            </a:r>
          </a:p>
          <a:p>
            <a:pPr marL="0" indent="0">
              <a:lnSpc>
                <a:spcPct val="110000"/>
              </a:lnSpc>
              <a:buNone/>
            </a:pPr>
            <a:r>
              <a:rPr lang="en-MY" dirty="0"/>
              <a:t>	</a:t>
            </a:r>
            <a:r>
              <a:rPr lang="en-MY" dirty="0" smtClean="0"/>
              <a:t>render() { </a:t>
            </a:r>
          </a:p>
          <a:p>
            <a:pPr marL="0" indent="0">
              <a:lnSpc>
                <a:spcPct val="110000"/>
              </a:lnSpc>
              <a:buNone/>
            </a:pPr>
            <a:r>
              <a:rPr lang="en-MY" dirty="0"/>
              <a:t>	</a:t>
            </a:r>
            <a:r>
              <a:rPr lang="en-MY" dirty="0" smtClean="0"/>
              <a:t>	return ( &lt;div&gt; Hello World!!! &lt;/div&gt; ); </a:t>
            </a:r>
          </a:p>
          <a:p>
            <a:pPr marL="0" indent="0">
              <a:lnSpc>
                <a:spcPct val="110000"/>
              </a:lnSpc>
              <a:buNone/>
            </a:pPr>
            <a:r>
              <a:rPr lang="en-MY" dirty="0"/>
              <a:t>	</a:t>
            </a:r>
            <a:r>
              <a:rPr lang="en-MY" dirty="0" smtClean="0"/>
              <a:t>} </a:t>
            </a:r>
          </a:p>
          <a:p>
            <a:pPr marL="0" indent="0">
              <a:lnSpc>
                <a:spcPct val="110000"/>
              </a:lnSpc>
              <a:buNone/>
            </a:pPr>
            <a:r>
              <a:rPr lang="en-MY" dirty="0" smtClean="0"/>
              <a:t>} </a:t>
            </a:r>
          </a:p>
          <a:p>
            <a:pPr marL="0" indent="0">
              <a:lnSpc>
                <a:spcPct val="150000"/>
              </a:lnSpc>
              <a:buNone/>
            </a:pPr>
            <a:r>
              <a:rPr lang="en-MY" dirty="0" smtClean="0"/>
              <a:t>export default App; </a:t>
            </a:r>
          </a:p>
          <a:p>
            <a:pPr marL="0" indent="0">
              <a:lnSpc>
                <a:spcPct val="150000"/>
              </a:lnSpc>
              <a:buNone/>
            </a:pPr>
            <a:r>
              <a:rPr lang="en-MY" dirty="0" smtClean="0"/>
              <a:t>The value in the return is similar to HTML code.</a:t>
            </a:r>
          </a:p>
          <a:p>
            <a:pPr>
              <a:lnSpc>
                <a:spcPct val="150000"/>
              </a:lnSpc>
            </a:pPr>
            <a:endParaRPr lang="en-MY"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spTree>
    <p:extLst>
      <p:ext uri="{BB962C8B-B14F-4D97-AF65-F5344CB8AC3E}">
        <p14:creationId xmlns:p14="http://schemas.microsoft.com/office/powerpoint/2010/main" val="17170021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JSX Code</a:t>
            </a:r>
            <a:endParaRPr lang="en-MY" dirty="0"/>
          </a:p>
        </p:txBody>
      </p:sp>
      <p:sp>
        <p:nvSpPr>
          <p:cNvPr id="3" name="Content Placeholder 2"/>
          <p:cNvSpPr>
            <a:spLocks noGrp="1"/>
          </p:cNvSpPr>
          <p:nvPr>
            <p:ph idx="1"/>
          </p:nvPr>
        </p:nvSpPr>
        <p:spPr>
          <a:xfrm>
            <a:off x="457200" y="1268760"/>
            <a:ext cx="7542148" cy="5328592"/>
          </a:xfrm>
        </p:spPr>
        <p:txBody>
          <a:bodyPr>
            <a:normAutofit lnSpcReduction="10000"/>
          </a:bodyPr>
          <a:lstStyle/>
          <a:p>
            <a:pPr marL="0" indent="0">
              <a:lnSpc>
                <a:spcPct val="150000"/>
              </a:lnSpc>
              <a:buNone/>
            </a:pPr>
            <a:r>
              <a:rPr lang="en-MY" dirty="0" smtClean="0"/>
              <a:t>When ever JSX returns more nested HTML elements </a:t>
            </a:r>
            <a:r>
              <a:rPr lang="en-MY" b="1" dirty="0" smtClean="0"/>
              <a:t>must</a:t>
            </a:r>
            <a:r>
              <a:rPr lang="en-MY" dirty="0" smtClean="0"/>
              <a:t> wrap them with one container element. In most cases div tag is used as a wrapper tag for h1, h2 and p tags.</a:t>
            </a:r>
          </a:p>
          <a:p>
            <a:pPr marL="0" indent="0">
              <a:lnSpc>
                <a:spcPct val="150000"/>
              </a:lnSpc>
              <a:buNone/>
            </a:pPr>
            <a:r>
              <a:rPr lang="en-MY" dirty="0" smtClean="0"/>
              <a:t>import React from 'react'; </a:t>
            </a:r>
          </a:p>
          <a:p>
            <a:pPr marL="0" indent="0">
              <a:buNone/>
            </a:pPr>
            <a:r>
              <a:rPr lang="en-MY" dirty="0" smtClean="0"/>
              <a:t>class App extends </a:t>
            </a:r>
            <a:r>
              <a:rPr lang="en-MY" dirty="0" err="1" smtClean="0"/>
              <a:t>React.Component</a:t>
            </a:r>
            <a:r>
              <a:rPr lang="en-MY" dirty="0" smtClean="0"/>
              <a:t> { </a:t>
            </a:r>
          </a:p>
          <a:p>
            <a:pPr marL="0" indent="0">
              <a:buNone/>
            </a:pPr>
            <a:r>
              <a:rPr lang="en-MY" dirty="0"/>
              <a:t>	</a:t>
            </a:r>
            <a:r>
              <a:rPr lang="en-MY" dirty="0" smtClean="0"/>
              <a:t>render() { </a:t>
            </a:r>
          </a:p>
          <a:p>
            <a:pPr marL="0" indent="0">
              <a:buNone/>
            </a:pPr>
            <a:r>
              <a:rPr lang="en-MY" dirty="0"/>
              <a:t>	</a:t>
            </a:r>
            <a:r>
              <a:rPr lang="en-MY" dirty="0" smtClean="0"/>
              <a:t>	return ( </a:t>
            </a:r>
            <a:r>
              <a:rPr lang="en-MY" b="1" dirty="0" smtClean="0"/>
              <a:t>&lt;div&gt;</a:t>
            </a:r>
            <a:r>
              <a:rPr lang="en-MY" dirty="0" smtClean="0"/>
              <a:t>&lt;h1&gt;Header&lt;/h1&gt;</a:t>
            </a:r>
          </a:p>
          <a:p>
            <a:pPr marL="0" indent="0">
              <a:buNone/>
            </a:pPr>
            <a:r>
              <a:rPr lang="en-MY" dirty="0"/>
              <a:t>	</a:t>
            </a:r>
            <a:r>
              <a:rPr lang="en-MY" dirty="0" smtClean="0"/>
              <a:t>		&lt;h2&gt;Content&lt;/h2&gt;&lt;p&gt;</a:t>
            </a:r>
          </a:p>
          <a:p>
            <a:pPr marL="0" indent="0">
              <a:buNone/>
            </a:pPr>
            <a:r>
              <a:rPr lang="en-MY" dirty="0"/>
              <a:t>	</a:t>
            </a:r>
            <a:r>
              <a:rPr lang="en-MY" dirty="0" smtClean="0"/>
              <a:t>		This is the content!!!&lt;/p&gt;</a:t>
            </a:r>
            <a:r>
              <a:rPr lang="en-MY" b="1" dirty="0" smtClean="0"/>
              <a:t>&lt;/div&gt;</a:t>
            </a:r>
            <a:r>
              <a:rPr lang="en-MY" dirty="0" smtClean="0"/>
              <a:t> ); </a:t>
            </a:r>
          </a:p>
          <a:p>
            <a:pPr marL="0" indent="0">
              <a:buNone/>
            </a:pPr>
            <a:r>
              <a:rPr lang="en-MY" dirty="0"/>
              <a:t>	</a:t>
            </a:r>
            <a:r>
              <a:rPr lang="en-MY" dirty="0" smtClean="0"/>
              <a:t>} </a:t>
            </a:r>
          </a:p>
          <a:p>
            <a:pPr marL="0" indent="0">
              <a:buNone/>
            </a:pPr>
            <a:r>
              <a:rPr lang="en-MY" dirty="0" smtClean="0"/>
              <a:t>} </a:t>
            </a:r>
          </a:p>
          <a:p>
            <a:pPr marL="0" indent="0">
              <a:buNone/>
            </a:pPr>
            <a:r>
              <a:rPr lang="en-MY" dirty="0" smtClean="0"/>
              <a:t>export default App;</a:t>
            </a:r>
            <a:endParaRPr lang="en-MY"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a:t>i</a:t>
            </a:r>
            <a:r>
              <a:rPr lang="en-MY" sz="3200" dirty="0" smtClean="0"/>
              <a:t>ndex.js</a:t>
            </a:r>
            <a:endParaRPr lang="en-MY" sz="3200" dirty="0"/>
          </a:p>
        </p:txBody>
      </p:sp>
      <p:sp>
        <p:nvSpPr>
          <p:cNvPr id="5" name="TextBox 4"/>
          <p:cNvSpPr txBox="1"/>
          <p:nvPr/>
        </p:nvSpPr>
        <p:spPr>
          <a:xfrm>
            <a:off x="4211960" y="5517232"/>
            <a:ext cx="3100464" cy="646331"/>
          </a:xfrm>
          <a:prstGeom prst="rect">
            <a:avLst/>
          </a:prstGeom>
          <a:solidFill>
            <a:srgbClr val="FFFF00"/>
          </a:solidFill>
          <a:ln w="3175">
            <a:solidFill>
              <a:schemeClr val="tx1"/>
            </a:solidFill>
          </a:ln>
        </p:spPr>
        <p:txBody>
          <a:bodyPr wrap="none" rtlCol="0">
            <a:spAutoFit/>
          </a:bodyPr>
          <a:lstStyle/>
          <a:p>
            <a:pPr algn="ctr"/>
            <a:r>
              <a:rPr lang="en-MY" dirty="0" smtClean="0"/>
              <a:t>&lt;div&gt; tag is used as a container</a:t>
            </a:r>
          </a:p>
          <a:p>
            <a:pPr algn="ctr"/>
            <a:r>
              <a:rPr lang="en-MY" dirty="0" smtClean="0"/>
              <a:t>tag for h1, h2 and p tags</a:t>
            </a:r>
            <a:endParaRPr lang="en-MY" dirty="0"/>
          </a:p>
        </p:txBody>
      </p:sp>
      <p:cxnSp>
        <p:nvCxnSpPr>
          <p:cNvPr id="7" name="Straight Arrow Connector 6"/>
          <p:cNvCxnSpPr>
            <a:stCxn id="5" idx="0"/>
          </p:cNvCxnSpPr>
          <p:nvPr/>
        </p:nvCxnSpPr>
        <p:spPr>
          <a:xfrm flipV="1">
            <a:off x="5762192" y="5157192"/>
            <a:ext cx="610008" cy="3600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98625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Babel </a:t>
            </a:r>
            <a:r>
              <a:rPr lang="en-MY" dirty="0" err="1" smtClean="0"/>
              <a:t>Repl</a:t>
            </a:r>
            <a:endParaRPr lang="en-MY" dirty="0"/>
          </a:p>
        </p:txBody>
      </p:sp>
      <p:sp>
        <p:nvSpPr>
          <p:cNvPr id="3" name="Content Placeholder 2"/>
          <p:cNvSpPr>
            <a:spLocks noGrp="1"/>
          </p:cNvSpPr>
          <p:nvPr>
            <p:ph idx="1"/>
          </p:nvPr>
        </p:nvSpPr>
        <p:spPr>
          <a:xfrm>
            <a:off x="457200" y="1268760"/>
            <a:ext cx="8229600" cy="1368152"/>
          </a:xfrm>
        </p:spPr>
        <p:txBody>
          <a:bodyPr/>
          <a:lstStyle/>
          <a:p>
            <a:pPr marL="0" indent="0">
              <a:lnSpc>
                <a:spcPct val="150000"/>
              </a:lnSpc>
              <a:buNone/>
            </a:pPr>
            <a:r>
              <a:rPr lang="en-MY" b="1" dirty="0"/>
              <a:t>Babel REPL </a:t>
            </a:r>
            <a:r>
              <a:rPr lang="en-MY" dirty="0"/>
              <a:t>is an online tool that converts JSX code to REACT code.</a:t>
            </a:r>
          </a:p>
          <a:p>
            <a:pPr marL="0" indent="0">
              <a:lnSpc>
                <a:spcPct val="150000"/>
              </a:lnSpc>
              <a:buNone/>
            </a:pPr>
            <a:r>
              <a:rPr lang="en-MY" dirty="0"/>
              <a:t>To access Babel </a:t>
            </a:r>
            <a:r>
              <a:rPr lang="en-MY" dirty="0" err="1"/>
              <a:t>Repl</a:t>
            </a:r>
            <a:r>
              <a:rPr lang="en-MY" dirty="0"/>
              <a:t> go to </a:t>
            </a:r>
            <a:r>
              <a:rPr lang="en-MY" dirty="0">
                <a:hlinkClick r:id="rId2"/>
              </a:rPr>
              <a:t>http://</a:t>
            </a:r>
            <a:r>
              <a:rPr lang="en-MY" dirty="0" smtClean="0">
                <a:hlinkClick r:id="rId2"/>
              </a:rPr>
              <a:t>babeljs.io/repl</a:t>
            </a:r>
            <a:endParaRPr lang="en-MY" dirty="0" smtClean="0"/>
          </a:p>
          <a:p>
            <a:pPr marL="0" indent="0">
              <a:lnSpc>
                <a:spcPct val="150000"/>
              </a:lnSpc>
              <a:buNone/>
            </a:pPr>
            <a:endParaRPr lang="en-MY"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285" y="2549138"/>
            <a:ext cx="8596279" cy="3832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655638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Babel </a:t>
            </a:r>
            <a:r>
              <a:rPr lang="en-MY" dirty="0" err="1" smtClean="0"/>
              <a:t>Repl</a:t>
            </a:r>
            <a:endParaRPr lang="en-MY" dirty="0"/>
          </a:p>
        </p:txBody>
      </p:sp>
      <p:sp>
        <p:nvSpPr>
          <p:cNvPr id="3" name="Content Placeholder 2"/>
          <p:cNvSpPr>
            <a:spLocks noGrp="1"/>
          </p:cNvSpPr>
          <p:nvPr>
            <p:ph idx="1"/>
          </p:nvPr>
        </p:nvSpPr>
        <p:spPr>
          <a:xfrm>
            <a:off x="457200" y="1268760"/>
            <a:ext cx="8229600" cy="1368152"/>
          </a:xfrm>
        </p:spPr>
        <p:txBody>
          <a:bodyPr/>
          <a:lstStyle/>
          <a:p>
            <a:pPr marL="0" indent="0">
              <a:lnSpc>
                <a:spcPct val="150000"/>
              </a:lnSpc>
              <a:buNone/>
            </a:pPr>
            <a:r>
              <a:rPr lang="en-MY" dirty="0" smtClean="0"/>
              <a:t>In JSX if a value is enclosed with "" (double quote) it is always string.</a:t>
            </a:r>
          </a:p>
          <a:p>
            <a:pPr marL="0" indent="0">
              <a:lnSpc>
                <a:spcPct val="150000"/>
              </a:lnSpc>
              <a:buNone/>
            </a:pPr>
            <a:r>
              <a:rPr lang="en-MY" dirty="0" smtClean="0"/>
              <a:t>In the following screen the string value red is enclosed "" </a:t>
            </a:r>
            <a:endParaRPr lang="en-MY"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464" y="2549139"/>
            <a:ext cx="8537420" cy="3783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950844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Babel </a:t>
            </a:r>
            <a:r>
              <a:rPr lang="en-MY" dirty="0" err="1" smtClean="0"/>
              <a:t>Repl</a:t>
            </a:r>
            <a:endParaRPr lang="en-MY" dirty="0"/>
          </a:p>
        </p:txBody>
      </p:sp>
      <p:sp>
        <p:nvSpPr>
          <p:cNvPr id="3" name="Content Placeholder 2"/>
          <p:cNvSpPr>
            <a:spLocks noGrp="1"/>
          </p:cNvSpPr>
          <p:nvPr>
            <p:ph idx="1"/>
          </p:nvPr>
        </p:nvSpPr>
        <p:spPr>
          <a:xfrm>
            <a:off x="457200" y="1268760"/>
            <a:ext cx="8229600" cy="1368152"/>
          </a:xfrm>
        </p:spPr>
        <p:txBody>
          <a:bodyPr>
            <a:normAutofit/>
          </a:bodyPr>
          <a:lstStyle/>
          <a:p>
            <a:pPr marL="0" indent="0">
              <a:lnSpc>
                <a:spcPct val="150000"/>
              </a:lnSpc>
              <a:buNone/>
            </a:pPr>
            <a:r>
              <a:rPr lang="en-MY" dirty="0" smtClean="0"/>
              <a:t>In JSX the other type of values are enclosed with { }. In the following screen the integer value 2 is enclosed with {2}</a:t>
            </a:r>
            <a:endParaRPr lang="en-MY"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2542753"/>
            <a:ext cx="861060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16006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Babel </a:t>
            </a:r>
            <a:r>
              <a:rPr lang="en-MY" dirty="0" err="1" smtClean="0"/>
              <a:t>Repl</a:t>
            </a:r>
            <a:endParaRPr lang="en-MY" dirty="0"/>
          </a:p>
        </p:txBody>
      </p:sp>
      <p:sp>
        <p:nvSpPr>
          <p:cNvPr id="3" name="Content Placeholder 2"/>
          <p:cNvSpPr>
            <a:spLocks noGrp="1"/>
          </p:cNvSpPr>
          <p:nvPr>
            <p:ph idx="1"/>
          </p:nvPr>
        </p:nvSpPr>
        <p:spPr>
          <a:xfrm>
            <a:off x="457200" y="1268760"/>
            <a:ext cx="8229600" cy="1368152"/>
          </a:xfrm>
        </p:spPr>
        <p:txBody>
          <a:bodyPr>
            <a:normAutofit/>
          </a:bodyPr>
          <a:lstStyle/>
          <a:p>
            <a:pPr marL="0" indent="0">
              <a:lnSpc>
                <a:spcPct val="150000"/>
              </a:lnSpc>
              <a:buNone/>
            </a:pPr>
            <a:r>
              <a:rPr lang="en-MY" dirty="0" smtClean="0"/>
              <a:t>In JSX the other type of values are enclosed with { }. In the following screen the boolean value false is enclosed with { false }</a:t>
            </a:r>
            <a:endParaRPr lang="en-MY"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114" y="2542753"/>
            <a:ext cx="861060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896353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Attributes</a:t>
            </a:r>
            <a:endParaRPr lang="en-MY" dirty="0"/>
          </a:p>
        </p:txBody>
      </p:sp>
      <p:sp>
        <p:nvSpPr>
          <p:cNvPr id="3" name="Content Placeholder 2"/>
          <p:cNvSpPr>
            <a:spLocks noGrp="1"/>
          </p:cNvSpPr>
          <p:nvPr>
            <p:ph idx="1"/>
          </p:nvPr>
        </p:nvSpPr>
        <p:spPr>
          <a:xfrm>
            <a:off x="457200" y="1268760"/>
            <a:ext cx="7542148" cy="5328592"/>
          </a:xfrm>
        </p:spPr>
        <p:txBody>
          <a:bodyPr>
            <a:normAutofit fontScale="92500" lnSpcReduction="20000"/>
          </a:bodyPr>
          <a:lstStyle/>
          <a:p>
            <a:pPr marL="0" indent="0">
              <a:lnSpc>
                <a:spcPct val="150000"/>
              </a:lnSpc>
              <a:buNone/>
            </a:pPr>
            <a:r>
              <a:rPr lang="en-MY" sz="2400" dirty="0" smtClean="0"/>
              <a:t>In addition to regular HTML properties and </a:t>
            </a:r>
            <a:r>
              <a:rPr lang="en-MY" sz="2400" dirty="0"/>
              <a:t>attributes </a:t>
            </a:r>
            <a:r>
              <a:rPr lang="en-MY" sz="2400" dirty="0" smtClean="0"/>
              <a:t>custom </a:t>
            </a:r>
            <a:r>
              <a:rPr lang="en-MY" sz="2400" dirty="0"/>
              <a:t>attributes </a:t>
            </a:r>
            <a:r>
              <a:rPr lang="en-MY" sz="2400" dirty="0" smtClean="0"/>
              <a:t>can be declared and used. To add custom attributes, those attributes must be prefixed with "</a:t>
            </a:r>
            <a:r>
              <a:rPr lang="en-MY" sz="2400" b="1" dirty="0" smtClean="0"/>
              <a:t>data-"</a:t>
            </a:r>
            <a:r>
              <a:rPr lang="en-MY" sz="2400" dirty="0" smtClean="0"/>
              <a:t>. </a:t>
            </a:r>
          </a:p>
          <a:p>
            <a:pPr marL="0" indent="0">
              <a:lnSpc>
                <a:spcPct val="150000"/>
              </a:lnSpc>
              <a:buNone/>
            </a:pPr>
            <a:r>
              <a:rPr lang="en-MY" dirty="0" smtClean="0"/>
              <a:t>import React from 'react'; </a:t>
            </a:r>
          </a:p>
          <a:p>
            <a:pPr marL="0" indent="0">
              <a:lnSpc>
                <a:spcPct val="120000"/>
              </a:lnSpc>
              <a:buNone/>
            </a:pPr>
            <a:r>
              <a:rPr lang="en-MY" dirty="0" smtClean="0"/>
              <a:t>class App extends </a:t>
            </a:r>
            <a:r>
              <a:rPr lang="en-MY" dirty="0" err="1" smtClean="0"/>
              <a:t>React.Component</a:t>
            </a:r>
            <a:r>
              <a:rPr lang="en-MY" dirty="0" smtClean="0"/>
              <a:t> { </a:t>
            </a:r>
            <a:endParaRPr lang="en-MY" dirty="0"/>
          </a:p>
          <a:p>
            <a:pPr marL="0" indent="0">
              <a:lnSpc>
                <a:spcPct val="120000"/>
              </a:lnSpc>
              <a:buNone/>
            </a:pPr>
            <a:r>
              <a:rPr lang="en-MY" dirty="0" smtClean="0"/>
              <a:t>	render() { </a:t>
            </a:r>
          </a:p>
          <a:p>
            <a:pPr marL="0" indent="0">
              <a:lnSpc>
                <a:spcPct val="120000"/>
              </a:lnSpc>
              <a:buNone/>
            </a:pPr>
            <a:r>
              <a:rPr lang="en-MY" dirty="0"/>
              <a:t>	</a:t>
            </a:r>
            <a:r>
              <a:rPr lang="en-MY" dirty="0" smtClean="0"/>
              <a:t>	return ( &lt;div&gt; &lt;h1&gt;Header&lt;/h1&gt;</a:t>
            </a:r>
          </a:p>
          <a:p>
            <a:pPr marL="0" indent="0">
              <a:lnSpc>
                <a:spcPct val="120000"/>
              </a:lnSpc>
              <a:buNone/>
            </a:pPr>
            <a:r>
              <a:rPr lang="en-MY" dirty="0"/>
              <a:t>	</a:t>
            </a:r>
            <a:r>
              <a:rPr lang="en-MY" dirty="0" smtClean="0"/>
              <a:t>		 &lt;h2&gt;Content&lt;/h2&gt; </a:t>
            </a:r>
          </a:p>
          <a:p>
            <a:pPr marL="0" indent="0">
              <a:lnSpc>
                <a:spcPct val="120000"/>
              </a:lnSpc>
              <a:buNone/>
            </a:pPr>
            <a:r>
              <a:rPr lang="en-MY" dirty="0"/>
              <a:t>	</a:t>
            </a:r>
            <a:r>
              <a:rPr lang="en-MY" dirty="0" smtClean="0"/>
              <a:t>		&lt;p data-</a:t>
            </a:r>
            <a:r>
              <a:rPr lang="en-MY" dirty="0" err="1" smtClean="0"/>
              <a:t>myattribute</a:t>
            </a:r>
            <a:r>
              <a:rPr lang="en-MY" dirty="0" smtClean="0"/>
              <a:t> = "</a:t>
            </a:r>
            <a:r>
              <a:rPr lang="en-MY" dirty="0" err="1" smtClean="0"/>
              <a:t>somevalue</a:t>
            </a:r>
            <a:r>
              <a:rPr lang="en-MY" dirty="0" smtClean="0"/>
              <a:t>"&gt;</a:t>
            </a:r>
          </a:p>
          <a:p>
            <a:pPr marL="0" indent="0">
              <a:lnSpc>
                <a:spcPct val="120000"/>
              </a:lnSpc>
              <a:buNone/>
            </a:pPr>
            <a:r>
              <a:rPr lang="en-MY" dirty="0"/>
              <a:t>	</a:t>
            </a:r>
            <a:r>
              <a:rPr lang="en-MY" dirty="0" smtClean="0"/>
              <a:t>		This is the content!!!&lt;/p&gt; &lt;/div&gt; ); </a:t>
            </a:r>
          </a:p>
          <a:p>
            <a:pPr marL="0" indent="0">
              <a:lnSpc>
                <a:spcPct val="120000"/>
              </a:lnSpc>
              <a:buNone/>
            </a:pPr>
            <a:r>
              <a:rPr lang="en-MY" dirty="0"/>
              <a:t>	</a:t>
            </a:r>
            <a:r>
              <a:rPr lang="en-MY" dirty="0" smtClean="0"/>
              <a:t>} </a:t>
            </a:r>
          </a:p>
          <a:p>
            <a:pPr marL="0" indent="0">
              <a:lnSpc>
                <a:spcPct val="120000"/>
              </a:lnSpc>
              <a:buNone/>
            </a:pPr>
            <a:r>
              <a:rPr lang="en-MY" dirty="0" smtClean="0"/>
              <a:t>} </a:t>
            </a:r>
          </a:p>
          <a:p>
            <a:pPr marL="0" indent="0">
              <a:lnSpc>
                <a:spcPct val="120000"/>
              </a:lnSpc>
              <a:buNone/>
            </a:pPr>
            <a:r>
              <a:rPr lang="en-MY" dirty="0" smtClean="0"/>
              <a:t>export default App;</a:t>
            </a:r>
            <a:endParaRPr lang="en-MY"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a:t>i</a:t>
            </a:r>
            <a:r>
              <a:rPr lang="en-MY" sz="3200" dirty="0" smtClean="0"/>
              <a:t>ndex.js</a:t>
            </a:r>
            <a:endParaRPr lang="en-MY" sz="3200" dirty="0"/>
          </a:p>
        </p:txBody>
      </p:sp>
    </p:spTree>
    <p:extLst>
      <p:ext uri="{BB962C8B-B14F-4D97-AF65-F5344CB8AC3E}">
        <p14:creationId xmlns:p14="http://schemas.microsoft.com/office/powerpoint/2010/main" val="204262227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JSX - Expression</a:t>
            </a:r>
            <a:endParaRPr lang="en-MY" dirty="0"/>
          </a:p>
        </p:txBody>
      </p:sp>
      <p:sp>
        <p:nvSpPr>
          <p:cNvPr id="3" name="Content Placeholder 2"/>
          <p:cNvSpPr>
            <a:spLocks noGrp="1"/>
          </p:cNvSpPr>
          <p:nvPr>
            <p:ph idx="1"/>
          </p:nvPr>
        </p:nvSpPr>
        <p:spPr>
          <a:xfrm>
            <a:off x="457200" y="1268760"/>
            <a:ext cx="7542148" cy="5328592"/>
          </a:xfrm>
        </p:spPr>
        <p:txBody>
          <a:bodyPr/>
          <a:lstStyle/>
          <a:p>
            <a:pPr marL="0" indent="0">
              <a:lnSpc>
                <a:spcPct val="150000"/>
              </a:lnSpc>
              <a:buNone/>
            </a:pPr>
            <a:r>
              <a:rPr lang="en-MY" dirty="0" smtClean="0"/>
              <a:t>JavaScript expressions can be used inside JSX. JavaScript expressions will be wrap in curly brackets </a:t>
            </a:r>
            <a:r>
              <a:rPr lang="en-MY" b="1" dirty="0" smtClean="0"/>
              <a:t>{}</a:t>
            </a:r>
            <a:r>
              <a:rPr lang="en-MY" dirty="0" smtClean="0"/>
              <a:t>. The following example will render </a:t>
            </a:r>
            <a:r>
              <a:rPr lang="en-MY" b="1" dirty="0" smtClean="0"/>
              <a:t>2</a:t>
            </a:r>
            <a:r>
              <a:rPr lang="en-MY" dirty="0" smtClean="0"/>
              <a:t>.</a:t>
            </a:r>
          </a:p>
          <a:p>
            <a:pPr marL="0" indent="0">
              <a:lnSpc>
                <a:spcPct val="150000"/>
              </a:lnSpc>
              <a:buNone/>
            </a:pPr>
            <a:r>
              <a:rPr lang="en-MY" dirty="0" smtClean="0"/>
              <a:t>import React from 'react'; </a:t>
            </a:r>
          </a:p>
          <a:p>
            <a:pPr marL="0" indent="0">
              <a:buNone/>
            </a:pPr>
            <a:r>
              <a:rPr lang="en-MY" dirty="0" smtClean="0"/>
              <a:t>class App extends </a:t>
            </a:r>
            <a:r>
              <a:rPr lang="en-MY" dirty="0" err="1" smtClean="0"/>
              <a:t>React.Component</a:t>
            </a:r>
            <a:r>
              <a:rPr lang="en-MY" dirty="0" smtClean="0"/>
              <a:t> { </a:t>
            </a:r>
          </a:p>
          <a:p>
            <a:pPr marL="0" indent="0">
              <a:buNone/>
            </a:pPr>
            <a:r>
              <a:rPr lang="en-MY" dirty="0"/>
              <a:t>	</a:t>
            </a:r>
            <a:r>
              <a:rPr lang="en-MY" dirty="0" smtClean="0"/>
              <a:t>render() { </a:t>
            </a:r>
          </a:p>
          <a:p>
            <a:pPr marL="0" indent="0">
              <a:buNone/>
            </a:pPr>
            <a:r>
              <a:rPr lang="en-MY" dirty="0"/>
              <a:t>	</a:t>
            </a:r>
            <a:r>
              <a:rPr lang="en-MY" dirty="0" smtClean="0"/>
              <a:t>	return ( &lt;div&gt; &lt;h1&gt;{1+1}&lt;/h1&gt; &lt;/div&gt; ); </a:t>
            </a:r>
          </a:p>
          <a:p>
            <a:pPr marL="0" indent="0">
              <a:buNone/>
            </a:pPr>
            <a:r>
              <a:rPr lang="en-MY" dirty="0"/>
              <a:t>	</a:t>
            </a:r>
            <a:r>
              <a:rPr lang="en-MY" dirty="0" smtClean="0"/>
              <a:t>} </a:t>
            </a:r>
          </a:p>
          <a:p>
            <a:pPr marL="0" indent="0">
              <a:buNone/>
            </a:pPr>
            <a:r>
              <a:rPr lang="en-MY" dirty="0" smtClean="0"/>
              <a:t>} </a:t>
            </a:r>
          </a:p>
          <a:p>
            <a:pPr marL="0" indent="0">
              <a:buNone/>
            </a:pPr>
            <a:r>
              <a:rPr lang="en-MY" dirty="0" smtClean="0"/>
              <a:t>export default App;</a:t>
            </a:r>
            <a:endParaRPr lang="en-MY" dirty="0"/>
          </a:p>
        </p:txBody>
      </p:sp>
      <p:pic>
        <p:nvPicPr>
          <p:cNvPr id="4098" name="Picture 2" descr="React JSX Inline Java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5255100"/>
            <a:ext cx="4824536" cy="12702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a:t>i</a:t>
            </a:r>
            <a:r>
              <a:rPr lang="en-MY" sz="3200" dirty="0" smtClean="0"/>
              <a:t>ndex.js</a:t>
            </a:r>
            <a:endParaRPr lang="en-MY" sz="3200" dirty="0"/>
          </a:p>
        </p:txBody>
      </p:sp>
    </p:spTree>
    <p:extLst>
      <p:ext uri="{BB962C8B-B14F-4D97-AF65-F5344CB8AC3E}">
        <p14:creationId xmlns:p14="http://schemas.microsoft.com/office/powerpoint/2010/main" val="914412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Node.js - Installation</a:t>
            </a:r>
            <a:endParaRPr lang="en-MY" sz="4800" dirty="0"/>
          </a:p>
        </p:txBody>
      </p:sp>
      <p:sp>
        <p:nvSpPr>
          <p:cNvPr id="3" name="Content Placeholder 2"/>
          <p:cNvSpPr>
            <a:spLocks noGrp="1"/>
          </p:cNvSpPr>
          <p:nvPr>
            <p:ph sz="quarter" idx="1"/>
          </p:nvPr>
        </p:nvSpPr>
        <p:spPr/>
        <p:txBody>
          <a:bodyPr>
            <a:noAutofit/>
          </a:bodyPr>
          <a:lstStyle/>
          <a:p>
            <a:pPr marL="114300" indent="0">
              <a:lnSpc>
                <a:spcPct val="150000"/>
              </a:lnSpc>
              <a:buNone/>
            </a:pPr>
            <a:r>
              <a:rPr lang="en-MY" dirty="0" smtClean="0"/>
              <a:t>Node </a:t>
            </a:r>
            <a:r>
              <a:rPr lang="en-MY" dirty="0"/>
              <a:t>is available here − </a:t>
            </a:r>
            <a:r>
              <a:rPr lang="en-MY" i="1" dirty="0">
                <a:hlinkClick r:id="rId2"/>
              </a:rPr>
              <a:t>https://</a:t>
            </a:r>
            <a:r>
              <a:rPr lang="en-MY" i="1" dirty="0" smtClean="0">
                <a:hlinkClick r:id="rId2"/>
              </a:rPr>
              <a:t>nodejs.org/en/download</a:t>
            </a:r>
            <a:endParaRPr lang="en-MY" i="1" dirty="0" smtClean="0"/>
          </a:p>
          <a:p>
            <a:pPr marL="114300" indent="0">
              <a:lnSpc>
                <a:spcPct val="150000"/>
              </a:lnSpc>
              <a:buNone/>
            </a:pPr>
            <a:r>
              <a:rPr lang="en-MY" dirty="0" smtClean="0"/>
              <a:t>NPM node package manager, is </a:t>
            </a:r>
            <a:r>
              <a:rPr lang="en-MY" dirty="0"/>
              <a:t>distributed with </a:t>
            </a:r>
            <a:r>
              <a:rPr lang="en-MY" dirty="0" smtClean="0"/>
              <a:t>Node.js, </a:t>
            </a:r>
            <a:r>
              <a:rPr lang="en-MY" dirty="0"/>
              <a:t>which means that when you </a:t>
            </a:r>
            <a:r>
              <a:rPr lang="en-MY" dirty="0" smtClean="0"/>
              <a:t>install </a:t>
            </a:r>
            <a:r>
              <a:rPr lang="en-MY" dirty="0"/>
              <a:t>Node.js, </a:t>
            </a:r>
            <a:r>
              <a:rPr lang="en-MY" dirty="0" smtClean="0"/>
              <a:t>automatically </a:t>
            </a:r>
            <a:r>
              <a:rPr lang="en-MY" dirty="0" err="1" smtClean="0"/>
              <a:t>npm</a:t>
            </a:r>
            <a:r>
              <a:rPr lang="en-MY" dirty="0" smtClean="0"/>
              <a:t> also get installed. Download the LTS (Long term support) version.</a:t>
            </a:r>
            <a:endParaRPr lang="en-MY" dirty="0"/>
          </a:p>
          <a:p>
            <a:pPr marL="114300" indent="0">
              <a:lnSpc>
                <a:spcPct val="150000"/>
              </a:lnSpc>
              <a:buNone/>
            </a:pPr>
            <a:r>
              <a:rPr lang="en-MY" u="sng" dirty="0"/>
              <a:t>Installation on Windows</a:t>
            </a:r>
          </a:p>
          <a:p>
            <a:pPr marL="571500" indent="-457200">
              <a:lnSpc>
                <a:spcPct val="150000"/>
              </a:lnSpc>
              <a:buFont typeface="+mj-lt"/>
              <a:buAutoNum type="arabicPeriod"/>
            </a:pPr>
            <a:r>
              <a:rPr lang="en-MY" dirty="0" smtClean="0"/>
              <a:t>Download </a:t>
            </a:r>
            <a:r>
              <a:rPr lang="en-MY" dirty="0"/>
              <a:t>and run the .</a:t>
            </a:r>
            <a:r>
              <a:rPr lang="en-MY" dirty="0" err="1"/>
              <a:t>msi</a:t>
            </a:r>
            <a:r>
              <a:rPr lang="en-MY" dirty="0"/>
              <a:t> installer for Node</a:t>
            </a:r>
            <a:r>
              <a:rPr lang="en-MY" dirty="0" smtClean="0"/>
              <a:t>.</a:t>
            </a:r>
          </a:p>
          <a:p>
            <a:pPr marL="571500" indent="-457200">
              <a:lnSpc>
                <a:spcPct val="150000"/>
              </a:lnSpc>
              <a:buFont typeface="+mj-lt"/>
              <a:buAutoNum type="arabicPeriod"/>
            </a:pPr>
            <a:r>
              <a:rPr lang="en-MY" dirty="0" smtClean="0"/>
              <a:t>To </a:t>
            </a:r>
            <a:r>
              <a:rPr lang="en-MY" dirty="0"/>
              <a:t>verify if </a:t>
            </a:r>
            <a:r>
              <a:rPr lang="en-MY" dirty="0" smtClean="0"/>
              <a:t>the installation of node was </a:t>
            </a:r>
            <a:r>
              <a:rPr lang="en-MY" dirty="0"/>
              <a:t>successful, enter </a:t>
            </a:r>
            <a:r>
              <a:rPr lang="en-MY" dirty="0" smtClean="0"/>
              <a:t>the command </a:t>
            </a:r>
            <a:r>
              <a:rPr lang="en-MY" b="1" i="1" dirty="0"/>
              <a:t>node </a:t>
            </a:r>
            <a:r>
              <a:rPr lang="en-MY" b="1" i="1" dirty="0" smtClean="0"/>
              <a:t>--v</a:t>
            </a:r>
            <a:r>
              <a:rPr lang="en-MY" dirty="0" smtClean="0"/>
              <a:t> </a:t>
            </a:r>
            <a:r>
              <a:rPr lang="en-MY" dirty="0"/>
              <a:t>in the terminal window</a:t>
            </a:r>
            <a:r>
              <a:rPr lang="en-MY" dirty="0" smtClean="0"/>
              <a:t>.</a:t>
            </a:r>
          </a:p>
          <a:p>
            <a:pPr marL="571500" indent="-457200">
              <a:lnSpc>
                <a:spcPct val="150000"/>
              </a:lnSpc>
              <a:buFont typeface="+mj-lt"/>
              <a:buAutoNum type="arabicPeriod"/>
            </a:pPr>
            <a:r>
              <a:rPr lang="en-MY" dirty="0" smtClean="0"/>
              <a:t>To verify if the installation of </a:t>
            </a:r>
            <a:r>
              <a:rPr lang="en-MY" dirty="0" err="1" smtClean="0"/>
              <a:t>npm</a:t>
            </a:r>
            <a:r>
              <a:rPr lang="en-MY" dirty="0" smtClean="0"/>
              <a:t> was successful, enter the command </a:t>
            </a:r>
            <a:r>
              <a:rPr lang="en-MY" b="1" dirty="0" err="1" smtClean="0"/>
              <a:t>npm</a:t>
            </a:r>
            <a:r>
              <a:rPr lang="en-MY" b="1" dirty="0" smtClean="0"/>
              <a:t> --v</a:t>
            </a:r>
            <a:r>
              <a:rPr lang="en-MY" dirty="0" smtClean="0"/>
              <a:t> in the terminal window.</a:t>
            </a:r>
            <a:endParaRPr lang="en-MY" dirty="0"/>
          </a:p>
        </p:txBody>
      </p:sp>
    </p:spTree>
    <p:extLst>
      <p:ext uri="{BB962C8B-B14F-4D97-AF65-F5344CB8AC3E}">
        <p14:creationId xmlns:p14="http://schemas.microsoft.com/office/powerpoint/2010/main" val="34310098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JSX – Decision Making</a:t>
            </a:r>
            <a:endParaRPr lang="en-MY" dirty="0"/>
          </a:p>
        </p:txBody>
      </p:sp>
      <p:sp>
        <p:nvSpPr>
          <p:cNvPr id="3" name="Content Placeholder 2"/>
          <p:cNvSpPr>
            <a:spLocks noGrp="1"/>
          </p:cNvSpPr>
          <p:nvPr>
            <p:ph idx="1"/>
          </p:nvPr>
        </p:nvSpPr>
        <p:spPr>
          <a:xfrm>
            <a:off x="251520" y="1268760"/>
            <a:ext cx="8567601" cy="5328592"/>
          </a:xfrm>
        </p:spPr>
        <p:txBody>
          <a:bodyPr>
            <a:normAutofit lnSpcReduction="10000"/>
          </a:bodyPr>
          <a:lstStyle/>
          <a:p>
            <a:pPr marL="457200" indent="-457200">
              <a:lnSpc>
                <a:spcPct val="150000"/>
              </a:lnSpc>
              <a:buFont typeface="+mj-lt"/>
              <a:buAutoNum type="arabicPeriod"/>
            </a:pPr>
            <a:r>
              <a:rPr lang="en-MY" dirty="0" smtClean="0"/>
              <a:t>JavaScript </a:t>
            </a:r>
            <a:r>
              <a:rPr lang="en-MY" b="1" dirty="0" smtClean="0"/>
              <a:t>if else</a:t>
            </a:r>
            <a:r>
              <a:rPr lang="en-MY" dirty="0" smtClean="0"/>
              <a:t> statements cannot be used inside JSX.</a:t>
            </a:r>
          </a:p>
          <a:p>
            <a:pPr marL="457200" indent="-457200">
              <a:lnSpc>
                <a:spcPct val="150000"/>
              </a:lnSpc>
              <a:buFont typeface="+mj-lt"/>
              <a:buAutoNum type="arabicPeriod"/>
            </a:pPr>
            <a:r>
              <a:rPr lang="en-MY" dirty="0" smtClean="0"/>
              <a:t>The </a:t>
            </a:r>
            <a:r>
              <a:rPr lang="en-MY" b="1" dirty="0" smtClean="0"/>
              <a:t>conditional (ternary)</a:t>
            </a:r>
            <a:r>
              <a:rPr lang="en-MY" dirty="0" smtClean="0"/>
              <a:t> expressions can be used inside JSX. </a:t>
            </a:r>
          </a:p>
          <a:p>
            <a:pPr marL="457200" indent="-457200">
              <a:lnSpc>
                <a:spcPct val="150000"/>
              </a:lnSpc>
              <a:buFont typeface="+mj-lt"/>
              <a:buAutoNum type="arabicPeriod"/>
            </a:pPr>
            <a:r>
              <a:rPr lang="en-MY" dirty="0" smtClean="0"/>
              <a:t>The variable </a:t>
            </a:r>
            <a:r>
              <a:rPr lang="en-MY" b="1" dirty="0" smtClean="0"/>
              <a:t>i</a:t>
            </a:r>
            <a:r>
              <a:rPr lang="en-MY" dirty="0" smtClean="0"/>
              <a:t> equals to </a:t>
            </a:r>
            <a:r>
              <a:rPr lang="en-MY" b="1" dirty="0" smtClean="0"/>
              <a:t>1</a:t>
            </a:r>
            <a:r>
              <a:rPr lang="en-MY" dirty="0" smtClean="0"/>
              <a:t> so the browser will render </a:t>
            </a:r>
            <a:r>
              <a:rPr lang="en-MY" b="1" dirty="0" smtClean="0"/>
              <a:t>true</a:t>
            </a:r>
            <a:r>
              <a:rPr lang="en-MY" dirty="0" smtClean="0"/>
              <a:t>.</a:t>
            </a:r>
          </a:p>
          <a:p>
            <a:pPr marL="0" indent="0">
              <a:lnSpc>
                <a:spcPct val="150000"/>
              </a:lnSpc>
              <a:buNone/>
            </a:pPr>
            <a:r>
              <a:rPr lang="en-MY" dirty="0" smtClean="0"/>
              <a:t>import React from 'react'; </a:t>
            </a:r>
          </a:p>
          <a:p>
            <a:pPr marL="0" indent="0">
              <a:lnSpc>
                <a:spcPct val="120000"/>
              </a:lnSpc>
              <a:buNone/>
            </a:pPr>
            <a:r>
              <a:rPr lang="en-MY" dirty="0" smtClean="0"/>
              <a:t>class App extends </a:t>
            </a:r>
            <a:r>
              <a:rPr lang="en-MY" dirty="0" err="1" smtClean="0"/>
              <a:t>React.Component</a:t>
            </a:r>
            <a:r>
              <a:rPr lang="en-MY" dirty="0" smtClean="0"/>
              <a:t> { </a:t>
            </a:r>
          </a:p>
          <a:p>
            <a:pPr marL="0" indent="0">
              <a:lnSpc>
                <a:spcPct val="120000"/>
              </a:lnSpc>
              <a:buNone/>
            </a:pPr>
            <a:r>
              <a:rPr lang="en-MY" dirty="0"/>
              <a:t>	</a:t>
            </a:r>
            <a:r>
              <a:rPr lang="en-MY" dirty="0" smtClean="0"/>
              <a:t>render() { </a:t>
            </a:r>
          </a:p>
          <a:p>
            <a:pPr marL="0" indent="0">
              <a:lnSpc>
                <a:spcPct val="120000"/>
              </a:lnSpc>
              <a:buNone/>
            </a:pPr>
            <a:r>
              <a:rPr lang="en-MY" dirty="0"/>
              <a:t>	</a:t>
            </a:r>
            <a:r>
              <a:rPr lang="en-MY" dirty="0" smtClean="0"/>
              <a:t>	</a:t>
            </a:r>
            <a:r>
              <a:rPr lang="en-MY" dirty="0" err="1" smtClean="0"/>
              <a:t>var</a:t>
            </a:r>
            <a:r>
              <a:rPr lang="en-MY" dirty="0" smtClean="0"/>
              <a:t> i = 1; </a:t>
            </a:r>
          </a:p>
          <a:p>
            <a:pPr marL="0" indent="0">
              <a:lnSpc>
                <a:spcPct val="120000"/>
              </a:lnSpc>
              <a:buNone/>
            </a:pPr>
            <a:r>
              <a:rPr lang="en-MY" dirty="0"/>
              <a:t>	</a:t>
            </a:r>
            <a:r>
              <a:rPr lang="en-MY" dirty="0" smtClean="0"/>
              <a:t>	return ( &lt;div&gt;&lt;h1&gt;{i == 1 ? 'True!' : 'False'}&lt;/h1&gt;&lt;/div&gt; ); </a:t>
            </a:r>
          </a:p>
          <a:p>
            <a:pPr marL="0" indent="0">
              <a:lnSpc>
                <a:spcPct val="120000"/>
              </a:lnSpc>
              <a:buNone/>
            </a:pPr>
            <a:r>
              <a:rPr lang="en-MY" dirty="0"/>
              <a:t>	</a:t>
            </a:r>
            <a:r>
              <a:rPr lang="en-MY" dirty="0" smtClean="0"/>
              <a:t>} </a:t>
            </a:r>
          </a:p>
          <a:p>
            <a:pPr marL="0" indent="0">
              <a:lnSpc>
                <a:spcPct val="120000"/>
              </a:lnSpc>
              <a:buNone/>
            </a:pPr>
            <a:r>
              <a:rPr lang="en-MY" dirty="0" smtClean="0"/>
              <a:t>} </a:t>
            </a:r>
          </a:p>
          <a:p>
            <a:pPr marL="0" indent="0">
              <a:lnSpc>
                <a:spcPct val="120000"/>
              </a:lnSpc>
              <a:buNone/>
            </a:pPr>
            <a:r>
              <a:rPr lang="en-MY" dirty="0" smtClean="0"/>
              <a:t>export default App;</a:t>
            </a:r>
            <a:endParaRPr lang="en-MY" dirty="0"/>
          </a:p>
        </p:txBody>
      </p:sp>
      <p:pic>
        <p:nvPicPr>
          <p:cNvPr id="5122" name="Picture 2" descr="React JSX Ternary Expres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19" y="5200323"/>
            <a:ext cx="4656763" cy="1397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69269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JSX - Styling</a:t>
            </a:r>
            <a:endParaRPr lang="en-MY"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lang="en-MY" dirty="0" smtClean="0"/>
              <a:t>React recommends using inline styles. </a:t>
            </a:r>
          </a:p>
          <a:p>
            <a:pPr marL="457200" indent="-457200">
              <a:lnSpc>
                <a:spcPct val="150000"/>
              </a:lnSpc>
              <a:buFont typeface="+mj-lt"/>
              <a:buAutoNum type="arabicPeriod"/>
            </a:pPr>
            <a:r>
              <a:rPr lang="en-MY" dirty="0" smtClean="0"/>
              <a:t>When we want to set inline styles, we need to use </a:t>
            </a:r>
            <a:r>
              <a:rPr lang="en-MY" b="1" dirty="0" err="1" smtClean="0"/>
              <a:t>camelCase</a:t>
            </a:r>
            <a:r>
              <a:rPr lang="en-MY" dirty="0" smtClean="0"/>
              <a:t> syntax. </a:t>
            </a:r>
          </a:p>
          <a:p>
            <a:pPr marL="457200" indent="-457200">
              <a:lnSpc>
                <a:spcPct val="150000"/>
              </a:lnSpc>
              <a:buFont typeface="+mj-lt"/>
              <a:buAutoNum type="arabicPeriod"/>
            </a:pPr>
            <a:r>
              <a:rPr lang="en-MY" dirty="0" smtClean="0"/>
              <a:t>React will also automatically append </a:t>
            </a:r>
            <a:r>
              <a:rPr lang="en-MY" b="1" dirty="0" err="1" smtClean="0"/>
              <a:t>px</a:t>
            </a:r>
            <a:r>
              <a:rPr lang="en-MY" dirty="0" smtClean="0"/>
              <a:t> after the number value on specific elements. </a:t>
            </a:r>
          </a:p>
          <a:p>
            <a:pPr marL="457200" indent="-457200">
              <a:lnSpc>
                <a:spcPct val="150000"/>
              </a:lnSpc>
              <a:buFont typeface="+mj-lt"/>
              <a:buAutoNum type="arabicPeriod"/>
            </a:pPr>
            <a:r>
              <a:rPr lang="en-MY" dirty="0" smtClean="0"/>
              <a:t>The following example shows how to add </a:t>
            </a:r>
            <a:r>
              <a:rPr lang="en-MY" b="1" dirty="0" err="1" smtClean="0"/>
              <a:t>myStyle</a:t>
            </a:r>
            <a:r>
              <a:rPr lang="en-MY" dirty="0" smtClean="0"/>
              <a:t> inline to </a:t>
            </a:r>
            <a:r>
              <a:rPr lang="en-MY" b="1" dirty="0" smtClean="0"/>
              <a:t>h1</a:t>
            </a:r>
            <a:r>
              <a:rPr lang="en-MY" dirty="0" smtClean="0"/>
              <a:t> element.</a:t>
            </a:r>
          </a:p>
        </p:txBody>
      </p:sp>
    </p:spTree>
    <p:extLst>
      <p:ext uri="{BB962C8B-B14F-4D97-AF65-F5344CB8AC3E}">
        <p14:creationId xmlns:p14="http://schemas.microsoft.com/office/powerpoint/2010/main" val="1483509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JSX - Styling</a:t>
            </a:r>
            <a:endParaRPr lang="en-MY" dirty="0"/>
          </a:p>
        </p:txBody>
      </p:sp>
      <p:sp>
        <p:nvSpPr>
          <p:cNvPr id="3" name="Content Placeholder 2"/>
          <p:cNvSpPr>
            <a:spLocks noGrp="1"/>
          </p:cNvSpPr>
          <p:nvPr>
            <p:ph idx="1"/>
          </p:nvPr>
        </p:nvSpPr>
        <p:spPr/>
        <p:txBody>
          <a:bodyPr/>
          <a:lstStyle/>
          <a:p>
            <a:pPr marL="0" indent="0">
              <a:buNone/>
            </a:pPr>
            <a:r>
              <a:rPr lang="en-MY" dirty="0" smtClean="0"/>
              <a:t>import React from 'react'; </a:t>
            </a:r>
          </a:p>
          <a:p>
            <a:pPr marL="0" indent="0">
              <a:buNone/>
            </a:pPr>
            <a:r>
              <a:rPr lang="en-MY" dirty="0" smtClean="0"/>
              <a:t>class </a:t>
            </a:r>
            <a:r>
              <a:rPr lang="en-MY" dirty="0" err="1" smtClean="0"/>
              <a:t>CustomerManager</a:t>
            </a:r>
            <a:r>
              <a:rPr lang="en-MY" dirty="0"/>
              <a:t> </a:t>
            </a:r>
            <a:r>
              <a:rPr lang="en-MY" dirty="0" smtClean="0"/>
              <a:t>extends </a:t>
            </a:r>
            <a:r>
              <a:rPr lang="en-MY" dirty="0" err="1" smtClean="0"/>
              <a:t>React.Component</a:t>
            </a:r>
            <a:r>
              <a:rPr lang="en-MY" dirty="0" smtClean="0"/>
              <a:t> { </a:t>
            </a:r>
          </a:p>
          <a:p>
            <a:pPr marL="0" indent="0">
              <a:buNone/>
            </a:pPr>
            <a:r>
              <a:rPr lang="en-MY" dirty="0"/>
              <a:t>	</a:t>
            </a:r>
            <a:r>
              <a:rPr lang="en-MY" dirty="0" smtClean="0"/>
              <a:t>render() { </a:t>
            </a:r>
          </a:p>
          <a:p>
            <a:pPr marL="0" indent="0">
              <a:buNone/>
            </a:pPr>
            <a:r>
              <a:rPr lang="en-MY" dirty="0"/>
              <a:t>		</a:t>
            </a:r>
            <a:r>
              <a:rPr lang="en-MY" dirty="0" err="1" smtClean="0"/>
              <a:t>var</a:t>
            </a:r>
            <a:r>
              <a:rPr lang="en-MY" dirty="0" smtClean="0"/>
              <a:t> </a:t>
            </a:r>
            <a:r>
              <a:rPr lang="en-MY" dirty="0" err="1" smtClean="0"/>
              <a:t>myStyle</a:t>
            </a:r>
            <a:r>
              <a:rPr lang="en-MY" dirty="0" smtClean="0"/>
              <a:t> = { </a:t>
            </a:r>
            <a:r>
              <a:rPr lang="en-MY" dirty="0" err="1" smtClean="0"/>
              <a:t>fontSize</a:t>
            </a:r>
            <a:r>
              <a:rPr lang="en-MY" dirty="0" smtClean="0"/>
              <a:t>: 100, color: '#FF0000' } </a:t>
            </a:r>
          </a:p>
          <a:p>
            <a:pPr marL="0" indent="0">
              <a:buNone/>
            </a:pPr>
            <a:r>
              <a:rPr lang="en-MY" dirty="0"/>
              <a:t>	</a:t>
            </a:r>
            <a:r>
              <a:rPr lang="en-MY" dirty="0" smtClean="0"/>
              <a:t>	return ( &lt;div&gt; </a:t>
            </a:r>
          </a:p>
          <a:p>
            <a:pPr marL="0" indent="0">
              <a:buNone/>
            </a:pPr>
            <a:r>
              <a:rPr lang="en-MY" dirty="0"/>
              <a:t>	</a:t>
            </a:r>
            <a:r>
              <a:rPr lang="en-MY" dirty="0" smtClean="0"/>
              <a:t>		&lt;h1 style = {</a:t>
            </a:r>
            <a:r>
              <a:rPr lang="en-MY" dirty="0" err="1" smtClean="0"/>
              <a:t>myStyle</a:t>
            </a:r>
            <a:r>
              <a:rPr lang="en-MY" dirty="0" smtClean="0"/>
              <a:t>}&gt;Header&lt;/h1&gt; </a:t>
            </a:r>
          </a:p>
          <a:p>
            <a:pPr marL="0" indent="0">
              <a:buNone/>
            </a:pPr>
            <a:r>
              <a:rPr lang="en-MY" dirty="0"/>
              <a:t>	</a:t>
            </a:r>
            <a:r>
              <a:rPr lang="en-MY" dirty="0" smtClean="0"/>
              <a:t>		&lt;/div&gt; ); </a:t>
            </a:r>
          </a:p>
          <a:p>
            <a:pPr marL="0" indent="0">
              <a:buNone/>
            </a:pPr>
            <a:r>
              <a:rPr lang="en-MY" dirty="0"/>
              <a:t>	</a:t>
            </a:r>
            <a:r>
              <a:rPr lang="en-MY" dirty="0" smtClean="0"/>
              <a:t>} </a:t>
            </a:r>
          </a:p>
          <a:p>
            <a:pPr marL="0" indent="0">
              <a:buNone/>
            </a:pPr>
            <a:r>
              <a:rPr lang="en-MY" dirty="0" smtClean="0"/>
              <a:t>} </a:t>
            </a:r>
          </a:p>
          <a:p>
            <a:pPr marL="0" indent="0">
              <a:buNone/>
            </a:pPr>
            <a:r>
              <a:rPr lang="en-MY" dirty="0" smtClean="0"/>
              <a:t>export default </a:t>
            </a:r>
            <a:r>
              <a:rPr lang="en-MY" dirty="0" err="1" smtClean="0"/>
              <a:t>CustomerManager</a:t>
            </a:r>
            <a:r>
              <a:rPr lang="en-MY" dirty="0" smtClean="0"/>
              <a:t>; </a:t>
            </a:r>
            <a:endParaRPr lang="en-MY" dirty="0"/>
          </a:p>
        </p:txBody>
      </p:sp>
      <p:pic>
        <p:nvPicPr>
          <p:cNvPr id="6146" name="Picture 2" descr="React JSX Inline Sty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5488793"/>
            <a:ext cx="3807480" cy="11798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spTree>
    <p:extLst>
      <p:ext uri="{BB962C8B-B14F-4D97-AF65-F5344CB8AC3E}">
        <p14:creationId xmlns:p14="http://schemas.microsoft.com/office/powerpoint/2010/main" val="165621212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JSX - Comments</a:t>
            </a:r>
            <a:endParaRPr lang="en-MY" dirty="0"/>
          </a:p>
        </p:txBody>
      </p:sp>
      <p:sp>
        <p:nvSpPr>
          <p:cNvPr id="3" name="Content Placeholder 2"/>
          <p:cNvSpPr>
            <a:spLocks noGrp="1"/>
          </p:cNvSpPr>
          <p:nvPr>
            <p:ph idx="1"/>
          </p:nvPr>
        </p:nvSpPr>
        <p:spPr/>
        <p:txBody>
          <a:bodyPr>
            <a:normAutofit/>
          </a:bodyPr>
          <a:lstStyle/>
          <a:p>
            <a:pPr marL="0" indent="0">
              <a:buNone/>
            </a:pPr>
            <a:r>
              <a:rPr lang="en-MY" dirty="0" smtClean="0"/>
              <a:t>When writing comments, we need to put curly brackets </a:t>
            </a:r>
            <a:r>
              <a:rPr lang="en-MY" b="1" dirty="0" smtClean="0"/>
              <a:t>{}</a:t>
            </a:r>
            <a:r>
              <a:rPr lang="en-MY" dirty="0" smtClean="0"/>
              <a:t>. </a:t>
            </a:r>
          </a:p>
          <a:p>
            <a:pPr marL="0" indent="0">
              <a:buNone/>
            </a:pPr>
            <a:endParaRPr lang="en-MY" dirty="0"/>
          </a:p>
          <a:p>
            <a:pPr marL="0" indent="0">
              <a:buNone/>
            </a:pPr>
            <a:r>
              <a:rPr lang="en-MY" dirty="0" smtClean="0"/>
              <a:t>import React from 'react'; </a:t>
            </a:r>
          </a:p>
          <a:p>
            <a:pPr marL="0" indent="0">
              <a:buNone/>
            </a:pPr>
            <a:r>
              <a:rPr lang="en-MY" dirty="0" smtClean="0"/>
              <a:t>class </a:t>
            </a:r>
            <a:r>
              <a:rPr lang="en-MY" dirty="0" err="1" smtClean="0"/>
              <a:t>CustomerManager</a:t>
            </a:r>
            <a:r>
              <a:rPr lang="en-MY" dirty="0"/>
              <a:t> </a:t>
            </a:r>
            <a:r>
              <a:rPr lang="en-MY" dirty="0" smtClean="0"/>
              <a:t>extends </a:t>
            </a:r>
            <a:r>
              <a:rPr lang="en-MY" dirty="0" err="1" smtClean="0"/>
              <a:t>React.Component</a:t>
            </a:r>
            <a:r>
              <a:rPr lang="en-MY" dirty="0" smtClean="0"/>
              <a:t> { </a:t>
            </a:r>
          </a:p>
          <a:p>
            <a:pPr marL="0" indent="0">
              <a:buNone/>
            </a:pPr>
            <a:r>
              <a:rPr lang="en-MY" dirty="0"/>
              <a:t>	</a:t>
            </a:r>
            <a:r>
              <a:rPr lang="en-MY" dirty="0" smtClean="0"/>
              <a:t>render() { </a:t>
            </a:r>
          </a:p>
          <a:p>
            <a:pPr marL="0" indent="0">
              <a:buNone/>
            </a:pPr>
            <a:r>
              <a:rPr lang="en-MY" dirty="0"/>
              <a:t>	</a:t>
            </a:r>
            <a:r>
              <a:rPr lang="en-MY" dirty="0" smtClean="0"/>
              <a:t>	return ( &lt;div&gt; &lt;h1&gt;Header&lt;/h1&gt; </a:t>
            </a:r>
          </a:p>
          <a:p>
            <a:pPr marL="0" indent="0">
              <a:buNone/>
            </a:pPr>
            <a:r>
              <a:rPr lang="en-MY" dirty="0"/>
              <a:t>	</a:t>
            </a:r>
            <a:r>
              <a:rPr lang="en-MY" dirty="0" smtClean="0"/>
              <a:t>		{  // End of the line Comment... 	} </a:t>
            </a:r>
          </a:p>
          <a:p>
            <a:pPr marL="0" indent="0">
              <a:buNone/>
            </a:pPr>
            <a:r>
              <a:rPr lang="en-MY" dirty="0" smtClean="0"/>
              <a:t>	</a:t>
            </a:r>
            <a:r>
              <a:rPr lang="en-MY" dirty="0"/>
              <a:t>	</a:t>
            </a:r>
            <a:r>
              <a:rPr lang="en-MY" dirty="0" smtClean="0"/>
              <a:t>	{ /*Multi line comment...*/ } </a:t>
            </a:r>
          </a:p>
          <a:p>
            <a:pPr marL="0" indent="0">
              <a:buNone/>
            </a:pPr>
            <a:r>
              <a:rPr lang="en-MY" dirty="0"/>
              <a:t>	</a:t>
            </a:r>
            <a:r>
              <a:rPr lang="en-MY" dirty="0" smtClean="0"/>
              <a:t>		&lt;/div&gt; ); </a:t>
            </a:r>
          </a:p>
          <a:p>
            <a:pPr marL="0" indent="0">
              <a:buNone/>
            </a:pPr>
            <a:r>
              <a:rPr lang="en-MY" dirty="0"/>
              <a:t>	</a:t>
            </a:r>
            <a:r>
              <a:rPr lang="en-MY" dirty="0" smtClean="0"/>
              <a:t>} </a:t>
            </a:r>
          </a:p>
          <a:p>
            <a:pPr marL="0" indent="0">
              <a:buNone/>
            </a:pPr>
            <a:r>
              <a:rPr lang="en-MY" dirty="0" smtClean="0"/>
              <a:t>} </a:t>
            </a:r>
          </a:p>
          <a:p>
            <a:pPr marL="0" indent="0">
              <a:buNone/>
            </a:pPr>
            <a:r>
              <a:rPr lang="en-MY" dirty="0" smtClean="0"/>
              <a:t>export default </a:t>
            </a:r>
            <a:r>
              <a:rPr lang="en-MY" dirty="0" err="1" smtClean="0"/>
              <a:t>CustomerManager</a:t>
            </a:r>
            <a:r>
              <a:rPr lang="en-MY" dirty="0" smtClean="0"/>
              <a:t>;</a:t>
            </a:r>
            <a:endParaRPr lang="en-MY" dirty="0"/>
          </a:p>
        </p:txBody>
      </p:sp>
      <p:sp>
        <p:nvSpPr>
          <p:cNvPr id="4" name="TextBox 3"/>
          <p:cNvSpPr txBox="1"/>
          <p:nvPr/>
        </p:nvSpPr>
        <p:spPr>
          <a:xfrm>
            <a:off x="683568" y="3708088"/>
            <a:ext cx="2420343" cy="369332"/>
          </a:xfrm>
          <a:prstGeom prst="rect">
            <a:avLst/>
          </a:prstGeom>
          <a:solidFill>
            <a:srgbClr val="FFFF00"/>
          </a:solidFill>
          <a:ln w="12700">
            <a:solidFill>
              <a:schemeClr val="tx1"/>
            </a:solidFill>
          </a:ln>
        </p:spPr>
        <p:txBody>
          <a:bodyPr wrap="none" rtlCol="0">
            <a:spAutoFit/>
          </a:bodyPr>
          <a:lstStyle/>
          <a:p>
            <a:r>
              <a:rPr lang="en-MY" dirty="0" smtClean="0"/>
              <a:t>Comments – Single Line</a:t>
            </a:r>
            <a:endParaRPr lang="en-MY" dirty="0"/>
          </a:p>
        </p:txBody>
      </p:sp>
      <p:sp>
        <p:nvSpPr>
          <p:cNvPr id="5" name="TextBox 4"/>
          <p:cNvSpPr txBox="1"/>
          <p:nvPr/>
        </p:nvSpPr>
        <p:spPr>
          <a:xfrm>
            <a:off x="683568" y="4130844"/>
            <a:ext cx="2420343" cy="369332"/>
          </a:xfrm>
          <a:prstGeom prst="rect">
            <a:avLst/>
          </a:prstGeom>
          <a:solidFill>
            <a:srgbClr val="FFFF00"/>
          </a:solidFill>
          <a:ln w="12700">
            <a:solidFill>
              <a:schemeClr val="tx1"/>
            </a:solidFill>
          </a:ln>
        </p:spPr>
        <p:txBody>
          <a:bodyPr wrap="square" rtlCol="0">
            <a:spAutoFit/>
          </a:bodyPr>
          <a:lstStyle/>
          <a:p>
            <a:r>
              <a:rPr lang="en-MY" dirty="0" smtClean="0"/>
              <a:t>Comments – Multi Line</a:t>
            </a:r>
            <a:endParaRPr lang="en-MY" dirty="0"/>
          </a:p>
        </p:txBody>
      </p:sp>
      <p:sp>
        <p:nvSpPr>
          <p:cNvPr id="6" name="TextBox 5"/>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spTree>
    <p:extLst>
      <p:ext uri="{BB962C8B-B14F-4D97-AF65-F5344CB8AC3E}">
        <p14:creationId xmlns:p14="http://schemas.microsoft.com/office/powerpoint/2010/main" val="249952118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JSX - Attributes</a:t>
            </a:r>
            <a:endParaRPr lang="en-MY" dirty="0"/>
          </a:p>
        </p:txBody>
      </p:sp>
      <p:sp>
        <p:nvSpPr>
          <p:cNvPr id="3" name="Content Placeholder 2"/>
          <p:cNvSpPr>
            <a:spLocks noGrp="1"/>
          </p:cNvSpPr>
          <p:nvPr>
            <p:ph idx="1"/>
          </p:nvPr>
        </p:nvSpPr>
        <p:spPr/>
        <p:txBody>
          <a:bodyPr/>
          <a:lstStyle/>
          <a:p>
            <a:pPr marL="0" indent="0">
              <a:buNone/>
            </a:pPr>
            <a:r>
              <a:rPr lang="en-MY" dirty="0"/>
              <a:t>&lt;div</a:t>
            </a:r>
            <a:r>
              <a:rPr lang="en-MY" dirty="0" smtClean="0"/>
              <a:t>&gt;</a:t>
            </a:r>
          </a:p>
          <a:p>
            <a:pPr marL="0" indent="0">
              <a:buNone/>
            </a:pPr>
            <a:r>
              <a:rPr lang="en-MY" dirty="0"/>
              <a:t>	</a:t>
            </a:r>
            <a:r>
              <a:rPr lang="en-MY" dirty="0" smtClean="0"/>
              <a:t>&lt;</a:t>
            </a:r>
            <a:r>
              <a:rPr lang="en-MY" dirty="0"/>
              <a:t>Header data-</a:t>
            </a:r>
            <a:r>
              <a:rPr lang="en-MY" dirty="0" err="1"/>
              <a:t>myattribute</a:t>
            </a:r>
            <a:r>
              <a:rPr lang="en-MY" dirty="0"/>
              <a:t>={ </a:t>
            </a:r>
            <a:r>
              <a:rPr lang="en-MY" dirty="0" err="1"/>
              <a:t>this.state.data.header</a:t>
            </a:r>
            <a:r>
              <a:rPr lang="en-MY" dirty="0"/>
              <a:t> } </a:t>
            </a:r>
            <a:r>
              <a:rPr lang="en-MY" dirty="0" smtClean="0"/>
              <a:t>/&gt;</a:t>
            </a:r>
          </a:p>
          <a:p>
            <a:pPr marL="0" indent="0">
              <a:buNone/>
            </a:pPr>
            <a:r>
              <a:rPr lang="en-MY" dirty="0" smtClean="0"/>
              <a:t>&lt;/</a:t>
            </a:r>
            <a:r>
              <a:rPr lang="en-MY" dirty="0"/>
              <a:t>div&gt;</a:t>
            </a:r>
          </a:p>
          <a:p>
            <a:pPr marL="0" indent="0">
              <a:buNone/>
            </a:pPr>
            <a:r>
              <a:rPr lang="en-MY" dirty="0" smtClean="0"/>
              <a:t>&lt;</a:t>
            </a:r>
            <a:r>
              <a:rPr lang="en-MY" dirty="0"/>
              <a:t>table</a:t>
            </a:r>
            <a:r>
              <a:rPr lang="en-MY" dirty="0" smtClean="0"/>
              <a:t>&gt;&lt;</a:t>
            </a:r>
            <a:r>
              <a:rPr lang="en-MY" dirty="0" err="1"/>
              <a:t>tbody</a:t>
            </a:r>
            <a:r>
              <a:rPr lang="en-MY" dirty="0"/>
              <a:t>&gt;</a:t>
            </a:r>
          </a:p>
          <a:p>
            <a:pPr marL="0" indent="0">
              <a:buNone/>
            </a:pPr>
            <a:r>
              <a:rPr lang="en-MY" dirty="0" smtClean="0"/>
              <a:t>	{</a:t>
            </a:r>
            <a:endParaRPr lang="en-MY" dirty="0"/>
          </a:p>
          <a:p>
            <a:pPr marL="0" indent="0">
              <a:buNone/>
            </a:pPr>
            <a:r>
              <a:rPr lang="en-MY" dirty="0" smtClean="0"/>
              <a:t>		</a:t>
            </a:r>
            <a:r>
              <a:rPr lang="en-MY" dirty="0" err="1" smtClean="0"/>
              <a:t>this.state.data.map</a:t>
            </a:r>
            <a:r>
              <a:rPr lang="en-MY" dirty="0"/>
              <a:t>((person, i) =&gt; </a:t>
            </a:r>
          </a:p>
          <a:p>
            <a:pPr marL="0" indent="0">
              <a:buNone/>
            </a:pPr>
            <a:r>
              <a:rPr lang="en-MY" dirty="0" smtClean="0"/>
              <a:t>			&lt;</a:t>
            </a:r>
            <a:r>
              <a:rPr lang="en-MY" dirty="0" err="1"/>
              <a:t>TableRow</a:t>
            </a:r>
            <a:r>
              <a:rPr lang="en-MY" dirty="0"/>
              <a:t> key={i} data={person} /&gt;)</a:t>
            </a:r>
          </a:p>
          <a:p>
            <a:pPr marL="0" indent="0">
              <a:buNone/>
            </a:pPr>
            <a:r>
              <a:rPr lang="en-MY" dirty="0" smtClean="0"/>
              <a:t>	}</a:t>
            </a:r>
            <a:endParaRPr lang="en-MY" dirty="0"/>
          </a:p>
          <a:p>
            <a:pPr marL="0" indent="0">
              <a:buNone/>
            </a:pPr>
            <a:r>
              <a:rPr lang="en-MY" dirty="0" smtClean="0"/>
              <a:t>&lt;/</a:t>
            </a:r>
            <a:r>
              <a:rPr lang="en-MY" dirty="0" err="1"/>
              <a:t>tbody</a:t>
            </a:r>
            <a:r>
              <a:rPr lang="en-MY" dirty="0" smtClean="0"/>
              <a:t>&gt;&lt;/</a:t>
            </a:r>
            <a:r>
              <a:rPr lang="en-MY" dirty="0"/>
              <a:t>table&gt;</a:t>
            </a:r>
          </a:p>
          <a:p>
            <a:pPr marL="0" indent="0">
              <a:buNone/>
            </a:pPr>
            <a:r>
              <a:rPr lang="en-MY" dirty="0"/>
              <a:t>&lt;div</a:t>
            </a:r>
            <a:r>
              <a:rPr lang="en-MY" dirty="0" smtClean="0"/>
              <a:t>&gt;</a:t>
            </a:r>
          </a:p>
          <a:p>
            <a:pPr marL="0" indent="0">
              <a:buNone/>
            </a:pPr>
            <a:r>
              <a:rPr lang="en-MY" dirty="0"/>
              <a:t>	</a:t>
            </a:r>
            <a:r>
              <a:rPr lang="en-MY" dirty="0" smtClean="0"/>
              <a:t>&lt;</a:t>
            </a:r>
            <a:r>
              <a:rPr lang="en-MY" dirty="0"/>
              <a:t>Footer data-</a:t>
            </a:r>
            <a:r>
              <a:rPr lang="en-MY" dirty="0" err="1"/>
              <a:t>myattribute</a:t>
            </a:r>
            <a:r>
              <a:rPr lang="en-MY" dirty="0"/>
              <a:t>={ </a:t>
            </a:r>
            <a:r>
              <a:rPr lang="en-MY" dirty="0" err="1"/>
              <a:t>this.state.data.footer</a:t>
            </a:r>
            <a:r>
              <a:rPr lang="en-MY" dirty="0"/>
              <a:t> } </a:t>
            </a:r>
            <a:r>
              <a:rPr lang="en-MY" dirty="0" smtClean="0"/>
              <a:t>/&gt;</a:t>
            </a:r>
          </a:p>
          <a:p>
            <a:pPr marL="0" indent="0">
              <a:buNone/>
            </a:pPr>
            <a:r>
              <a:rPr lang="en-MY" dirty="0" smtClean="0"/>
              <a:t>&lt;/</a:t>
            </a:r>
            <a:r>
              <a:rPr lang="en-MY" dirty="0"/>
              <a:t>div</a:t>
            </a:r>
            <a:r>
              <a:rPr lang="en-MY" dirty="0" smtClean="0"/>
              <a:t>&gt;</a:t>
            </a:r>
            <a:endParaRPr lang="en-MY"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spTree>
    <p:extLst>
      <p:ext uri="{BB962C8B-B14F-4D97-AF65-F5344CB8AC3E}">
        <p14:creationId xmlns:p14="http://schemas.microsoft.com/office/powerpoint/2010/main" val="105535945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State and Props</a:t>
            </a:r>
            <a:endParaRPr lang="en-MY" dirty="0"/>
          </a:p>
        </p:txBody>
      </p:sp>
      <p:sp>
        <p:nvSpPr>
          <p:cNvPr id="3" name="Text Placeholder 2"/>
          <p:cNvSpPr>
            <a:spLocks noGrp="1"/>
          </p:cNvSpPr>
          <p:nvPr>
            <p:ph type="body" idx="1"/>
          </p:nvPr>
        </p:nvSpPr>
        <p:spPr/>
        <p:txBody>
          <a:bodyPr/>
          <a:lstStyle/>
          <a:p>
            <a:endParaRPr lang="en-MY"/>
          </a:p>
        </p:txBody>
      </p:sp>
    </p:spTree>
    <p:extLst>
      <p:ext uri="{BB962C8B-B14F-4D97-AF65-F5344CB8AC3E}">
        <p14:creationId xmlns:p14="http://schemas.microsoft.com/office/powerpoint/2010/main" val="367061476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State</a:t>
            </a:r>
            <a:endParaRPr lang="en-MY" dirty="0"/>
          </a:p>
        </p:txBody>
      </p:sp>
      <p:sp>
        <p:nvSpPr>
          <p:cNvPr id="3" name="Content Placeholder 2"/>
          <p:cNvSpPr>
            <a:spLocks noGrp="1"/>
          </p:cNvSpPr>
          <p:nvPr>
            <p:ph idx="1"/>
          </p:nvPr>
        </p:nvSpPr>
        <p:spPr/>
        <p:txBody>
          <a:bodyPr>
            <a:normAutofit fontScale="92500"/>
          </a:bodyPr>
          <a:lstStyle/>
          <a:p>
            <a:pPr marL="457200" indent="-457200">
              <a:lnSpc>
                <a:spcPct val="150000"/>
              </a:lnSpc>
              <a:buFont typeface="+mj-lt"/>
              <a:buAutoNum type="arabicPeriod"/>
            </a:pPr>
            <a:r>
              <a:rPr lang="en-MY" dirty="0" smtClean="0"/>
              <a:t>The </a:t>
            </a:r>
            <a:r>
              <a:rPr lang="en-MY" b="1" dirty="0" smtClean="0"/>
              <a:t>State</a:t>
            </a:r>
            <a:r>
              <a:rPr lang="en-MY" dirty="0" smtClean="0"/>
              <a:t> </a:t>
            </a:r>
            <a:r>
              <a:rPr lang="en-MY" dirty="0"/>
              <a:t>is the place where the data comes from. </a:t>
            </a:r>
            <a:endParaRPr lang="en-MY" dirty="0" smtClean="0"/>
          </a:p>
          <a:p>
            <a:pPr marL="457200" indent="-457200">
              <a:lnSpc>
                <a:spcPct val="150000"/>
              </a:lnSpc>
              <a:buFont typeface="+mj-lt"/>
              <a:buAutoNum type="arabicPeriod"/>
            </a:pPr>
            <a:r>
              <a:rPr lang="en-MY" dirty="0" smtClean="0"/>
              <a:t>Keep the state </a:t>
            </a:r>
            <a:r>
              <a:rPr lang="en-MY" dirty="0"/>
              <a:t>as simple as possible and minimize the number of </a:t>
            </a:r>
            <a:r>
              <a:rPr lang="en-MY" dirty="0" err="1"/>
              <a:t>stateful</a:t>
            </a:r>
            <a:r>
              <a:rPr lang="en-MY" dirty="0"/>
              <a:t> components. </a:t>
            </a:r>
            <a:endParaRPr lang="en-MY" dirty="0" smtClean="0"/>
          </a:p>
          <a:p>
            <a:pPr marL="457200" indent="-457200">
              <a:lnSpc>
                <a:spcPct val="150000"/>
              </a:lnSpc>
              <a:buFont typeface="+mj-lt"/>
              <a:buAutoNum type="arabicPeriod"/>
            </a:pPr>
            <a:r>
              <a:rPr lang="en-MY" dirty="0" smtClean="0"/>
              <a:t>In a project there may be ten </a:t>
            </a:r>
            <a:r>
              <a:rPr lang="en-MY" dirty="0"/>
              <a:t>components </a:t>
            </a:r>
            <a:r>
              <a:rPr lang="en-MY" dirty="0" smtClean="0"/>
              <a:t>need </a:t>
            </a:r>
            <a:r>
              <a:rPr lang="en-MY" dirty="0"/>
              <a:t>data from </a:t>
            </a:r>
            <a:r>
              <a:rPr lang="en-MY" dirty="0" smtClean="0"/>
              <a:t>state</a:t>
            </a:r>
            <a:r>
              <a:rPr lang="en-MY" dirty="0"/>
              <a:t>, </a:t>
            </a:r>
            <a:r>
              <a:rPr lang="en-MY" dirty="0" smtClean="0"/>
              <a:t>create </a:t>
            </a:r>
            <a:r>
              <a:rPr lang="en-MY" dirty="0"/>
              <a:t>one container component that </a:t>
            </a:r>
            <a:r>
              <a:rPr lang="en-MY" dirty="0" smtClean="0"/>
              <a:t>keeps state </a:t>
            </a:r>
            <a:r>
              <a:rPr lang="en-MY" dirty="0"/>
              <a:t>for all of </a:t>
            </a:r>
            <a:r>
              <a:rPr lang="en-MY" dirty="0" smtClean="0"/>
              <a:t>them.</a:t>
            </a:r>
            <a:br>
              <a:rPr lang="en-MY" dirty="0" smtClean="0"/>
            </a:br>
            <a:r>
              <a:rPr lang="en-MY" dirty="0" err="1" smtClean="0"/>
              <a:t>this.state</a:t>
            </a:r>
            <a:r>
              <a:rPr lang="en-MY" dirty="0" smtClean="0"/>
              <a:t> </a:t>
            </a:r>
            <a:r>
              <a:rPr lang="en-MY" dirty="0"/>
              <a:t>= </a:t>
            </a:r>
            <a:r>
              <a:rPr lang="en-MY" dirty="0" smtClean="0"/>
              <a:t>{ </a:t>
            </a:r>
            <a:br>
              <a:rPr lang="en-MY" dirty="0" smtClean="0"/>
            </a:br>
            <a:r>
              <a:rPr lang="en-MY" dirty="0" smtClean="0"/>
              <a:t>	data</a:t>
            </a:r>
            <a:r>
              <a:rPr lang="en-MY" dirty="0"/>
              <a:t>: </a:t>
            </a:r>
            <a:r>
              <a:rPr lang="en-MY" dirty="0" smtClean="0"/>
              <a:t>[ { </a:t>
            </a:r>
            <a:r>
              <a:rPr lang="en-MY" dirty="0"/>
              <a:t>"id" : 1, "name" : "Jegan", "age" : "45" </a:t>
            </a:r>
            <a:r>
              <a:rPr lang="en-MY" dirty="0" smtClean="0"/>
              <a:t>}, </a:t>
            </a:r>
            <a:br>
              <a:rPr lang="en-MY" dirty="0" smtClean="0"/>
            </a:br>
            <a:r>
              <a:rPr lang="en-MY" dirty="0" smtClean="0"/>
              <a:t>		{ </a:t>
            </a:r>
            <a:r>
              <a:rPr lang="en-MY" dirty="0"/>
              <a:t>"id" : 2, "name" : "Aida", "age" : "32" </a:t>
            </a:r>
            <a:r>
              <a:rPr lang="en-MY" dirty="0" smtClean="0"/>
              <a:t>} ],</a:t>
            </a:r>
            <a:r>
              <a:rPr lang="en-MY" dirty="0"/>
              <a:t/>
            </a:r>
            <a:br>
              <a:rPr lang="en-MY" dirty="0"/>
            </a:br>
            <a:r>
              <a:rPr lang="en-MY" dirty="0" smtClean="0"/>
              <a:t>	</a:t>
            </a:r>
            <a:r>
              <a:rPr lang="en-MY" i="1" dirty="0" smtClean="0"/>
              <a:t>header</a:t>
            </a:r>
            <a:r>
              <a:rPr lang="en-MY" i="1" dirty="0"/>
              <a:t>: "Customer Management</a:t>
            </a:r>
            <a:r>
              <a:rPr lang="en-MY" i="1" dirty="0" smtClean="0"/>
              <a:t>",</a:t>
            </a:r>
            <a:br>
              <a:rPr lang="en-MY" i="1" dirty="0" smtClean="0"/>
            </a:br>
            <a:r>
              <a:rPr lang="en-MY" i="1" dirty="0" smtClean="0"/>
              <a:t>	footer</a:t>
            </a:r>
            <a:r>
              <a:rPr lang="en-MY" i="1" dirty="0"/>
              <a:t>: "To manage the </a:t>
            </a:r>
            <a:r>
              <a:rPr lang="en-MY" i="1" dirty="0" smtClean="0"/>
              <a:t>Customers" </a:t>
            </a:r>
            <a:br>
              <a:rPr lang="en-MY" i="1" dirty="0" smtClean="0"/>
            </a:br>
            <a:r>
              <a:rPr lang="en-MY" dirty="0" smtClean="0"/>
              <a:t>}</a:t>
            </a:r>
            <a:endParaRPr lang="en-MY" dirty="0"/>
          </a:p>
        </p:txBody>
      </p:sp>
    </p:spTree>
    <p:extLst>
      <p:ext uri="{BB962C8B-B14F-4D97-AF65-F5344CB8AC3E}">
        <p14:creationId xmlns:p14="http://schemas.microsoft.com/office/powerpoint/2010/main" val="407380365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Using Props</a:t>
            </a:r>
            <a:endParaRPr lang="en-MY" dirty="0"/>
          </a:p>
        </p:txBody>
      </p:sp>
      <p:sp>
        <p:nvSpPr>
          <p:cNvPr id="3" name="Content Placeholder 2"/>
          <p:cNvSpPr>
            <a:spLocks noGrp="1"/>
          </p:cNvSpPr>
          <p:nvPr>
            <p:ph idx="1"/>
          </p:nvPr>
        </p:nvSpPr>
        <p:spPr/>
        <p:txBody>
          <a:bodyPr>
            <a:normAutofit/>
          </a:bodyPr>
          <a:lstStyle/>
          <a:p>
            <a:pPr marL="0" indent="0">
              <a:buNone/>
            </a:pPr>
            <a:endParaRPr lang="en-MY" dirty="0" smtClean="0"/>
          </a:p>
          <a:p>
            <a:pPr marL="0" indent="0">
              <a:buNone/>
            </a:pPr>
            <a:r>
              <a:rPr lang="en-MY" dirty="0" smtClean="0"/>
              <a:t>&lt;</a:t>
            </a:r>
            <a:r>
              <a:rPr lang="en-MY" dirty="0"/>
              <a:t>div</a:t>
            </a:r>
            <a:r>
              <a:rPr lang="en-MY" dirty="0" smtClean="0"/>
              <a:t>&gt;&lt;</a:t>
            </a:r>
            <a:r>
              <a:rPr lang="en-MY" dirty="0"/>
              <a:t>Header </a:t>
            </a:r>
            <a:r>
              <a:rPr lang="en-MY" i="1" dirty="0" err="1"/>
              <a:t>headertext</a:t>
            </a:r>
            <a:r>
              <a:rPr lang="en-MY" i="1" dirty="0"/>
              <a:t>={ </a:t>
            </a:r>
            <a:r>
              <a:rPr lang="en-MY" i="1" dirty="0" err="1"/>
              <a:t>this.state.header</a:t>
            </a:r>
            <a:r>
              <a:rPr lang="en-MY" i="1" dirty="0"/>
              <a:t> }</a:t>
            </a:r>
            <a:r>
              <a:rPr lang="en-MY" dirty="0"/>
              <a:t> /&gt;&lt;/div&gt;</a:t>
            </a:r>
          </a:p>
          <a:p>
            <a:pPr marL="0" indent="0">
              <a:buNone/>
            </a:pPr>
            <a:r>
              <a:rPr lang="en-MY" dirty="0" smtClean="0"/>
              <a:t>&lt;</a:t>
            </a:r>
            <a:r>
              <a:rPr lang="en-MY" dirty="0"/>
              <a:t>table&gt;</a:t>
            </a:r>
          </a:p>
          <a:p>
            <a:pPr marL="0" indent="0">
              <a:buNone/>
            </a:pPr>
            <a:r>
              <a:rPr lang="en-MY" dirty="0"/>
              <a:t>&lt;</a:t>
            </a:r>
            <a:r>
              <a:rPr lang="en-MY" dirty="0" err="1"/>
              <a:t>tbody</a:t>
            </a:r>
            <a:r>
              <a:rPr lang="en-MY" dirty="0"/>
              <a:t>&gt;</a:t>
            </a:r>
          </a:p>
          <a:p>
            <a:pPr marL="0" indent="0">
              <a:buNone/>
            </a:pPr>
            <a:r>
              <a:rPr lang="en-MY" dirty="0"/>
              <a:t>{</a:t>
            </a:r>
          </a:p>
          <a:p>
            <a:pPr marL="0" indent="0">
              <a:buNone/>
            </a:pPr>
            <a:r>
              <a:rPr lang="en-MY" dirty="0" smtClean="0"/>
              <a:t>	</a:t>
            </a:r>
            <a:r>
              <a:rPr lang="en-MY" dirty="0" err="1" smtClean="0"/>
              <a:t>this.state.data.map</a:t>
            </a:r>
            <a:r>
              <a:rPr lang="en-MY" dirty="0"/>
              <a:t>((person, i) =&gt; </a:t>
            </a:r>
          </a:p>
          <a:p>
            <a:pPr marL="0" indent="0">
              <a:buNone/>
            </a:pPr>
            <a:r>
              <a:rPr lang="en-MY" dirty="0" smtClean="0"/>
              <a:t>		&lt;</a:t>
            </a:r>
            <a:r>
              <a:rPr lang="en-MY" dirty="0" err="1"/>
              <a:t>TableRow</a:t>
            </a:r>
            <a:r>
              <a:rPr lang="en-MY" dirty="0"/>
              <a:t> key={i} data={person} /&gt;)</a:t>
            </a:r>
          </a:p>
          <a:p>
            <a:pPr marL="0" indent="0">
              <a:buNone/>
            </a:pPr>
            <a:r>
              <a:rPr lang="en-MY" dirty="0"/>
              <a:t>}</a:t>
            </a:r>
          </a:p>
          <a:p>
            <a:pPr marL="0" indent="0">
              <a:buNone/>
            </a:pPr>
            <a:r>
              <a:rPr lang="en-MY" dirty="0"/>
              <a:t>&lt;/</a:t>
            </a:r>
            <a:r>
              <a:rPr lang="en-MY" dirty="0" err="1"/>
              <a:t>tbody</a:t>
            </a:r>
            <a:r>
              <a:rPr lang="en-MY" dirty="0"/>
              <a:t>&gt;</a:t>
            </a:r>
          </a:p>
          <a:p>
            <a:pPr marL="0" indent="0">
              <a:buNone/>
            </a:pPr>
            <a:r>
              <a:rPr lang="en-MY" dirty="0"/>
              <a:t>&lt;/table&gt;</a:t>
            </a:r>
          </a:p>
          <a:p>
            <a:pPr marL="0" indent="0">
              <a:buNone/>
            </a:pPr>
            <a:r>
              <a:rPr lang="en-MY" dirty="0"/>
              <a:t>&lt;div&gt;&lt;Footer </a:t>
            </a:r>
            <a:r>
              <a:rPr lang="en-MY" i="1" dirty="0" err="1"/>
              <a:t>footertext</a:t>
            </a:r>
            <a:r>
              <a:rPr lang="en-MY" i="1" dirty="0"/>
              <a:t>={ </a:t>
            </a:r>
            <a:r>
              <a:rPr lang="en-MY" i="1" dirty="0" err="1"/>
              <a:t>this.state.footer</a:t>
            </a:r>
            <a:r>
              <a:rPr lang="en-MY" i="1" dirty="0"/>
              <a:t> }</a:t>
            </a:r>
            <a:r>
              <a:rPr lang="en-MY" dirty="0"/>
              <a:t> /&gt;&lt;/div&gt;</a:t>
            </a:r>
          </a:p>
          <a:p>
            <a:pPr marL="0" indent="0">
              <a:buNone/>
            </a:pPr>
            <a:endParaRPr lang="en-MY"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spTree>
    <p:extLst>
      <p:ext uri="{BB962C8B-B14F-4D97-AF65-F5344CB8AC3E}">
        <p14:creationId xmlns:p14="http://schemas.microsoft.com/office/powerpoint/2010/main" val="137483521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Using Props</a:t>
            </a:r>
            <a:endParaRPr lang="en-MY" dirty="0"/>
          </a:p>
        </p:txBody>
      </p:sp>
      <p:sp>
        <p:nvSpPr>
          <p:cNvPr id="3" name="Content Placeholder 2"/>
          <p:cNvSpPr>
            <a:spLocks noGrp="1"/>
          </p:cNvSpPr>
          <p:nvPr>
            <p:ph idx="1"/>
          </p:nvPr>
        </p:nvSpPr>
        <p:spPr>
          <a:xfrm>
            <a:off x="457200" y="1224516"/>
            <a:ext cx="8229600" cy="5472608"/>
          </a:xfrm>
        </p:spPr>
        <p:txBody>
          <a:bodyPr>
            <a:noAutofit/>
          </a:bodyPr>
          <a:lstStyle/>
          <a:p>
            <a:pPr marL="0" indent="0">
              <a:buNone/>
            </a:pPr>
            <a:r>
              <a:rPr lang="en-MY" sz="2000" dirty="0"/>
              <a:t>import React from 'react';</a:t>
            </a:r>
          </a:p>
          <a:p>
            <a:pPr marL="0" indent="0">
              <a:buNone/>
            </a:pPr>
            <a:r>
              <a:rPr lang="en-MY" sz="2000" dirty="0"/>
              <a:t>class Header extends </a:t>
            </a:r>
            <a:r>
              <a:rPr lang="en-MY" sz="2000" dirty="0" err="1"/>
              <a:t>React.Component</a:t>
            </a:r>
            <a:r>
              <a:rPr lang="en-MY" sz="2000" dirty="0"/>
              <a:t> { </a:t>
            </a:r>
          </a:p>
          <a:p>
            <a:pPr marL="0" indent="0">
              <a:buNone/>
            </a:pPr>
            <a:r>
              <a:rPr lang="en-MY" sz="2000" dirty="0" smtClean="0"/>
              <a:t>	render</a:t>
            </a:r>
            <a:r>
              <a:rPr lang="en-MY" sz="2000" dirty="0"/>
              <a:t>() { </a:t>
            </a:r>
          </a:p>
          <a:p>
            <a:pPr marL="0" indent="0">
              <a:buNone/>
            </a:pPr>
            <a:r>
              <a:rPr lang="en-MY" sz="2000" dirty="0" smtClean="0"/>
              <a:t>		return </a:t>
            </a:r>
            <a:r>
              <a:rPr lang="en-MY" sz="2000" dirty="0"/>
              <a:t>( &lt;div&gt;</a:t>
            </a:r>
          </a:p>
          <a:p>
            <a:pPr marL="0" indent="0">
              <a:buNone/>
            </a:pPr>
            <a:r>
              <a:rPr lang="en-MY" sz="2000" dirty="0" smtClean="0"/>
              <a:t>			&lt;</a:t>
            </a:r>
            <a:r>
              <a:rPr lang="en-MY" sz="2000" dirty="0"/>
              <a:t>h1&gt;{ </a:t>
            </a:r>
            <a:r>
              <a:rPr lang="en-MY" sz="2000" dirty="0" err="1"/>
              <a:t>this.props.headertext</a:t>
            </a:r>
            <a:r>
              <a:rPr lang="en-MY" sz="2000" dirty="0"/>
              <a:t> }&lt;/h1&gt;</a:t>
            </a:r>
          </a:p>
          <a:p>
            <a:pPr marL="0" indent="0">
              <a:buNone/>
            </a:pPr>
            <a:r>
              <a:rPr lang="en-MY" sz="2000" dirty="0" smtClean="0"/>
              <a:t>			&lt;</a:t>
            </a:r>
            <a:r>
              <a:rPr lang="en-MY" sz="2000" dirty="0" err="1"/>
              <a:t>hr</a:t>
            </a:r>
            <a:r>
              <a:rPr lang="en-MY" sz="2000" dirty="0"/>
              <a:t> /&gt;</a:t>
            </a:r>
          </a:p>
          <a:p>
            <a:pPr marL="0" indent="0">
              <a:buNone/>
            </a:pPr>
            <a:r>
              <a:rPr lang="en-MY" sz="2000" dirty="0" smtClean="0"/>
              <a:t>			&lt;/</a:t>
            </a:r>
            <a:r>
              <a:rPr lang="en-MY" sz="2000" dirty="0"/>
              <a:t>div&gt; ); </a:t>
            </a:r>
          </a:p>
          <a:p>
            <a:pPr marL="0" indent="0">
              <a:buNone/>
            </a:pPr>
            <a:r>
              <a:rPr lang="en-MY" sz="2000" dirty="0" smtClean="0"/>
              <a:t>	} </a:t>
            </a:r>
            <a:endParaRPr lang="en-MY" sz="2000" dirty="0"/>
          </a:p>
          <a:p>
            <a:pPr marL="0" indent="0">
              <a:buNone/>
            </a:pPr>
            <a:r>
              <a:rPr lang="en-MY" sz="2000" dirty="0"/>
              <a:t>}</a:t>
            </a:r>
          </a:p>
          <a:p>
            <a:pPr marL="0" indent="0">
              <a:buNone/>
            </a:pPr>
            <a:r>
              <a:rPr lang="en-MY" sz="2000" dirty="0"/>
              <a:t/>
            </a:r>
            <a:br>
              <a:rPr lang="en-MY" sz="2000" dirty="0"/>
            </a:br>
            <a:r>
              <a:rPr lang="en-MY" sz="2000" dirty="0"/>
              <a:t>export default Header</a:t>
            </a:r>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err="1" smtClean="0"/>
              <a:t>header.jsx</a:t>
            </a:r>
            <a:endParaRPr lang="en-MY" sz="3200" dirty="0"/>
          </a:p>
        </p:txBody>
      </p:sp>
    </p:spTree>
    <p:extLst>
      <p:ext uri="{BB962C8B-B14F-4D97-AF65-F5344CB8AC3E}">
        <p14:creationId xmlns:p14="http://schemas.microsoft.com/office/powerpoint/2010/main" val="72666911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Using Props</a:t>
            </a:r>
            <a:endParaRPr lang="en-MY" dirty="0"/>
          </a:p>
        </p:txBody>
      </p:sp>
      <p:sp>
        <p:nvSpPr>
          <p:cNvPr id="3" name="Content Placeholder 2"/>
          <p:cNvSpPr>
            <a:spLocks noGrp="1"/>
          </p:cNvSpPr>
          <p:nvPr>
            <p:ph idx="1"/>
          </p:nvPr>
        </p:nvSpPr>
        <p:spPr/>
        <p:txBody>
          <a:bodyPr/>
          <a:lstStyle/>
          <a:p>
            <a:pPr marL="0" indent="0">
              <a:buNone/>
            </a:pPr>
            <a:r>
              <a:rPr lang="en-MY" dirty="0"/>
              <a:t>import React from 'react';</a:t>
            </a:r>
          </a:p>
          <a:p>
            <a:pPr marL="0" indent="0">
              <a:buNone/>
            </a:pPr>
            <a:r>
              <a:rPr lang="en-MY" dirty="0"/>
              <a:t>class Footer extends </a:t>
            </a:r>
            <a:r>
              <a:rPr lang="en-MY" dirty="0" err="1"/>
              <a:t>React.Component</a:t>
            </a:r>
            <a:r>
              <a:rPr lang="en-MY" dirty="0"/>
              <a:t> { </a:t>
            </a:r>
          </a:p>
          <a:p>
            <a:pPr marL="0" indent="0">
              <a:buNone/>
            </a:pPr>
            <a:r>
              <a:rPr lang="en-MY" dirty="0" smtClean="0"/>
              <a:t>	render</a:t>
            </a:r>
            <a:r>
              <a:rPr lang="en-MY" dirty="0"/>
              <a:t>() { </a:t>
            </a:r>
          </a:p>
          <a:p>
            <a:pPr marL="0" indent="0">
              <a:buNone/>
            </a:pPr>
            <a:r>
              <a:rPr lang="en-MY" dirty="0" smtClean="0"/>
              <a:t>		return </a:t>
            </a:r>
            <a:r>
              <a:rPr lang="en-MY" dirty="0"/>
              <a:t>( &lt;div&gt;</a:t>
            </a:r>
          </a:p>
          <a:p>
            <a:pPr marL="0" indent="0">
              <a:buNone/>
            </a:pPr>
            <a:r>
              <a:rPr lang="en-MY" dirty="0" smtClean="0"/>
              <a:t>			&lt;</a:t>
            </a:r>
            <a:r>
              <a:rPr lang="en-MY" dirty="0" err="1"/>
              <a:t>hr</a:t>
            </a:r>
            <a:r>
              <a:rPr lang="en-MY" dirty="0"/>
              <a:t> /&gt;</a:t>
            </a:r>
          </a:p>
          <a:p>
            <a:pPr marL="0" indent="0">
              <a:buNone/>
            </a:pPr>
            <a:r>
              <a:rPr lang="en-MY" dirty="0" smtClean="0"/>
              <a:t>			&lt;</a:t>
            </a:r>
            <a:r>
              <a:rPr lang="en-MY" dirty="0"/>
              <a:t>p&gt;{ </a:t>
            </a:r>
            <a:r>
              <a:rPr lang="en-MY" dirty="0" err="1"/>
              <a:t>this.props.footertext</a:t>
            </a:r>
            <a:r>
              <a:rPr lang="en-MY" dirty="0"/>
              <a:t> }&lt;/p&gt;</a:t>
            </a:r>
          </a:p>
          <a:p>
            <a:pPr marL="0" indent="0">
              <a:buNone/>
            </a:pPr>
            <a:r>
              <a:rPr lang="en-MY" dirty="0" smtClean="0"/>
              <a:t>			&lt;/</a:t>
            </a:r>
            <a:r>
              <a:rPr lang="en-MY" dirty="0"/>
              <a:t>div&gt; );</a:t>
            </a:r>
          </a:p>
          <a:p>
            <a:pPr marL="0" indent="0">
              <a:buNone/>
            </a:pPr>
            <a:r>
              <a:rPr lang="en-MY" dirty="0" smtClean="0"/>
              <a:t>	} </a:t>
            </a:r>
            <a:endParaRPr lang="en-MY" dirty="0"/>
          </a:p>
          <a:p>
            <a:pPr marL="0" indent="0">
              <a:buNone/>
            </a:pPr>
            <a:r>
              <a:rPr lang="en-MY" dirty="0"/>
              <a:t>}</a:t>
            </a:r>
          </a:p>
          <a:p>
            <a:pPr marL="0" indent="0">
              <a:buNone/>
            </a:pPr>
            <a:r>
              <a:rPr lang="en-MY" dirty="0"/>
              <a:t>export default Footer</a:t>
            </a:r>
          </a:p>
        </p:txBody>
      </p:sp>
      <p:sp>
        <p:nvSpPr>
          <p:cNvPr id="5" name="TextBox 4"/>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err="1" smtClean="0"/>
              <a:t>footer.jsx</a:t>
            </a:r>
            <a:endParaRPr lang="en-MY" sz="3200" dirty="0"/>
          </a:p>
        </p:txBody>
      </p:sp>
    </p:spTree>
    <p:extLst>
      <p:ext uri="{BB962C8B-B14F-4D97-AF65-F5344CB8AC3E}">
        <p14:creationId xmlns:p14="http://schemas.microsoft.com/office/powerpoint/2010/main" val="1720755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err="1" smtClean="0"/>
              <a:t>NodeJS</a:t>
            </a:r>
            <a:r>
              <a:rPr lang="en-MY" dirty="0" smtClean="0"/>
              <a:t> Installation</a:t>
            </a:r>
            <a:endParaRPr lang="en-MY" dirty="0"/>
          </a:p>
        </p:txBody>
      </p:sp>
      <p:sp>
        <p:nvSpPr>
          <p:cNvPr id="3" name="Content Placeholder 2"/>
          <p:cNvSpPr>
            <a:spLocks noGrp="1"/>
          </p:cNvSpPr>
          <p:nvPr>
            <p:ph idx="1"/>
          </p:nvPr>
        </p:nvSpPr>
        <p:spPr>
          <a:xfrm>
            <a:off x="385192" y="1268760"/>
            <a:ext cx="8435280" cy="5328592"/>
          </a:xfrm>
        </p:spPr>
        <p:txBody>
          <a:bodyPr>
            <a:normAutofit/>
          </a:bodyPr>
          <a:lstStyle/>
          <a:p>
            <a:pPr marL="0" indent="0">
              <a:lnSpc>
                <a:spcPct val="150000"/>
              </a:lnSpc>
              <a:buNone/>
            </a:pPr>
            <a:r>
              <a:rPr lang="en-MY" b="1" dirty="0" smtClean="0"/>
              <a:t>Verify </a:t>
            </a:r>
            <a:r>
              <a:rPr lang="en-MY" b="1" dirty="0"/>
              <a:t>installation: Executing a File</a:t>
            </a:r>
          </a:p>
          <a:p>
            <a:pPr>
              <a:lnSpc>
                <a:spcPct val="150000"/>
              </a:lnSpc>
            </a:pPr>
            <a:r>
              <a:rPr lang="en-MY" dirty="0" smtClean="0"/>
              <a:t>Open the notepad</a:t>
            </a:r>
          </a:p>
          <a:p>
            <a:pPr>
              <a:lnSpc>
                <a:spcPct val="150000"/>
              </a:lnSpc>
            </a:pPr>
            <a:r>
              <a:rPr lang="en-MY" dirty="0" smtClean="0"/>
              <a:t>Create </a:t>
            </a:r>
            <a:r>
              <a:rPr lang="en-MY" dirty="0"/>
              <a:t>a </a:t>
            </a:r>
            <a:r>
              <a:rPr lang="en-MY" dirty="0" smtClean="0"/>
              <a:t>.</a:t>
            </a:r>
            <a:r>
              <a:rPr lang="en-MY" dirty="0" err="1" smtClean="0"/>
              <a:t>js</a:t>
            </a:r>
            <a:r>
              <a:rPr lang="en-MY" dirty="0" smtClean="0"/>
              <a:t> (JavaScript) file named </a:t>
            </a:r>
            <a:r>
              <a:rPr lang="en-MY" b="1" dirty="0" smtClean="0"/>
              <a:t>main.js </a:t>
            </a:r>
            <a:r>
              <a:rPr lang="en-MY" dirty="0" smtClean="0"/>
              <a:t>and type the following inside the main.js file</a:t>
            </a:r>
            <a:br>
              <a:rPr lang="en-MY" dirty="0" smtClean="0"/>
            </a:br>
            <a:r>
              <a:rPr lang="en-MY" i="1" dirty="0" smtClean="0"/>
              <a:t>console.log</a:t>
            </a:r>
            <a:r>
              <a:rPr lang="en-MY" i="1" dirty="0"/>
              <a:t>("Hello, World!") </a:t>
            </a:r>
            <a:endParaRPr lang="en-MY" i="1" dirty="0" smtClean="0"/>
          </a:p>
          <a:p>
            <a:pPr>
              <a:lnSpc>
                <a:spcPct val="150000"/>
              </a:lnSpc>
            </a:pPr>
            <a:r>
              <a:rPr lang="en-MY" dirty="0" smtClean="0"/>
              <a:t>Let us execute the main.js </a:t>
            </a:r>
            <a:r>
              <a:rPr lang="en-MY" dirty="0"/>
              <a:t>file using </a:t>
            </a:r>
            <a:r>
              <a:rPr lang="en-MY" dirty="0" smtClean="0"/>
              <a:t>the following command  </a:t>
            </a:r>
            <a:br>
              <a:rPr lang="en-MY" dirty="0" smtClean="0"/>
            </a:br>
            <a:r>
              <a:rPr lang="en-MY" i="1" dirty="0" smtClean="0"/>
              <a:t>node </a:t>
            </a:r>
            <a:r>
              <a:rPr lang="en-MY" i="1" dirty="0"/>
              <a:t>main.js </a:t>
            </a:r>
            <a:endParaRPr lang="en-MY" i="1" dirty="0" smtClean="0"/>
          </a:p>
          <a:p>
            <a:pPr>
              <a:lnSpc>
                <a:spcPct val="150000"/>
              </a:lnSpc>
            </a:pPr>
            <a:r>
              <a:rPr lang="en-MY" dirty="0" smtClean="0"/>
              <a:t>This </a:t>
            </a:r>
            <a:r>
              <a:rPr lang="en-MY" dirty="0"/>
              <a:t>should produce the following </a:t>
            </a:r>
            <a:r>
              <a:rPr lang="en-MY" dirty="0" smtClean="0"/>
              <a:t>result in the command windows  </a:t>
            </a:r>
            <a:br>
              <a:rPr lang="en-MY" dirty="0" smtClean="0"/>
            </a:br>
            <a:r>
              <a:rPr lang="en-MY" i="1" dirty="0" smtClean="0"/>
              <a:t>Hello</a:t>
            </a:r>
            <a:r>
              <a:rPr lang="en-MY" i="1" dirty="0"/>
              <a:t>, World! </a:t>
            </a:r>
          </a:p>
        </p:txBody>
      </p:sp>
    </p:spTree>
    <p:extLst>
      <p:ext uri="{BB962C8B-B14F-4D97-AF65-F5344CB8AC3E}">
        <p14:creationId xmlns:p14="http://schemas.microsoft.com/office/powerpoint/2010/main" val="224417595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Props</a:t>
            </a:r>
            <a:endParaRPr lang="en-MY"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lang="en-MY" dirty="0" smtClean="0"/>
              <a:t>Main difference between state and props is that </a:t>
            </a:r>
            <a:r>
              <a:rPr lang="en-MY" b="1" dirty="0" smtClean="0"/>
              <a:t>props</a:t>
            </a:r>
            <a:r>
              <a:rPr lang="en-MY" dirty="0" smtClean="0"/>
              <a:t> are immutable. </a:t>
            </a:r>
          </a:p>
          <a:p>
            <a:pPr marL="457200" indent="-457200">
              <a:lnSpc>
                <a:spcPct val="150000"/>
              </a:lnSpc>
              <a:buFont typeface="+mj-lt"/>
              <a:buAutoNum type="arabicPeriod"/>
            </a:pPr>
            <a:r>
              <a:rPr lang="en-MY" dirty="0" smtClean="0"/>
              <a:t>The container component should define the state that can be updated and changed.</a:t>
            </a:r>
          </a:p>
          <a:p>
            <a:pPr marL="457200" indent="-457200">
              <a:lnSpc>
                <a:spcPct val="150000"/>
              </a:lnSpc>
              <a:buFont typeface="+mj-lt"/>
              <a:buAutoNum type="arabicPeriod"/>
            </a:pPr>
            <a:r>
              <a:rPr lang="en-MY" dirty="0" smtClean="0"/>
              <a:t>For the child components should only pass data from the state using props</a:t>
            </a:r>
            <a:r>
              <a:rPr lang="en-MY" dirty="0"/>
              <a:t>.</a:t>
            </a:r>
            <a:br>
              <a:rPr lang="en-MY" dirty="0"/>
            </a:br>
            <a:r>
              <a:rPr lang="en-MY" dirty="0"/>
              <a:t>&lt;Header </a:t>
            </a:r>
            <a:r>
              <a:rPr lang="en-MY" dirty="0" err="1"/>
              <a:t>headertext</a:t>
            </a:r>
            <a:r>
              <a:rPr lang="en-MY" dirty="0"/>
              <a:t>={ </a:t>
            </a:r>
            <a:r>
              <a:rPr lang="en-MY" dirty="0" err="1"/>
              <a:t>this.state.header</a:t>
            </a:r>
            <a:r>
              <a:rPr lang="en-MY" dirty="0"/>
              <a:t> } </a:t>
            </a:r>
            <a:r>
              <a:rPr lang="en-MY" dirty="0" smtClean="0"/>
              <a:t>/&gt;</a:t>
            </a:r>
            <a:br>
              <a:rPr lang="en-MY" dirty="0" smtClean="0"/>
            </a:br>
            <a:r>
              <a:rPr lang="en-MY" dirty="0"/>
              <a:t>{ </a:t>
            </a:r>
            <a:r>
              <a:rPr lang="en-MY" dirty="0" err="1"/>
              <a:t>this.props.headertext</a:t>
            </a:r>
            <a:r>
              <a:rPr lang="en-MY" dirty="0"/>
              <a:t> }</a:t>
            </a:r>
            <a:r>
              <a:rPr lang="en-MY" dirty="0" smtClean="0"/>
              <a:t/>
            </a:r>
            <a:br>
              <a:rPr lang="en-MY" dirty="0" smtClean="0"/>
            </a:br>
            <a:endParaRPr lang="en-MY" dirty="0" smtClean="0"/>
          </a:p>
        </p:txBody>
      </p:sp>
    </p:spTree>
    <p:extLst>
      <p:ext uri="{BB962C8B-B14F-4D97-AF65-F5344CB8AC3E}">
        <p14:creationId xmlns:p14="http://schemas.microsoft.com/office/powerpoint/2010/main" val="108867157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Props</a:t>
            </a:r>
            <a:endParaRPr lang="en-MY" dirty="0"/>
          </a:p>
        </p:txBody>
      </p:sp>
      <p:sp>
        <p:nvSpPr>
          <p:cNvPr id="3" name="Content Placeholder 2"/>
          <p:cNvSpPr>
            <a:spLocks noGrp="1"/>
          </p:cNvSpPr>
          <p:nvPr>
            <p:ph idx="1"/>
          </p:nvPr>
        </p:nvSpPr>
        <p:spPr/>
        <p:txBody>
          <a:bodyPr/>
          <a:lstStyle/>
          <a:p>
            <a:pPr marL="0" indent="0">
              <a:buNone/>
            </a:pPr>
            <a:r>
              <a:rPr lang="en-MY" dirty="0" smtClean="0"/>
              <a:t>This will produce the following result.</a:t>
            </a:r>
            <a:endParaRPr lang="en-MY" dirty="0"/>
          </a:p>
        </p:txBody>
      </p:sp>
      <p:sp>
        <p:nvSpPr>
          <p:cNvPr id="5" name="TextBox 4"/>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76872"/>
            <a:ext cx="5191125"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486784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Default Props</a:t>
            </a:r>
            <a:endParaRPr lang="en-MY" dirty="0"/>
          </a:p>
        </p:txBody>
      </p:sp>
      <p:sp>
        <p:nvSpPr>
          <p:cNvPr id="3" name="Content Placeholder 2"/>
          <p:cNvSpPr>
            <a:spLocks noGrp="1"/>
          </p:cNvSpPr>
          <p:nvPr>
            <p:ph idx="1"/>
          </p:nvPr>
        </p:nvSpPr>
        <p:spPr/>
        <p:txBody>
          <a:bodyPr>
            <a:normAutofit/>
          </a:bodyPr>
          <a:lstStyle/>
          <a:p>
            <a:pPr marL="0" indent="0">
              <a:buNone/>
            </a:pPr>
            <a:r>
              <a:rPr lang="en-MY" b="1" dirty="0" smtClean="0"/>
              <a:t>Declare the default props</a:t>
            </a:r>
          </a:p>
          <a:p>
            <a:pPr marL="0" indent="0">
              <a:buNone/>
            </a:pPr>
            <a:r>
              <a:rPr lang="en-MY" dirty="0" err="1" smtClean="0"/>
              <a:t>CustomerManager.defaultProps</a:t>
            </a:r>
            <a:r>
              <a:rPr lang="en-MY" dirty="0" smtClean="0"/>
              <a:t> </a:t>
            </a:r>
            <a:r>
              <a:rPr lang="en-MY" dirty="0"/>
              <a:t>= {</a:t>
            </a:r>
          </a:p>
          <a:p>
            <a:pPr marL="0" indent="0">
              <a:buNone/>
            </a:pPr>
            <a:r>
              <a:rPr lang="en-MY" dirty="0" smtClean="0"/>
              <a:t>	</a:t>
            </a:r>
            <a:r>
              <a:rPr lang="en-MY" dirty="0" err="1" smtClean="0"/>
              <a:t>title</a:t>
            </a:r>
            <a:r>
              <a:rPr lang="en-MY" dirty="0" err="1"/>
              <a:t>:"Customer</a:t>
            </a:r>
            <a:r>
              <a:rPr lang="en-MY" dirty="0"/>
              <a:t> List"</a:t>
            </a:r>
          </a:p>
          <a:p>
            <a:pPr marL="0" indent="0">
              <a:buNone/>
            </a:pPr>
            <a:r>
              <a:rPr lang="en-MY" dirty="0" smtClean="0"/>
              <a:t>}</a:t>
            </a:r>
          </a:p>
          <a:p>
            <a:pPr marL="0" indent="0">
              <a:buNone/>
            </a:pPr>
            <a:endParaRPr lang="en-MY" dirty="0" smtClean="0"/>
          </a:p>
          <a:p>
            <a:pPr marL="0" indent="0">
              <a:buNone/>
            </a:pPr>
            <a:r>
              <a:rPr lang="en-MY" b="1" dirty="0" smtClean="0"/>
              <a:t>Render in the component as </a:t>
            </a:r>
          </a:p>
          <a:p>
            <a:pPr marL="0" indent="0">
              <a:buNone/>
            </a:pPr>
            <a:r>
              <a:rPr lang="en-MY" dirty="0"/>
              <a:t>&lt;table&gt;</a:t>
            </a:r>
          </a:p>
          <a:p>
            <a:pPr marL="0" indent="0">
              <a:buNone/>
            </a:pPr>
            <a:r>
              <a:rPr lang="en-MY" dirty="0" smtClean="0"/>
              <a:t>	&lt;</a:t>
            </a:r>
            <a:r>
              <a:rPr lang="en-MY" dirty="0" err="1"/>
              <a:t>thead</a:t>
            </a:r>
            <a:r>
              <a:rPr lang="en-MY" dirty="0"/>
              <a:t>&gt;</a:t>
            </a:r>
          </a:p>
          <a:p>
            <a:pPr marL="0" indent="0">
              <a:buNone/>
            </a:pPr>
            <a:r>
              <a:rPr lang="en-MY" dirty="0" smtClean="0"/>
              <a:t>		&lt;</a:t>
            </a:r>
            <a:r>
              <a:rPr lang="en-MY" dirty="0" err="1"/>
              <a:t>tr</a:t>
            </a:r>
            <a:r>
              <a:rPr lang="en-MY" dirty="0"/>
              <a:t>&gt;&lt;td </a:t>
            </a:r>
            <a:r>
              <a:rPr lang="en-MY" dirty="0" err="1"/>
              <a:t>colspan</a:t>
            </a:r>
            <a:r>
              <a:rPr lang="en-MY" dirty="0"/>
              <a:t>={ 3 }&gt;{</a:t>
            </a:r>
            <a:r>
              <a:rPr lang="en-MY" dirty="0" err="1"/>
              <a:t>this.props.title</a:t>
            </a:r>
            <a:r>
              <a:rPr lang="en-MY" dirty="0"/>
              <a:t>}&lt;/td&gt;&lt;/</a:t>
            </a:r>
            <a:r>
              <a:rPr lang="en-MY" dirty="0" err="1"/>
              <a:t>tr</a:t>
            </a:r>
            <a:r>
              <a:rPr lang="en-MY" dirty="0"/>
              <a:t>&gt;</a:t>
            </a:r>
          </a:p>
          <a:p>
            <a:pPr marL="0" indent="0">
              <a:buNone/>
            </a:pPr>
            <a:r>
              <a:rPr lang="en-MY" dirty="0" smtClean="0"/>
              <a:t>	&lt;/</a:t>
            </a:r>
            <a:r>
              <a:rPr lang="en-MY" dirty="0" err="1"/>
              <a:t>thead</a:t>
            </a:r>
            <a:r>
              <a:rPr lang="en-MY" dirty="0"/>
              <a:t>&gt;</a:t>
            </a:r>
          </a:p>
          <a:p>
            <a:pPr marL="0" indent="0">
              <a:buNone/>
            </a:pPr>
            <a:r>
              <a:rPr lang="en-MY" dirty="0" smtClean="0"/>
              <a:t>	&lt;</a:t>
            </a:r>
            <a:r>
              <a:rPr lang="en-MY" dirty="0" err="1"/>
              <a:t>tbody</a:t>
            </a:r>
            <a:r>
              <a:rPr lang="en-MY" dirty="0"/>
              <a:t>&gt;</a:t>
            </a:r>
          </a:p>
          <a:p>
            <a:pPr marL="0" indent="0">
              <a:buNone/>
            </a:pPr>
            <a:r>
              <a:rPr lang="en-MY" dirty="0" smtClean="0"/>
              <a:t>	&lt;/</a:t>
            </a:r>
            <a:r>
              <a:rPr lang="en-MY" dirty="0" err="1"/>
              <a:t>tbody</a:t>
            </a:r>
            <a:r>
              <a:rPr lang="en-MY" dirty="0"/>
              <a:t>&gt;</a:t>
            </a:r>
          </a:p>
          <a:p>
            <a:pPr marL="0" indent="0">
              <a:buNone/>
            </a:pPr>
            <a:r>
              <a:rPr lang="en-MY" dirty="0"/>
              <a:t>&lt;/table&gt;</a:t>
            </a:r>
          </a:p>
          <a:p>
            <a:pPr marL="0" indent="0">
              <a:buNone/>
            </a:pPr>
            <a:endParaRPr lang="en-MY" dirty="0" smtClean="0"/>
          </a:p>
          <a:p>
            <a:pPr marL="0" indent="0">
              <a:buNone/>
            </a:pPr>
            <a:endParaRPr lang="en-MY"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spTree>
    <p:extLst>
      <p:ext uri="{BB962C8B-B14F-4D97-AF65-F5344CB8AC3E}">
        <p14:creationId xmlns:p14="http://schemas.microsoft.com/office/powerpoint/2010/main" val="33637294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Default Props</a:t>
            </a:r>
            <a:endParaRPr lang="en-MY" dirty="0"/>
          </a:p>
        </p:txBody>
      </p:sp>
      <p:sp>
        <p:nvSpPr>
          <p:cNvPr id="3" name="Content Placeholder 2"/>
          <p:cNvSpPr>
            <a:spLocks noGrp="1"/>
          </p:cNvSpPr>
          <p:nvPr>
            <p:ph idx="1"/>
          </p:nvPr>
        </p:nvSpPr>
        <p:spPr/>
        <p:txBody>
          <a:bodyPr/>
          <a:lstStyle/>
          <a:p>
            <a:pPr marL="0" indent="0">
              <a:lnSpc>
                <a:spcPct val="150000"/>
              </a:lnSpc>
              <a:buNone/>
            </a:pPr>
            <a:r>
              <a:rPr lang="en-MY" dirty="0" smtClean="0"/>
              <a:t>The output is as follows</a:t>
            </a:r>
            <a:endParaRPr lang="en-MY" dirty="0"/>
          </a:p>
        </p:txBody>
      </p:sp>
      <p:sp>
        <p:nvSpPr>
          <p:cNvPr id="5" name="TextBox 4"/>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644" y="2418708"/>
            <a:ext cx="5191125"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301528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Props Validation</a:t>
            </a:r>
            <a:endParaRPr lang="en-MY" dirty="0"/>
          </a:p>
        </p:txBody>
      </p:sp>
      <p:sp>
        <p:nvSpPr>
          <p:cNvPr id="3" name="Content Placeholder 2"/>
          <p:cNvSpPr>
            <a:spLocks noGrp="1"/>
          </p:cNvSpPr>
          <p:nvPr>
            <p:ph idx="1"/>
          </p:nvPr>
        </p:nvSpPr>
        <p:spPr/>
        <p:txBody>
          <a:bodyPr>
            <a:normAutofit/>
          </a:bodyPr>
          <a:lstStyle/>
          <a:p>
            <a:pPr marL="0" indent="0">
              <a:lnSpc>
                <a:spcPct val="150000"/>
              </a:lnSpc>
              <a:buNone/>
            </a:pPr>
            <a:r>
              <a:rPr lang="en-MY" dirty="0" smtClean="0"/>
              <a:t>Properties validation is to force the correct usage of the components. When the app grows properties </a:t>
            </a:r>
            <a:r>
              <a:rPr lang="en-MY" dirty="0"/>
              <a:t>validation </a:t>
            </a:r>
            <a:r>
              <a:rPr lang="en-MY" dirty="0" smtClean="0"/>
              <a:t>assist in avoiding future bugs and problems. It also makes the code more readable.</a:t>
            </a:r>
          </a:p>
          <a:p>
            <a:pPr marL="0" indent="0">
              <a:lnSpc>
                <a:spcPct val="150000"/>
              </a:lnSpc>
              <a:buNone/>
            </a:pPr>
            <a:r>
              <a:rPr lang="en-MY" b="1" dirty="0" smtClean="0"/>
              <a:t>Validating Props</a:t>
            </a:r>
          </a:p>
          <a:p>
            <a:pPr marL="457200" indent="-457200">
              <a:lnSpc>
                <a:spcPct val="150000"/>
              </a:lnSpc>
              <a:buFont typeface="+mj-lt"/>
              <a:buAutoNum type="arabicPeriod"/>
            </a:pPr>
            <a:r>
              <a:rPr lang="en-MY" dirty="0" smtClean="0"/>
              <a:t>Create a component with all the </a:t>
            </a:r>
            <a:r>
              <a:rPr lang="en-MY" b="1" dirty="0" smtClean="0"/>
              <a:t>props</a:t>
            </a:r>
            <a:r>
              <a:rPr lang="en-MY" dirty="0" smtClean="0"/>
              <a:t> that we need. </a:t>
            </a:r>
          </a:p>
          <a:p>
            <a:pPr marL="457200" indent="-457200">
              <a:lnSpc>
                <a:spcPct val="150000"/>
              </a:lnSpc>
              <a:buFont typeface="+mj-lt"/>
              <a:buAutoNum type="arabicPeriod"/>
            </a:pPr>
            <a:r>
              <a:rPr lang="en-MY" dirty="0" smtClean="0"/>
              <a:t>The </a:t>
            </a:r>
            <a:r>
              <a:rPr lang="en-MY" b="1" dirty="0" err="1" smtClean="0"/>
              <a:t>App.propTypes</a:t>
            </a:r>
            <a:r>
              <a:rPr lang="en-MY" dirty="0" smtClean="0"/>
              <a:t> is used for props validation. </a:t>
            </a:r>
          </a:p>
          <a:p>
            <a:pPr marL="457200" indent="-457200">
              <a:lnSpc>
                <a:spcPct val="150000"/>
              </a:lnSpc>
              <a:buFont typeface="+mj-lt"/>
              <a:buAutoNum type="arabicPeriod"/>
            </a:pPr>
            <a:r>
              <a:rPr lang="en-MY" dirty="0" smtClean="0"/>
              <a:t>If some of the props aren't using the correct type that are assigned, the warning appears in the console. </a:t>
            </a:r>
          </a:p>
          <a:p>
            <a:pPr marL="457200" indent="-457200">
              <a:lnSpc>
                <a:spcPct val="150000"/>
              </a:lnSpc>
              <a:buFont typeface="+mj-lt"/>
              <a:buAutoNum type="arabicPeriod"/>
            </a:pPr>
            <a:r>
              <a:rPr lang="en-MY" dirty="0" smtClean="0"/>
              <a:t>After specifying validation patterns, let us set </a:t>
            </a:r>
            <a:r>
              <a:rPr lang="en-MY" b="1" dirty="0" err="1" smtClean="0"/>
              <a:t>App.defaultProps</a:t>
            </a:r>
            <a:r>
              <a:rPr lang="en-MY" dirty="0" smtClean="0"/>
              <a:t>.</a:t>
            </a:r>
          </a:p>
          <a:p>
            <a:pPr marL="457200" indent="-457200">
              <a:lnSpc>
                <a:spcPct val="150000"/>
              </a:lnSpc>
              <a:buFont typeface="+mj-lt"/>
              <a:buAutoNum type="arabicPeriod"/>
            </a:pPr>
            <a:endParaRPr lang="en-MY" dirty="0"/>
          </a:p>
        </p:txBody>
      </p:sp>
    </p:spTree>
    <p:extLst>
      <p:ext uri="{BB962C8B-B14F-4D97-AF65-F5344CB8AC3E}">
        <p14:creationId xmlns:p14="http://schemas.microsoft.com/office/powerpoint/2010/main" val="26934637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Props Validation</a:t>
            </a:r>
            <a:endParaRPr lang="en-MY" dirty="0"/>
          </a:p>
        </p:txBody>
      </p:sp>
      <p:sp>
        <p:nvSpPr>
          <p:cNvPr id="3" name="Content Placeholder 2"/>
          <p:cNvSpPr>
            <a:spLocks noGrp="1"/>
          </p:cNvSpPr>
          <p:nvPr>
            <p:ph idx="1"/>
          </p:nvPr>
        </p:nvSpPr>
        <p:spPr/>
        <p:txBody>
          <a:bodyPr>
            <a:normAutofit/>
          </a:bodyPr>
          <a:lstStyle/>
          <a:p>
            <a:pPr marL="0" indent="0">
              <a:buNone/>
            </a:pPr>
            <a:r>
              <a:rPr lang="en-MY" sz="1800" dirty="0" err="1" smtClean="0"/>
              <a:t>CustomerManager.propTypes</a:t>
            </a:r>
            <a:r>
              <a:rPr lang="en-MY" sz="1800" dirty="0" smtClean="0"/>
              <a:t> = { </a:t>
            </a:r>
          </a:p>
          <a:p>
            <a:pPr marL="0" indent="0">
              <a:buNone/>
            </a:pPr>
            <a:r>
              <a:rPr lang="en-MY" sz="1800" dirty="0" smtClean="0"/>
              <a:t>	</a:t>
            </a:r>
            <a:r>
              <a:rPr lang="en-MY" sz="1800" dirty="0" err="1" smtClean="0"/>
              <a:t>title:PropTypes.string</a:t>
            </a:r>
            <a:r>
              <a:rPr lang="en-MY" sz="1800" dirty="0"/>
              <a:t>,</a:t>
            </a:r>
          </a:p>
          <a:p>
            <a:pPr marL="0" indent="0">
              <a:buNone/>
            </a:pPr>
            <a:r>
              <a:rPr lang="en-MY" sz="1800" dirty="0" smtClean="0"/>
              <a:t>	</a:t>
            </a:r>
            <a:r>
              <a:rPr lang="en-MY" sz="1800" dirty="0" err="1" smtClean="0"/>
              <a:t>citizen:PropTypes.array.isRequired</a:t>
            </a:r>
            <a:r>
              <a:rPr lang="en-MY" sz="1800" dirty="0"/>
              <a:t>,</a:t>
            </a:r>
          </a:p>
          <a:p>
            <a:pPr marL="0" indent="0">
              <a:buNone/>
            </a:pPr>
            <a:r>
              <a:rPr lang="en-MY" sz="1800" dirty="0" smtClean="0"/>
              <a:t>	</a:t>
            </a:r>
            <a:r>
              <a:rPr lang="en-MY" sz="1800" dirty="0" err="1" smtClean="0"/>
              <a:t>goodPayMaster:PropTypes.bool.isRequired</a:t>
            </a:r>
            <a:r>
              <a:rPr lang="en-MY" sz="1800" dirty="0"/>
              <a:t>,</a:t>
            </a:r>
          </a:p>
          <a:p>
            <a:pPr marL="0" indent="0">
              <a:buNone/>
            </a:pPr>
            <a:r>
              <a:rPr lang="en-MY" sz="1800" dirty="0" smtClean="0"/>
              <a:t>	</a:t>
            </a:r>
            <a:r>
              <a:rPr lang="en-MY" sz="1800" dirty="0" err="1" smtClean="0"/>
              <a:t>getCitizen:PropTypes.func</a:t>
            </a:r>
            <a:r>
              <a:rPr lang="en-MY" sz="1800" dirty="0"/>
              <a:t>,</a:t>
            </a:r>
          </a:p>
          <a:p>
            <a:pPr marL="0" indent="0">
              <a:buNone/>
            </a:pPr>
            <a:r>
              <a:rPr lang="en-MY" sz="1800" dirty="0" smtClean="0"/>
              <a:t>	</a:t>
            </a:r>
            <a:r>
              <a:rPr lang="en-MY" sz="1800" dirty="0" err="1" smtClean="0"/>
              <a:t>totalCustomer:PropTypes.number</a:t>
            </a:r>
            <a:endParaRPr lang="en-MY" sz="1800" dirty="0"/>
          </a:p>
          <a:p>
            <a:pPr marL="0" indent="0">
              <a:buNone/>
            </a:pPr>
            <a:r>
              <a:rPr lang="en-MY" sz="1800" dirty="0" smtClean="0"/>
              <a:t>}; </a:t>
            </a:r>
          </a:p>
          <a:p>
            <a:pPr marL="0" indent="0">
              <a:buNone/>
            </a:pPr>
            <a:endParaRPr lang="en-MY" sz="1800" dirty="0" smtClean="0"/>
          </a:p>
          <a:p>
            <a:pPr marL="0" indent="0">
              <a:buNone/>
            </a:pPr>
            <a:r>
              <a:rPr lang="en-MY" sz="1800" dirty="0" err="1" smtClean="0"/>
              <a:t>CustomerManager.defaultProps</a:t>
            </a:r>
            <a:r>
              <a:rPr lang="en-MY" sz="1800" dirty="0" smtClean="0"/>
              <a:t> = { </a:t>
            </a:r>
          </a:p>
          <a:p>
            <a:pPr marL="0" indent="0">
              <a:buNone/>
            </a:pPr>
            <a:r>
              <a:rPr lang="en-MY" sz="1800" dirty="0" smtClean="0"/>
              <a:t>	</a:t>
            </a:r>
            <a:r>
              <a:rPr lang="en-MY" sz="1800" dirty="0" err="1" smtClean="0"/>
              <a:t>title</a:t>
            </a:r>
            <a:r>
              <a:rPr lang="en-MY" sz="1800" dirty="0" err="1"/>
              <a:t>:"Customer</a:t>
            </a:r>
            <a:r>
              <a:rPr lang="en-MY" sz="1800" dirty="0"/>
              <a:t> List",</a:t>
            </a:r>
          </a:p>
          <a:p>
            <a:pPr marL="0" indent="0">
              <a:buNone/>
            </a:pPr>
            <a:r>
              <a:rPr lang="en-MY" sz="1800" dirty="0" smtClean="0"/>
              <a:t>	citizen</a:t>
            </a:r>
            <a:r>
              <a:rPr lang="en-MY" sz="1800" dirty="0"/>
              <a:t>:["Malaysian", "Foreigner"],</a:t>
            </a:r>
          </a:p>
          <a:p>
            <a:pPr marL="0" indent="0">
              <a:buNone/>
            </a:pPr>
            <a:r>
              <a:rPr lang="en-MY" sz="1800" dirty="0" smtClean="0"/>
              <a:t>	</a:t>
            </a:r>
            <a:r>
              <a:rPr lang="en-MY" sz="1800" dirty="0" err="1" smtClean="0"/>
              <a:t>goodPayMaster:true</a:t>
            </a:r>
            <a:r>
              <a:rPr lang="en-MY" sz="1800" dirty="0"/>
              <a:t>,</a:t>
            </a:r>
          </a:p>
          <a:p>
            <a:pPr marL="0" indent="0">
              <a:buNone/>
            </a:pPr>
            <a:r>
              <a:rPr lang="en-MY" sz="1800" dirty="0" smtClean="0"/>
              <a:t>	</a:t>
            </a:r>
            <a:r>
              <a:rPr lang="en-MY" sz="1800" dirty="0" err="1" smtClean="0"/>
              <a:t>getCode:function</a:t>
            </a:r>
            <a:r>
              <a:rPr lang="en-MY" sz="1800" dirty="0" smtClean="0"/>
              <a:t>(code</a:t>
            </a:r>
            <a:r>
              <a:rPr lang="en-MY" sz="1800" dirty="0"/>
              <a:t>) </a:t>
            </a:r>
            <a:r>
              <a:rPr lang="en-MY" sz="1800" dirty="0" smtClean="0"/>
              <a:t>{ return </a:t>
            </a:r>
            <a:r>
              <a:rPr lang="en-MY" sz="1800" dirty="0"/>
              <a:t>"Customer Code : " + </a:t>
            </a:r>
            <a:r>
              <a:rPr lang="en-MY" sz="1800" dirty="0" smtClean="0"/>
              <a:t>code },</a:t>
            </a:r>
            <a:endParaRPr lang="en-MY" sz="1800" dirty="0"/>
          </a:p>
          <a:p>
            <a:pPr marL="0" indent="0">
              <a:buNone/>
            </a:pPr>
            <a:r>
              <a:rPr lang="en-MY" sz="1800" dirty="0" smtClean="0"/>
              <a:t>	totalCustomer:2</a:t>
            </a:r>
            <a:endParaRPr lang="en-MY" sz="1800" dirty="0"/>
          </a:p>
          <a:p>
            <a:pPr marL="0" indent="0">
              <a:buNone/>
            </a:pPr>
            <a:r>
              <a:rPr lang="en-MY" sz="1800" dirty="0" smtClean="0"/>
              <a:t>}</a:t>
            </a:r>
            <a:endParaRPr lang="en-MY" sz="1800"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a:t>i</a:t>
            </a:r>
            <a:r>
              <a:rPr lang="en-MY" sz="3200" dirty="0" smtClean="0"/>
              <a:t>ndex.js</a:t>
            </a:r>
            <a:endParaRPr lang="en-MY" sz="3200" dirty="0"/>
          </a:p>
        </p:txBody>
      </p:sp>
    </p:spTree>
    <p:extLst>
      <p:ext uri="{BB962C8B-B14F-4D97-AF65-F5344CB8AC3E}">
        <p14:creationId xmlns:p14="http://schemas.microsoft.com/office/powerpoint/2010/main" val="400157070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Props Validation</a:t>
            </a:r>
            <a:endParaRPr lang="en-MY" dirty="0"/>
          </a:p>
        </p:txBody>
      </p:sp>
      <p:sp>
        <p:nvSpPr>
          <p:cNvPr id="3" name="Content Placeholder 2"/>
          <p:cNvSpPr>
            <a:spLocks noGrp="1"/>
          </p:cNvSpPr>
          <p:nvPr>
            <p:ph idx="1"/>
          </p:nvPr>
        </p:nvSpPr>
        <p:spPr/>
        <p:txBody>
          <a:bodyPr>
            <a:noAutofit/>
          </a:bodyPr>
          <a:lstStyle/>
          <a:p>
            <a:pPr marL="0" indent="0">
              <a:buNone/>
            </a:pPr>
            <a:r>
              <a:rPr lang="en-MY" sz="1800" dirty="0" smtClean="0"/>
              <a:t>import </a:t>
            </a:r>
            <a:r>
              <a:rPr lang="en-MY" sz="1800" dirty="0" err="1" smtClean="0"/>
              <a:t>PropTypes</a:t>
            </a:r>
            <a:r>
              <a:rPr lang="en-MY" sz="1800" dirty="0" smtClean="0"/>
              <a:t> from 'prop-types'; </a:t>
            </a:r>
          </a:p>
          <a:p>
            <a:pPr marL="0" indent="0">
              <a:buNone/>
            </a:pPr>
            <a:r>
              <a:rPr lang="en-MY" sz="1800" dirty="0" smtClean="0"/>
              <a:t>render() { </a:t>
            </a:r>
          </a:p>
          <a:p>
            <a:pPr marL="355600" indent="0">
              <a:buNone/>
            </a:pPr>
            <a:r>
              <a:rPr lang="en-MY" sz="1800" dirty="0" smtClean="0"/>
              <a:t>return ( </a:t>
            </a:r>
          </a:p>
          <a:p>
            <a:pPr marL="0" indent="0">
              <a:buNone/>
            </a:pPr>
            <a:r>
              <a:rPr lang="en-MY" sz="1800" dirty="0" smtClean="0"/>
              <a:t>	&lt;</a:t>
            </a:r>
            <a:r>
              <a:rPr lang="en-MY" sz="1800" dirty="0" err="1"/>
              <a:t>thead</a:t>
            </a:r>
            <a:r>
              <a:rPr lang="en-MY" sz="1800" dirty="0"/>
              <a:t>&gt;</a:t>
            </a:r>
          </a:p>
          <a:p>
            <a:pPr marL="0" indent="0">
              <a:buNone/>
            </a:pPr>
            <a:r>
              <a:rPr lang="en-MY" sz="1800" dirty="0" smtClean="0"/>
              <a:t>	&lt;</a:t>
            </a:r>
            <a:r>
              <a:rPr lang="en-MY" sz="1800" dirty="0" err="1"/>
              <a:t>tr</a:t>
            </a:r>
            <a:r>
              <a:rPr lang="en-MY" sz="1800" dirty="0"/>
              <a:t>&gt;&lt;td </a:t>
            </a:r>
            <a:r>
              <a:rPr lang="en-MY" sz="1800" dirty="0" err="1"/>
              <a:t>colspan</a:t>
            </a:r>
            <a:r>
              <a:rPr lang="en-MY" sz="1800" dirty="0"/>
              <a:t>={ 3 }&gt;{</a:t>
            </a:r>
            <a:r>
              <a:rPr lang="en-MY" sz="1800" dirty="0" err="1"/>
              <a:t>this.props.title</a:t>
            </a:r>
            <a:r>
              <a:rPr lang="en-MY" sz="1800" dirty="0"/>
              <a:t>}&lt;/td&gt;&lt;/</a:t>
            </a:r>
            <a:r>
              <a:rPr lang="en-MY" sz="1800" dirty="0" err="1"/>
              <a:t>tr</a:t>
            </a:r>
            <a:r>
              <a:rPr lang="en-MY" sz="1800" dirty="0"/>
              <a:t>&gt;</a:t>
            </a:r>
          </a:p>
          <a:p>
            <a:pPr marL="0" indent="0">
              <a:buNone/>
            </a:pPr>
            <a:r>
              <a:rPr lang="en-MY" sz="1800" dirty="0" smtClean="0"/>
              <a:t>	&lt;</a:t>
            </a:r>
            <a:r>
              <a:rPr lang="en-MY" sz="1800" dirty="0" err="1"/>
              <a:t>tr</a:t>
            </a:r>
            <a:r>
              <a:rPr lang="en-MY" sz="1800" dirty="0"/>
              <a:t>&gt;&lt;td </a:t>
            </a:r>
            <a:r>
              <a:rPr lang="en-MY" sz="1800" dirty="0" err="1"/>
              <a:t>colspan</a:t>
            </a:r>
            <a:r>
              <a:rPr lang="en-MY" sz="1800" dirty="0"/>
              <a:t>={ 3 </a:t>
            </a:r>
            <a:r>
              <a:rPr lang="en-MY" sz="1800" dirty="0" smtClean="0"/>
              <a:t>}&gt;&lt;</a:t>
            </a:r>
            <a:r>
              <a:rPr lang="en-MY" sz="1800" dirty="0"/>
              <a:t>select</a:t>
            </a:r>
            <a:r>
              <a:rPr lang="en-MY" sz="1800" dirty="0" smtClean="0"/>
              <a:t>&gt;</a:t>
            </a:r>
          </a:p>
          <a:p>
            <a:pPr marL="0" indent="0">
              <a:buNone/>
            </a:pPr>
            <a:r>
              <a:rPr lang="en-MY" sz="1800" dirty="0"/>
              <a:t>	</a:t>
            </a:r>
            <a:r>
              <a:rPr lang="en-MY" sz="1800" dirty="0" smtClean="0"/>
              <a:t>	&lt;</a:t>
            </a:r>
            <a:r>
              <a:rPr lang="en-MY" sz="1800" dirty="0"/>
              <a:t>option&gt;{</a:t>
            </a:r>
            <a:r>
              <a:rPr lang="en-MY" sz="1800" dirty="0" err="1"/>
              <a:t>this.props.citizen</a:t>
            </a:r>
            <a:r>
              <a:rPr lang="en-MY" sz="1800" dirty="0"/>
              <a:t>[0]}&lt;/option&gt;</a:t>
            </a:r>
          </a:p>
          <a:p>
            <a:pPr marL="0" indent="0">
              <a:buNone/>
            </a:pPr>
            <a:r>
              <a:rPr lang="en-MY" sz="1800" dirty="0" smtClean="0"/>
              <a:t>		&lt;</a:t>
            </a:r>
            <a:r>
              <a:rPr lang="en-MY" sz="1800" dirty="0"/>
              <a:t>option&gt;{</a:t>
            </a:r>
            <a:r>
              <a:rPr lang="en-MY" sz="1800" dirty="0" err="1"/>
              <a:t>this.props.citizen</a:t>
            </a:r>
            <a:r>
              <a:rPr lang="en-MY" sz="1800" dirty="0"/>
              <a:t>[1]}&lt;/option</a:t>
            </a:r>
            <a:r>
              <a:rPr lang="en-MY" sz="1800" dirty="0" smtClean="0"/>
              <a:t>&gt;</a:t>
            </a:r>
          </a:p>
          <a:p>
            <a:pPr marL="0" indent="0">
              <a:buNone/>
            </a:pPr>
            <a:r>
              <a:rPr lang="en-MY" sz="1800" dirty="0"/>
              <a:t>	</a:t>
            </a:r>
            <a:r>
              <a:rPr lang="en-MY" sz="1800" dirty="0" smtClean="0"/>
              <a:t>&lt;/</a:t>
            </a:r>
            <a:r>
              <a:rPr lang="en-MY" sz="1800" dirty="0"/>
              <a:t>select</a:t>
            </a:r>
            <a:r>
              <a:rPr lang="en-MY" sz="1800" dirty="0" smtClean="0"/>
              <a:t>&gt;&lt;/</a:t>
            </a:r>
            <a:r>
              <a:rPr lang="en-MY" sz="1800" dirty="0"/>
              <a:t>td&gt;&lt;/</a:t>
            </a:r>
            <a:r>
              <a:rPr lang="en-MY" sz="1800" dirty="0" err="1"/>
              <a:t>tr</a:t>
            </a:r>
            <a:r>
              <a:rPr lang="en-MY" sz="1800" dirty="0"/>
              <a:t>&gt;</a:t>
            </a:r>
          </a:p>
          <a:p>
            <a:pPr marL="0" indent="0">
              <a:buNone/>
            </a:pPr>
            <a:r>
              <a:rPr lang="en-MY" sz="1800" dirty="0" smtClean="0"/>
              <a:t>	&lt;</a:t>
            </a:r>
            <a:r>
              <a:rPr lang="en-MY" sz="1800" dirty="0" err="1"/>
              <a:t>tr</a:t>
            </a:r>
            <a:r>
              <a:rPr lang="en-MY" sz="1800" dirty="0" smtClean="0"/>
              <a:t>&gt;&lt;</a:t>
            </a:r>
            <a:r>
              <a:rPr lang="en-MY" sz="1800" dirty="0"/>
              <a:t>td </a:t>
            </a:r>
            <a:r>
              <a:rPr lang="en-MY" sz="1800" dirty="0" err="1"/>
              <a:t>colspan</a:t>
            </a:r>
            <a:r>
              <a:rPr lang="en-MY" sz="1800" dirty="0"/>
              <a:t>={ 3 }&gt;</a:t>
            </a:r>
          </a:p>
          <a:p>
            <a:pPr marL="0" indent="0">
              <a:buNone/>
            </a:pPr>
            <a:r>
              <a:rPr lang="en-MY" sz="1800" dirty="0" smtClean="0"/>
              <a:t>	{ </a:t>
            </a:r>
            <a:r>
              <a:rPr lang="en-MY" sz="1800" dirty="0"/>
              <a:t>(</a:t>
            </a:r>
            <a:r>
              <a:rPr lang="en-MY" sz="1800" dirty="0" err="1"/>
              <a:t>this.props.goodPayMaster</a:t>
            </a:r>
            <a:r>
              <a:rPr lang="en-MY" sz="1800" dirty="0"/>
              <a:t>) ? "Good Pay Master" : "Nope" }</a:t>
            </a:r>
          </a:p>
          <a:p>
            <a:pPr marL="0" indent="0">
              <a:buNone/>
            </a:pPr>
            <a:r>
              <a:rPr lang="en-MY" sz="1800" dirty="0" smtClean="0"/>
              <a:t>	&lt;/</a:t>
            </a:r>
            <a:r>
              <a:rPr lang="en-MY" sz="1800" dirty="0"/>
              <a:t>td&gt; </a:t>
            </a:r>
            <a:r>
              <a:rPr lang="en-MY" sz="1800" dirty="0" smtClean="0"/>
              <a:t>&lt;/</a:t>
            </a:r>
            <a:r>
              <a:rPr lang="en-MY" sz="1800" dirty="0" err="1"/>
              <a:t>tr</a:t>
            </a:r>
            <a:r>
              <a:rPr lang="en-MY" sz="1800" dirty="0"/>
              <a:t>&gt;</a:t>
            </a:r>
          </a:p>
          <a:p>
            <a:pPr marL="0" indent="0">
              <a:buNone/>
            </a:pPr>
            <a:r>
              <a:rPr lang="en-MY" sz="1800" dirty="0" smtClean="0"/>
              <a:t>	&lt;</a:t>
            </a:r>
            <a:r>
              <a:rPr lang="en-MY" sz="1800" dirty="0" err="1"/>
              <a:t>tr</a:t>
            </a:r>
            <a:r>
              <a:rPr lang="en-MY" sz="1800" dirty="0" smtClean="0"/>
              <a:t>&gt;&lt;</a:t>
            </a:r>
            <a:r>
              <a:rPr lang="en-MY" sz="1800" dirty="0"/>
              <a:t>td </a:t>
            </a:r>
            <a:r>
              <a:rPr lang="en-MY" sz="1800" dirty="0" err="1"/>
              <a:t>colspan</a:t>
            </a:r>
            <a:r>
              <a:rPr lang="en-MY" sz="1800" dirty="0"/>
              <a:t>={3}&gt;Code: {</a:t>
            </a:r>
            <a:r>
              <a:rPr lang="en-MY" sz="1800" dirty="0" err="1"/>
              <a:t>this.props.getCode</a:t>
            </a:r>
            <a:r>
              <a:rPr lang="en-MY" sz="1800" dirty="0"/>
              <a:t>(1)}&lt;/td</a:t>
            </a:r>
            <a:r>
              <a:rPr lang="en-MY" sz="1800" dirty="0" smtClean="0"/>
              <a:t>&gt;&lt;/</a:t>
            </a:r>
            <a:r>
              <a:rPr lang="en-MY" sz="1800" dirty="0" err="1"/>
              <a:t>tr</a:t>
            </a:r>
            <a:r>
              <a:rPr lang="en-MY" sz="1800" dirty="0"/>
              <a:t>&gt;</a:t>
            </a:r>
          </a:p>
          <a:p>
            <a:pPr marL="0" indent="0">
              <a:buNone/>
            </a:pPr>
            <a:r>
              <a:rPr lang="en-MY" sz="1800" dirty="0" smtClean="0"/>
              <a:t>	&lt;/</a:t>
            </a:r>
            <a:r>
              <a:rPr lang="en-MY" sz="1800" dirty="0" err="1"/>
              <a:t>thead</a:t>
            </a:r>
            <a:r>
              <a:rPr lang="en-MY" sz="1800" dirty="0"/>
              <a:t>&gt;</a:t>
            </a:r>
          </a:p>
          <a:p>
            <a:pPr marL="355600" indent="0">
              <a:buNone/>
            </a:pPr>
            <a:r>
              <a:rPr lang="en-MY" sz="1800" dirty="0" smtClean="0"/>
              <a:t>); </a:t>
            </a:r>
          </a:p>
          <a:p>
            <a:pPr marL="0" indent="0">
              <a:buNone/>
            </a:pPr>
            <a:r>
              <a:rPr lang="en-MY" sz="1800" dirty="0" smtClean="0"/>
              <a:t>}</a:t>
            </a:r>
            <a:endParaRPr lang="en-MY" sz="1800"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a:t>i</a:t>
            </a:r>
            <a:r>
              <a:rPr lang="en-MY" sz="3200" dirty="0" smtClean="0"/>
              <a:t>ndex.js</a:t>
            </a:r>
            <a:endParaRPr lang="en-MY" sz="3200" dirty="0"/>
          </a:p>
        </p:txBody>
      </p:sp>
    </p:spTree>
    <p:extLst>
      <p:ext uri="{BB962C8B-B14F-4D97-AF65-F5344CB8AC3E}">
        <p14:creationId xmlns:p14="http://schemas.microsoft.com/office/powerpoint/2010/main" val="398564676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Props Validation</a:t>
            </a:r>
            <a:endParaRPr lang="en-MY" dirty="0"/>
          </a:p>
        </p:txBody>
      </p:sp>
      <p:sp>
        <p:nvSpPr>
          <p:cNvPr id="3" name="Content Placeholder 2"/>
          <p:cNvSpPr>
            <a:spLocks noGrp="1"/>
          </p:cNvSpPr>
          <p:nvPr>
            <p:ph idx="1"/>
          </p:nvPr>
        </p:nvSpPr>
        <p:spPr/>
        <p:txBody>
          <a:bodyPr/>
          <a:lstStyle/>
          <a:p>
            <a:pPr marL="0" indent="0">
              <a:lnSpc>
                <a:spcPct val="150000"/>
              </a:lnSpc>
              <a:buNone/>
            </a:pPr>
            <a:r>
              <a:rPr lang="en-MY" dirty="0" smtClean="0"/>
              <a:t>The output of the screen looks as follows</a:t>
            </a:r>
            <a:endParaRPr lang="en-MY"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204864"/>
            <a:ext cx="51911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714563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Props Validation</a:t>
            </a:r>
            <a:endParaRPr lang="en-MY" dirty="0"/>
          </a:p>
        </p:txBody>
      </p:sp>
      <p:sp>
        <p:nvSpPr>
          <p:cNvPr id="3" name="Content Placeholder 2"/>
          <p:cNvSpPr>
            <a:spLocks noGrp="1"/>
          </p:cNvSpPr>
          <p:nvPr>
            <p:ph idx="1"/>
          </p:nvPr>
        </p:nvSpPr>
        <p:spPr>
          <a:xfrm>
            <a:off x="467544" y="1340768"/>
            <a:ext cx="8229600" cy="5328592"/>
          </a:xfrm>
        </p:spPr>
        <p:txBody>
          <a:bodyPr>
            <a:normAutofit/>
          </a:bodyPr>
          <a:lstStyle/>
          <a:p>
            <a:pPr>
              <a:lnSpc>
                <a:spcPct val="150000"/>
              </a:lnSpc>
            </a:pPr>
            <a:r>
              <a:rPr lang="en-MY" dirty="0" smtClean="0"/>
              <a:t>The code use </a:t>
            </a:r>
            <a:r>
              <a:rPr lang="en-MY" b="1" dirty="0" err="1" smtClean="0"/>
              <a:t>isRequired</a:t>
            </a:r>
            <a:r>
              <a:rPr lang="en-MY" dirty="0" smtClean="0"/>
              <a:t> when validating </a:t>
            </a:r>
            <a:r>
              <a:rPr lang="en-MY" b="1" dirty="0" err="1" smtClean="0"/>
              <a:t>propArray</a:t>
            </a:r>
            <a:r>
              <a:rPr lang="en-MY" dirty="0" smtClean="0"/>
              <a:t> and </a:t>
            </a:r>
            <a:r>
              <a:rPr lang="en-MY" b="1" dirty="0" err="1" smtClean="0"/>
              <a:t>propBool</a:t>
            </a:r>
            <a:r>
              <a:rPr lang="en-MY" dirty="0" smtClean="0"/>
              <a:t>. </a:t>
            </a:r>
          </a:p>
          <a:p>
            <a:pPr>
              <a:lnSpc>
                <a:spcPct val="150000"/>
              </a:lnSpc>
            </a:pPr>
            <a:r>
              <a:rPr lang="en-MY" dirty="0" smtClean="0"/>
              <a:t>This produces an error, if one of those two don't exist. </a:t>
            </a:r>
          </a:p>
          <a:p>
            <a:pPr>
              <a:lnSpc>
                <a:spcPct val="150000"/>
              </a:lnSpc>
            </a:pPr>
            <a:r>
              <a:rPr lang="en-MY" dirty="0" smtClean="0"/>
              <a:t>When </a:t>
            </a:r>
            <a:r>
              <a:rPr lang="en-MY" b="1" dirty="0" err="1" smtClean="0"/>
              <a:t>propArray</a:t>
            </a:r>
            <a:r>
              <a:rPr lang="en-MY" b="1" dirty="0" smtClean="0"/>
              <a:t>:</a:t>
            </a:r>
            <a:r>
              <a:rPr lang="en-MY" dirty="0" smtClean="0"/>
              <a:t> </a:t>
            </a:r>
            <a:r>
              <a:rPr lang="en-MY" b="1" dirty="0" smtClean="0"/>
              <a:t>[1,2,3,4,5]</a:t>
            </a:r>
            <a:r>
              <a:rPr lang="en-MY" dirty="0" smtClean="0"/>
              <a:t> array is deleted from the </a:t>
            </a:r>
            <a:r>
              <a:rPr lang="en-MY" b="1" dirty="0" err="1" smtClean="0"/>
              <a:t>App.defaultProps</a:t>
            </a:r>
            <a:r>
              <a:rPr lang="en-MY" dirty="0" smtClean="0"/>
              <a:t> object, the console will log a warning.</a:t>
            </a:r>
          </a:p>
          <a:p>
            <a:pPr>
              <a:lnSpc>
                <a:spcPct val="150000"/>
              </a:lnSpc>
            </a:pPr>
            <a:endParaRPr lang="en-MY" dirty="0"/>
          </a:p>
          <a:p>
            <a:pPr>
              <a:lnSpc>
                <a:spcPct val="150000"/>
              </a:lnSpc>
            </a:pPr>
            <a:r>
              <a:rPr lang="en-MY" dirty="0" smtClean="0"/>
              <a:t>When the code set the value of </a:t>
            </a:r>
            <a:r>
              <a:rPr lang="en-MY" b="1" dirty="0" err="1" smtClean="0"/>
              <a:t>propArray</a:t>
            </a:r>
            <a:r>
              <a:rPr lang="en-MY" b="1" dirty="0" smtClean="0"/>
              <a:t>: 1</a:t>
            </a:r>
            <a:r>
              <a:rPr lang="en-MY" dirty="0" smtClean="0"/>
              <a:t>, React will warn that the </a:t>
            </a:r>
            <a:r>
              <a:rPr lang="en-MY" dirty="0" err="1" smtClean="0"/>
              <a:t>propType</a:t>
            </a:r>
            <a:r>
              <a:rPr lang="en-MY" dirty="0" smtClean="0"/>
              <a:t> validation has failed, since we need an array and we got a number.</a:t>
            </a:r>
            <a:endParaRPr lang="en-MY" dirty="0"/>
          </a:p>
        </p:txBody>
      </p:sp>
      <p:pic>
        <p:nvPicPr>
          <p:cNvPr id="13314" name="Picture 2" descr="React Props Validation Err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717032"/>
            <a:ext cx="8037464" cy="288032"/>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React Props Validation Error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5949280"/>
            <a:ext cx="8439312" cy="50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86738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Component API and Life cycle</a:t>
            </a:r>
            <a:endParaRPr lang="en-MY" dirty="0"/>
          </a:p>
        </p:txBody>
      </p:sp>
      <p:sp>
        <p:nvSpPr>
          <p:cNvPr id="3" name="Text Placeholder 2"/>
          <p:cNvSpPr>
            <a:spLocks noGrp="1"/>
          </p:cNvSpPr>
          <p:nvPr>
            <p:ph type="body" idx="1"/>
          </p:nvPr>
        </p:nvSpPr>
        <p:spPr/>
        <p:txBody>
          <a:bodyPr/>
          <a:lstStyle/>
          <a:p>
            <a:endParaRPr lang="en-MY"/>
          </a:p>
        </p:txBody>
      </p:sp>
    </p:spTree>
    <p:extLst>
      <p:ext uri="{BB962C8B-B14F-4D97-AF65-F5344CB8AC3E}">
        <p14:creationId xmlns:p14="http://schemas.microsoft.com/office/powerpoint/2010/main" val="393026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400" dirty="0" smtClean="0"/>
              <a:t>Visual Studio Code - Installation</a:t>
            </a:r>
            <a:endParaRPr lang="en-MY" sz="4400" dirty="0"/>
          </a:p>
        </p:txBody>
      </p:sp>
      <p:sp>
        <p:nvSpPr>
          <p:cNvPr id="3" name="Content Placeholder 2"/>
          <p:cNvSpPr>
            <a:spLocks noGrp="1"/>
          </p:cNvSpPr>
          <p:nvPr>
            <p:ph sz="quarter" idx="1"/>
          </p:nvPr>
        </p:nvSpPr>
        <p:spPr/>
        <p:txBody>
          <a:bodyPr>
            <a:normAutofit/>
          </a:bodyPr>
          <a:lstStyle/>
          <a:p>
            <a:pPr marL="114300" indent="0">
              <a:lnSpc>
                <a:spcPct val="150000"/>
              </a:lnSpc>
              <a:buNone/>
            </a:pPr>
            <a:r>
              <a:rPr lang="en-MY" dirty="0"/>
              <a:t>Visual Studio Code is a </a:t>
            </a:r>
            <a:r>
              <a:rPr lang="en-MY" dirty="0" smtClean="0"/>
              <a:t>lightweight but powerful and FREE source </a:t>
            </a:r>
            <a:r>
              <a:rPr lang="en-MY" dirty="0"/>
              <a:t>code </a:t>
            </a:r>
            <a:r>
              <a:rPr lang="en-MY" dirty="0" smtClean="0"/>
              <a:t>editor by Microsoft for web developers. Visual  Studio Code </a:t>
            </a:r>
          </a:p>
          <a:p>
            <a:pPr marL="571500" indent="-457200">
              <a:lnSpc>
                <a:spcPct val="150000"/>
              </a:lnSpc>
              <a:buFont typeface="+mj-lt"/>
              <a:buAutoNum type="arabicPeriod"/>
            </a:pPr>
            <a:r>
              <a:rPr lang="en-MY" dirty="0" smtClean="0"/>
              <a:t>runs </a:t>
            </a:r>
            <a:r>
              <a:rPr lang="en-MY" dirty="0"/>
              <a:t>on </a:t>
            </a:r>
            <a:r>
              <a:rPr lang="en-MY" dirty="0" smtClean="0"/>
              <a:t>desktop </a:t>
            </a:r>
          </a:p>
          <a:p>
            <a:pPr marL="571500" indent="-457200">
              <a:lnSpc>
                <a:spcPct val="150000"/>
              </a:lnSpc>
              <a:buFont typeface="+mj-lt"/>
              <a:buAutoNum type="arabicPeriod"/>
            </a:pPr>
            <a:r>
              <a:rPr lang="en-MY" dirty="0" smtClean="0"/>
              <a:t>is </a:t>
            </a:r>
            <a:r>
              <a:rPr lang="en-MY" dirty="0"/>
              <a:t>available for Windows, </a:t>
            </a:r>
            <a:r>
              <a:rPr lang="en-MY" dirty="0" err="1"/>
              <a:t>macOS</a:t>
            </a:r>
            <a:r>
              <a:rPr lang="en-MY" dirty="0"/>
              <a:t> and </a:t>
            </a:r>
            <a:r>
              <a:rPr lang="en-MY" dirty="0" smtClean="0"/>
              <a:t>Linux</a:t>
            </a:r>
          </a:p>
          <a:p>
            <a:pPr marL="114300" indent="0">
              <a:lnSpc>
                <a:spcPct val="150000"/>
              </a:lnSpc>
              <a:buNone/>
            </a:pPr>
            <a:r>
              <a:rPr lang="en-MY" dirty="0" smtClean="0"/>
              <a:t/>
            </a:r>
            <a:br>
              <a:rPr lang="en-MY" dirty="0" smtClean="0"/>
            </a:br>
            <a:r>
              <a:rPr lang="en-MY" dirty="0" smtClean="0"/>
              <a:t>Visual Studio Code editor comes </a:t>
            </a:r>
            <a:r>
              <a:rPr lang="en-MY" dirty="0"/>
              <a:t>with built-in support for </a:t>
            </a:r>
            <a:endParaRPr lang="en-MY" dirty="0" smtClean="0"/>
          </a:p>
          <a:p>
            <a:pPr marL="571500" indent="-457200">
              <a:lnSpc>
                <a:spcPct val="150000"/>
              </a:lnSpc>
              <a:buFont typeface="+mj-lt"/>
              <a:buAutoNum type="arabicPeriod"/>
            </a:pPr>
            <a:r>
              <a:rPr lang="en-MY" dirty="0" smtClean="0"/>
              <a:t>JavaScript</a:t>
            </a:r>
          </a:p>
          <a:p>
            <a:pPr marL="571500" indent="-457200">
              <a:lnSpc>
                <a:spcPct val="150000"/>
              </a:lnSpc>
              <a:buFont typeface="+mj-lt"/>
              <a:buAutoNum type="arabicPeriod"/>
            </a:pPr>
            <a:r>
              <a:rPr lang="en-MY" dirty="0" smtClean="0"/>
              <a:t>TypeScript</a:t>
            </a:r>
          </a:p>
          <a:p>
            <a:pPr marL="571500" indent="-457200">
              <a:lnSpc>
                <a:spcPct val="150000"/>
              </a:lnSpc>
              <a:buFont typeface="+mj-lt"/>
              <a:buAutoNum type="arabicPeriod"/>
            </a:pPr>
            <a:r>
              <a:rPr lang="en-MY" dirty="0" smtClean="0"/>
              <a:t>Node.js </a:t>
            </a:r>
          </a:p>
        </p:txBody>
      </p:sp>
    </p:spTree>
    <p:extLst>
      <p:ext uri="{BB962C8B-B14F-4D97-AF65-F5344CB8AC3E}">
        <p14:creationId xmlns:p14="http://schemas.microsoft.com/office/powerpoint/2010/main" val="186138486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Component API</a:t>
            </a:r>
            <a:endParaRPr lang="en-MY" dirty="0"/>
          </a:p>
        </p:txBody>
      </p:sp>
      <p:sp>
        <p:nvSpPr>
          <p:cNvPr id="3" name="Content Placeholder 2"/>
          <p:cNvSpPr>
            <a:spLocks noGrp="1"/>
          </p:cNvSpPr>
          <p:nvPr>
            <p:ph idx="1"/>
          </p:nvPr>
        </p:nvSpPr>
        <p:spPr/>
        <p:txBody>
          <a:bodyPr/>
          <a:lstStyle/>
          <a:p>
            <a:pPr marL="0" indent="0">
              <a:lnSpc>
                <a:spcPct val="150000"/>
              </a:lnSpc>
              <a:buNone/>
            </a:pPr>
            <a:r>
              <a:rPr lang="en-MY" dirty="0" smtClean="0"/>
              <a:t>There are three methods: </a:t>
            </a:r>
          </a:p>
          <a:p>
            <a:pPr marL="457200" indent="-457200">
              <a:lnSpc>
                <a:spcPct val="150000"/>
              </a:lnSpc>
              <a:buFont typeface="+mj-lt"/>
              <a:buAutoNum type="arabicPeriod"/>
            </a:pPr>
            <a:r>
              <a:rPr lang="en-MY" b="1" dirty="0" err="1" smtClean="0"/>
              <a:t>setState</a:t>
            </a:r>
            <a:r>
              <a:rPr lang="en-MY" b="1" smtClean="0"/>
              <a:t>()</a:t>
            </a:r>
            <a:endParaRPr lang="en-MY" b="1" dirty="0" smtClean="0"/>
          </a:p>
          <a:p>
            <a:pPr marL="457200" indent="-457200">
              <a:lnSpc>
                <a:spcPct val="150000"/>
              </a:lnSpc>
              <a:buFont typeface="+mj-lt"/>
              <a:buAutoNum type="arabicPeriod"/>
            </a:pPr>
            <a:r>
              <a:rPr lang="en-MY" b="1" dirty="0" err="1" smtClean="0"/>
              <a:t>forceUpdate</a:t>
            </a:r>
            <a:r>
              <a:rPr lang="en-MY" dirty="0" smtClean="0"/>
              <a:t> </a:t>
            </a:r>
          </a:p>
          <a:p>
            <a:pPr marL="457200" indent="-457200">
              <a:lnSpc>
                <a:spcPct val="150000"/>
              </a:lnSpc>
              <a:buFont typeface="+mj-lt"/>
              <a:buAutoNum type="arabicPeriod"/>
            </a:pPr>
            <a:r>
              <a:rPr lang="en-MY" b="1" dirty="0" err="1" smtClean="0"/>
              <a:t>ReactDOM.findDOMNode</a:t>
            </a:r>
            <a:r>
              <a:rPr lang="en-MY" b="1" dirty="0" smtClean="0"/>
              <a:t>()</a:t>
            </a:r>
            <a:r>
              <a:rPr lang="en-MY" dirty="0" smtClean="0"/>
              <a:t>. </a:t>
            </a:r>
          </a:p>
          <a:p>
            <a:pPr marL="0" indent="0">
              <a:lnSpc>
                <a:spcPct val="150000"/>
              </a:lnSpc>
              <a:buNone/>
            </a:pPr>
            <a:r>
              <a:rPr lang="en-MY" dirty="0" smtClean="0"/>
              <a:t>In new ES6 classes, this binding is done manually using the syntax </a:t>
            </a:r>
          </a:p>
          <a:p>
            <a:pPr>
              <a:lnSpc>
                <a:spcPct val="150000"/>
              </a:lnSpc>
            </a:pPr>
            <a:r>
              <a:rPr lang="en-MY" b="1" dirty="0" err="1" smtClean="0"/>
              <a:t>this.method.bind</a:t>
            </a:r>
            <a:r>
              <a:rPr lang="en-MY" b="1" dirty="0" smtClean="0"/>
              <a:t>(this)</a:t>
            </a:r>
            <a:r>
              <a:rPr lang="en-MY" dirty="0" smtClean="0"/>
              <a:t>.</a:t>
            </a:r>
            <a:endParaRPr lang="en-MY" dirty="0"/>
          </a:p>
        </p:txBody>
      </p:sp>
    </p:spTree>
    <p:extLst>
      <p:ext uri="{BB962C8B-B14F-4D97-AF65-F5344CB8AC3E}">
        <p14:creationId xmlns:p14="http://schemas.microsoft.com/office/powerpoint/2010/main" val="31877165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Component API – </a:t>
            </a:r>
            <a:r>
              <a:rPr lang="en-MY" dirty="0" err="1" smtClean="0"/>
              <a:t>setState</a:t>
            </a:r>
            <a:endParaRPr lang="en-MY" dirty="0"/>
          </a:p>
        </p:txBody>
      </p:sp>
      <p:sp>
        <p:nvSpPr>
          <p:cNvPr id="3" name="Content Placeholder 2"/>
          <p:cNvSpPr>
            <a:spLocks noGrp="1"/>
          </p:cNvSpPr>
          <p:nvPr>
            <p:ph idx="1"/>
          </p:nvPr>
        </p:nvSpPr>
        <p:spPr/>
        <p:txBody>
          <a:bodyPr>
            <a:noAutofit/>
          </a:bodyPr>
          <a:lstStyle/>
          <a:p>
            <a:pPr marL="0" indent="0">
              <a:lnSpc>
                <a:spcPct val="150000"/>
              </a:lnSpc>
              <a:buNone/>
            </a:pPr>
            <a:r>
              <a:rPr lang="en-MY" sz="2000" dirty="0" smtClean="0"/>
              <a:t>The </a:t>
            </a:r>
            <a:r>
              <a:rPr lang="en-MY" sz="2000" b="1" dirty="0" err="1" smtClean="0"/>
              <a:t>setState</a:t>
            </a:r>
            <a:r>
              <a:rPr lang="en-MY" sz="2000" b="1" dirty="0" smtClean="0"/>
              <a:t>()</a:t>
            </a:r>
            <a:r>
              <a:rPr lang="en-MY" sz="2000" dirty="0" smtClean="0"/>
              <a:t> method is used to update the state of component. </a:t>
            </a:r>
          </a:p>
          <a:p>
            <a:pPr marL="0" indent="0">
              <a:lnSpc>
                <a:spcPct val="150000"/>
              </a:lnSpc>
              <a:buNone/>
            </a:pPr>
            <a:r>
              <a:rPr lang="en-MY" sz="2000" dirty="0" smtClean="0"/>
              <a:t>This method will add changes to the original state.</a:t>
            </a:r>
          </a:p>
          <a:p>
            <a:pPr marL="0" indent="0">
              <a:buNone/>
            </a:pPr>
            <a:endParaRPr lang="en-MY" sz="2000" dirty="0" smtClean="0"/>
          </a:p>
          <a:p>
            <a:pPr marL="0" indent="0">
              <a:buNone/>
            </a:pPr>
            <a:r>
              <a:rPr lang="en-MY" sz="2000" dirty="0" smtClean="0"/>
              <a:t>constructor</a:t>
            </a:r>
            <a:r>
              <a:rPr lang="en-MY" sz="2000" dirty="0"/>
              <a:t>() {</a:t>
            </a:r>
          </a:p>
          <a:p>
            <a:pPr marL="0" indent="0">
              <a:buNone/>
            </a:pPr>
            <a:r>
              <a:rPr lang="en-MY" sz="2000" dirty="0"/>
              <a:t>super();</a:t>
            </a:r>
          </a:p>
          <a:p>
            <a:pPr marL="0" indent="0">
              <a:buNone/>
            </a:pPr>
            <a:r>
              <a:rPr lang="en-MY" sz="2000" dirty="0" smtClean="0"/>
              <a:t>	</a:t>
            </a:r>
            <a:r>
              <a:rPr lang="en-MY" sz="2000" dirty="0" err="1" smtClean="0"/>
              <a:t>this.state</a:t>
            </a:r>
            <a:r>
              <a:rPr lang="en-MY" sz="2000" dirty="0" smtClean="0"/>
              <a:t> </a:t>
            </a:r>
            <a:r>
              <a:rPr lang="en-MY" sz="2000" dirty="0"/>
              <a:t>= {</a:t>
            </a:r>
          </a:p>
          <a:p>
            <a:pPr marL="0" indent="0">
              <a:buNone/>
            </a:pPr>
            <a:r>
              <a:rPr lang="en-MY" sz="2000" dirty="0" smtClean="0"/>
              <a:t>		data</a:t>
            </a:r>
            <a:r>
              <a:rPr lang="en-MY" sz="2000" dirty="0"/>
              <a:t>: </a:t>
            </a:r>
            <a:r>
              <a:rPr lang="en-MY" sz="2000" dirty="0" smtClean="0"/>
              <a:t>[ { </a:t>
            </a:r>
            <a:r>
              <a:rPr lang="en-MY" sz="2000" dirty="0"/>
              <a:t>"id" : 1, "name" : "Jegan", "age" : "45" },</a:t>
            </a:r>
          </a:p>
          <a:p>
            <a:pPr marL="0" indent="0">
              <a:buNone/>
            </a:pPr>
            <a:r>
              <a:rPr lang="en-MY" sz="2000" dirty="0" smtClean="0"/>
              <a:t>			{ </a:t>
            </a:r>
            <a:r>
              <a:rPr lang="en-MY" sz="2000" dirty="0"/>
              <a:t>"id" : 2, "name" : "Aida", "age" : "32" </a:t>
            </a:r>
            <a:r>
              <a:rPr lang="en-MY" sz="2000" dirty="0" smtClean="0"/>
              <a:t>} ],</a:t>
            </a:r>
            <a:endParaRPr lang="en-MY" sz="2000" dirty="0"/>
          </a:p>
          <a:p>
            <a:pPr marL="0" indent="0">
              <a:buNone/>
            </a:pPr>
            <a:r>
              <a:rPr lang="en-MY" sz="2000" dirty="0" smtClean="0"/>
              <a:t>		header</a:t>
            </a:r>
            <a:r>
              <a:rPr lang="en-MY" sz="2000" dirty="0"/>
              <a:t>: "Customer Management</a:t>
            </a:r>
            <a:r>
              <a:rPr lang="en-MY" sz="2000" dirty="0" smtClean="0"/>
              <a:t>",</a:t>
            </a:r>
          </a:p>
          <a:p>
            <a:pPr marL="0" indent="0">
              <a:buNone/>
            </a:pPr>
            <a:r>
              <a:rPr lang="en-MY" sz="2000" dirty="0"/>
              <a:t>	</a:t>
            </a:r>
            <a:r>
              <a:rPr lang="en-MY" sz="2000" dirty="0" smtClean="0"/>
              <a:t>	footer</a:t>
            </a:r>
            <a:r>
              <a:rPr lang="en-MY" sz="2000" dirty="0"/>
              <a:t>: "To manage the Customers"</a:t>
            </a:r>
          </a:p>
          <a:p>
            <a:pPr marL="0" indent="0">
              <a:buNone/>
            </a:pPr>
            <a:r>
              <a:rPr lang="en-MY" sz="2000" dirty="0" smtClean="0"/>
              <a:t>	}</a:t>
            </a:r>
            <a:endParaRPr lang="en-MY" sz="2000" dirty="0"/>
          </a:p>
          <a:p>
            <a:pPr marL="0" indent="0">
              <a:buNone/>
            </a:pPr>
            <a:r>
              <a:rPr lang="en-MY" sz="2000" dirty="0" smtClean="0"/>
              <a:t>	</a:t>
            </a:r>
            <a:r>
              <a:rPr lang="en-MY" sz="2000" dirty="0" err="1" smtClean="0"/>
              <a:t>this.setStateHandler</a:t>
            </a:r>
            <a:r>
              <a:rPr lang="en-MY" sz="2000" dirty="0" smtClean="0"/>
              <a:t> </a:t>
            </a:r>
            <a:r>
              <a:rPr lang="en-MY" sz="2000" dirty="0"/>
              <a:t>= </a:t>
            </a:r>
            <a:r>
              <a:rPr lang="en-MY" sz="2000" dirty="0" err="1"/>
              <a:t>this.setStateHandler.bind</a:t>
            </a:r>
            <a:r>
              <a:rPr lang="en-MY" sz="2000" dirty="0"/>
              <a:t>(this);</a:t>
            </a:r>
          </a:p>
          <a:p>
            <a:pPr marL="0" indent="0">
              <a:buNone/>
            </a:pPr>
            <a:r>
              <a:rPr lang="en-MY" sz="2000" dirty="0"/>
              <a:t>};</a:t>
            </a:r>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spTree>
    <p:extLst>
      <p:ext uri="{BB962C8B-B14F-4D97-AF65-F5344CB8AC3E}">
        <p14:creationId xmlns:p14="http://schemas.microsoft.com/office/powerpoint/2010/main" val="86221264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Component API – </a:t>
            </a:r>
            <a:r>
              <a:rPr lang="en-MY" dirty="0" err="1"/>
              <a:t>setState</a:t>
            </a:r>
            <a:endParaRPr lang="en-MY" dirty="0"/>
          </a:p>
        </p:txBody>
      </p:sp>
      <p:sp>
        <p:nvSpPr>
          <p:cNvPr id="3" name="Content Placeholder 2"/>
          <p:cNvSpPr>
            <a:spLocks noGrp="1"/>
          </p:cNvSpPr>
          <p:nvPr>
            <p:ph idx="1"/>
          </p:nvPr>
        </p:nvSpPr>
        <p:spPr/>
        <p:txBody>
          <a:bodyPr>
            <a:normAutofit/>
          </a:bodyPr>
          <a:lstStyle/>
          <a:p>
            <a:pPr marL="0" indent="0">
              <a:buNone/>
            </a:pPr>
            <a:r>
              <a:rPr lang="en-MY" sz="2000" dirty="0" err="1"/>
              <a:t>setStateHandler</a:t>
            </a:r>
            <a:r>
              <a:rPr lang="en-MY" sz="2000" dirty="0"/>
              <a:t>() {</a:t>
            </a:r>
          </a:p>
          <a:p>
            <a:pPr marL="0" indent="0">
              <a:buNone/>
            </a:pPr>
            <a:r>
              <a:rPr lang="en-MY" sz="2000" dirty="0" smtClean="0"/>
              <a:t>	</a:t>
            </a:r>
            <a:r>
              <a:rPr lang="en-MY" sz="2000" dirty="0" err="1" smtClean="0"/>
              <a:t>var</a:t>
            </a:r>
            <a:r>
              <a:rPr lang="en-MY" sz="2000" dirty="0" smtClean="0"/>
              <a:t> </a:t>
            </a:r>
            <a:r>
              <a:rPr lang="en-MY" sz="2000" dirty="0"/>
              <a:t>item = { "id" : 3, "name" : "</a:t>
            </a:r>
            <a:r>
              <a:rPr lang="en-MY" sz="2000" dirty="0" err="1"/>
              <a:t>Khairi</a:t>
            </a:r>
            <a:r>
              <a:rPr lang="en-MY" sz="2000" dirty="0"/>
              <a:t>", "age" : "42" };</a:t>
            </a:r>
          </a:p>
          <a:p>
            <a:pPr marL="0" indent="0">
              <a:buNone/>
            </a:pPr>
            <a:r>
              <a:rPr lang="en-MY" sz="2000" dirty="0" smtClean="0"/>
              <a:t>	</a:t>
            </a:r>
            <a:r>
              <a:rPr lang="en-MY" sz="2000" dirty="0" err="1" smtClean="0"/>
              <a:t>var</a:t>
            </a:r>
            <a:r>
              <a:rPr lang="en-MY" sz="2000" dirty="0" smtClean="0"/>
              <a:t> </a:t>
            </a:r>
            <a:r>
              <a:rPr lang="en-MY" sz="2000" dirty="0" err="1"/>
              <a:t>myArray</a:t>
            </a:r>
            <a:r>
              <a:rPr lang="en-MY" sz="2000" dirty="0"/>
              <a:t> = </a:t>
            </a:r>
            <a:r>
              <a:rPr lang="en-MY" sz="2000" dirty="0" err="1"/>
              <a:t>this.state.data.slice</a:t>
            </a:r>
            <a:r>
              <a:rPr lang="en-MY" sz="2000" dirty="0"/>
              <a:t>();</a:t>
            </a:r>
          </a:p>
          <a:p>
            <a:pPr marL="0" indent="0">
              <a:buNone/>
            </a:pPr>
            <a:r>
              <a:rPr lang="en-MY" sz="2000" dirty="0" smtClean="0"/>
              <a:t>	</a:t>
            </a:r>
            <a:r>
              <a:rPr lang="en-MY" sz="2000" dirty="0" err="1" smtClean="0"/>
              <a:t>myArray.push</a:t>
            </a:r>
            <a:r>
              <a:rPr lang="en-MY" sz="2000" dirty="0" smtClean="0"/>
              <a:t>(item</a:t>
            </a:r>
            <a:r>
              <a:rPr lang="en-MY" sz="2000" dirty="0"/>
              <a:t>);</a:t>
            </a:r>
          </a:p>
          <a:p>
            <a:pPr marL="0" indent="0">
              <a:buNone/>
            </a:pPr>
            <a:r>
              <a:rPr lang="en-MY" sz="2000" dirty="0" smtClean="0"/>
              <a:t>	</a:t>
            </a:r>
            <a:r>
              <a:rPr lang="en-MY" sz="2000" dirty="0" err="1" smtClean="0"/>
              <a:t>this.setState</a:t>
            </a:r>
            <a:r>
              <a:rPr lang="en-MY" sz="2000" dirty="0"/>
              <a:t>({data: </a:t>
            </a:r>
            <a:r>
              <a:rPr lang="en-MY" sz="2000" dirty="0" err="1"/>
              <a:t>myArray</a:t>
            </a:r>
            <a:r>
              <a:rPr lang="en-MY" sz="2000" dirty="0"/>
              <a:t>})</a:t>
            </a:r>
          </a:p>
          <a:p>
            <a:pPr marL="0" indent="0">
              <a:buNone/>
            </a:pPr>
            <a:r>
              <a:rPr lang="en-MY" sz="2000" dirty="0" smtClean="0"/>
              <a:t>};</a:t>
            </a:r>
          </a:p>
          <a:p>
            <a:pPr marL="0" indent="0">
              <a:buNone/>
            </a:pPr>
            <a:endParaRPr lang="en-MY" sz="2000" dirty="0" smtClean="0"/>
          </a:p>
          <a:p>
            <a:pPr marL="0" indent="0">
              <a:buNone/>
            </a:pPr>
            <a:r>
              <a:rPr lang="en-MY" sz="2000" dirty="0"/>
              <a:t>r</a:t>
            </a:r>
            <a:r>
              <a:rPr lang="en-MY" sz="2000" dirty="0" smtClean="0"/>
              <a:t>ender() {</a:t>
            </a:r>
          </a:p>
          <a:p>
            <a:pPr marL="0" indent="0">
              <a:buNone/>
            </a:pPr>
            <a:r>
              <a:rPr lang="en-MY" sz="2000" dirty="0"/>
              <a:t>	</a:t>
            </a:r>
            <a:r>
              <a:rPr lang="en-MY" sz="2000" dirty="0" smtClean="0"/>
              <a:t>return (</a:t>
            </a:r>
          </a:p>
          <a:p>
            <a:pPr marL="0" indent="0">
              <a:buNone/>
            </a:pPr>
            <a:r>
              <a:rPr lang="en-MY" sz="2000" dirty="0" smtClean="0"/>
              <a:t>		&lt;</a:t>
            </a:r>
            <a:r>
              <a:rPr lang="en-MY" sz="2000" dirty="0"/>
              <a:t>button </a:t>
            </a:r>
            <a:r>
              <a:rPr lang="en-MY" sz="2000" dirty="0" err="1"/>
              <a:t>onClick</a:t>
            </a:r>
            <a:r>
              <a:rPr lang="en-MY" sz="2000" dirty="0"/>
              <a:t> = {</a:t>
            </a:r>
            <a:r>
              <a:rPr lang="en-MY" sz="2000" dirty="0" err="1"/>
              <a:t>this.setStateHandler</a:t>
            </a:r>
            <a:r>
              <a:rPr lang="en-MY" sz="2000" dirty="0" smtClean="0"/>
              <a:t>}&gt;</a:t>
            </a:r>
          </a:p>
          <a:p>
            <a:pPr marL="0" indent="0">
              <a:buNone/>
            </a:pPr>
            <a:r>
              <a:rPr lang="en-MY" sz="2000" dirty="0"/>
              <a:t>	</a:t>
            </a:r>
            <a:r>
              <a:rPr lang="en-MY" sz="2000" dirty="0" smtClean="0"/>
              <a:t>	SET </a:t>
            </a:r>
            <a:r>
              <a:rPr lang="en-MY" sz="2000" dirty="0"/>
              <a:t>STATE&lt;/button</a:t>
            </a:r>
            <a:r>
              <a:rPr lang="en-MY" sz="2000" dirty="0" smtClean="0"/>
              <a:t>&gt;</a:t>
            </a:r>
          </a:p>
          <a:p>
            <a:pPr marL="0" indent="0">
              <a:buNone/>
            </a:pPr>
            <a:r>
              <a:rPr lang="en-MY" sz="2000" dirty="0"/>
              <a:t>	</a:t>
            </a:r>
            <a:r>
              <a:rPr lang="en-MY" sz="2000" dirty="0" smtClean="0"/>
              <a:t>);</a:t>
            </a:r>
          </a:p>
          <a:p>
            <a:pPr marL="0" indent="0">
              <a:buNone/>
            </a:pPr>
            <a:r>
              <a:rPr lang="en-MY" sz="2000" dirty="0" smtClean="0"/>
              <a:t>};</a:t>
            </a:r>
            <a:endParaRPr lang="en-MY" sz="2000" dirty="0"/>
          </a:p>
          <a:p>
            <a:pPr marL="0" indent="0">
              <a:buNone/>
            </a:pPr>
            <a:endParaRPr lang="en-MY" sz="2000" dirty="0"/>
          </a:p>
          <a:p>
            <a:endParaRPr lang="en-MY" sz="2000"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spTree>
    <p:extLst>
      <p:ext uri="{BB962C8B-B14F-4D97-AF65-F5344CB8AC3E}">
        <p14:creationId xmlns:p14="http://schemas.microsoft.com/office/powerpoint/2010/main" val="230615727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Component API – </a:t>
            </a:r>
            <a:r>
              <a:rPr lang="en-MY" dirty="0" err="1"/>
              <a:t>setState</a:t>
            </a:r>
            <a:endParaRPr lang="en-MY" dirty="0"/>
          </a:p>
        </p:txBody>
      </p:sp>
      <p:sp>
        <p:nvSpPr>
          <p:cNvPr id="3" name="Content Placeholder 2"/>
          <p:cNvSpPr>
            <a:spLocks noGrp="1"/>
          </p:cNvSpPr>
          <p:nvPr>
            <p:ph idx="1"/>
          </p:nvPr>
        </p:nvSpPr>
        <p:spPr/>
        <p:txBody>
          <a:bodyPr/>
          <a:lstStyle/>
          <a:p>
            <a:pPr marL="0" indent="0">
              <a:buNone/>
            </a:pPr>
            <a:r>
              <a:rPr lang="en-MY" dirty="0"/>
              <a:t>Every time we click the button, the state will be updated. </a:t>
            </a:r>
          </a:p>
          <a:p>
            <a:endParaRPr lang="en-MY"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060848"/>
            <a:ext cx="51911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spTree>
    <p:extLst>
      <p:ext uri="{BB962C8B-B14F-4D97-AF65-F5344CB8AC3E}">
        <p14:creationId xmlns:p14="http://schemas.microsoft.com/office/powerpoint/2010/main" val="406853061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Component API - </a:t>
            </a:r>
            <a:r>
              <a:rPr lang="en-MY" dirty="0" err="1" smtClean="0"/>
              <a:t>forceUpdate</a:t>
            </a:r>
            <a:endParaRPr lang="en-MY" dirty="0"/>
          </a:p>
        </p:txBody>
      </p:sp>
      <p:sp>
        <p:nvSpPr>
          <p:cNvPr id="3" name="Content Placeholder 2"/>
          <p:cNvSpPr>
            <a:spLocks noGrp="1"/>
          </p:cNvSpPr>
          <p:nvPr>
            <p:ph idx="1"/>
          </p:nvPr>
        </p:nvSpPr>
        <p:spPr/>
        <p:txBody>
          <a:bodyPr>
            <a:normAutofit lnSpcReduction="10000"/>
          </a:bodyPr>
          <a:lstStyle/>
          <a:p>
            <a:pPr marL="0" indent="0">
              <a:buNone/>
            </a:pPr>
            <a:r>
              <a:rPr lang="en-MY" dirty="0" smtClean="0"/>
              <a:t>To update the component manually use the </a:t>
            </a:r>
            <a:r>
              <a:rPr lang="en-MY" b="1" dirty="0" err="1" smtClean="0"/>
              <a:t>forceUpdate</a:t>
            </a:r>
            <a:r>
              <a:rPr lang="en-MY" b="1" dirty="0" smtClean="0"/>
              <a:t>()</a:t>
            </a:r>
            <a:r>
              <a:rPr lang="en-MY" dirty="0" smtClean="0"/>
              <a:t> method.</a:t>
            </a:r>
          </a:p>
          <a:p>
            <a:pPr marL="0" indent="0">
              <a:buNone/>
            </a:pPr>
            <a:endParaRPr lang="en-MY" dirty="0" smtClean="0"/>
          </a:p>
          <a:p>
            <a:pPr marL="0" indent="0">
              <a:buNone/>
            </a:pPr>
            <a:r>
              <a:rPr lang="en-MY" sz="1900" dirty="0" smtClean="0"/>
              <a:t>constructor() { </a:t>
            </a:r>
          </a:p>
          <a:p>
            <a:pPr marL="0" indent="0">
              <a:buNone/>
            </a:pPr>
            <a:r>
              <a:rPr lang="en-MY" sz="1900" dirty="0" smtClean="0"/>
              <a:t>	super(); </a:t>
            </a:r>
          </a:p>
          <a:p>
            <a:pPr marL="0" indent="0">
              <a:buNone/>
            </a:pPr>
            <a:r>
              <a:rPr lang="en-MY" sz="1900" dirty="0"/>
              <a:t>	</a:t>
            </a:r>
            <a:r>
              <a:rPr lang="en-MY" sz="1900" dirty="0" err="1" smtClean="0"/>
              <a:t>this.forceUpdateHandler</a:t>
            </a:r>
            <a:r>
              <a:rPr lang="en-MY" sz="1900" dirty="0" smtClean="0"/>
              <a:t> = </a:t>
            </a:r>
            <a:r>
              <a:rPr lang="en-MY" sz="1900" dirty="0" err="1" smtClean="0"/>
              <a:t>this.forceUpdateHandler.bind</a:t>
            </a:r>
            <a:r>
              <a:rPr lang="en-MY" sz="1900" dirty="0" smtClean="0"/>
              <a:t>(this); </a:t>
            </a:r>
          </a:p>
          <a:p>
            <a:pPr marL="0" indent="0">
              <a:buNone/>
            </a:pPr>
            <a:r>
              <a:rPr lang="en-MY" sz="1900" dirty="0" smtClean="0"/>
              <a:t>}; </a:t>
            </a:r>
          </a:p>
          <a:p>
            <a:pPr marL="0" indent="0">
              <a:buNone/>
            </a:pPr>
            <a:r>
              <a:rPr lang="en-MY" sz="1900" dirty="0" err="1" smtClean="0"/>
              <a:t>forceUpdateHandler</a:t>
            </a:r>
            <a:r>
              <a:rPr lang="en-MY" sz="1900" dirty="0" smtClean="0"/>
              <a:t>() {       </a:t>
            </a:r>
          </a:p>
          <a:p>
            <a:pPr marL="0" indent="0">
              <a:buNone/>
            </a:pPr>
            <a:r>
              <a:rPr lang="en-MY" sz="1900" dirty="0"/>
              <a:t>	</a:t>
            </a:r>
            <a:r>
              <a:rPr lang="en-MY" sz="1900" dirty="0" err="1" smtClean="0"/>
              <a:t>this.forceUpdate</a:t>
            </a:r>
            <a:r>
              <a:rPr lang="en-MY" sz="1900" dirty="0" smtClean="0"/>
              <a:t>();        </a:t>
            </a:r>
          </a:p>
          <a:p>
            <a:pPr marL="0" indent="0">
              <a:buNone/>
            </a:pPr>
            <a:r>
              <a:rPr lang="en-MY" sz="1900" dirty="0" smtClean="0"/>
              <a:t>}; </a:t>
            </a:r>
          </a:p>
          <a:p>
            <a:pPr marL="0" indent="0">
              <a:buNone/>
            </a:pPr>
            <a:r>
              <a:rPr lang="en-MY" sz="1900" dirty="0" smtClean="0"/>
              <a:t>render() { </a:t>
            </a:r>
          </a:p>
          <a:p>
            <a:pPr marL="0" indent="0">
              <a:buNone/>
            </a:pPr>
            <a:r>
              <a:rPr lang="en-MY" sz="1900" dirty="0"/>
              <a:t>	</a:t>
            </a:r>
            <a:r>
              <a:rPr lang="en-MY" sz="1900" dirty="0" smtClean="0"/>
              <a:t>return ( &lt;div&gt; </a:t>
            </a:r>
          </a:p>
          <a:p>
            <a:pPr marL="1882775" indent="0">
              <a:buNone/>
            </a:pPr>
            <a:r>
              <a:rPr lang="en-MY" sz="1900" dirty="0" smtClean="0"/>
              <a:t>&lt;button </a:t>
            </a:r>
            <a:r>
              <a:rPr lang="en-MY" sz="1900" dirty="0" err="1" smtClean="0"/>
              <a:t>onClick</a:t>
            </a:r>
            <a:r>
              <a:rPr lang="en-MY" sz="1900" dirty="0" smtClean="0"/>
              <a:t> = {</a:t>
            </a:r>
            <a:r>
              <a:rPr lang="en-MY" sz="1900" dirty="0" err="1" smtClean="0"/>
              <a:t>this.forceUpdateHandler</a:t>
            </a:r>
            <a:r>
              <a:rPr lang="en-MY" sz="1900" dirty="0" smtClean="0"/>
              <a:t>}&gt;</a:t>
            </a:r>
          </a:p>
          <a:p>
            <a:pPr marL="1433513" indent="0">
              <a:buNone/>
            </a:pPr>
            <a:r>
              <a:rPr lang="en-MY" sz="1900" dirty="0"/>
              <a:t>	</a:t>
            </a:r>
            <a:r>
              <a:rPr lang="en-MY" sz="1900" dirty="0" smtClean="0"/>
              <a:t>FORCE UPDATE&lt;/button&gt; </a:t>
            </a:r>
          </a:p>
          <a:p>
            <a:pPr marL="1433513" indent="0">
              <a:buNone/>
            </a:pPr>
            <a:r>
              <a:rPr lang="en-MY" sz="1900" dirty="0" smtClean="0"/>
              <a:t>	&lt;h4&gt;Random number: {</a:t>
            </a:r>
            <a:r>
              <a:rPr lang="en-MY" sz="1900" dirty="0" err="1" smtClean="0"/>
              <a:t>Math.random</a:t>
            </a:r>
            <a:r>
              <a:rPr lang="en-MY" sz="1900" dirty="0" smtClean="0"/>
              <a:t>()}&lt;/h4&gt; &lt;/div&gt; </a:t>
            </a:r>
            <a:endParaRPr lang="en-MY" sz="1900" dirty="0"/>
          </a:p>
          <a:p>
            <a:pPr marL="900113" indent="0">
              <a:buNone/>
            </a:pPr>
            <a:r>
              <a:rPr lang="en-MY" sz="1900" dirty="0" smtClean="0"/>
              <a:t>); </a:t>
            </a:r>
          </a:p>
          <a:p>
            <a:pPr marL="0" indent="0">
              <a:buNone/>
            </a:pPr>
            <a:r>
              <a:rPr lang="en-MY" sz="1900" dirty="0" smtClean="0"/>
              <a:t>}</a:t>
            </a:r>
            <a:endParaRPr lang="en-MY" sz="1900"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spTree>
    <p:extLst>
      <p:ext uri="{BB962C8B-B14F-4D97-AF65-F5344CB8AC3E}">
        <p14:creationId xmlns:p14="http://schemas.microsoft.com/office/powerpoint/2010/main" val="321723945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Component API</a:t>
            </a:r>
            <a:endParaRPr lang="en-MY" dirty="0"/>
          </a:p>
        </p:txBody>
      </p:sp>
      <p:sp>
        <p:nvSpPr>
          <p:cNvPr id="3" name="Content Placeholder 2"/>
          <p:cNvSpPr>
            <a:spLocks noGrp="1"/>
          </p:cNvSpPr>
          <p:nvPr>
            <p:ph idx="1"/>
          </p:nvPr>
        </p:nvSpPr>
        <p:spPr>
          <a:xfrm>
            <a:off x="457200" y="1268760"/>
            <a:ext cx="7715200" cy="5328592"/>
          </a:xfrm>
        </p:spPr>
        <p:txBody>
          <a:bodyPr/>
          <a:lstStyle/>
          <a:p>
            <a:pPr marL="0" indent="0">
              <a:lnSpc>
                <a:spcPct val="150000"/>
              </a:lnSpc>
              <a:buNone/>
            </a:pPr>
            <a:r>
              <a:rPr lang="en-MY" dirty="0" smtClean="0"/>
              <a:t>The code is setting a random number that will be updated every time the button is clicked.</a:t>
            </a:r>
            <a:endParaRPr lang="en-MY"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7" y="2528752"/>
            <a:ext cx="4896544" cy="4186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spTree>
    <p:extLst>
      <p:ext uri="{BB962C8B-B14F-4D97-AF65-F5344CB8AC3E}">
        <p14:creationId xmlns:p14="http://schemas.microsoft.com/office/powerpoint/2010/main" val="304465803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Component API</a:t>
            </a:r>
            <a:endParaRPr lang="en-MY" dirty="0"/>
          </a:p>
        </p:txBody>
      </p:sp>
      <p:sp>
        <p:nvSpPr>
          <p:cNvPr id="3" name="Content Placeholder 2"/>
          <p:cNvSpPr>
            <a:spLocks noGrp="1"/>
          </p:cNvSpPr>
          <p:nvPr>
            <p:ph idx="1"/>
          </p:nvPr>
        </p:nvSpPr>
        <p:spPr/>
        <p:txBody>
          <a:bodyPr>
            <a:normAutofit/>
          </a:bodyPr>
          <a:lstStyle/>
          <a:p>
            <a:pPr marL="0" indent="0">
              <a:buNone/>
            </a:pPr>
            <a:r>
              <a:rPr lang="en-MY" sz="1800" dirty="0" smtClean="0"/>
              <a:t>For DOM manipulation, use </a:t>
            </a:r>
            <a:r>
              <a:rPr lang="en-MY" sz="1800" b="1" dirty="0" err="1" smtClean="0"/>
              <a:t>ReactDOM.findDOMNode</a:t>
            </a:r>
            <a:r>
              <a:rPr lang="en-MY" sz="1800" b="1" dirty="0" smtClean="0"/>
              <a:t>()</a:t>
            </a:r>
            <a:r>
              <a:rPr lang="en-MY" sz="1800" dirty="0"/>
              <a:t> </a:t>
            </a:r>
            <a:r>
              <a:rPr lang="en-MY" sz="1800" dirty="0" smtClean="0"/>
              <a:t>method. </a:t>
            </a:r>
          </a:p>
          <a:p>
            <a:pPr marL="0" indent="0">
              <a:buNone/>
            </a:pPr>
            <a:endParaRPr lang="en-MY" sz="1800" dirty="0" smtClean="0"/>
          </a:p>
          <a:p>
            <a:pPr marL="0" indent="0">
              <a:buNone/>
            </a:pPr>
            <a:r>
              <a:rPr lang="en-MY" sz="1800" dirty="0" smtClean="0"/>
              <a:t>constructor</a:t>
            </a:r>
            <a:r>
              <a:rPr lang="en-MY" sz="1800" dirty="0"/>
              <a:t>() { </a:t>
            </a:r>
            <a:endParaRPr lang="en-MY" sz="1800" dirty="0" smtClean="0"/>
          </a:p>
          <a:p>
            <a:pPr marL="355600" indent="0">
              <a:buNone/>
            </a:pPr>
            <a:r>
              <a:rPr lang="en-MY" sz="1800" dirty="0" smtClean="0"/>
              <a:t>super</a:t>
            </a:r>
            <a:r>
              <a:rPr lang="en-MY" sz="1800" dirty="0"/>
              <a:t>(); </a:t>
            </a:r>
            <a:endParaRPr lang="en-MY" sz="1800" dirty="0" smtClean="0"/>
          </a:p>
          <a:p>
            <a:pPr marL="355600" indent="0">
              <a:buNone/>
            </a:pPr>
            <a:r>
              <a:rPr lang="en-MY" sz="1800" dirty="0" err="1" smtClean="0"/>
              <a:t>this.findDomNodeHandler</a:t>
            </a:r>
            <a:r>
              <a:rPr lang="en-MY" sz="1800" dirty="0" smtClean="0"/>
              <a:t> </a:t>
            </a:r>
            <a:r>
              <a:rPr lang="en-MY" sz="1800" dirty="0"/>
              <a:t>= </a:t>
            </a:r>
            <a:r>
              <a:rPr lang="en-MY" sz="1800" dirty="0" err="1"/>
              <a:t>this.findDomNodeHandler.bind</a:t>
            </a:r>
            <a:r>
              <a:rPr lang="en-MY" sz="1800" dirty="0"/>
              <a:t>(this); </a:t>
            </a:r>
            <a:endParaRPr lang="en-MY" sz="1800" dirty="0" smtClean="0"/>
          </a:p>
          <a:p>
            <a:pPr marL="0" indent="0">
              <a:buNone/>
            </a:pPr>
            <a:r>
              <a:rPr lang="en-MY" sz="1800" dirty="0" smtClean="0"/>
              <a:t>}; </a:t>
            </a:r>
          </a:p>
          <a:p>
            <a:pPr marL="0" indent="0">
              <a:buNone/>
            </a:pPr>
            <a:r>
              <a:rPr lang="en-MY" sz="1800" dirty="0" err="1" smtClean="0"/>
              <a:t>findDomNodeHandler</a:t>
            </a:r>
            <a:r>
              <a:rPr lang="en-MY" sz="1800" dirty="0"/>
              <a:t>() { </a:t>
            </a:r>
            <a:endParaRPr lang="en-MY" sz="1800" dirty="0" smtClean="0"/>
          </a:p>
          <a:p>
            <a:pPr marL="355600" indent="0">
              <a:buNone/>
            </a:pPr>
            <a:r>
              <a:rPr lang="en-MY" sz="1800" dirty="0" err="1" smtClean="0"/>
              <a:t>var</a:t>
            </a:r>
            <a:r>
              <a:rPr lang="en-MY" sz="1800" dirty="0" smtClean="0"/>
              <a:t> </a:t>
            </a:r>
            <a:r>
              <a:rPr lang="en-MY" sz="1800" dirty="0" err="1"/>
              <a:t>myDiv</a:t>
            </a:r>
            <a:r>
              <a:rPr lang="en-MY" sz="1800" dirty="0"/>
              <a:t> = </a:t>
            </a:r>
            <a:r>
              <a:rPr lang="en-MY" sz="1800" dirty="0" err="1"/>
              <a:t>document.getElementById</a:t>
            </a:r>
            <a:r>
              <a:rPr lang="en-MY" sz="1800" dirty="0"/>
              <a:t>('</a:t>
            </a:r>
            <a:r>
              <a:rPr lang="en-MY" sz="1800" dirty="0" err="1"/>
              <a:t>myDiv</a:t>
            </a:r>
            <a:r>
              <a:rPr lang="en-MY" sz="1800" dirty="0"/>
              <a:t>'); </a:t>
            </a:r>
            <a:r>
              <a:rPr lang="en-MY" sz="1800" dirty="0" err="1" smtClean="0"/>
              <a:t>ReactDOM.findDOMNode</a:t>
            </a:r>
            <a:r>
              <a:rPr lang="en-MY" sz="1800" dirty="0" smtClean="0"/>
              <a:t>(</a:t>
            </a:r>
            <a:r>
              <a:rPr lang="en-MY" sz="1800" dirty="0" err="1" smtClean="0"/>
              <a:t>myDiv</a:t>
            </a:r>
            <a:r>
              <a:rPr lang="en-MY" sz="1800" dirty="0"/>
              <a:t>).</a:t>
            </a:r>
            <a:r>
              <a:rPr lang="en-MY" sz="1800" dirty="0" err="1"/>
              <a:t>style.color</a:t>
            </a:r>
            <a:r>
              <a:rPr lang="en-MY" sz="1800" dirty="0"/>
              <a:t> = 'green'; </a:t>
            </a:r>
            <a:endParaRPr lang="en-MY" sz="1800" dirty="0" smtClean="0"/>
          </a:p>
          <a:p>
            <a:pPr marL="0" indent="0">
              <a:buNone/>
            </a:pPr>
            <a:r>
              <a:rPr lang="en-MY" sz="1800" dirty="0" smtClean="0"/>
              <a:t>} </a:t>
            </a:r>
          </a:p>
          <a:p>
            <a:pPr marL="0" indent="0">
              <a:buNone/>
            </a:pPr>
            <a:r>
              <a:rPr lang="en-MY" sz="1800" dirty="0" smtClean="0"/>
              <a:t>render</a:t>
            </a:r>
            <a:r>
              <a:rPr lang="en-MY" sz="1800" dirty="0"/>
              <a:t>() { </a:t>
            </a:r>
            <a:endParaRPr lang="en-MY" sz="1800" dirty="0" smtClean="0"/>
          </a:p>
          <a:p>
            <a:pPr marL="355600" indent="0">
              <a:buNone/>
            </a:pPr>
            <a:r>
              <a:rPr lang="en-MY" sz="1800" dirty="0" smtClean="0"/>
              <a:t>return </a:t>
            </a:r>
            <a:r>
              <a:rPr lang="en-MY" sz="1800" dirty="0"/>
              <a:t>( &lt;div&gt; </a:t>
            </a:r>
            <a:endParaRPr lang="en-MY" sz="1800" dirty="0" smtClean="0"/>
          </a:p>
          <a:p>
            <a:pPr marL="355600" indent="0">
              <a:buNone/>
            </a:pPr>
            <a:r>
              <a:rPr lang="en-MY" sz="1800" dirty="0" smtClean="0"/>
              <a:t>	&lt;</a:t>
            </a:r>
            <a:r>
              <a:rPr lang="en-MY" sz="1800" dirty="0"/>
              <a:t>button </a:t>
            </a:r>
            <a:r>
              <a:rPr lang="en-MY" sz="1800" dirty="0" err="1"/>
              <a:t>onClick</a:t>
            </a:r>
            <a:r>
              <a:rPr lang="en-MY" sz="1800" dirty="0"/>
              <a:t> = {</a:t>
            </a:r>
            <a:r>
              <a:rPr lang="en-MY" sz="1800" dirty="0" err="1"/>
              <a:t>this.findDomNodeHandler</a:t>
            </a:r>
            <a:r>
              <a:rPr lang="en-MY" sz="1800" dirty="0" smtClean="0"/>
              <a:t>}&gt;</a:t>
            </a:r>
          </a:p>
          <a:p>
            <a:pPr marL="355600" indent="0">
              <a:buNone/>
            </a:pPr>
            <a:r>
              <a:rPr lang="en-MY" sz="1800" dirty="0"/>
              <a:t>	</a:t>
            </a:r>
            <a:r>
              <a:rPr lang="en-MY" sz="1800" dirty="0" smtClean="0"/>
              <a:t>FIND </a:t>
            </a:r>
            <a:r>
              <a:rPr lang="en-MY" sz="1800" dirty="0"/>
              <a:t>DOME NODE&lt;/button&gt; </a:t>
            </a:r>
            <a:endParaRPr lang="en-MY" sz="1800" dirty="0" smtClean="0"/>
          </a:p>
          <a:p>
            <a:pPr marL="355600" indent="0">
              <a:buNone/>
            </a:pPr>
            <a:r>
              <a:rPr lang="en-MY" sz="1800" dirty="0"/>
              <a:t>	</a:t>
            </a:r>
            <a:r>
              <a:rPr lang="en-MY" sz="1800" dirty="0" smtClean="0"/>
              <a:t>&lt;</a:t>
            </a:r>
            <a:r>
              <a:rPr lang="en-MY" sz="1800" dirty="0"/>
              <a:t>div id = "</a:t>
            </a:r>
            <a:r>
              <a:rPr lang="en-MY" sz="1800" dirty="0" err="1"/>
              <a:t>myDiv</a:t>
            </a:r>
            <a:r>
              <a:rPr lang="en-MY" sz="1800" dirty="0"/>
              <a:t>"&gt;NODE&lt;/div&gt; &lt;/div&gt; ); </a:t>
            </a:r>
            <a:r>
              <a:rPr lang="en-MY" sz="1800" dirty="0" smtClean="0"/>
              <a:t> </a:t>
            </a:r>
          </a:p>
          <a:p>
            <a:pPr marL="0" indent="0">
              <a:buNone/>
            </a:pPr>
            <a:r>
              <a:rPr lang="en-MY" sz="1800" dirty="0" smtClean="0"/>
              <a:t>}</a:t>
            </a:r>
          </a:p>
          <a:p>
            <a:endParaRPr lang="en-MY" sz="1800"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spTree>
    <p:extLst>
      <p:ext uri="{BB962C8B-B14F-4D97-AF65-F5344CB8AC3E}">
        <p14:creationId xmlns:p14="http://schemas.microsoft.com/office/powerpoint/2010/main" val="41962457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Component API</a:t>
            </a:r>
            <a:endParaRPr lang="en-MY" dirty="0"/>
          </a:p>
        </p:txBody>
      </p:sp>
      <p:sp>
        <p:nvSpPr>
          <p:cNvPr id="3" name="Content Placeholder 2"/>
          <p:cNvSpPr>
            <a:spLocks noGrp="1"/>
          </p:cNvSpPr>
          <p:nvPr>
            <p:ph idx="1"/>
          </p:nvPr>
        </p:nvSpPr>
        <p:spPr/>
        <p:txBody>
          <a:bodyPr>
            <a:normAutofit/>
          </a:bodyPr>
          <a:lstStyle/>
          <a:p>
            <a:pPr marL="0" indent="0">
              <a:lnSpc>
                <a:spcPct val="150000"/>
              </a:lnSpc>
              <a:buNone/>
            </a:pPr>
            <a:r>
              <a:rPr lang="en-MY" dirty="0" smtClean="0"/>
              <a:t>The </a:t>
            </a:r>
            <a:r>
              <a:rPr lang="en-MY" b="1" dirty="0" err="1" smtClean="0"/>
              <a:t>myDiv</a:t>
            </a:r>
            <a:r>
              <a:rPr lang="en-MY" dirty="0" smtClean="0"/>
              <a:t> element changes to green, once button is clicked.</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060848"/>
            <a:ext cx="4680520" cy="4156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spTree>
    <p:extLst>
      <p:ext uri="{BB962C8B-B14F-4D97-AF65-F5344CB8AC3E}">
        <p14:creationId xmlns:p14="http://schemas.microsoft.com/office/powerpoint/2010/main" val="39017839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Component Life Cycle</a:t>
            </a:r>
            <a:endParaRPr lang="en-MY" dirty="0"/>
          </a:p>
        </p:txBody>
      </p:sp>
      <p:sp>
        <p:nvSpPr>
          <p:cNvPr id="3" name="Content Placeholder 2"/>
          <p:cNvSpPr>
            <a:spLocks noGrp="1"/>
          </p:cNvSpPr>
          <p:nvPr>
            <p:ph idx="1"/>
          </p:nvPr>
        </p:nvSpPr>
        <p:spPr/>
        <p:txBody>
          <a:bodyPr>
            <a:normAutofit fontScale="92500"/>
          </a:bodyPr>
          <a:lstStyle/>
          <a:p>
            <a:pPr marL="457200" indent="-457200">
              <a:lnSpc>
                <a:spcPct val="150000"/>
              </a:lnSpc>
              <a:buFont typeface="+mj-lt"/>
              <a:buAutoNum type="arabicPeriod"/>
            </a:pPr>
            <a:r>
              <a:rPr lang="en-MY" b="1" dirty="0" err="1" smtClean="0"/>
              <a:t>componentWillMount</a:t>
            </a:r>
            <a:r>
              <a:rPr lang="en-MY" dirty="0" smtClean="0"/>
              <a:t> is executed before rendering, on both the server and the client side.</a:t>
            </a:r>
          </a:p>
          <a:p>
            <a:pPr marL="457200" indent="-457200">
              <a:lnSpc>
                <a:spcPct val="150000"/>
              </a:lnSpc>
              <a:buFont typeface="+mj-lt"/>
              <a:buAutoNum type="arabicPeriod"/>
            </a:pPr>
            <a:r>
              <a:rPr lang="en-MY" b="1" dirty="0" err="1" smtClean="0"/>
              <a:t>componentDidMount</a:t>
            </a:r>
            <a:r>
              <a:rPr lang="en-MY" dirty="0" smtClean="0"/>
              <a:t> is executed after the first render only on the client side. This is where AJAX requests and DOM or state updates should occur. This method is also used for integration with other JavaScript frameworks and any functions with delayed execution such as </a:t>
            </a:r>
            <a:r>
              <a:rPr lang="en-MY" b="1" dirty="0" err="1" smtClean="0"/>
              <a:t>setTimeout</a:t>
            </a:r>
            <a:r>
              <a:rPr lang="en-MY" dirty="0" smtClean="0"/>
              <a:t> or </a:t>
            </a:r>
            <a:r>
              <a:rPr lang="en-MY" b="1" dirty="0" err="1" smtClean="0"/>
              <a:t>setInterval</a:t>
            </a:r>
            <a:r>
              <a:rPr lang="en-MY" dirty="0" smtClean="0"/>
              <a:t>. We are using it to update the state so we can trigger the other lifecycle methods.</a:t>
            </a:r>
          </a:p>
          <a:p>
            <a:pPr marL="457200" indent="-457200">
              <a:lnSpc>
                <a:spcPct val="150000"/>
              </a:lnSpc>
              <a:buFont typeface="+mj-lt"/>
              <a:buAutoNum type="arabicPeriod"/>
            </a:pPr>
            <a:r>
              <a:rPr lang="en-MY" b="1" dirty="0" err="1" smtClean="0"/>
              <a:t>componentWillReceiveProps</a:t>
            </a:r>
            <a:r>
              <a:rPr lang="en-MY" dirty="0" smtClean="0"/>
              <a:t> is invoked as soon as the props are updated before another render is called. We triggered it from </a:t>
            </a:r>
            <a:r>
              <a:rPr lang="en-MY" b="1" dirty="0" err="1" smtClean="0"/>
              <a:t>setNewNumber</a:t>
            </a:r>
            <a:r>
              <a:rPr lang="en-MY" dirty="0" smtClean="0"/>
              <a:t> when we updated the state</a:t>
            </a:r>
            <a:r>
              <a:rPr lang="en-MY" dirty="0"/>
              <a:t>.</a:t>
            </a:r>
          </a:p>
        </p:txBody>
      </p:sp>
    </p:spTree>
    <p:extLst>
      <p:ext uri="{BB962C8B-B14F-4D97-AF65-F5344CB8AC3E}">
        <p14:creationId xmlns:p14="http://schemas.microsoft.com/office/powerpoint/2010/main" val="122153830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Component Life Cycle</a:t>
            </a:r>
            <a:endParaRPr lang="en-MY" dirty="0"/>
          </a:p>
        </p:txBody>
      </p:sp>
      <p:sp>
        <p:nvSpPr>
          <p:cNvPr id="3" name="Content Placeholder 2"/>
          <p:cNvSpPr>
            <a:spLocks noGrp="1"/>
          </p:cNvSpPr>
          <p:nvPr>
            <p:ph idx="1"/>
          </p:nvPr>
        </p:nvSpPr>
        <p:spPr/>
        <p:txBody>
          <a:bodyPr>
            <a:normAutofit/>
          </a:bodyPr>
          <a:lstStyle/>
          <a:p>
            <a:pPr marL="457200" indent="-457200">
              <a:lnSpc>
                <a:spcPct val="150000"/>
              </a:lnSpc>
              <a:buFont typeface="+mj-lt"/>
              <a:buAutoNum type="arabicPeriod" startAt="4"/>
            </a:pPr>
            <a:r>
              <a:rPr lang="en-MY" b="1" dirty="0" err="1" smtClean="0"/>
              <a:t>shouldComponentUpdate</a:t>
            </a:r>
            <a:r>
              <a:rPr lang="en-MY" dirty="0" smtClean="0"/>
              <a:t> should return </a:t>
            </a:r>
            <a:r>
              <a:rPr lang="en-MY" b="1" dirty="0" smtClean="0"/>
              <a:t>true</a:t>
            </a:r>
            <a:r>
              <a:rPr lang="en-MY" dirty="0" smtClean="0"/>
              <a:t> or </a:t>
            </a:r>
            <a:r>
              <a:rPr lang="en-MY" b="1" dirty="0" smtClean="0"/>
              <a:t>false</a:t>
            </a:r>
            <a:r>
              <a:rPr lang="en-MY" dirty="0" smtClean="0"/>
              <a:t> value. This will determine if the component will be updated or not. This is set to </a:t>
            </a:r>
            <a:r>
              <a:rPr lang="en-MY" b="1" dirty="0" smtClean="0"/>
              <a:t>true</a:t>
            </a:r>
            <a:r>
              <a:rPr lang="en-MY" dirty="0" smtClean="0"/>
              <a:t> by default. If you are sure that the component doesn't need to render after </a:t>
            </a:r>
            <a:r>
              <a:rPr lang="en-MY" b="1" dirty="0" smtClean="0"/>
              <a:t>state</a:t>
            </a:r>
            <a:r>
              <a:rPr lang="en-MY" dirty="0" smtClean="0"/>
              <a:t> or </a:t>
            </a:r>
            <a:r>
              <a:rPr lang="en-MY" b="1" dirty="0" smtClean="0"/>
              <a:t>props</a:t>
            </a:r>
            <a:r>
              <a:rPr lang="en-MY" dirty="0" smtClean="0"/>
              <a:t> are updated, you can return </a:t>
            </a:r>
            <a:r>
              <a:rPr lang="en-MY" b="1" dirty="0" smtClean="0"/>
              <a:t>false</a:t>
            </a:r>
            <a:r>
              <a:rPr lang="en-MY" dirty="0" smtClean="0"/>
              <a:t> value.</a:t>
            </a:r>
          </a:p>
          <a:p>
            <a:pPr marL="457200" indent="-457200">
              <a:lnSpc>
                <a:spcPct val="150000"/>
              </a:lnSpc>
              <a:buFont typeface="+mj-lt"/>
              <a:buAutoNum type="arabicPeriod" startAt="4"/>
            </a:pPr>
            <a:r>
              <a:rPr lang="en-MY" b="1" dirty="0" err="1" smtClean="0"/>
              <a:t>componentWillUpdate</a:t>
            </a:r>
            <a:r>
              <a:rPr lang="en-MY" dirty="0" smtClean="0"/>
              <a:t> is called just before rendering.</a:t>
            </a:r>
          </a:p>
          <a:p>
            <a:pPr marL="457200" indent="-457200">
              <a:lnSpc>
                <a:spcPct val="150000"/>
              </a:lnSpc>
              <a:buFont typeface="+mj-lt"/>
              <a:buAutoNum type="arabicPeriod" startAt="4"/>
            </a:pPr>
            <a:r>
              <a:rPr lang="en-MY" b="1" dirty="0" err="1" smtClean="0"/>
              <a:t>componentDidUpdate</a:t>
            </a:r>
            <a:r>
              <a:rPr lang="en-MY" dirty="0" smtClean="0"/>
              <a:t> is called just after rendering.</a:t>
            </a:r>
          </a:p>
          <a:p>
            <a:pPr marL="457200" indent="-457200">
              <a:lnSpc>
                <a:spcPct val="150000"/>
              </a:lnSpc>
              <a:buFont typeface="+mj-lt"/>
              <a:buAutoNum type="arabicPeriod" startAt="4"/>
            </a:pPr>
            <a:r>
              <a:rPr lang="en-MY" b="1" dirty="0" err="1" smtClean="0"/>
              <a:t>componentWillUnmount</a:t>
            </a:r>
            <a:r>
              <a:rPr lang="en-MY" dirty="0" smtClean="0"/>
              <a:t> is called after the component is </a:t>
            </a:r>
            <a:r>
              <a:rPr lang="en-MY" dirty="0" err="1" smtClean="0"/>
              <a:t>unmounted</a:t>
            </a:r>
            <a:r>
              <a:rPr lang="en-MY" dirty="0" smtClean="0"/>
              <a:t> from the dom. We are </a:t>
            </a:r>
            <a:r>
              <a:rPr lang="en-MY" dirty="0" err="1" smtClean="0"/>
              <a:t>unmounting</a:t>
            </a:r>
            <a:r>
              <a:rPr lang="en-MY" dirty="0" smtClean="0"/>
              <a:t> our component in </a:t>
            </a:r>
            <a:r>
              <a:rPr lang="en-MY" b="1" dirty="0" smtClean="0"/>
              <a:t>main.js</a:t>
            </a:r>
            <a:r>
              <a:rPr lang="en-MY" dirty="0" smtClean="0"/>
              <a:t>.</a:t>
            </a:r>
            <a:endParaRPr lang="en-MY" dirty="0"/>
          </a:p>
        </p:txBody>
      </p:sp>
    </p:spTree>
    <p:extLst>
      <p:ext uri="{BB962C8B-B14F-4D97-AF65-F5344CB8AC3E}">
        <p14:creationId xmlns:p14="http://schemas.microsoft.com/office/powerpoint/2010/main" val="519586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Node.js in Visual Studio Code</a:t>
            </a:r>
            <a:endParaRPr lang="en-MY" sz="4800" dirty="0"/>
          </a:p>
        </p:txBody>
      </p:sp>
      <p:sp>
        <p:nvSpPr>
          <p:cNvPr id="3" name="Content Placeholder 2"/>
          <p:cNvSpPr>
            <a:spLocks noGrp="1"/>
          </p:cNvSpPr>
          <p:nvPr>
            <p:ph sz="quarter" idx="1"/>
          </p:nvPr>
        </p:nvSpPr>
        <p:spPr/>
        <p:txBody>
          <a:bodyPr>
            <a:noAutofit/>
          </a:bodyPr>
          <a:lstStyle/>
          <a:p>
            <a:pPr marL="114300" indent="0">
              <a:lnSpc>
                <a:spcPct val="150000"/>
              </a:lnSpc>
              <a:buNone/>
            </a:pPr>
            <a:r>
              <a:rPr lang="en-MY" dirty="0" smtClean="0"/>
              <a:t>In command window create a folder to keep all our JavaScript code</a:t>
            </a:r>
          </a:p>
          <a:p>
            <a:pPr marL="731520" lvl="2" indent="0">
              <a:lnSpc>
                <a:spcPct val="100000"/>
              </a:lnSpc>
              <a:buNone/>
            </a:pPr>
            <a:r>
              <a:rPr lang="en-MY" i="1" dirty="0" err="1"/>
              <a:t>m</a:t>
            </a:r>
            <a:r>
              <a:rPr lang="en-MY" i="1" dirty="0" err="1" smtClean="0"/>
              <a:t>kdir</a:t>
            </a:r>
            <a:r>
              <a:rPr lang="en-MY" i="1" dirty="0" smtClean="0"/>
              <a:t> JavaScript-Tutorial</a:t>
            </a:r>
          </a:p>
          <a:p>
            <a:pPr marL="731520" lvl="2" indent="0">
              <a:lnSpc>
                <a:spcPct val="100000"/>
              </a:lnSpc>
              <a:buNone/>
            </a:pPr>
            <a:r>
              <a:rPr lang="en-MY" i="1" dirty="0" smtClean="0"/>
              <a:t>cd JavaScript-Tutorial</a:t>
            </a:r>
          </a:p>
          <a:p>
            <a:pPr marL="731520" lvl="2" indent="0">
              <a:lnSpc>
                <a:spcPct val="100000"/>
              </a:lnSpc>
              <a:buNone/>
            </a:pPr>
            <a:r>
              <a:rPr lang="en-MY" i="1" dirty="0" smtClean="0"/>
              <a:t>code .</a:t>
            </a:r>
          </a:p>
          <a:p>
            <a:pPr marL="114300" indent="0">
              <a:lnSpc>
                <a:spcPct val="150000"/>
              </a:lnSpc>
              <a:buNone/>
            </a:pPr>
            <a:r>
              <a:rPr lang="en-MY" dirty="0" smtClean="0"/>
              <a:t>The period '.' refers to current folder. So Visual Studio Code will start and open JavaScript-Tutorial folder. Do the following steps</a:t>
            </a:r>
          </a:p>
          <a:p>
            <a:pPr marL="571500" indent="-457200">
              <a:lnSpc>
                <a:spcPct val="150000"/>
              </a:lnSpc>
              <a:buFont typeface="+mj-lt"/>
              <a:buAutoNum type="arabicPeriod"/>
            </a:pPr>
            <a:r>
              <a:rPr lang="en-MY" dirty="0" smtClean="0"/>
              <a:t>Create app.js file</a:t>
            </a:r>
          </a:p>
          <a:p>
            <a:pPr marL="571500" indent="-457200">
              <a:lnSpc>
                <a:spcPct val="150000"/>
              </a:lnSpc>
              <a:buFont typeface="+mj-lt"/>
              <a:buAutoNum type="arabicPeriod"/>
            </a:pPr>
            <a:r>
              <a:rPr lang="en-MY" dirty="0" smtClean="0"/>
              <a:t>Type JavaScript code and confirm IntelliSense is working</a:t>
            </a:r>
          </a:p>
          <a:p>
            <a:pPr marL="571500" indent="-457200">
              <a:lnSpc>
                <a:spcPct val="150000"/>
              </a:lnSpc>
              <a:buFont typeface="+mj-lt"/>
              <a:buAutoNum type="arabicPeriod"/>
            </a:pPr>
            <a:r>
              <a:rPr lang="en-MY" dirty="0" smtClean="0"/>
              <a:t>Run the JavaScript in Integrated Terminal</a:t>
            </a:r>
          </a:p>
          <a:p>
            <a:pPr marL="571500" indent="-457200">
              <a:lnSpc>
                <a:spcPct val="150000"/>
              </a:lnSpc>
              <a:buFont typeface="+mj-lt"/>
              <a:buAutoNum type="arabicPeriod"/>
            </a:pPr>
            <a:r>
              <a:rPr lang="en-MY" dirty="0" smtClean="0"/>
              <a:t>Debug the JavaScript code</a:t>
            </a:r>
          </a:p>
        </p:txBody>
      </p:sp>
    </p:spTree>
    <p:extLst>
      <p:ext uri="{BB962C8B-B14F-4D97-AF65-F5344CB8AC3E}">
        <p14:creationId xmlns:p14="http://schemas.microsoft.com/office/powerpoint/2010/main" val="123581751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Component Life Cycle</a:t>
            </a:r>
            <a:endParaRPr lang="en-MY" dirty="0"/>
          </a:p>
        </p:txBody>
      </p:sp>
      <p:sp>
        <p:nvSpPr>
          <p:cNvPr id="3" name="Content Placeholder 2"/>
          <p:cNvSpPr>
            <a:spLocks noGrp="1"/>
          </p:cNvSpPr>
          <p:nvPr>
            <p:ph idx="1"/>
          </p:nvPr>
        </p:nvSpPr>
        <p:spPr/>
        <p:txBody>
          <a:bodyPr>
            <a:noAutofit/>
          </a:bodyPr>
          <a:lstStyle/>
          <a:p>
            <a:pPr marL="0" indent="0">
              <a:lnSpc>
                <a:spcPct val="160000"/>
              </a:lnSpc>
              <a:buNone/>
            </a:pPr>
            <a:r>
              <a:rPr lang="en-MY" sz="2000" dirty="0" smtClean="0"/>
              <a:t>Set the initial </a:t>
            </a:r>
            <a:r>
              <a:rPr lang="en-MY" sz="2000" b="1" dirty="0" smtClean="0"/>
              <a:t>state</a:t>
            </a:r>
            <a:r>
              <a:rPr lang="en-MY" sz="2000" dirty="0" smtClean="0"/>
              <a:t> in constructor. </a:t>
            </a:r>
          </a:p>
          <a:p>
            <a:pPr marL="0" indent="0">
              <a:buNone/>
            </a:pPr>
            <a:r>
              <a:rPr lang="en-MY" sz="2000" dirty="0" smtClean="0"/>
              <a:t>constructor(props) { </a:t>
            </a:r>
          </a:p>
          <a:p>
            <a:pPr marL="0" indent="0">
              <a:buNone/>
            </a:pPr>
            <a:r>
              <a:rPr lang="en-MY" sz="2000" dirty="0" smtClean="0"/>
              <a:t>	super(props); </a:t>
            </a:r>
          </a:p>
          <a:p>
            <a:pPr marL="0" indent="0">
              <a:buNone/>
            </a:pPr>
            <a:r>
              <a:rPr lang="en-MY" sz="2000" dirty="0" smtClean="0"/>
              <a:t>	</a:t>
            </a:r>
            <a:r>
              <a:rPr lang="en-MY" sz="2000" dirty="0" err="1" smtClean="0"/>
              <a:t>this.state</a:t>
            </a:r>
            <a:r>
              <a:rPr lang="en-MY" sz="2000" dirty="0" smtClean="0"/>
              <a:t> = { data: 0 } </a:t>
            </a:r>
          </a:p>
          <a:p>
            <a:pPr marL="0" indent="0">
              <a:buNone/>
            </a:pPr>
            <a:r>
              <a:rPr lang="en-MY" sz="2000" dirty="0" smtClean="0"/>
              <a:t>	</a:t>
            </a:r>
            <a:r>
              <a:rPr lang="en-MY" sz="2000" dirty="0" err="1" smtClean="0"/>
              <a:t>this.setNewNumber</a:t>
            </a:r>
            <a:r>
              <a:rPr lang="en-MY" sz="2000" dirty="0" smtClean="0"/>
              <a:t> = </a:t>
            </a:r>
            <a:r>
              <a:rPr lang="en-MY" sz="2000" dirty="0" err="1" smtClean="0"/>
              <a:t>this.setNewNumber.bind</a:t>
            </a:r>
            <a:r>
              <a:rPr lang="en-MY" sz="2000" dirty="0" smtClean="0"/>
              <a:t>(this) </a:t>
            </a:r>
          </a:p>
          <a:p>
            <a:pPr marL="0" indent="0">
              <a:buNone/>
            </a:pPr>
            <a:r>
              <a:rPr lang="en-MY" sz="2000" dirty="0" smtClean="0"/>
              <a:t>}; </a:t>
            </a:r>
          </a:p>
          <a:p>
            <a:pPr marL="0" indent="0">
              <a:buNone/>
            </a:pPr>
            <a:r>
              <a:rPr lang="en-MY" sz="2000" dirty="0" err="1" smtClean="0"/>
              <a:t>setNewNumber</a:t>
            </a:r>
            <a:r>
              <a:rPr lang="en-MY" sz="2000" dirty="0" smtClean="0"/>
              <a:t>() { </a:t>
            </a:r>
          </a:p>
          <a:p>
            <a:pPr marL="0" indent="0">
              <a:buNone/>
            </a:pPr>
            <a:r>
              <a:rPr lang="en-MY" sz="2000" dirty="0" smtClean="0"/>
              <a:t>	</a:t>
            </a:r>
            <a:r>
              <a:rPr lang="en-MY" sz="2000" dirty="0" err="1" smtClean="0"/>
              <a:t>this.setState</a:t>
            </a:r>
            <a:r>
              <a:rPr lang="en-MY" sz="2000" dirty="0" smtClean="0"/>
              <a:t>({data: </a:t>
            </a:r>
            <a:r>
              <a:rPr lang="en-MY" sz="2000" dirty="0" err="1" smtClean="0"/>
              <a:t>this.state.data</a:t>
            </a:r>
            <a:r>
              <a:rPr lang="en-MY" sz="2000" dirty="0" smtClean="0"/>
              <a:t> + 1}) </a:t>
            </a:r>
          </a:p>
          <a:p>
            <a:pPr marL="0" indent="0">
              <a:buNone/>
            </a:pPr>
            <a:r>
              <a:rPr lang="en-MY" sz="2000" dirty="0" smtClean="0"/>
              <a:t>} </a:t>
            </a:r>
          </a:p>
          <a:p>
            <a:pPr marL="0" indent="0">
              <a:buNone/>
            </a:pPr>
            <a:r>
              <a:rPr lang="en-MY" sz="2000" dirty="0" smtClean="0"/>
              <a:t>render() { </a:t>
            </a:r>
          </a:p>
          <a:p>
            <a:pPr marL="0" indent="0">
              <a:buNone/>
            </a:pPr>
            <a:r>
              <a:rPr lang="en-MY" sz="2000" dirty="0" smtClean="0"/>
              <a:t>	return ( &lt;div&gt; &lt;button </a:t>
            </a:r>
            <a:r>
              <a:rPr lang="en-MY" sz="2000" dirty="0" err="1" smtClean="0"/>
              <a:t>onClick</a:t>
            </a:r>
            <a:r>
              <a:rPr lang="en-MY" sz="2000" dirty="0" smtClean="0"/>
              <a:t> = {</a:t>
            </a:r>
            <a:r>
              <a:rPr lang="en-MY" sz="2000" dirty="0" err="1" smtClean="0"/>
              <a:t>this.setNewNumber</a:t>
            </a:r>
            <a:r>
              <a:rPr lang="en-MY" sz="2000" dirty="0" smtClean="0"/>
              <a:t>}&gt;</a:t>
            </a:r>
          </a:p>
          <a:p>
            <a:pPr marL="0" indent="0">
              <a:buNone/>
            </a:pPr>
            <a:r>
              <a:rPr lang="en-MY" sz="2000" dirty="0"/>
              <a:t>	</a:t>
            </a:r>
            <a:r>
              <a:rPr lang="en-MY" sz="2000" dirty="0" smtClean="0"/>
              <a:t>INCREMENT&lt;/button&gt; </a:t>
            </a:r>
          </a:p>
          <a:p>
            <a:pPr marL="0" indent="0">
              <a:buNone/>
            </a:pPr>
            <a:r>
              <a:rPr lang="en-MY" sz="2000" dirty="0" smtClean="0"/>
              <a:t>	&lt;Content </a:t>
            </a:r>
            <a:r>
              <a:rPr lang="en-MY" sz="2000" dirty="0" err="1" smtClean="0"/>
              <a:t>myNumber</a:t>
            </a:r>
            <a:r>
              <a:rPr lang="en-MY" sz="2000" dirty="0" smtClean="0"/>
              <a:t> = {</a:t>
            </a:r>
            <a:r>
              <a:rPr lang="en-MY" sz="2000" dirty="0" err="1" smtClean="0"/>
              <a:t>this.state.data</a:t>
            </a:r>
            <a:r>
              <a:rPr lang="en-MY" sz="2000" dirty="0" smtClean="0"/>
              <a:t>}&gt;&lt;/Content&gt; &lt;/div&gt; ); </a:t>
            </a:r>
          </a:p>
          <a:p>
            <a:pPr marL="0" indent="0">
              <a:buNone/>
            </a:pPr>
            <a:r>
              <a:rPr lang="en-MY" sz="2000" dirty="0" smtClean="0"/>
              <a:t>} </a:t>
            </a:r>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spTree>
    <p:extLst>
      <p:ext uri="{BB962C8B-B14F-4D97-AF65-F5344CB8AC3E}">
        <p14:creationId xmlns:p14="http://schemas.microsoft.com/office/powerpoint/2010/main" val="1503656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Component Life Cycle</a:t>
            </a:r>
            <a:endParaRPr lang="en-MY" dirty="0"/>
          </a:p>
        </p:txBody>
      </p:sp>
      <p:sp>
        <p:nvSpPr>
          <p:cNvPr id="3" name="Content Placeholder 2"/>
          <p:cNvSpPr>
            <a:spLocks noGrp="1"/>
          </p:cNvSpPr>
          <p:nvPr>
            <p:ph idx="1"/>
          </p:nvPr>
        </p:nvSpPr>
        <p:spPr/>
        <p:txBody>
          <a:bodyPr>
            <a:normAutofit/>
          </a:bodyPr>
          <a:lstStyle/>
          <a:p>
            <a:pPr marL="0" indent="0">
              <a:buNone/>
            </a:pPr>
            <a:r>
              <a:rPr lang="en-MY" sz="2000" dirty="0" smtClean="0"/>
              <a:t>class Content extends </a:t>
            </a:r>
            <a:r>
              <a:rPr lang="en-MY" sz="2000" dirty="0" err="1" smtClean="0"/>
              <a:t>React.Component</a:t>
            </a:r>
            <a:r>
              <a:rPr lang="en-MY" sz="2000" dirty="0" smtClean="0"/>
              <a:t> { </a:t>
            </a:r>
          </a:p>
          <a:p>
            <a:pPr marL="0" indent="0">
              <a:buNone/>
            </a:pPr>
            <a:r>
              <a:rPr lang="en-MY" sz="2000" dirty="0"/>
              <a:t>	</a:t>
            </a:r>
            <a:r>
              <a:rPr lang="en-MY" sz="2000" dirty="0" err="1" smtClean="0"/>
              <a:t>componentWillMount</a:t>
            </a:r>
            <a:r>
              <a:rPr lang="en-MY" sz="2000" dirty="0" smtClean="0"/>
              <a:t>() { </a:t>
            </a:r>
          </a:p>
          <a:p>
            <a:pPr marL="0" indent="0">
              <a:buNone/>
            </a:pPr>
            <a:r>
              <a:rPr lang="en-MY" sz="2000" dirty="0"/>
              <a:t>	</a:t>
            </a:r>
            <a:r>
              <a:rPr lang="en-MY" sz="2000" dirty="0" smtClean="0"/>
              <a:t>	console.log('Component WILL MOUNT!') </a:t>
            </a:r>
          </a:p>
          <a:p>
            <a:pPr marL="0" indent="0">
              <a:buNone/>
            </a:pPr>
            <a:r>
              <a:rPr lang="en-MY" sz="2000" dirty="0"/>
              <a:t>	</a:t>
            </a:r>
            <a:r>
              <a:rPr lang="en-MY" sz="2000" dirty="0" smtClean="0"/>
              <a:t>} </a:t>
            </a:r>
          </a:p>
          <a:p>
            <a:pPr marL="0" indent="0">
              <a:buNone/>
            </a:pPr>
            <a:r>
              <a:rPr lang="en-MY" sz="2000" dirty="0"/>
              <a:t>	</a:t>
            </a:r>
            <a:r>
              <a:rPr lang="en-MY" sz="2000" dirty="0" err="1" smtClean="0"/>
              <a:t>componentDidMount</a:t>
            </a:r>
            <a:r>
              <a:rPr lang="en-MY" sz="2000" dirty="0" smtClean="0"/>
              <a:t>() { </a:t>
            </a:r>
          </a:p>
          <a:p>
            <a:pPr marL="0" indent="0">
              <a:buNone/>
            </a:pPr>
            <a:r>
              <a:rPr lang="en-MY" sz="2000" dirty="0"/>
              <a:t>	</a:t>
            </a:r>
            <a:r>
              <a:rPr lang="en-MY" sz="2000" dirty="0" smtClean="0"/>
              <a:t>	console.log('Component DID MOUNT!') </a:t>
            </a:r>
          </a:p>
          <a:p>
            <a:pPr marL="0" indent="0">
              <a:buNone/>
            </a:pPr>
            <a:r>
              <a:rPr lang="en-MY" sz="2000" dirty="0"/>
              <a:t>	</a:t>
            </a:r>
            <a:r>
              <a:rPr lang="en-MY" sz="2000" dirty="0" smtClean="0"/>
              <a:t>} </a:t>
            </a:r>
          </a:p>
          <a:p>
            <a:pPr marL="0" indent="0">
              <a:buNone/>
            </a:pPr>
            <a:r>
              <a:rPr lang="en-MY" sz="2000" dirty="0"/>
              <a:t>	</a:t>
            </a:r>
            <a:r>
              <a:rPr lang="en-MY" sz="2000" dirty="0" err="1" smtClean="0"/>
              <a:t>componentWillReceiveProps</a:t>
            </a:r>
            <a:r>
              <a:rPr lang="en-MY" sz="2000" dirty="0" smtClean="0"/>
              <a:t>(</a:t>
            </a:r>
            <a:r>
              <a:rPr lang="en-MY" sz="2000" dirty="0" err="1" smtClean="0"/>
              <a:t>newProps</a:t>
            </a:r>
            <a:r>
              <a:rPr lang="en-MY" sz="2000" dirty="0" smtClean="0"/>
              <a:t>) { </a:t>
            </a:r>
          </a:p>
          <a:p>
            <a:pPr marL="0" indent="0">
              <a:buNone/>
            </a:pPr>
            <a:r>
              <a:rPr lang="en-MY" sz="2000" dirty="0"/>
              <a:t>	</a:t>
            </a:r>
            <a:r>
              <a:rPr lang="en-MY" sz="2000" dirty="0" smtClean="0"/>
              <a:t>	console.log('Component WILL RECIEVE PROPS!') </a:t>
            </a:r>
          </a:p>
          <a:p>
            <a:pPr marL="0" indent="0">
              <a:buNone/>
            </a:pPr>
            <a:r>
              <a:rPr lang="en-MY" sz="2000" dirty="0"/>
              <a:t>	</a:t>
            </a:r>
            <a:r>
              <a:rPr lang="en-MY" sz="2000" dirty="0" smtClean="0"/>
              <a:t>} </a:t>
            </a:r>
          </a:p>
          <a:p>
            <a:pPr marL="0" indent="0">
              <a:buNone/>
            </a:pPr>
            <a:r>
              <a:rPr lang="en-MY" sz="2000" dirty="0"/>
              <a:t>	</a:t>
            </a:r>
            <a:r>
              <a:rPr lang="en-MY" sz="2000" dirty="0" err="1" smtClean="0"/>
              <a:t>shouldComponentUpdate</a:t>
            </a:r>
            <a:r>
              <a:rPr lang="en-MY" sz="2000" dirty="0" smtClean="0"/>
              <a:t>(</a:t>
            </a:r>
            <a:r>
              <a:rPr lang="en-MY" sz="2000" dirty="0" err="1" smtClean="0"/>
              <a:t>newProps</a:t>
            </a:r>
            <a:r>
              <a:rPr lang="en-MY" sz="2000" dirty="0" smtClean="0"/>
              <a:t>, </a:t>
            </a:r>
            <a:r>
              <a:rPr lang="en-MY" sz="2000" dirty="0" err="1" smtClean="0"/>
              <a:t>newState</a:t>
            </a:r>
            <a:r>
              <a:rPr lang="en-MY" sz="2000" dirty="0" smtClean="0"/>
              <a:t>) { </a:t>
            </a:r>
          </a:p>
          <a:p>
            <a:pPr marL="0" indent="0">
              <a:buNone/>
            </a:pPr>
            <a:r>
              <a:rPr lang="en-MY" sz="2000" dirty="0"/>
              <a:t>	</a:t>
            </a:r>
            <a:r>
              <a:rPr lang="en-MY" sz="2000" dirty="0" smtClean="0"/>
              <a:t>	return true; </a:t>
            </a:r>
          </a:p>
          <a:p>
            <a:pPr marL="0" indent="0">
              <a:buNone/>
            </a:pPr>
            <a:r>
              <a:rPr lang="en-MY" sz="2000" dirty="0"/>
              <a:t>	</a:t>
            </a:r>
            <a:r>
              <a:rPr lang="en-MY" sz="2000" dirty="0" smtClean="0"/>
              <a:t>} </a:t>
            </a:r>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spTree>
    <p:extLst>
      <p:ext uri="{BB962C8B-B14F-4D97-AF65-F5344CB8AC3E}">
        <p14:creationId xmlns:p14="http://schemas.microsoft.com/office/powerpoint/2010/main" val="341463356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Component Life Cycle</a:t>
            </a:r>
            <a:endParaRPr lang="en-MY" dirty="0"/>
          </a:p>
        </p:txBody>
      </p:sp>
      <p:sp>
        <p:nvSpPr>
          <p:cNvPr id="3" name="Content Placeholder 2"/>
          <p:cNvSpPr>
            <a:spLocks noGrp="1"/>
          </p:cNvSpPr>
          <p:nvPr>
            <p:ph idx="1"/>
          </p:nvPr>
        </p:nvSpPr>
        <p:spPr/>
        <p:txBody>
          <a:bodyPr>
            <a:normAutofit/>
          </a:bodyPr>
          <a:lstStyle/>
          <a:p>
            <a:pPr marL="0" indent="0">
              <a:buNone/>
            </a:pPr>
            <a:r>
              <a:rPr lang="en-MY" sz="2000" dirty="0"/>
              <a:t>	</a:t>
            </a:r>
            <a:r>
              <a:rPr lang="en-MY" sz="2000" dirty="0" err="1" smtClean="0"/>
              <a:t>componentWillUpdate</a:t>
            </a:r>
            <a:r>
              <a:rPr lang="en-MY" sz="2000" dirty="0" smtClean="0"/>
              <a:t>(</a:t>
            </a:r>
            <a:r>
              <a:rPr lang="en-MY" sz="2000" dirty="0" err="1" smtClean="0"/>
              <a:t>nextProps</a:t>
            </a:r>
            <a:r>
              <a:rPr lang="en-MY" sz="2000" dirty="0" smtClean="0"/>
              <a:t>, </a:t>
            </a:r>
            <a:r>
              <a:rPr lang="en-MY" sz="2000" dirty="0" err="1" smtClean="0"/>
              <a:t>nextState</a:t>
            </a:r>
            <a:r>
              <a:rPr lang="en-MY" sz="2000" dirty="0" smtClean="0"/>
              <a:t>) { </a:t>
            </a:r>
          </a:p>
          <a:p>
            <a:pPr marL="1433513" indent="0">
              <a:buNone/>
            </a:pPr>
            <a:r>
              <a:rPr lang="en-MY" sz="2000" dirty="0" smtClean="0"/>
              <a:t>console.log('Component WILL UPDATE!'); </a:t>
            </a:r>
          </a:p>
          <a:p>
            <a:pPr marL="0" indent="0">
              <a:buNone/>
            </a:pPr>
            <a:r>
              <a:rPr lang="en-MY" sz="2000" dirty="0"/>
              <a:t>	</a:t>
            </a:r>
            <a:r>
              <a:rPr lang="en-MY" sz="2000" dirty="0" smtClean="0"/>
              <a:t>} </a:t>
            </a:r>
          </a:p>
          <a:p>
            <a:pPr marL="0" indent="0">
              <a:buNone/>
            </a:pPr>
            <a:r>
              <a:rPr lang="en-MY" sz="2000" dirty="0"/>
              <a:t>	</a:t>
            </a:r>
            <a:r>
              <a:rPr lang="en-MY" sz="2000" dirty="0" err="1" smtClean="0"/>
              <a:t>componentDidUpdate</a:t>
            </a:r>
            <a:r>
              <a:rPr lang="en-MY" sz="2000" dirty="0" smtClean="0"/>
              <a:t>(</a:t>
            </a:r>
            <a:r>
              <a:rPr lang="en-MY" sz="2000" dirty="0" err="1" smtClean="0"/>
              <a:t>prevProps</a:t>
            </a:r>
            <a:r>
              <a:rPr lang="en-MY" sz="2000" dirty="0" smtClean="0"/>
              <a:t>, </a:t>
            </a:r>
            <a:r>
              <a:rPr lang="en-MY" sz="2000" dirty="0" err="1" smtClean="0"/>
              <a:t>prevState</a:t>
            </a:r>
            <a:r>
              <a:rPr lang="en-MY" sz="2000" dirty="0" smtClean="0"/>
              <a:t>) { </a:t>
            </a:r>
          </a:p>
          <a:p>
            <a:pPr marL="1433513" indent="0">
              <a:buNone/>
            </a:pPr>
            <a:r>
              <a:rPr lang="en-MY" sz="2000" dirty="0" smtClean="0"/>
              <a:t>console.log('Component DID UPDATE!') </a:t>
            </a:r>
          </a:p>
          <a:p>
            <a:pPr marL="0" indent="0">
              <a:buNone/>
            </a:pPr>
            <a:r>
              <a:rPr lang="en-MY" sz="2000" dirty="0"/>
              <a:t>	</a:t>
            </a:r>
            <a:r>
              <a:rPr lang="en-MY" sz="2000" dirty="0" smtClean="0"/>
              <a:t>} </a:t>
            </a:r>
          </a:p>
          <a:p>
            <a:pPr marL="0" indent="0">
              <a:buNone/>
            </a:pPr>
            <a:r>
              <a:rPr lang="en-MY" sz="2000" dirty="0"/>
              <a:t>	</a:t>
            </a:r>
            <a:r>
              <a:rPr lang="en-MY" sz="2000" dirty="0" err="1" smtClean="0"/>
              <a:t>componentWillUnmount</a:t>
            </a:r>
            <a:r>
              <a:rPr lang="en-MY" sz="2000" dirty="0" smtClean="0"/>
              <a:t>() { </a:t>
            </a:r>
          </a:p>
          <a:p>
            <a:pPr marL="1433513" indent="0">
              <a:buNone/>
            </a:pPr>
            <a:r>
              <a:rPr lang="en-MY" sz="2000" dirty="0" smtClean="0"/>
              <a:t>console.log('Component WILL UNMOUNT!') </a:t>
            </a:r>
          </a:p>
          <a:p>
            <a:pPr marL="0" indent="0">
              <a:buNone/>
            </a:pPr>
            <a:r>
              <a:rPr lang="en-MY" sz="2000" dirty="0"/>
              <a:t>	</a:t>
            </a:r>
            <a:r>
              <a:rPr lang="en-MY" sz="2000" dirty="0" smtClean="0"/>
              <a:t>} </a:t>
            </a:r>
          </a:p>
          <a:p>
            <a:pPr marL="0" indent="0">
              <a:buNone/>
            </a:pPr>
            <a:r>
              <a:rPr lang="en-MY" sz="2000" dirty="0"/>
              <a:t>	</a:t>
            </a:r>
            <a:r>
              <a:rPr lang="en-MY" sz="2000" dirty="0" smtClean="0"/>
              <a:t>render() { </a:t>
            </a:r>
          </a:p>
          <a:p>
            <a:pPr marL="1433513" indent="0">
              <a:buNone/>
            </a:pPr>
            <a:r>
              <a:rPr lang="en-MY" sz="2000" dirty="0" smtClean="0"/>
              <a:t>return ( &lt;div&gt; &lt;h3&gt;{</a:t>
            </a:r>
            <a:r>
              <a:rPr lang="en-MY" sz="2000" dirty="0" err="1" smtClean="0"/>
              <a:t>this.props.myNumber</a:t>
            </a:r>
            <a:r>
              <a:rPr lang="en-MY" sz="2000" dirty="0" smtClean="0"/>
              <a:t>}&lt;/h3&gt; &lt;/div&gt; ); </a:t>
            </a:r>
          </a:p>
          <a:p>
            <a:pPr marL="0" indent="0">
              <a:buNone/>
            </a:pPr>
            <a:r>
              <a:rPr lang="en-MY" sz="2000" dirty="0"/>
              <a:t>	</a:t>
            </a:r>
            <a:r>
              <a:rPr lang="en-MY" sz="2000" dirty="0" smtClean="0"/>
              <a:t>} </a:t>
            </a:r>
          </a:p>
          <a:p>
            <a:pPr marL="0" indent="0">
              <a:buNone/>
            </a:pPr>
            <a:r>
              <a:rPr lang="en-MY" sz="2000" dirty="0" smtClean="0"/>
              <a:t>} </a:t>
            </a:r>
          </a:p>
          <a:p>
            <a:pPr marL="0" indent="0">
              <a:buNone/>
            </a:pPr>
            <a:r>
              <a:rPr lang="en-MY" sz="2000" dirty="0" smtClean="0"/>
              <a:t>export default App;</a:t>
            </a:r>
            <a:endParaRPr lang="en-MY" sz="2000"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spTree>
    <p:extLst>
      <p:ext uri="{BB962C8B-B14F-4D97-AF65-F5344CB8AC3E}">
        <p14:creationId xmlns:p14="http://schemas.microsoft.com/office/powerpoint/2010/main" val="420383333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Component Life Cycle</a:t>
            </a:r>
            <a:endParaRPr lang="en-MY" dirty="0"/>
          </a:p>
        </p:txBody>
      </p:sp>
      <p:sp>
        <p:nvSpPr>
          <p:cNvPr id="3" name="Content Placeholder 2"/>
          <p:cNvSpPr>
            <a:spLocks noGrp="1"/>
          </p:cNvSpPr>
          <p:nvPr>
            <p:ph idx="1"/>
          </p:nvPr>
        </p:nvSpPr>
        <p:spPr/>
        <p:txBody>
          <a:bodyPr>
            <a:normAutofit/>
          </a:bodyPr>
          <a:lstStyle/>
          <a:p>
            <a:pPr marL="0" indent="0">
              <a:buNone/>
            </a:pPr>
            <a:r>
              <a:rPr lang="en-MY" sz="2000" dirty="0" smtClean="0"/>
              <a:t>import React from 'react'; </a:t>
            </a:r>
          </a:p>
          <a:p>
            <a:pPr marL="0" indent="0">
              <a:buNone/>
            </a:pPr>
            <a:r>
              <a:rPr lang="en-MY" sz="2000" dirty="0" smtClean="0"/>
              <a:t>import </a:t>
            </a:r>
            <a:r>
              <a:rPr lang="en-MY" sz="2000" dirty="0" err="1" smtClean="0"/>
              <a:t>ReactDOM</a:t>
            </a:r>
            <a:r>
              <a:rPr lang="en-MY" sz="2000" dirty="0" smtClean="0"/>
              <a:t> from 'react-</a:t>
            </a:r>
            <a:r>
              <a:rPr lang="en-MY" sz="2000" dirty="0" err="1" smtClean="0"/>
              <a:t>dom</a:t>
            </a:r>
            <a:r>
              <a:rPr lang="en-MY" sz="2000" dirty="0" smtClean="0"/>
              <a:t>'; </a:t>
            </a:r>
          </a:p>
          <a:p>
            <a:pPr marL="0" indent="0">
              <a:buNone/>
            </a:pPr>
            <a:endParaRPr lang="en-MY" sz="2000" dirty="0" smtClean="0"/>
          </a:p>
          <a:p>
            <a:pPr marL="0" indent="0">
              <a:buNone/>
            </a:pPr>
            <a:r>
              <a:rPr lang="en-MY" sz="2000" dirty="0" err="1" smtClean="0"/>
              <a:t>ReactDOM.render</a:t>
            </a:r>
            <a:r>
              <a:rPr lang="en-MY" sz="2000" dirty="0" smtClean="0"/>
              <a:t>(</a:t>
            </a:r>
          </a:p>
          <a:p>
            <a:pPr marL="355600" indent="0">
              <a:buNone/>
            </a:pPr>
            <a:r>
              <a:rPr lang="en-MY" sz="2000" dirty="0" smtClean="0"/>
              <a:t>&lt;App/&gt;, </a:t>
            </a:r>
            <a:r>
              <a:rPr lang="en-MY" sz="2000" dirty="0" err="1" smtClean="0"/>
              <a:t>document.getElementById</a:t>
            </a:r>
            <a:r>
              <a:rPr lang="en-MY" sz="2000" dirty="0" smtClean="0"/>
              <a:t>('app')); </a:t>
            </a:r>
          </a:p>
          <a:p>
            <a:pPr marL="0" indent="0">
              <a:buNone/>
            </a:pPr>
            <a:r>
              <a:rPr lang="en-MY" sz="2000" dirty="0"/>
              <a:t>	</a:t>
            </a:r>
            <a:r>
              <a:rPr lang="en-MY" sz="2000" dirty="0" err="1" smtClean="0"/>
              <a:t>setTimeout</a:t>
            </a:r>
            <a:r>
              <a:rPr lang="en-MY" sz="2000" dirty="0" smtClean="0"/>
              <a:t>(() =&gt; { 		</a:t>
            </a:r>
            <a:endParaRPr lang="en-MY" sz="2000" dirty="0"/>
          </a:p>
          <a:p>
            <a:pPr marL="1433513" indent="0">
              <a:buNone/>
            </a:pPr>
            <a:r>
              <a:rPr lang="en-MY" sz="2000" dirty="0" err="1" smtClean="0"/>
              <a:t>ReactDOM.unmountComponentAtNode</a:t>
            </a:r>
            <a:r>
              <a:rPr lang="en-MY" sz="2000" dirty="0" smtClean="0"/>
              <a:t>(</a:t>
            </a:r>
          </a:p>
          <a:p>
            <a:pPr marL="1979613" indent="0">
              <a:buNone/>
            </a:pPr>
            <a:r>
              <a:rPr lang="en-MY" sz="2000" dirty="0" err="1" smtClean="0"/>
              <a:t>document.getElementById</a:t>
            </a:r>
            <a:r>
              <a:rPr lang="en-MY" sz="2000" dirty="0" smtClean="0"/>
              <a:t>('app'));</a:t>
            </a:r>
          </a:p>
          <a:p>
            <a:pPr marL="900113" indent="0">
              <a:buNone/>
            </a:pPr>
            <a:r>
              <a:rPr lang="en-MY" sz="2000" dirty="0" smtClean="0"/>
              <a:t>}, 10000); </a:t>
            </a:r>
          </a:p>
          <a:p>
            <a:pPr marL="0" indent="0">
              <a:buNone/>
            </a:pPr>
            <a:endParaRPr lang="en-MY" sz="2000" dirty="0" smtClean="0"/>
          </a:p>
          <a:p>
            <a:pPr marL="0" indent="0">
              <a:buNone/>
            </a:pPr>
            <a:r>
              <a:rPr lang="en-MY" sz="2000" dirty="0" smtClean="0"/>
              <a:t>After the initial render, the component display all the messages.</a:t>
            </a:r>
          </a:p>
          <a:p>
            <a:endParaRPr lang="en-MY" sz="2000" dirty="0"/>
          </a:p>
        </p:txBody>
      </p:sp>
      <p:sp>
        <p:nvSpPr>
          <p:cNvPr id="5" name="TextBox 4"/>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spTree>
    <p:extLst>
      <p:ext uri="{BB962C8B-B14F-4D97-AF65-F5344CB8AC3E}">
        <p14:creationId xmlns:p14="http://schemas.microsoft.com/office/powerpoint/2010/main" val="136888170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Component Life Cycle</a:t>
            </a:r>
            <a:endParaRPr lang="en-MY" dirty="0"/>
          </a:p>
        </p:txBody>
      </p:sp>
      <p:sp>
        <p:nvSpPr>
          <p:cNvPr id="3" name="Content Placeholder 2"/>
          <p:cNvSpPr>
            <a:spLocks noGrp="1"/>
          </p:cNvSpPr>
          <p:nvPr>
            <p:ph idx="1"/>
          </p:nvPr>
        </p:nvSpPr>
        <p:spPr/>
        <p:txBody>
          <a:bodyPr>
            <a:normAutofit lnSpcReduction="10000"/>
          </a:bodyPr>
          <a:lstStyle/>
          <a:p>
            <a:r>
              <a:rPr lang="en-MY" dirty="0" smtClean="0"/>
              <a:t>Only </a:t>
            </a:r>
            <a:r>
              <a:rPr lang="en-MY" b="1" dirty="0" err="1" smtClean="0"/>
              <a:t>componentWillMount</a:t>
            </a:r>
            <a:r>
              <a:rPr lang="en-MY" dirty="0" smtClean="0"/>
              <a:t> and </a:t>
            </a:r>
            <a:r>
              <a:rPr lang="en-MY" b="1" dirty="0" err="1" smtClean="0"/>
              <a:t>componentDidMount</a:t>
            </a:r>
            <a:r>
              <a:rPr lang="en-MY" dirty="0" smtClean="0"/>
              <a:t> will be logged in the console, since we didn't update anything yet.</a:t>
            </a:r>
          </a:p>
          <a:p>
            <a:endParaRPr lang="en-MY" dirty="0"/>
          </a:p>
          <a:p>
            <a:endParaRPr lang="en-MY" dirty="0" smtClean="0"/>
          </a:p>
          <a:p>
            <a:r>
              <a:rPr lang="en-MY" dirty="0" smtClean="0"/>
              <a:t>When we click the </a:t>
            </a:r>
            <a:r>
              <a:rPr lang="en-MY" b="1" dirty="0" smtClean="0"/>
              <a:t>INCREMENT</a:t>
            </a:r>
            <a:r>
              <a:rPr lang="en-MY" dirty="0" smtClean="0"/>
              <a:t> button, the update will occur and other lifecycle methods will be triggered.</a:t>
            </a:r>
          </a:p>
          <a:p>
            <a:endParaRPr lang="en-MY" dirty="0"/>
          </a:p>
          <a:p>
            <a:endParaRPr lang="en-MY" dirty="0" smtClean="0"/>
          </a:p>
          <a:p>
            <a:r>
              <a:rPr lang="en-MY" dirty="0" smtClean="0"/>
              <a:t>After ten seconds, the component will </a:t>
            </a:r>
            <a:r>
              <a:rPr lang="en-MY" dirty="0" err="1" smtClean="0"/>
              <a:t>unmount</a:t>
            </a:r>
            <a:r>
              <a:rPr lang="en-MY" dirty="0" smtClean="0"/>
              <a:t> and the last event will be logged in the console.</a:t>
            </a:r>
          </a:p>
          <a:p>
            <a:endParaRPr lang="en-MY" dirty="0"/>
          </a:p>
          <a:p>
            <a:endParaRPr lang="en-MY" dirty="0" smtClean="0"/>
          </a:p>
          <a:p>
            <a:r>
              <a:rPr lang="en-MY" b="1" dirty="0" smtClean="0"/>
              <a:t>Note</a:t>
            </a:r>
            <a:r>
              <a:rPr lang="en-MY" dirty="0" smtClean="0"/>
              <a:t> − Lifecycle methods will always be invoked in the same order so it is a good practice to write it in the correct order as shown in the example.</a:t>
            </a:r>
          </a:p>
          <a:p>
            <a:endParaRPr lang="en-MY" dirty="0"/>
          </a:p>
        </p:txBody>
      </p:sp>
      <p:pic>
        <p:nvPicPr>
          <p:cNvPr id="18434" name="Picture 2" descr="React Component Lifecycle Initial 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132856"/>
            <a:ext cx="5591175" cy="390526"/>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React Component Lifecycle Change 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429000"/>
            <a:ext cx="5591175" cy="552451"/>
          </a:xfrm>
          <a:prstGeom prst="rect">
            <a:avLst/>
          </a:prstGeom>
          <a:noFill/>
          <a:extLst>
            <a:ext uri="{909E8E84-426E-40DD-AFC4-6F175D3DCCD1}">
              <a14:hiddenFill xmlns:a14="http://schemas.microsoft.com/office/drawing/2010/main">
                <a:solidFill>
                  <a:srgbClr val="FFFFFF"/>
                </a:solidFill>
              </a14:hiddenFill>
            </a:ext>
          </a:extLst>
        </p:spPr>
      </p:pic>
      <p:pic>
        <p:nvPicPr>
          <p:cNvPr id="18438" name="Picture 6" descr="React Component Lifecycle Unmount Lo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941168"/>
            <a:ext cx="5591175" cy="19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24686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Forms and events</a:t>
            </a:r>
            <a:endParaRPr lang="en-MY" dirty="0"/>
          </a:p>
        </p:txBody>
      </p:sp>
      <p:sp>
        <p:nvSpPr>
          <p:cNvPr id="3" name="Text Placeholder 2"/>
          <p:cNvSpPr>
            <a:spLocks noGrp="1"/>
          </p:cNvSpPr>
          <p:nvPr>
            <p:ph type="body" idx="1"/>
          </p:nvPr>
        </p:nvSpPr>
        <p:spPr/>
        <p:txBody>
          <a:bodyPr/>
          <a:lstStyle/>
          <a:p>
            <a:endParaRPr lang="en-MY"/>
          </a:p>
        </p:txBody>
      </p:sp>
    </p:spTree>
    <p:extLst>
      <p:ext uri="{BB962C8B-B14F-4D97-AF65-F5344CB8AC3E}">
        <p14:creationId xmlns:p14="http://schemas.microsoft.com/office/powerpoint/2010/main" val="39302640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Forms</a:t>
            </a:r>
            <a:endParaRPr lang="en-MY"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lang="en-MY" dirty="0" smtClean="0"/>
              <a:t>Let us create an input form with </a:t>
            </a:r>
            <a:r>
              <a:rPr lang="en-MY" b="1" dirty="0" smtClean="0"/>
              <a:t>value = {</a:t>
            </a:r>
            <a:r>
              <a:rPr lang="en-MY" b="1" dirty="0" err="1" smtClean="0"/>
              <a:t>this.state.data</a:t>
            </a:r>
            <a:r>
              <a:rPr lang="en-MY" b="1" dirty="0" smtClean="0"/>
              <a:t>}</a:t>
            </a:r>
            <a:r>
              <a:rPr lang="en-MY" dirty="0" smtClean="0"/>
              <a:t>. </a:t>
            </a:r>
          </a:p>
          <a:p>
            <a:pPr marL="457200" indent="-457200">
              <a:lnSpc>
                <a:spcPct val="150000"/>
              </a:lnSpc>
              <a:buFont typeface="+mj-lt"/>
              <a:buAutoNum type="arabicPeriod"/>
            </a:pPr>
            <a:r>
              <a:rPr lang="en-MY" dirty="0" smtClean="0"/>
              <a:t>This allows to update the state whenever the input value changes. </a:t>
            </a:r>
          </a:p>
          <a:p>
            <a:pPr marL="457200" indent="-457200">
              <a:lnSpc>
                <a:spcPct val="150000"/>
              </a:lnSpc>
              <a:buFont typeface="+mj-lt"/>
              <a:buAutoNum type="arabicPeriod"/>
            </a:pPr>
            <a:r>
              <a:rPr lang="en-MY" dirty="0" smtClean="0"/>
              <a:t>Let us use the </a:t>
            </a:r>
            <a:r>
              <a:rPr lang="en-MY" b="1" dirty="0" err="1" smtClean="0"/>
              <a:t>onChange</a:t>
            </a:r>
            <a:r>
              <a:rPr lang="en-MY" dirty="0" smtClean="0"/>
              <a:t> event that will watch the input changes and update the state accordingly.</a:t>
            </a:r>
          </a:p>
          <a:p>
            <a:pPr marL="457200" indent="-457200">
              <a:lnSpc>
                <a:spcPct val="150000"/>
              </a:lnSpc>
              <a:buFont typeface="+mj-lt"/>
              <a:buAutoNum type="arabicPeriod"/>
            </a:pPr>
            <a:endParaRPr lang="en-MY" dirty="0"/>
          </a:p>
        </p:txBody>
      </p:sp>
    </p:spTree>
    <p:extLst>
      <p:ext uri="{BB962C8B-B14F-4D97-AF65-F5344CB8AC3E}">
        <p14:creationId xmlns:p14="http://schemas.microsoft.com/office/powerpoint/2010/main" val="355466217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Forms</a:t>
            </a:r>
            <a:endParaRPr lang="en-MY" dirty="0"/>
          </a:p>
        </p:txBody>
      </p:sp>
      <p:sp>
        <p:nvSpPr>
          <p:cNvPr id="3" name="Content Placeholder 2"/>
          <p:cNvSpPr>
            <a:spLocks noGrp="1"/>
          </p:cNvSpPr>
          <p:nvPr>
            <p:ph idx="1"/>
          </p:nvPr>
        </p:nvSpPr>
        <p:spPr/>
        <p:txBody>
          <a:bodyPr>
            <a:normAutofit lnSpcReduction="10000"/>
          </a:bodyPr>
          <a:lstStyle/>
          <a:p>
            <a:pPr marL="0" indent="0">
              <a:buNone/>
            </a:pPr>
            <a:r>
              <a:rPr lang="en-MY" dirty="0" smtClean="0"/>
              <a:t>constructor(props) { </a:t>
            </a:r>
          </a:p>
          <a:p>
            <a:pPr marL="457200" lvl="1" indent="0">
              <a:buNone/>
            </a:pPr>
            <a:r>
              <a:rPr lang="en-MY" dirty="0" smtClean="0"/>
              <a:t>super(props); </a:t>
            </a:r>
          </a:p>
          <a:p>
            <a:pPr marL="457200" lvl="1" indent="0">
              <a:buNone/>
            </a:pPr>
            <a:r>
              <a:rPr lang="en-MY" dirty="0" err="1" smtClean="0"/>
              <a:t>this.state</a:t>
            </a:r>
            <a:r>
              <a:rPr lang="en-MY" dirty="0" smtClean="0"/>
              <a:t> = { </a:t>
            </a:r>
            <a:r>
              <a:rPr lang="en-MY" dirty="0" err="1" smtClean="0"/>
              <a:t>customerName</a:t>
            </a:r>
            <a:r>
              <a:rPr lang="en-MY" dirty="0" smtClean="0"/>
              <a:t>: 'Initial data...' } </a:t>
            </a:r>
          </a:p>
          <a:p>
            <a:pPr marL="457200" lvl="1" indent="0">
              <a:buNone/>
            </a:pPr>
            <a:r>
              <a:rPr lang="en-MY" dirty="0" err="1" smtClean="0"/>
              <a:t>this.updateState</a:t>
            </a:r>
            <a:r>
              <a:rPr lang="en-MY" dirty="0" smtClean="0"/>
              <a:t> = </a:t>
            </a:r>
            <a:r>
              <a:rPr lang="en-MY" dirty="0" err="1" smtClean="0"/>
              <a:t>this.updateState.bind</a:t>
            </a:r>
            <a:r>
              <a:rPr lang="en-MY" dirty="0" smtClean="0"/>
              <a:t>(this); </a:t>
            </a:r>
          </a:p>
          <a:p>
            <a:pPr marL="57150" indent="0">
              <a:buNone/>
            </a:pPr>
            <a:r>
              <a:rPr lang="en-MY" dirty="0" smtClean="0"/>
              <a:t>}; </a:t>
            </a:r>
          </a:p>
          <a:p>
            <a:pPr marL="57150" indent="0">
              <a:buNone/>
            </a:pPr>
            <a:r>
              <a:rPr lang="en-MY" dirty="0" err="1" smtClean="0"/>
              <a:t>updateState</a:t>
            </a:r>
            <a:r>
              <a:rPr lang="en-MY" dirty="0" smtClean="0"/>
              <a:t>(e) { </a:t>
            </a:r>
          </a:p>
          <a:p>
            <a:pPr marL="457200" lvl="1" indent="0">
              <a:buNone/>
            </a:pPr>
            <a:r>
              <a:rPr lang="en-MY" dirty="0" err="1" smtClean="0"/>
              <a:t>this.setState</a:t>
            </a:r>
            <a:r>
              <a:rPr lang="en-MY" dirty="0"/>
              <a:t>({</a:t>
            </a:r>
            <a:r>
              <a:rPr lang="en-MY" dirty="0" err="1"/>
              <a:t>customerName</a:t>
            </a:r>
            <a:r>
              <a:rPr lang="en-MY" dirty="0"/>
              <a:t>: </a:t>
            </a:r>
            <a:r>
              <a:rPr lang="en-MY" dirty="0" err="1" smtClean="0"/>
              <a:t>e.target.value</a:t>
            </a:r>
            <a:r>
              <a:rPr lang="en-MY" dirty="0" smtClean="0"/>
              <a:t>}); </a:t>
            </a:r>
          </a:p>
          <a:p>
            <a:pPr marL="57150" indent="0">
              <a:buNone/>
            </a:pPr>
            <a:r>
              <a:rPr lang="en-MY" dirty="0" smtClean="0"/>
              <a:t>} </a:t>
            </a:r>
          </a:p>
          <a:p>
            <a:pPr marL="57150" indent="0">
              <a:buNone/>
            </a:pPr>
            <a:r>
              <a:rPr lang="en-MY" dirty="0" smtClean="0"/>
              <a:t>render() { </a:t>
            </a:r>
          </a:p>
          <a:p>
            <a:pPr marL="457200" lvl="1" indent="0">
              <a:buNone/>
            </a:pPr>
            <a:r>
              <a:rPr lang="en-MY" dirty="0" smtClean="0"/>
              <a:t>return ( &lt;div&gt; </a:t>
            </a:r>
          </a:p>
          <a:p>
            <a:pPr marL="457200" lvl="1" indent="0">
              <a:buNone/>
            </a:pPr>
            <a:r>
              <a:rPr lang="en-MY" dirty="0"/>
              <a:t>	</a:t>
            </a:r>
            <a:r>
              <a:rPr lang="en-MY" dirty="0" smtClean="0"/>
              <a:t>&lt;input type="text" value={</a:t>
            </a:r>
            <a:r>
              <a:rPr lang="en-MY" dirty="0" err="1" smtClean="0"/>
              <a:t>this.state.customerName</a:t>
            </a:r>
            <a:r>
              <a:rPr lang="en-MY" dirty="0" smtClean="0"/>
              <a:t>} </a:t>
            </a:r>
          </a:p>
          <a:p>
            <a:pPr marL="457200" lvl="1" indent="0">
              <a:buNone/>
            </a:pPr>
            <a:r>
              <a:rPr lang="en-MY" dirty="0"/>
              <a:t>	</a:t>
            </a:r>
            <a:r>
              <a:rPr lang="en-MY" dirty="0" smtClean="0"/>
              <a:t>	</a:t>
            </a:r>
            <a:r>
              <a:rPr lang="en-MY" dirty="0" err="1" smtClean="0"/>
              <a:t>onChange</a:t>
            </a:r>
            <a:r>
              <a:rPr lang="en-MY" dirty="0" smtClean="0"/>
              <a:t> = {</a:t>
            </a:r>
            <a:r>
              <a:rPr lang="en-MY" dirty="0" err="1" smtClean="0"/>
              <a:t>this.updateState</a:t>
            </a:r>
            <a:r>
              <a:rPr lang="en-MY" dirty="0" smtClean="0"/>
              <a:t>} /&gt; </a:t>
            </a:r>
          </a:p>
          <a:p>
            <a:pPr marL="457200" lvl="1" indent="0">
              <a:buNone/>
            </a:pPr>
            <a:r>
              <a:rPr lang="en-MY" dirty="0"/>
              <a:t>	</a:t>
            </a:r>
            <a:r>
              <a:rPr lang="en-MY" dirty="0" smtClean="0"/>
              <a:t>&lt;h4&gt;{</a:t>
            </a:r>
            <a:r>
              <a:rPr lang="en-MY" dirty="0" err="1" smtClean="0"/>
              <a:t>this.state</a:t>
            </a:r>
            <a:r>
              <a:rPr lang="en-MY" dirty="0"/>
              <a:t>. </a:t>
            </a:r>
            <a:r>
              <a:rPr lang="en-MY" dirty="0" err="1"/>
              <a:t>customerName</a:t>
            </a:r>
            <a:r>
              <a:rPr lang="en-MY" dirty="0"/>
              <a:t>}&lt;/</a:t>
            </a:r>
            <a:r>
              <a:rPr lang="en-MY" dirty="0" smtClean="0"/>
              <a:t>h4&gt; &lt;/div&gt; );  </a:t>
            </a:r>
          </a:p>
          <a:p>
            <a:pPr marL="57150" indent="0">
              <a:buNone/>
            </a:pPr>
            <a:r>
              <a:rPr lang="en-MY" dirty="0" smtClean="0"/>
              <a:t>}</a:t>
            </a:r>
            <a:endParaRPr lang="en-MY"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spTree>
    <p:extLst>
      <p:ext uri="{BB962C8B-B14F-4D97-AF65-F5344CB8AC3E}">
        <p14:creationId xmlns:p14="http://schemas.microsoft.com/office/powerpoint/2010/main" val="176299949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Forms</a:t>
            </a:r>
            <a:endParaRPr lang="en-MY" dirty="0"/>
          </a:p>
        </p:txBody>
      </p:sp>
      <p:sp>
        <p:nvSpPr>
          <p:cNvPr id="3" name="Content Placeholder 2"/>
          <p:cNvSpPr>
            <a:spLocks noGrp="1"/>
          </p:cNvSpPr>
          <p:nvPr>
            <p:ph idx="1"/>
          </p:nvPr>
        </p:nvSpPr>
        <p:spPr/>
        <p:txBody>
          <a:bodyPr/>
          <a:lstStyle/>
          <a:p>
            <a:pPr marL="0" indent="0">
              <a:buNone/>
            </a:pPr>
            <a:r>
              <a:rPr lang="en-MY" dirty="0" smtClean="0"/>
              <a:t>When the input text value changes, the state will be updated.</a:t>
            </a:r>
          </a:p>
          <a:p>
            <a:endParaRPr lang="en-MY" dirty="0"/>
          </a:p>
        </p:txBody>
      </p:sp>
      <p:sp>
        <p:nvSpPr>
          <p:cNvPr id="5" name="TextBox 4"/>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013334"/>
            <a:ext cx="4320480" cy="4479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241047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Forms</a:t>
            </a:r>
            <a:endParaRPr lang="en-MY" dirty="0"/>
          </a:p>
        </p:txBody>
      </p:sp>
      <p:sp>
        <p:nvSpPr>
          <p:cNvPr id="3" name="Content Placeholder 2"/>
          <p:cNvSpPr>
            <a:spLocks noGrp="1"/>
          </p:cNvSpPr>
          <p:nvPr>
            <p:ph idx="1"/>
          </p:nvPr>
        </p:nvSpPr>
        <p:spPr/>
        <p:txBody>
          <a:bodyPr>
            <a:normAutofit/>
          </a:bodyPr>
          <a:lstStyle/>
          <a:p>
            <a:pPr marL="0" indent="0">
              <a:buNone/>
            </a:pPr>
            <a:r>
              <a:rPr lang="en-MY" sz="2000" dirty="0" smtClean="0"/>
              <a:t>Let us create a component </a:t>
            </a:r>
            <a:r>
              <a:rPr lang="en-MY" sz="2000" dirty="0" err="1" smtClean="0"/>
              <a:t>CustomerForm</a:t>
            </a:r>
            <a:endParaRPr lang="en-MY" sz="2000" dirty="0" smtClean="0"/>
          </a:p>
          <a:p>
            <a:pPr marL="0" indent="0">
              <a:buNone/>
            </a:pPr>
            <a:endParaRPr lang="en-MY" sz="2000" dirty="0" smtClean="0"/>
          </a:p>
          <a:p>
            <a:pPr marL="0" indent="0">
              <a:buNone/>
            </a:pPr>
            <a:r>
              <a:rPr lang="en-MY" sz="2000" dirty="0"/>
              <a:t>import </a:t>
            </a:r>
            <a:r>
              <a:rPr lang="en-MY" sz="2000" dirty="0" err="1"/>
              <a:t>PropTypes</a:t>
            </a:r>
            <a:r>
              <a:rPr lang="en-MY" sz="2000" dirty="0"/>
              <a:t> from 'prop-types';</a:t>
            </a:r>
          </a:p>
          <a:p>
            <a:pPr marL="0" indent="0">
              <a:buNone/>
            </a:pPr>
            <a:r>
              <a:rPr lang="en-MY" sz="2000" dirty="0"/>
              <a:t>import React from 'react';</a:t>
            </a:r>
          </a:p>
          <a:p>
            <a:pPr marL="0" indent="0">
              <a:buNone/>
            </a:pPr>
            <a:r>
              <a:rPr lang="en-MY" sz="2000" dirty="0"/>
              <a:t>class </a:t>
            </a:r>
            <a:r>
              <a:rPr lang="en-MY" sz="2000" dirty="0" err="1"/>
              <a:t>CustomerForm</a:t>
            </a:r>
            <a:r>
              <a:rPr lang="en-MY" sz="2000" dirty="0"/>
              <a:t> extends </a:t>
            </a:r>
            <a:r>
              <a:rPr lang="en-MY" sz="2000" dirty="0" err="1"/>
              <a:t>React.Component</a:t>
            </a:r>
            <a:r>
              <a:rPr lang="en-MY" sz="2000" dirty="0"/>
              <a:t> { </a:t>
            </a:r>
          </a:p>
          <a:p>
            <a:pPr marL="355600" indent="0">
              <a:buNone/>
            </a:pPr>
            <a:r>
              <a:rPr lang="en-MY" sz="2000" dirty="0" smtClean="0"/>
              <a:t>render</a:t>
            </a:r>
            <a:r>
              <a:rPr lang="en-MY" sz="2000" dirty="0"/>
              <a:t>() { </a:t>
            </a:r>
          </a:p>
          <a:p>
            <a:pPr marL="0" indent="0">
              <a:buNone/>
            </a:pPr>
            <a:r>
              <a:rPr lang="en-MY" sz="2000" dirty="0" smtClean="0"/>
              <a:t>	return </a:t>
            </a:r>
            <a:r>
              <a:rPr lang="en-MY" sz="2000" dirty="0"/>
              <a:t>( &lt;div</a:t>
            </a:r>
            <a:r>
              <a:rPr lang="en-MY" sz="2000" dirty="0" smtClean="0"/>
              <a:t>&gt;&lt;</a:t>
            </a:r>
            <a:r>
              <a:rPr lang="en-MY" sz="2000" dirty="0" err="1"/>
              <a:t>hr</a:t>
            </a:r>
            <a:r>
              <a:rPr lang="en-MY" sz="2000" dirty="0"/>
              <a:t> </a:t>
            </a:r>
            <a:r>
              <a:rPr lang="en-MY" sz="2000" dirty="0" smtClean="0"/>
              <a:t>/&gt;&lt;</a:t>
            </a:r>
            <a:r>
              <a:rPr lang="en-MY" sz="2000" dirty="0"/>
              <a:t>div</a:t>
            </a:r>
            <a:r>
              <a:rPr lang="en-MY" sz="2000" dirty="0" smtClean="0"/>
              <a:t>&gt;</a:t>
            </a:r>
          </a:p>
          <a:p>
            <a:pPr marL="0" indent="0">
              <a:buNone/>
            </a:pPr>
            <a:r>
              <a:rPr lang="en-MY" sz="2000" dirty="0"/>
              <a:t>	</a:t>
            </a:r>
            <a:r>
              <a:rPr lang="en-MY" sz="2000" dirty="0" smtClean="0"/>
              <a:t>&lt;</a:t>
            </a:r>
            <a:r>
              <a:rPr lang="en-MY" sz="2000" dirty="0"/>
              <a:t>input type = "text" value = {</a:t>
            </a:r>
            <a:r>
              <a:rPr lang="en-MY" sz="2000" dirty="0" err="1"/>
              <a:t>this.props.customerName</a:t>
            </a:r>
            <a:r>
              <a:rPr lang="en-MY" sz="2000" dirty="0"/>
              <a:t>} </a:t>
            </a:r>
          </a:p>
          <a:p>
            <a:pPr marL="0" indent="0">
              <a:buNone/>
            </a:pPr>
            <a:r>
              <a:rPr lang="en-MY" sz="2000" dirty="0" smtClean="0"/>
              <a:t>	</a:t>
            </a:r>
            <a:r>
              <a:rPr lang="en-MY" sz="2000" dirty="0" err="1" smtClean="0"/>
              <a:t>onChange</a:t>
            </a:r>
            <a:r>
              <a:rPr lang="en-MY" sz="2000" dirty="0" smtClean="0"/>
              <a:t> </a:t>
            </a:r>
            <a:r>
              <a:rPr lang="en-MY" sz="2000" dirty="0"/>
              <a:t>= {</a:t>
            </a:r>
            <a:r>
              <a:rPr lang="en-MY" sz="2000" dirty="0" err="1"/>
              <a:t>this.props.updateStateProp</a:t>
            </a:r>
            <a:r>
              <a:rPr lang="en-MY" sz="2000" dirty="0"/>
              <a:t>} /&gt;&lt;/div&gt;</a:t>
            </a:r>
          </a:p>
          <a:p>
            <a:pPr marL="0" indent="0">
              <a:buNone/>
            </a:pPr>
            <a:r>
              <a:rPr lang="en-MY" sz="2000" dirty="0" smtClean="0"/>
              <a:t>	&lt;</a:t>
            </a:r>
            <a:r>
              <a:rPr lang="en-MY" sz="2000" dirty="0"/>
              <a:t>h3&gt;{</a:t>
            </a:r>
            <a:r>
              <a:rPr lang="en-MY" sz="2000" dirty="0" err="1"/>
              <a:t>this.props.customerName</a:t>
            </a:r>
            <a:r>
              <a:rPr lang="en-MY" sz="2000" dirty="0"/>
              <a:t>}&lt;/h3</a:t>
            </a:r>
            <a:r>
              <a:rPr lang="en-MY" sz="2000" dirty="0" smtClean="0"/>
              <a:t>&gt;&lt;/</a:t>
            </a:r>
            <a:r>
              <a:rPr lang="en-MY" sz="2000" dirty="0"/>
              <a:t>div&gt; ); </a:t>
            </a:r>
          </a:p>
          <a:p>
            <a:pPr marL="355600" indent="0">
              <a:buNone/>
            </a:pPr>
            <a:r>
              <a:rPr lang="en-MY" sz="2000" dirty="0" smtClean="0"/>
              <a:t>} </a:t>
            </a:r>
            <a:endParaRPr lang="en-MY" sz="2000" dirty="0"/>
          </a:p>
          <a:p>
            <a:pPr marL="0" indent="0">
              <a:buNone/>
            </a:pPr>
            <a:r>
              <a:rPr lang="en-MY" sz="2000" dirty="0"/>
              <a:t>}</a:t>
            </a:r>
          </a:p>
          <a:p>
            <a:pPr marL="0" indent="0">
              <a:buNone/>
            </a:pPr>
            <a:r>
              <a:rPr lang="en-MY" sz="2000" dirty="0" smtClean="0"/>
              <a:t>export </a:t>
            </a:r>
            <a:r>
              <a:rPr lang="en-MY" sz="2000" dirty="0"/>
              <a:t>default </a:t>
            </a:r>
            <a:r>
              <a:rPr lang="en-MY" sz="2000" dirty="0" err="1" smtClean="0"/>
              <a:t>CustomerForm</a:t>
            </a:r>
            <a:endParaRPr lang="en-MY" sz="2000" dirty="0" smtClean="0"/>
          </a:p>
          <a:p>
            <a:pPr marL="0" indent="0">
              <a:buNone/>
            </a:pPr>
            <a:endParaRPr lang="en-MY" sz="2000"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customerform.js</a:t>
            </a:r>
            <a:endParaRPr lang="en-MY" sz="3200" dirty="0"/>
          </a:p>
        </p:txBody>
      </p:sp>
    </p:spTree>
    <p:extLst>
      <p:ext uri="{BB962C8B-B14F-4D97-AF65-F5344CB8AC3E}">
        <p14:creationId xmlns:p14="http://schemas.microsoft.com/office/powerpoint/2010/main" val="2740086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Environment Setup</a:t>
            </a:r>
            <a:endParaRPr lang="en-MY" dirty="0"/>
          </a:p>
        </p:txBody>
      </p:sp>
      <p:sp>
        <p:nvSpPr>
          <p:cNvPr id="3" name="Content Placeholder 2"/>
          <p:cNvSpPr>
            <a:spLocks noGrp="1"/>
          </p:cNvSpPr>
          <p:nvPr>
            <p:ph idx="1"/>
          </p:nvPr>
        </p:nvSpPr>
        <p:spPr>
          <a:xfrm>
            <a:off x="457200" y="1268760"/>
            <a:ext cx="8435280" cy="5328592"/>
          </a:xfrm>
        </p:spPr>
        <p:txBody>
          <a:bodyPr>
            <a:normAutofit/>
          </a:bodyPr>
          <a:lstStyle/>
          <a:p>
            <a:pPr marL="457200" indent="-457200">
              <a:lnSpc>
                <a:spcPct val="150000"/>
              </a:lnSpc>
              <a:buFont typeface="+mj-lt"/>
              <a:buAutoNum type="arabicPeriod"/>
            </a:pPr>
            <a:r>
              <a:rPr lang="en-MY" dirty="0" smtClean="0"/>
              <a:t>Create a Folder named as "</a:t>
            </a:r>
            <a:r>
              <a:rPr lang="en-MY" dirty="0" err="1" smtClean="0"/>
              <a:t>HelloWorld</a:t>
            </a:r>
            <a:r>
              <a:rPr lang="en-MY" dirty="0" smtClean="0"/>
              <a:t>".</a:t>
            </a:r>
            <a:br>
              <a:rPr lang="en-MY" dirty="0" smtClean="0"/>
            </a:br>
            <a:r>
              <a:rPr lang="en-MY" dirty="0" smtClean="0"/>
              <a:t>F:\Lab\REACT&gt;mkdir </a:t>
            </a:r>
            <a:r>
              <a:rPr lang="en-MY" dirty="0" err="1" smtClean="0"/>
              <a:t>HelloWorld</a:t>
            </a:r>
            <a:endParaRPr lang="en-MY" dirty="0" smtClean="0"/>
          </a:p>
          <a:p>
            <a:pPr marL="457200" indent="-457200">
              <a:lnSpc>
                <a:spcPct val="150000"/>
              </a:lnSpc>
              <a:buFont typeface="+mj-lt"/>
              <a:buAutoNum type="arabicPeriod"/>
            </a:pPr>
            <a:r>
              <a:rPr lang="en-MY" dirty="0" smtClean="0"/>
              <a:t>Create empty </a:t>
            </a:r>
            <a:r>
              <a:rPr lang="en-MY" dirty="0" err="1" smtClean="0"/>
              <a:t>package.json</a:t>
            </a:r>
            <a:r>
              <a:rPr lang="en-MY" dirty="0" smtClean="0"/>
              <a:t> by running </a:t>
            </a:r>
            <a:r>
              <a:rPr lang="en-MY" dirty="0" err="1" smtClean="0"/>
              <a:t>npm</a:t>
            </a:r>
            <a:r>
              <a:rPr lang="en-MY" dirty="0" smtClean="0"/>
              <a:t> </a:t>
            </a:r>
            <a:r>
              <a:rPr lang="en-MY" dirty="0" err="1" smtClean="0"/>
              <a:t>init</a:t>
            </a:r>
            <a:r>
              <a:rPr lang="en-MY" dirty="0" smtClean="0"/>
              <a:t/>
            </a:r>
            <a:br>
              <a:rPr lang="en-MY" dirty="0" smtClean="0"/>
            </a:br>
            <a:r>
              <a:rPr lang="en-MY" dirty="0" smtClean="0"/>
              <a:t>F:\Lab\REACT\HelloWorld&gt;npm </a:t>
            </a:r>
            <a:r>
              <a:rPr lang="en-MY" dirty="0" err="1" smtClean="0"/>
              <a:t>init</a:t>
            </a:r>
            <a:endParaRPr lang="en-MY" dirty="0" smtClean="0"/>
          </a:p>
          <a:p>
            <a:pPr marL="457200" indent="-457200">
              <a:lnSpc>
                <a:spcPct val="150000"/>
              </a:lnSpc>
              <a:buFont typeface="+mj-lt"/>
              <a:buAutoNum type="arabicPeriod"/>
            </a:pPr>
            <a:r>
              <a:rPr lang="en-MY" dirty="0" smtClean="0"/>
              <a:t>Install the babel Packages by running the </a:t>
            </a:r>
            <a:r>
              <a:rPr lang="en-MY" dirty="0" err="1" smtClean="0"/>
              <a:t>npm</a:t>
            </a:r>
            <a:r>
              <a:rPr lang="en-MY" dirty="0" smtClean="0"/>
              <a:t> install command</a:t>
            </a:r>
            <a:r>
              <a:rPr lang="en-MY" dirty="0"/>
              <a:t/>
            </a:r>
            <a:br>
              <a:rPr lang="en-MY" dirty="0"/>
            </a:br>
            <a:r>
              <a:rPr lang="en-MY" dirty="0"/>
              <a:t>F:\</a:t>
            </a:r>
            <a:r>
              <a:rPr lang="en-MY" dirty="0" smtClean="0"/>
              <a:t>Lab\REACT\HelloWorld&gt;npm install -g </a:t>
            </a:r>
            <a:r>
              <a:rPr lang="en-MY" dirty="0"/>
              <a:t>babel-cli</a:t>
            </a:r>
            <a:br>
              <a:rPr lang="en-MY" dirty="0"/>
            </a:br>
            <a:r>
              <a:rPr lang="en-MY" dirty="0"/>
              <a:t>F:\</a:t>
            </a:r>
            <a:r>
              <a:rPr lang="en-MY" dirty="0" smtClean="0"/>
              <a:t>Lab\REACT\HelloWorld&gt;npm </a:t>
            </a:r>
            <a:r>
              <a:rPr lang="en-MY" dirty="0"/>
              <a:t>install </a:t>
            </a:r>
            <a:r>
              <a:rPr lang="en-MY" dirty="0" smtClean="0"/>
              <a:t>babel-core --save F</a:t>
            </a:r>
            <a:r>
              <a:rPr lang="en-MY" dirty="0"/>
              <a:t>:\</a:t>
            </a:r>
            <a:r>
              <a:rPr lang="en-MY" dirty="0" smtClean="0"/>
              <a:t>Lab\REACT\HelloWorld&gt;npm </a:t>
            </a:r>
            <a:r>
              <a:rPr lang="en-MY" dirty="0"/>
              <a:t>install </a:t>
            </a:r>
            <a:r>
              <a:rPr lang="en-MY" dirty="0" smtClean="0"/>
              <a:t>babel-preset-es2015 --save</a:t>
            </a:r>
            <a:br>
              <a:rPr lang="en-MY" dirty="0" smtClean="0"/>
            </a:br>
            <a:r>
              <a:rPr lang="en-MY" dirty="0" smtClean="0"/>
              <a:t>F:\Lab\REACT\HelloWorld&gt;npm install http-server --save</a:t>
            </a:r>
            <a:endParaRPr lang="en-MY" dirty="0"/>
          </a:p>
        </p:txBody>
      </p:sp>
    </p:spTree>
    <p:extLst>
      <p:ext uri="{BB962C8B-B14F-4D97-AF65-F5344CB8AC3E}">
        <p14:creationId xmlns:p14="http://schemas.microsoft.com/office/powerpoint/2010/main" val="1972735131"/>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Forms</a:t>
            </a:r>
            <a:endParaRPr lang="en-MY" dirty="0"/>
          </a:p>
        </p:txBody>
      </p:sp>
      <p:sp>
        <p:nvSpPr>
          <p:cNvPr id="3" name="Content Placeholder 2"/>
          <p:cNvSpPr>
            <a:spLocks noGrp="1"/>
          </p:cNvSpPr>
          <p:nvPr>
            <p:ph idx="1"/>
          </p:nvPr>
        </p:nvSpPr>
        <p:spPr/>
        <p:txBody>
          <a:bodyPr>
            <a:normAutofit fontScale="92500" lnSpcReduction="20000"/>
          </a:bodyPr>
          <a:lstStyle/>
          <a:p>
            <a:pPr marL="0" indent="0">
              <a:lnSpc>
                <a:spcPct val="150000"/>
              </a:lnSpc>
              <a:buNone/>
            </a:pPr>
            <a:r>
              <a:rPr lang="en-MY" sz="2000" dirty="0" smtClean="0"/>
              <a:t>Include the form in the main component</a:t>
            </a:r>
          </a:p>
          <a:p>
            <a:pPr marL="0" indent="0">
              <a:lnSpc>
                <a:spcPct val="120000"/>
              </a:lnSpc>
              <a:buNone/>
            </a:pPr>
            <a:r>
              <a:rPr lang="en-MY" sz="2000" dirty="0"/>
              <a:t>&lt;div&gt;</a:t>
            </a:r>
          </a:p>
          <a:p>
            <a:pPr marL="0" indent="0">
              <a:lnSpc>
                <a:spcPct val="120000"/>
              </a:lnSpc>
              <a:buNone/>
            </a:pPr>
            <a:r>
              <a:rPr lang="en-MY" sz="2000" dirty="0" smtClean="0"/>
              <a:t>	&lt;</a:t>
            </a:r>
            <a:r>
              <a:rPr lang="en-MY" sz="2000" dirty="0" err="1"/>
              <a:t>CustomerForm</a:t>
            </a:r>
            <a:r>
              <a:rPr lang="en-MY" sz="2000" dirty="0"/>
              <a:t> </a:t>
            </a:r>
            <a:r>
              <a:rPr lang="en-MY" sz="2000" dirty="0" err="1"/>
              <a:t>customerName</a:t>
            </a:r>
            <a:r>
              <a:rPr lang="en-MY" sz="2000" dirty="0"/>
              <a:t>={</a:t>
            </a:r>
            <a:r>
              <a:rPr lang="en-MY" sz="2000" dirty="0" err="1"/>
              <a:t>this.state.customerName</a:t>
            </a:r>
            <a:r>
              <a:rPr lang="en-MY" sz="2000" dirty="0"/>
              <a:t>} </a:t>
            </a:r>
          </a:p>
          <a:p>
            <a:pPr marL="0" indent="0">
              <a:lnSpc>
                <a:spcPct val="120000"/>
              </a:lnSpc>
              <a:buNone/>
            </a:pPr>
            <a:r>
              <a:rPr lang="en-MY" sz="2000" dirty="0" smtClean="0"/>
              <a:t>	</a:t>
            </a:r>
            <a:r>
              <a:rPr lang="en-MY" sz="2000" dirty="0" err="1" smtClean="0"/>
              <a:t>updateStateProp</a:t>
            </a:r>
            <a:r>
              <a:rPr lang="en-MY" sz="2000" dirty="0" smtClean="0"/>
              <a:t> </a:t>
            </a:r>
            <a:r>
              <a:rPr lang="en-MY" sz="2000" dirty="0"/>
              <a:t>= {</a:t>
            </a:r>
            <a:r>
              <a:rPr lang="en-MY" sz="2000" dirty="0" err="1"/>
              <a:t>this.updateState</a:t>
            </a:r>
            <a:r>
              <a:rPr lang="en-MY" sz="2000" dirty="0"/>
              <a:t>} /&gt;</a:t>
            </a:r>
          </a:p>
          <a:p>
            <a:pPr marL="0" indent="0">
              <a:lnSpc>
                <a:spcPct val="120000"/>
              </a:lnSpc>
              <a:buNone/>
            </a:pPr>
            <a:r>
              <a:rPr lang="en-MY" sz="2000" dirty="0"/>
              <a:t>&lt;/div</a:t>
            </a:r>
            <a:r>
              <a:rPr lang="en-MY" sz="2000" dirty="0" smtClean="0"/>
              <a:t>&gt;</a:t>
            </a:r>
          </a:p>
          <a:p>
            <a:pPr marL="0" indent="0">
              <a:lnSpc>
                <a:spcPct val="150000"/>
              </a:lnSpc>
              <a:buNone/>
            </a:pPr>
            <a:endParaRPr lang="en-MY" sz="2000" dirty="0" smtClean="0"/>
          </a:p>
          <a:p>
            <a:pPr marL="0" indent="0">
              <a:lnSpc>
                <a:spcPct val="150000"/>
              </a:lnSpc>
              <a:buNone/>
            </a:pPr>
            <a:r>
              <a:rPr lang="en-MY" sz="2000" dirty="0" smtClean="0"/>
              <a:t>Add the binding in the constructor</a:t>
            </a:r>
          </a:p>
          <a:p>
            <a:pPr marL="0" indent="0">
              <a:lnSpc>
                <a:spcPct val="150000"/>
              </a:lnSpc>
              <a:buNone/>
            </a:pPr>
            <a:r>
              <a:rPr lang="en-MY" sz="2000" dirty="0" err="1" smtClean="0"/>
              <a:t>this.updateState</a:t>
            </a:r>
            <a:r>
              <a:rPr lang="en-MY" sz="2000" dirty="0" smtClean="0"/>
              <a:t> </a:t>
            </a:r>
            <a:r>
              <a:rPr lang="en-MY" sz="2000" dirty="0"/>
              <a:t>= </a:t>
            </a:r>
            <a:r>
              <a:rPr lang="en-MY" sz="2000" dirty="0" err="1"/>
              <a:t>this.updateState.bind</a:t>
            </a:r>
            <a:r>
              <a:rPr lang="en-MY" sz="2000" dirty="0"/>
              <a:t>(this); </a:t>
            </a:r>
            <a:endParaRPr lang="en-MY" sz="2000" dirty="0" smtClean="0"/>
          </a:p>
          <a:p>
            <a:pPr marL="0" indent="0">
              <a:lnSpc>
                <a:spcPct val="150000"/>
              </a:lnSpc>
              <a:buNone/>
            </a:pPr>
            <a:endParaRPr lang="en-MY" sz="2000" dirty="0" smtClean="0"/>
          </a:p>
          <a:p>
            <a:pPr marL="0" indent="0">
              <a:lnSpc>
                <a:spcPct val="150000"/>
              </a:lnSpc>
              <a:buNone/>
            </a:pPr>
            <a:r>
              <a:rPr lang="en-MY" sz="2000" dirty="0" smtClean="0"/>
              <a:t>Add the new method</a:t>
            </a:r>
          </a:p>
          <a:p>
            <a:pPr marL="0" indent="0">
              <a:lnSpc>
                <a:spcPct val="110000"/>
              </a:lnSpc>
              <a:buNone/>
            </a:pPr>
            <a:r>
              <a:rPr lang="en-MY" sz="2000" dirty="0" err="1"/>
              <a:t>updateState</a:t>
            </a:r>
            <a:r>
              <a:rPr lang="en-MY" sz="2000" dirty="0"/>
              <a:t>(e) { </a:t>
            </a:r>
          </a:p>
          <a:p>
            <a:pPr marL="0" indent="0">
              <a:lnSpc>
                <a:spcPct val="110000"/>
              </a:lnSpc>
              <a:buNone/>
            </a:pPr>
            <a:r>
              <a:rPr lang="en-MY" sz="2000" dirty="0" smtClean="0"/>
              <a:t>	</a:t>
            </a:r>
            <a:r>
              <a:rPr lang="en-MY" sz="2000" dirty="0" err="1" smtClean="0"/>
              <a:t>this.setState</a:t>
            </a:r>
            <a:r>
              <a:rPr lang="en-MY" sz="2000" dirty="0"/>
              <a:t>({</a:t>
            </a:r>
            <a:r>
              <a:rPr lang="en-MY" sz="2000" dirty="0" err="1"/>
              <a:t>customerName</a:t>
            </a:r>
            <a:r>
              <a:rPr lang="en-MY" sz="2000" dirty="0"/>
              <a:t>: </a:t>
            </a:r>
            <a:r>
              <a:rPr lang="en-MY" sz="2000" dirty="0" err="1"/>
              <a:t>e.target.value</a:t>
            </a:r>
            <a:r>
              <a:rPr lang="en-MY" sz="2000" dirty="0"/>
              <a:t>}); </a:t>
            </a:r>
          </a:p>
          <a:p>
            <a:pPr marL="0" indent="0">
              <a:lnSpc>
                <a:spcPct val="110000"/>
              </a:lnSpc>
              <a:buNone/>
            </a:pPr>
            <a:r>
              <a:rPr lang="en-MY" sz="2000" dirty="0"/>
              <a:t>} </a:t>
            </a:r>
          </a:p>
          <a:p>
            <a:pPr marL="0" indent="0">
              <a:lnSpc>
                <a:spcPct val="150000"/>
              </a:lnSpc>
              <a:buNone/>
            </a:pPr>
            <a:endParaRPr lang="en-MY" sz="2000"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a:t>i</a:t>
            </a:r>
            <a:r>
              <a:rPr lang="en-MY" sz="3200" dirty="0" smtClean="0"/>
              <a:t>ndex.js</a:t>
            </a:r>
            <a:endParaRPr lang="en-MY" sz="3200" dirty="0"/>
          </a:p>
        </p:txBody>
      </p:sp>
    </p:spTree>
    <p:extLst>
      <p:ext uri="{BB962C8B-B14F-4D97-AF65-F5344CB8AC3E}">
        <p14:creationId xmlns:p14="http://schemas.microsoft.com/office/powerpoint/2010/main" val="162034298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Forms</a:t>
            </a:r>
            <a:endParaRPr lang="en-MY" dirty="0"/>
          </a:p>
        </p:txBody>
      </p:sp>
      <p:sp>
        <p:nvSpPr>
          <p:cNvPr id="3" name="Content Placeholder 2"/>
          <p:cNvSpPr>
            <a:spLocks noGrp="1"/>
          </p:cNvSpPr>
          <p:nvPr>
            <p:ph idx="1"/>
          </p:nvPr>
        </p:nvSpPr>
        <p:spPr/>
        <p:txBody>
          <a:bodyPr/>
          <a:lstStyle/>
          <a:p>
            <a:pPr marL="0" indent="0">
              <a:buNone/>
            </a:pPr>
            <a:r>
              <a:rPr lang="en-MY" dirty="0" smtClean="0"/>
              <a:t>This will produce the following result.</a:t>
            </a:r>
          </a:p>
          <a:p>
            <a:endParaRPr lang="en-MY"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439" y="1916832"/>
            <a:ext cx="4395762" cy="4557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a:t>i</a:t>
            </a:r>
            <a:r>
              <a:rPr lang="en-MY" sz="3200" dirty="0" smtClean="0"/>
              <a:t>ndex.js</a:t>
            </a:r>
            <a:endParaRPr lang="en-MY" sz="3200" dirty="0"/>
          </a:p>
        </p:txBody>
      </p:sp>
    </p:spTree>
    <p:extLst>
      <p:ext uri="{BB962C8B-B14F-4D97-AF65-F5344CB8AC3E}">
        <p14:creationId xmlns:p14="http://schemas.microsoft.com/office/powerpoint/2010/main" val="363943436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Events, Refs and keys</a:t>
            </a:r>
            <a:endParaRPr lang="en-MY" dirty="0"/>
          </a:p>
        </p:txBody>
      </p:sp>
      <p:sp>
        <p:nvSpPr>
          <p:cNvPr id="3" name="Text Placeholder 2"/>
          <p:cNvSpPr>
            <a:spLocks noGrp="1"/>
          </p:cNvSpPr>
          <p:nvPr>
            <p:ph type="body" idx="1"/>
          </p:nvPr>
        </p:nvSpPr>
        <p:spPr/>
        <p:txBody>
          <a:bodyPr/>
          <a:lstStyle/>
          <a:p>
            <a:endParaRPr lang="en-MY"/>
          </a:p>
        </p:txBody>
      </p:sp>
    </p:spTree>
    <p:extLst>
      <p:ext uri="{BB962C8B-B14F-4D97-AF65-F5344CB8AC3E}">
        <p14:creationId xmlns:p14="http://schemas.microsoft.com/office/powerpoint/2010/main" val="39302640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Refs</a:t>
            </a:r>
            <a:endParaRPr lang="en-MY"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lang="en-MY" dirty="0" smtClean="0"/>
              <a:t>The </a:t>
            </a:r>
            <a:r>
              <a:rPr lang="en-MY" b="1" dirty="0" smtClean="0"/>
              <a:t>ref</a:t>
            </a:r>
            <a:r>
              <a:rPr lang="en-MY" dirty="0" smtClean="0"/>
              <a:t> is used to return a reference to the element. </a:t>
            </a:r>
          </a:p>
          <a:p>
            <a:pPr marL="457200" indent="-457200">
              <a:lnSpc>
                <a:spcPct val="150000"/>
              </a:lnSpc>
              <a:buFont typeface="+mj-lt"/>
              <a:buAutoNum type="arabicPeriod"/>
            </a:pPr>
            <a:r>
              <a:rPr lang="en-MY" dirty="0" smtClean="0"/>
              <a:t>The </a:t>
            </a:r>
            <a:r>
              <a:rPr lang="en-MY" b="1" dirty="0" smtClean="0"/>
              <a:t>Refs</a:t>
            </a:r>
            <a:r>
              <a:rPr lang="en-MY" dirty="0" smtClean="0"/>
              <a:t> are useful when we need DOM measurements or to add methods to the components.</a:t>
            </a:r>
          </a:p>
          <a:p>
            <a:pPr marL="457200" indent="-457200">
              <a:lnSpc>
                <a:spcPct val="150000"/>
              </a:lnSpc>
              <a:buFont typeface="+mj-lt"/>
              <a:buAutoNum type="arabicPeriod"/>
            </a:pPr>
            <a:r>
              <a:rPr lang="en-MY" dirty="0" smtClean="0"/>
              <a:t>Let us see how to use refs to clear the input field. </a:t>
            </a:r>
            <a:r>
              <a:rPr lang="en-MY" b="1" dirty="0" err="1" smtClean="0"/>
              <a:t>ClearInput</a:t>
            </a:r>
            <a:r>
              <a:rPr lang="en-MY" dirty="0" smtClean="0"/>
              <a:t> function searches for element with </a:t>
            </a:r>
            <a:r>
              <a:rPr lang="en-MY" b="1" dirty="0" smtClean="0"/>
              <a:t>ref = "</a:t>
            </a:r>
            <a:r>
              <a:rPr lang="en-MY" b="1" dirty="0" err="1" smtClean="0"/>
              <a:t>myInput</a:t>
            </a:r>
            <a:r>
              <a:rPr lang="en-MY" b="1" dirty="0" smtClean="0"/>
              <a:t>"</a:t>
            </a:r>
            <a:r>
              <a:rPr lang="en-MY" dirty="0" smtClean="0"/>
              <a:t> value, resets the state, </a:t>
            </a:r>
            <a:endParaRPr lang="en-MY" dirty="0"/>
          </a:p>
          <a:p>
            <a:pPr marL="457200" indent="-457200">
              <a:lnSpc>
                <a:spcPct val="150000"/>
              </a:lnSpc>
              <a:buFont typeface="+mj-lt"/>
              <a:buAutoNum type="arabicPeriod"/>
            </a:pPr>
            <a:r>
              <a:rPr lang="en-MY" dirty="0" smtClean="0"/>
              <a:t>Let us add focus to it after the button is clicked.</a:t>
            </a:r>
          </a:p>
          <a:p>
            <a:pPr marL="457200" indent="-457200">
              <a:lnSpc>
                <a:spcPct val="150000"/>
              </a:lnSpc>
              <a:buFont typeface="+mj-lt"/>
              <a:buAutoNum type="arabicPeriod"/>
            </a:pPr>
            <a:endParaRPr lang="en-MY" dirty="0"/>
          </a:p>
        </p:txBody>
      </p:sp>
    </p:spTree>
    <p:extLst>
      <p:ext uri="{BB962C8B-B14F-4D97-AF65-F5344CB8AC3E}">
        <p14:creationId xmlns:p14="http://schemas.microsoft.com/office/powerpoint/2010/main" val="146058039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Refs</a:t>
            </a:r>
            <a:endParaRPr lang="en-MY" dirty="0"/>
          </a:p>
        </p:txBody>
      </p:sp>
      <p:sp>
        <p:nvSpPr>
          <p:cNvPr id="3" name="Content Placeholder 2"/>
          <p:cNvSpPr>
            <a:spLocks noGrp="1"/>
          </p:cNvSpPr>
          <p:nvPr>
            <p:ph idx="1"/>
          </p:nvPr>
        </p:nvSpPr>
        <p:spPr/>
        <p:txBody>
          <a:bodyPr>
            <a:normAutofit fontScale="85000" lnSpcReduction="20000"/>
          </a:bodyPr>
          <a:lstStyle/>
          <a:p>
            <a:pPr marL="0" indent="0">
              <a:lnSpc>
                <a:spcPct val="150000"/>
              </a:lnSpc>
              <a:buNone/>
            </a:pPr>
            <a:r>
              <a:rPr lang="en-MY" b="1" dirty="0" smtClean="0"/>
              <a:t>In the constructor</a:t>
            </a:r>
          </a:p>
          <a:p>
            <a:pPr marL="0" indent="0">
              <a:lnSpc>
                <a:spcPct val="150000"/>
              </a:lnSpc>
              <a:buNone/>
            </a:pPr>
            <a:r>
              <a:rPr lang="en-MY" dirty="0" smtClean="0"/>
              <a:t>constructor(props</a:t>
            </a:r>
            <a:r>
              <a:rPr lang="en-MY" dirty="0"/>
              <a:t>) { </a:t>
            </a:r>
            <a:endParaRPr lang="en-MY" dirty="0" smtClean="0"/>
          </a:p>
          <a:p>
            <a:pPr marL="0" indent="0">
              <a:lnSpc>
                <a:spcPct val="150000"/>
              </a:lnSpc>
              <a:buNone/>
            </a:pPr>
            <a:r>
              <a:rPr lang="en-MY" dirty="0" smtClean="0"/>
              <a:t>	super(props</a:t>
            </a:r>
            <a:r>
              <a:rPr lang="en-MY" dirty="0"/>
              <a:t>); </a:t>
            </a:r>
            <a:endParaRPr lang="en-MY" dirty="0" smtClean="0"/>
          </a:p>
          <a:p>
            <a:pPr marL="0" indent="0">
              <a:lnSpc>
                <a:spcPct val="150000"/>
              </a:lnSpc>
              <a:buNone/>
            </a:pPr>
            <a:r>
              <a:rPr lang="en-MY" dirty="0"/>
              <a:t>	</a:t>
            </a:r>
            <a:r>
              <a:rPr lang="en-MY" dirty="0" err="1" smtClean="0"/>
              <a:t>this.state</a:t>
            </a:r>
            <a:r>
              <a:rPr lang="en-MY" dirty="0" smtClean="0"/>
              <a:t> </a:t>
            </a:r>
            <a:r>
              <a:rPr lang="en-MY" dirty="0"/>
              <a:t>= { </a:t>
            </a:r>
            <a:r>
              <a:rPr lang="en-MY" dirty="0" smtClean="0"/>
              <a:t>age: 0 </a:t>
            </a:r>
            <a:r>
              <a:rPr lang="en-MY" dirty="0"/>
              <a:t>} </a:t>
            </a:r>
            <a:endParaRPr lang="en-MY" dirty="0" smtClean="0"/>
          </a:p>
          <a:p>
            <a:pPr marL="0" indent="0">
              <a:lnSpc>
                <a:spcPct val="150000"/>
              </a:lnSpc>
              <a:buNone/>
            </a:pPr>
            <a:r>
              <a:rPr lang="en-MY" dirty="0"/>
              <a:t>	</a:t>
            </a:r>
            <a:r>
              <a:rPr lang="en-MY" dirty="0" err="1" smtClean="0"/>
              <a:t>this.updateState</a:t>
            </a:r>
            <a:r>
              <a:rPr lang="en-MY" dirty="0" smtClean="0"/>
              <a:t> </a:t>
            </a:r>
            <a:r>
              <a:rPr lang="en-MY" dirty="0"/>
              <a:t>= </a:t>
            </a:r>
            <a:r>
              <a:rPr lang="en-MY" dirty="0" err="1"/>
              <a:t>this.updateState.bind</a:t>
            </a:r>
            <a:r>
              <a:rPr lang="en-MY" dirty="0"/>
              <a:t>(this); </a:t>
            </a:r>
            <a:endParaRPr lang="en-MY" dirty="0" smtClean="0"/>
          </a:p>
          <a:p>
            <a:pPr marL="0" indent="0">
              <a:lnSpc>
                <a:spcPct val="150000"/>
              </a:lnSpc>
              <a:buNone/>
            </a:pPr>
            <a:r>
              <a:rPr lang="en-MY" dirty="0"/>
              <a:t>	</a:t>
            </a:r>
            <a:r>
              <a:rPr lang="en-MY" dirty="0" err="1" smtClean="0"/>
              <a:t>this.clearInput</a:t>
            </a:r>
            <a:r>
              <a:rPr lang="en-MY" dirty="0" smtClean="0"/>
              <a:t> </a:t>
            </a:r>
            <a:r>
              <a:rPr lang="en-MY" dirty="0"/>
              <a:t>= </a:t>
            </a:r>
            <a:r>
              <a:rPr lang="en-MY" dirty="0" err="1"/>
              <a:t>this.clearInput.bind</a:t>
            </a:r>
            <a:r>
              <a:rPr lang="en-MY" dirty="0"/>
              <a:t>(this); </a:t>
            </a:r>
            <a:endParaRPr lang="en-MY" dirty="0" smtClean="0"/>
          </a:p>
          <a:p>
            <a:pPr marL="0" indent="0">
              <a:lnSpc>
                <a:spcPct val="150000"/>
              </a:lnSpc>
              <a:buNone/>
            </a:pPr>
            <a:r>
              <a:rPr lang="en-MY" dirty="0" smtClean="0"/>
              <a:t>};</a:t>
            </a:r>
          </a:p>
          <a:p>
            <a:pPr marL="0" indent="0">
              <a:lnSpc>
                <a:spcPct val="150000"/>
              </a:lnSpc>
              <a:buNone/>
            </a:pPr>
            <a:r>
              <a:rPr lang="en-MY" b="1" dirty="0" smtClean="0"/>
              <a:t>Add a new Method</a:t>
            </a:r>
          </a:p>
          <a:p>
            <a:pPr marL="0" indent="0">
              <a:lnSpc>
                <a:spcPct val="150000"/>
              </a:lnSpc>
              <a:buNone/>
            </a:pPr>
            <a:r>
              <a:rPr lang="en-MY" dirty="0" err="1"/>
              <a:t>clearInput</a:t>
            </a:r>
            <a:r>
              <a:rPr lang="en-MY" dirty="0"/>
              <a:t>() { </a:t>
            </a:r>
            <a:endParaRPr lang="en-MY" dirty="0" smtClean="0"/>
          </a:p>
          <a:p>
            <a:pPr marL="0" indent="0">
              <a:lnSpc>
                <a:spcPct val="150000"/>
              </a:lnSpc>
              <a:buNone/>
            </a:pPr>
            <a:r>
              <a:rPr lang="en-MY" dirty="0"/>
              <a:t>	</a:t>
            </a:r>
            <a:r>
              <a:rPr lang="en-MY" dirty="0" err="1" smtClean="0"/>
              <a:t>this.setState</a:t>
            </a:r>
            <a:r>
              <a:rPr lang="en-MY" dirty="0"/>
              <a:t>({data: ''}); </a:t>
            </a:r>
            <a:r>
              <a:rPr lang="en-MY" dirty="0" smtClean="0"/>
              <a:t>	</a:t>
            </a:r>
            <a:r>
              <a:rPr lang="en-MY" dirty="0" err="1" smtClean="0"/>
              <a:t>ReactDOM.findDOMNode</a:t>
            </a:r>
            <a:r>
              <a:rPr lang="en-MY" dirty="0" smtClean="0"/>
              <a:t>(</a:t>
            </a:r>
            <a:r>
              <a:rPr lang="en-MY" dirty="0" err="1" smtClean="0"/>
              <a:t>this.refs.myInput</a:t>
            </a:r>
            <a:r>
              <a:rPr lang="en-MY" dirty="0"/>
              <a:t>).focus(); </a:t>
            </a:r>
            <a:endParaRPr lang="en-MY" dirty="0" smtClean="0"/>
          </a:p>
          <a:p>
            <a:pPr marL="0" indent="0">
              <a:lnSpc>
                <a:spcPct val="150000"/>
              </a:lnSpc>
              <a:buNone/>
            </a:pPr>
            <a:r>
              <a:rPr lang="en-MY" dirty="0" smtClean="0"/>
              <a:t>}</a:t>
            </a:r>
            <a:endParaRPr lang="en-MY"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a:t>i</a:t>
            </a:r>
            <a:r>
              <a:rPr lang="en-MY" sz="3200" dirty="0" smtClean="0"/>
              <a:t>ndex.js</a:t>
            </a:r>
            <a:endParaRPr lang="en-MY" sz="3200" dirty="0"/>
          </a:p>
        </p:txBody>
      </p:sp>
    </p:spTree>
    <p:extLst>
      <p:ext uri="{BB962C8B-B14F-4D97-AF65-F5344CB8AC3E}">
        <p14:creationId xmlns:p14="http://schemas.microsoft.com/office/powerpoint/2010/main" val="291933018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Refs</a:t>
            </a:r>
            <a:endParaRPr lang="en-MY" dirty="0"/>
          </a:p>
        </p:txBody>
      </p:sp>
      <p:sp>
        <p:nvSpPr>
          <p:cNvPr id="3" name="Content Placeholder 2"/>
          <p:cNvSpPr>
            <a:spLocks noGrp="1"/>
          </p:cNvSpPr>
          <p:nvPr>
            <p:ph idx="1"/>
          </p:nvPr>
        </p:nvSpPr>
        <p:spPr/>
        <p:txBody>
          <a:bodyPr>
            <a:normAutofit/>
          </a:bodyPr>
          <a:lstStyle/>
          <a:p>
            <a:pPr marL="0" indent="0">
              <a:lnSpc>
                <a:spcPct val="150000"/>
              </a:lnSpc>
              <a:buNone/>
            </a:pPr>
            <a:r>
              <a:rPr lang="en-MY" b="1" dirty="0" smtClean="0"/>
              <a:t>In the render method</a:t>
            </a:r>
          </a:p>
          <a:p>
            <a:pPr marL="0" indent="0">
              <a:lnSpc>
                <a:spcPct val="150000"/>
              </a:lnSpc>
              <a:buNone/>
            </a:pPr>
            <a:r>
              <a:rPr lang="en-MY" dirty="0"/>
              <a:t>&lt;input value = {</a:t>
            </a:r>
            <a:r>
              <a:rPr lang="en-MY" dirty="0" err="1" smtClean="0"/>
              <a:t>this.state.age</a:t>
            </a:r>
            <a:r>
              <a:rPr lang="en-MY" dirty="0" smtClean="0"/>
              <a:t>} </a:t>
            </a:r>
          </a:p>
          <a:p>
            <a:pPr marL="0" indent="0">
              <a:lnSpc>
                <a:spcPct val="150000"/>
              </a:lnSpc>
              <a:buNone/>
            </a:pPr>
            <a:r>
              <a:rPr lang="en-MY" dirty="0"/>
              <a:t>	</a:t>
            </a:r>
            <a:r>
              <a:rPr lang="en-MY" dirty="0" err="1" smtClean="0"/>
              <a:t>onChange</a:t>
            </a:r>
            <a:r>
              <a:rPr lang="en-MY" dirty="0" smtClean="0"/>
              <a:t> </a:t>
            </a:r>
            <a:r>
              <a:rPr lang="en-MY" dirty="0"/>
              <a:t>= {</a:t>
            </a:r>
            <a:r>
              <a:rPr lang="en-MY" dirty="0" err="1"/>
              <a:t>this.updateState</a:t>
            </a:r>
            <a:r>
              <a:rPr lang="en-MY" dirty="0"/>
              <a:t>} </a:t>
            </a:r>
            <a:endParaRPr lang="en-MY" dirty="0" smtClean="0"/>
          </a:p>
          <a:p>
            <a:pPr marL="0" indent="0">
              <a:lnSpc>
                <a:spcPct val="150000"/>
              </a:lnSpc>
              <a:buNone/>
            </a:pPr>
            <a:r>
              <a:rPr lang="en-MY" dirty="0"/>
              <a:t>	</a:t>
            </a:r>
            <a:r>
              <a:rPr lang="en-MY" dirty="0" smtClean="0"/>
              <a:t>ref </a:t>
            </a:r>
            <a:r>
              <a:rPr lang="en-MY" dirty="0"/>
              <a:t>= "</a:t>
            </a:r>
            <a:r>
              <a:rPr lang="en-MY" dirty="0" err="1"/>
              <a:t>myInput</a:t>
            </a:r>
            <a:r>
              <a:rPr lang="en-MY" dirty="0" smtClean="0"/>
              <a:t>"&gt;</a:t>
            </a:r>
          </a:p>
          <a:p>
            <a:pPr marL="0" indent="0">
              <a:lnSpc>
                <a:spcPct val="150000"/>
              </a:lnSpc>
              <a:buNone/>
            </a:pPr>
            <a:r>
              <a:rPr lang="en-MY" dirty="0" smtClean="0"/>
              <a:t>&lt;/</a:t>
            </a:r>
            <a:r>
              <a:rPr lang="en-MY" dirty="0"/>
              <a:t>input&gt;</a:t>
            </a:r>
          </a:p>
          <a:p>
            <a:pPr marL="0" indent="0">
              <a:lnSpc>
                <a:spcPct val="150000"/>
              </a:lnSpc>
              <a:buNone/>
            </a:pPr>
            <a:r>
              <a:rPr lang="en-MY" dirty="0"/>
              <a:t>&lt;button </a:t>
            </a:r>
            <a:r>
              <a:rPr lang="en-MY" dirty="0" err="1"/>
              <a:t>onClick</a:t>
            </a:r>
            <a:r>
              <a:rPr lang="en-MY" dirty="0"/>
              <a:t> = {</a:t>
            </a:r>
            <a:r>
              <a:rPr lang="en-MY" dirty="0" err="1"/>
              <a:t>this.clearInput</a:t>
            </a:r>
            <a:r>
              <a:rPr lang="en-MY" dirty="0" smtClean="0"/>
              <a:t>}&gt;</a:t>
            </a:r>
          </a:p>
          <a:p>
            <a:pPr marL="0" indent="0">
              <a:lnSpc>
                <a:spcPct val="150000"/>
              </a:lnSpc>
              <a:buNone/>
            </a:pPr>
            <a:r>
              <a:rPr lang="en-MY" dirty="0"/>
              <a:t>	</a:t>
            </a:r>
            <a:r>
              <a:rPr lang="en-MY" dirty="0" smtClean="0"/>
              <a:t>CLEAR</a:t>
            </a:r>
          </a:p>
          <a:p>
            <a:pPr marL="0" indent="0">
              <a:lnSpc>
                <a:spcPct val="150000"/>
              </a:lnSpc>
              <a:buNone/>
            </a:pPr>
            <a:r>
              <a:rPr lang="en-MY" dirty="0" smtClean="0"/>
              <a:t>&lt;/</a:t>
            </a:r>
            <a:r>
              <a:rPr lang="en-MY" dirty="0"/>
              <a:t>button&gt; </a:t>
            </a:r>
            <a:endParaRPr lang="en-MY" dirty="0" smtClean="0"/>
          </a:p>
          <a:p>
            <a:pPr marL="0" indent="0">
              <a:lnSpc>
                <a:spcPct val="150000"/>
              </a:lnSpc>
              <a:buNone/>
            </a:pPr>
            <a:r>
              <a:rPr lang="en-MY" dirty="0" smtClean="0"/>
              <a:t>&lt;</a:t>
            </a:r>
            <a:r>
              <a:rPr lang="en-MY" dirty="0"/>
              <a:t>h4</a:t>
            </a:r>
            <a:r>
              <a:rPr lang="en-MY" dirty="0" smtClean="0"/>
              <a:t>&gt;{</a:t>
            </a:r>
            <a:r>
              <a:rPr lang="en-MY" dirty="0" err="1" smtClean="0"/>
              <a:t>this.state.age</a:t>
            </a:r>
            <a:r>
              <a:rPr lang="en-MY" dirty="0" smtClean="0"/>
              <a:t>}&lt;/</a:t>
            </a:r>
            <a:r>
              <a:rPr lang="en-MY" dirty="0"/>
              <a:t>h4&gt;</a:t>
            </a:r>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a:t>i</a:t>
            </a:r>
            <a:r>
              <a:rPr lang="en-MY" sz="3200" dirty="0" smtClean="0"/>
              <a:t>ndex.js</a:t>
            </a:r>
            <a:endParaRPr lang="en-MY" sz="3200" dirty="0"/>
          </a:p>
        </p:txBody>
      </p:sp>
    </p:spTree>
    <p:extLst>
      <p:ext uri="{BB962C8B-B14F-4D97-AF65-F5344CB8AC3E}">
        <p14:creationId xmlns:p14="http://schemas.microsoft.com/office/powerpoint/2010/main" val="70243079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Refs</a:t>
            </a:r>
            <a:endParaRPr lang="en-MY" dirty="0"/>
          </a:p>
        </p:txBody>
      </p:sp>
      <p:sp>
        <p:nvSpPr>
          <p:cNvPr id="3" name="Content Placeholder 2"/>
          <p:cNvSpPr>
            <a:spLocks noGrp="1"/>
          </p:cNvSpPr>
          <p:nvPr>
            <p:ph idx="1"/>
          </p:nvPr>
        </p:nvSpPr>
        <p:spPr/>
        <p:txBody>
          <a:bodyPr/>
          <a:lstStyle/>
          <a:p>
            <a:pPr marL="0" indent="0">
              <a:buNone/>
            </a:pPr>
            <a:r>
              <a:rPr lang="en-MY" dirty="0" smtClean="0"/>
              <a:t>Once the button is clicked, the </a:t>
            </a:r>
            <a:r>
              <a:rPr lang="en-MY" b="1" dirty="0" smtClean="0"/>
              <a:t>input</a:t>
            </a:r>
            <a:r>
              <a:rPr lang="en-MY" dirty="0" smtClean="0"/>
              <a:t> will be cleared and focused.</a:t>
            </a:r>
          </a:p>
          <a:p>
            <a:endParaRPr lang="en-MY"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714" y="1988840"/>
            <a:ext cx="4395762" cy="4557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a:t>i</a:t>
            </a:r>
            <a:r>
              <a:rPr lang="en-MY" sz="3200" dirty="0" smtClean="0"/>
              <a:t>ndex.js</a:t>
            </a:r>
            <a:endParaRPr lang="en-MY" sz="3200" dirty="0"/>
          </a:p>
        </p:txBody>
      </p:sp>
    </p:spTree>
    <p:extLst>
      <p:ext uri="{BB962C8B-B14F-4D97-AF65-F5344CB8AC3E}">
        <p14:creationId xmlns:p14="http://schemas.microsoft.com/office/powerpoint/2010/main" val="260550320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Keys</a:t>
            </a:r>
            <a:endParaRPr lang="en-MY" dirty="0"/>
          </a:p>
        </p:txBody>
      </p:sp>
      <p:sp>
        <p:nvSpPr>
          <p:cNvPr id="3" name="Content Placeholder 2"/>
          <p:cNvSpPr>
            <a:spLocks noGrp="1"/>
          </p:cNvSpPr>
          <p:nvPr>
            <p:ph idx="1"/>
          </p:nvPr>
        </p:nvSpPr>
        <p:spPr/>
        <p:txBody>
          <a:bodyPr/>
          <a:lstStyle/>
          <a:p>
            <a:r>
              <a:rPr lang="en-MY" dirty="0" smtClean="0"/>
              <a:t>React </a:t>
            </a:r>
            <a:r>
              <a:rPr lang="en-MY" b="1" dirty="0" smtClean="0"/>
              <a:t>keys</a:t>
            </a:r>
            <a:r>
              <a:rPr lang="en-MY" dirty="0" smtClean="0"/>
              <a:t> are useful when working with dynamically created components or when your lists are altered by the users. Setting the </a:t>
            </a:r>
            <a:r>
              <a:rPr lang="en-MY" b="1" dirty="0" smtClean="0"/>
              <a:t>key</a:t>
            </a:r>
            <a:r>
              <a:rPr lang="en-MY" dirty="0" smtClean="0"/>
              <a:t> value will keep your components uniquely identified after the change.</a:t>
            </a:r>
          </a:p>
          <a:p>
            <a:r>
              <a:rPr lang="en-MY" b="1" dirty="0" smtClean="0"/>
              <a:t>Using Keys</a:t>
            </a:r>
          </a:p>
          <a:p>
            <a:r>
              <a:rPr lang="en-MY" dirty="0" smtClean="0"/>
              <a:t>Let's dynamically create </a:t>
            </a:r>
            <a:r>
              <a:rPr lang="en-MY" b="1" dirty="0" smtClean="0"/>
              <a:t>Content</a:t>
            </a:r>
            <a:r>
              <a:rPr lang="en-MY" dirty="0" smtClean="0"/>
              <a:t> elements with unique index (i). The </a:t>
            </a:r>
            <a:r>
              <a:rPr lang="en-MY" b="1" dirty="0" smtClean="0"/>
              <a:t>map</a:t>
            </a:r>
            <a:r>
              <a:rPr lang="en-MY" dirty="0" smtClean="0"/>
              <a:t> function will create three elements from our </a:t>
            </a:r>
            <a:r>
              <a:rPr lang="en-MY" b="1" dirty="0" smtClean="0"/>
              <a:t>data</a:t>
            </a:r>
            <a:r>
              <a:rPr lang="en-MY" dirty="0" smtClean="0"/>
              <a:t> array. Since the </a:t>
            </a:r>
            <a:r>
              <a:rPr lang="en-MY" b="1" dirty="0" smtClean="0"/>
              <a:t>key</a:t>
            </a:r>
            <a:r>
              <a:rPr lang="en-MY" dirty="0" smtClean="0"/>
              <a:t> value needs to be unique for every element, we will assign i as a key for each created element.</a:t>
            </a:r>
          </a:p>
          <a:p>
            <a:endParaRPr lang="en-MY" dirty="0"/>
          </a:p>
        </p:txBody>
      </p:sp>
    </p:spTree>
    <p:extLst>
      <p:ext uri="{BB962C8B-B14F-4D97-AF65-F5344CB8AC3E}">
        <p14:creationId xmlns:p14="http://schemas.microsoft.com/office/powerpoint/2010/main" val="396459016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Keys</a:t>
            </a:r>
            <a:endParaRPr lang="en-MY" dirty="0"/>
          </a:p>
        </p:txBody>
      </p:sp>
      <p:sp>
        <p:nvSpPr>
          <p:cNvPr id="3" name="Content Placeholder 2"/>
          <p:cNvSpPr>
            <a:spLocks noGrp="1"/>
          </p:cNvSpPr>
          <p:nvPr>
            <p:ph idx="1"/>
          </p:nvPr>
        </p:nvSpPr>
        <p:spPr/>
        <p:txBody>
          <a:bodyPr/>
          <a:lstStyle/>
          <a:p>
            <a:r>
              <a:rPr lang="en-MY" b="1" dirty="0" err="1" smtClean="0"/>
              <a:t>App.jsx</a:t>
            </a:r>
            <a:endParaRPr lang="en-MY" b="1" dirty="0" smtClean="0"/>
          </a:p>
          <a:p>
            <a:r>
              <a:rPr lang="en-MY" dirty="0" smtClean="0"/>
              <a:t>import React from 'react'; class App extends </a:t>
            </a:r>
            <a:r>
              <a:rPr lang="en-MY" dirty="0" err="1" smtClean="0"/>
              <a:t>React.Component</a:t>
            </a:r>
            <a:r>
              <a:rPr lang="en-MY" dirty="0" smtClean="0"/>
              <a:t> { constructor() { super(); </a:t>
            </a:r>
            <a:r>
              <a:rPr lang="en-MY" dirty="0" err="1" smtClean="0"/>
              <a:t>this.state</a:t>
            </a:r>
            <a:r>
              <a:rPr lang="en-MY" dirty="0" smtClean="0"/>
              <a:t> = { data:[ { component: 'First...', id: 1 }, { component: 'Second...', id: 2 }, { component: 'Third...', id: 3 } ] } } render() { return ( &lt;div&gt; &lt;div&gt; {</a:t>
            </a:r>
            <a:r>
              <a:rPr lang="en-MY" dirty="0" err="1" smtClean="0"/>
              <a:t>this.state.data.map</a:t>
            </a:r>
            <a:r>
              <a:rPr lang="en-MY" dirty="0" smtClean="0"/>
              <a:t>((</a:t>
            </a:r>
            <a:r>
              <a:rPr lang="en-MY" dirty="0" err="1" smtClean="0"/>
              <a:t>dynamicComponent</a:t>
            </a:r>
            <a:r>
              <a:rPr lang="en-MY" dirty="0" smtClean="0"/>
              <a:t>, i) =&gt; &lt;Content key = {i} </a:t>
            </a:r>
            <a:r>
              <a:rPr lang="en-MY" dirty="0" err="1" smtClean="0"/>
              <a:t>componentData</a:t>
            </a:r>
            <a:r>
              <a:rPr lang="en-MY" dirty="0" smtClean="0"/>
              <a:t> = {</a:t>
            </a:r>
            <a:r>
              <a:rPr lang="en-MY" dirty="0" err="1" smtClean="0"/>
              <a:t>dynamicComponent</a:t>
            </a:r>
            <a:r>
              <a:rPr lang="en-MY" dirty="0" smtClean="0"/>
              <a:t>}/&gt;)} &lt;/div&gt; &lt;/div&gt; ); } }</a:t>
            </a:r>
            <a:endParaRPr lang="en-MY" dirty="0"/>
          </a:p>
        </p:txBody>
      </p:sp>
    </p:spTree>
    <p:extLst>
      <p:ext uri="{BB962C8B-B14F-4D97-AF65-F5344CB8AC3E}">
        <p14:creationId xmlns:p14="http://schemas.microsoft.com/office/powerpoint/2010/main" val="325276425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Keys</a:t>
            </a:r>
            <a:endParaRPr lang="en-MY" dirty="0"/>
          </a:p>
        </p:txBody>
      </p:sp>
      <p:sp>
        <p:nvSpPr>
          <p:cNvPr id="3" name="Content Placeholder 2"/>
          <p:cNvSpPr>
            <a:spLocks noGrp="1"/>
          </p:cNvSpPr>
          <p:nvPr>
            <p:ph idx="1"/>
          </p:nvPr>
        </p:nvSpPr>
        <p:spPr/>
        <p:txBody>
          <a:bodyPr/>
          <a:lstStyle/>
          <a:p>
            <a:r>
              <a:rPr lang="en-MY" dirty="0" smtClean="0"/>
              <a:t>class Content extends </a:t>
            </a:r>
            <a:r>
              <a:rPr lang="en-MY" dirty="0" err="1" smtClean="0"/>
              <a:t>React.Component</a:t>
            </a:r>
            <a:r>
              <a:rPr lang="en-MY" dirty="0" smtClean="0"/>
              <a:t> { render() { return ( &lt;div&gt; &lt;div&gt;{</a:t>
            </a:r>
            <a:r>
              <a:rPr lang="en-MY" dirty="0" err="1" smtClean="0"/>
              <a:t>this.props.componentData.component</a:t>
            </a:r>
            <a:r>
              <a:rPr lang="en-MY" dirty="0" smtClean="0"/>
              <a:t>}&lt;/div&gt; &lt;div&gt;{this.props.componentData.id}&lt;/div&gt; &lt;/div&gt; ); } } export default App;</a:t>
            </a:r>
            <a:endParaRPr lang="en-MY" dirty="0"/>
          </a:p>
        </p:txBody>
      </p:sp>
    </p:spTree>
    <p:extLst>
      <p:ext uri="{BB962C8B-B14F-4D97-AF65-F5344CB8AC3E}">
        <p14:creationId xmlns:p14="http://schemas.microsoft.com/office/powerpoint/2010/main" val="202416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Environment Setup</a:t>
            </a:r>
            <a:endParaRPr lang="en-MY" dirty="0"/>
          </a:p>
        </p:txBody>
      </p:sp>
      <p:sp>
        <p:nvSpPr>
          <p:cNvPr id="3" name="Content Placeholder 2"/>
          <p:cNvSpPr>
            <a:spLocks noGrp="1"/>
          </p:cNvSpPr>
          <p:nvPr>
            <p:ph idx="1"/>
          </p:nvPr>
        </p:nvSpPr>
        <p:spPr>
          <a:xfrm>
            <a:off x="457200" y="1268760"/>
            <a:ext cx="8435280" cy="5328592"/>
          </a:xfrm>
        </p:spPr>
        <p:txBody>
          <a:bodyPr>
            <a:normAutofit/>
          </a:bodyPr>
          <a:lstStyle/>
          <a:p>
            <a:pPr marL="457200" indent="-457200">
              <a:lnSpc>
                <a:spcPct val="150000"/>
              </a:lnSpc>
              <a:buFont typeface="+mj-lt"/>
              <a:buAutoNum type="arabicPeriod" startAt="4"/>
            </a:pPr>
            <a:r>
              <a:rPr lang="en-MY" dirty="0" smtClean="0"/>
              <a:t>Open </a:t>
            </a:r>
            <a:r>
              <a:rPr lang="en-MY" dirty="0" err="1" smtClean="0"/>
              <a:t>package.json</a:t>
            </a:r>
            <a:r>
              <a:rPr lang="en-MY" dirty="0"/>
              <a:t/>
            </a:r>
            <a:br>
              <a:rPr lang="en-MY" dirty="0"/>
            </a:br>
            <a:r>
              <a:rPr lang="en-MY" dirty="0"/>
              <a:t>"scripts": { </a:t>
            </a:r>
            <a:r>
              <a:rPr lang="en-MY" dirty="0" smtClean="0"/>
              <a:t/>
            </a:r>
            <a:br>
              <a:rPr lang="en-MY" dirty="0" smtClean="0"/>
            </a:br>
            <a:r>
              <a:rPr lang="en-MY" dirty="0" smtClean="0"/>
              <a:t>"</a:t>
            </a:r>
            <a:r>
              <a:rPr lang="en-MY" dirty="0"/>
              <a:t>babel": "babel --</a:t>
            </a:r>
            <a:r>
              <a:rPr lang="en-MY" dirty="0" err="1"/>
              <a:t>presets</a:t>
            </a:r>
            <a:r>
              <a:rPr lang="en-MY" dirty="0"/>
              <a:t> es2015 </a:t>
            </a:r>
            <a:r>
              <a:rPr lang="en-MY" dirty="0" err="1"/>
              <a:t>js</a:t>
            </a:r>
            <a:r>
              <a:rPr lang="en-MY" dirty="0"/>
              <a:t>/main.js -o build/main.bundle.js", "start": "http-server" </a:t>
            </a:r>
            <a:r>
              <a:rPr lang="en-MY" dirty="0" smtClean="0"/>
              <a:t/>
            </a:r>
            <a:br>
              <a:rPr lang="en-MY" dirty="0" smtClean="0"/>
            </a:br>
            <a:r>
              <a:rPr lang="en-MY" dirty="0" smtClean="0"/>
              <a:t>}, </a:t>
            </a:r>
            <a:endParaRPr lang="en-MY" dirty="0"/>
          </a:p>
          <a:p>
            <a:pPr marL="457200" indent="-457200">
              <a:lnSpc>
                <a:spcPct val="150000"/>
              </a:lnSpc>
              <a:buFont typeface="+mj-lt"/>
              <a:buAutoNum type="arabicPeriod" startAt="4"/>
            </a:pPr>
            <a:r>
              <a:rPr lang="en-MY" dirty="0" err="1" smtClean="0"/>
              <a:t>npm</a:t>
            </a:r>
            <a:r>
              <a:rPr lang="en-MY" dirty="0" smtClean="0"/>
              <a:t> run babel</a:t>
            </a:r>
          </a:p>
          <a:p>
            <a:pPr marL="457200" indent="-457200">
              <a:lnSpc>
                <a:spcPct val="150000"/>
              </a:lnSpc>
              <a:buFont typeface="+mj-lt"/>
              <a:buAutoNum type="arabicPeriod" startAt="4"/>
            </a:pPr>
            <a:r>
              <a:rPr lang="en-MY" dirty="0" smtClean="0"/>
              <a:t>Open index.html</a:t>
            </a:r>
            <a:br>
              <a:rPr lang="en-MY" dirty="0" smtClean="0"/>
            </a:br>
            <a:r>
              <a:rPr lang="en-MY" dirty="0" smtClean="0"/>
              <a:t>&lt;script </a:t>
            </a:r>
            <a:r>
              <a:rPr lang="en-MY" dirty="0" err="1" smtClean="0"/>
              <a:t>src</a:t>
            </a:r>
            <a:r>
              <a:rPr lang="en-MY" dirty="0" smtClean="0"/>
              <a:t>="build/main.bundle.js"&gt;&lt;/script&gt;</a:t>
            </a:r>
          </a:p>
          <a:p>
            <a:pPr marL="457200" indent="-457200">
              <a:lnSpc>
                <a:spcPct val="150000"/>
              </a:lnSpc>
              <a:buFont typeface="+mj-lt"/>
              <a:buAutoNum type="arabicPeriod" startAt="4"/>
            </a:pPr>
            <a:r>
              <a:rPr lang="en-MY" dirty="0" err="1" smtClean="0"/>
              <a:t>npm</a:t>
            </a:r>
            <a:r>
              <a:rPr lang="en-MY" dirty="0" smtClean="0"/>
              <a:t> start</a:t>
            </a:r>
            <a:endParaRPr lang="en-MY" dirty="0"/>
          </a:p>
        </p:txBody>
      </p:sp>
    </p:spTree>
    <p:extLst>
      <p:ext uri="{BB962C8B-B14F-4D97-AF65-F5344CB8AC3E}">
        <p14:creationId xmlns:p14="http://schemas.microsoft.com/office/powerpoint/2010/main" val="2807979892"/>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Keys</a:t>
            </a:r>
            <a:endParaRPr lang="en-MY" dirty="0"/>
          </a:p>
        </p:txBody>
      </p:sp>
      <p:sp>
        <p:nvSpPr>
          <p:cNvPr id="3" name="Content Placeholder 2"/>
          <p:cNvSpPr>
            <a:spLocks noGrp="1"/>
          </p:cNvSpPr>
          <p:nvPr>
            <p:ph idx="1"/>
          </p:nvPr>
        </p:nvSpPr>
        <p:spPr/>
        <p:txBody>
          <a:bodyPr/>
          <a:lstStyle/>
          <a:p>
            <a:r>
              <a:rPr lang="en-MY" b="1" dirty="0" smtClean="0"/>
              <a:t>main.js</a:t>
            </a:r>
          </a:p>
          <a:p>
            <a:r>
              <a:rPr lang="en-MY" dirty="0" smtClean="0"/>
              <a:t>import React from 'react'; import </a:t>
            </a:r>
            <a:r>
              <a:rPr lang="en-MY" dirty="0" err="1" smtClean="0"/>
              <a:t>ReactDOM</a:t>
            </a:r>
            <a:r>
              <a:rPr lang="en-MY" dirty="0" smtClean="0"/>
              <a:t> from 'react-</a:t>
            </a:r>
            <a:r>
              <a:rPr lang="en-MY" dirty="0" err="1" smtClean="0"/>
              <a:t>dom</a:t>
            </a:r>
            <a:r>
              <a:rPr lang="en-MY" dirty="0" smtClean="0"/>
              <a:t>'; import App from './</a:t>
            </a:r>
            <a:r>
              <a:rPr lang="en-MY" dirty="0" err="1" smtClean="0"/>
              <a:t>App.jsx</a:t>
            </a:r>
            <a:r>
              <a:rPr lang="en-MY" dirty="0" smtClean="0"/>
              <a:t>'; </a:t>
            </a:r>
            <a:r>
              <a:rPr lang="en-MY" dirty="0" err="1" smtClean="0"/>
              <a:t>ReactDOM.render</a:t>
            </a:r>
            <a:r>
              <a:rPr lang="en-MY" dirty="0" smtClean="0"/>
              <a:t>(&lt;App/&gt;, </a:t>
            </a:r>
            <a:r>
              <a:rPr lang="en-MY" dirty="0" err="1" smtClean="0"/>
              <a:t>document.getElementById</a:t>
            </a:r>
            <a:r>
              <a:rPr lang="en-MY" dirty="0" smtClean="0"/>
              <a:t>('app')); We will get the following result for the Key values of each element.</a:t>
            </a:r>
          </a:p>
          <a:p>
            <a:endParaRPr lang="en-MY" dirty="0"/>
          </a:p>
          <a:p>
            <a:endParaRPr lang="en-MY" dirty="0" smtClean="0"/>
          </a:p>
          <a:p>
            <a:endParaRPr lang="en-MY" dirty="0"/>
          </a:p>
          <a:p>
            <a:endParaRPr lang="en-MY" dirty="0" smtClean="0"/>
          </a:p>
          <a:p>
            <a:endParaRPr lang="en-MY" dirty="0"/>
          </a:p>
          <a:p>
            <a:r>
              <a:rPr lang="en-MY" dirty="0" smtClean="0"/>
              <a:t>If we add or remove some elements in the future or change the order of the dynamically created elements, React will use the </a:t>
            </a:r>
            <a:r>
              <a:rPr lang="en-MY" b="1" dirty="0" smtClean="0"/>
              <a:t>key</a:t>
            </a:r>
            <a:r>
              <a:rPr lang="en-MY" dirty="0" smtClean="0"/>
              <a:t> values to keep track of each element.</a:t>
            </a:r>
          </a:p>
          <a:p>
            <a:endParaRPr lang="en-MY" dirty="0"/>
          </a:p>
        </p:txBody>
      </p:sp>
      <p:pic>
        <p:nvPicPr>
          <p:cNvPr id="24578" name="Picture 2" descr="React Key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284984"/>
            <a:ext cx="5715000"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95908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Router</a:t>
            </a:r>
            <a:endParaRPr lang="en-MY" dirty="0"/>
          </a:p>
        </p:txBody>
      </p:sp>
      <p:sp>
        <p:nvSpPr>
          <p:cNvPr id="3" name="Text Placeholder 2"/>
          <p:cNvSpPr>
            <a:spLocks noGrp="1"/>
          </p:cNvSpPr>
          <p:nvPr>
            <p:ph type="body" idx="1"/>
          </p:nvPr>
        </p:nvSpPr>
        <p:spPr/>
        <p:txBody>
          <a:bodyPr/>
          <a:lstStyle/>
          <a:p>
            <a:endParaRPr lang="en-MY"/>
          </a:p>
        </p:txBody>
      </p:sp>
    </p:spTree>
    <p:extLst>
      <p:ext uri="{BB962C8B-B14F-4D97-AF65-F5344CB8AC3E}">
        <p14:creationId xmlns:p14="http://schemas.microsoft.com/office/powerpoint/2010/main" val="39302640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Router</a:t>
            </a:r>
            <a:endParaRPr lang="en-MY" dirty="0"/>
          </a:p>
        </p:txBody>
      </p:sp>
      <p:sp>
        <p:nvSpPr>
          <p:cNvPr id="3" name="Content Placeholder 2"/>
          <p:cNvSpPr>
            <a:spLocks noGrp="1"/>
          </p:cNvSpPr>
          <p:nvPr>
            <p:ph idx="1"/>
          </p:nvPr>
        </p:nvSpPr>
        <p:spPr/>
        <p:txBody>
          <a:bodyPr/>
          <a:lstStyle/>
          <a:p>
            <a:pPr marL="0" indent="0">
              <a:lnSpc>
                <a:spcPct val="150000"/>
              </a:lnSpc>
              <a:buNone/>
            </a:pPr>
            <a:r>
              <a:rPr lang="en-MY" b="1" dirty="0" smtClean="0"/>
              <a:t>Install a React Router Module</a:t>
            </a:r>
          </a:p>
          <a:p>
            <a:pPr marL="0" indent="0">
              <a:lnSpc>
                <a:spcPct val="150000"/>
              </a:lnSpc>
              <a:buNone/>
            </a:pPr>
            <a:r>
              <a:rPr lang="en-MY" dirty="0" smtClean="0"/>
              <a:t>To install the </a:t>
            </a:r>
            <a:r>
              <a:rPr lang="en-MY" b="1" dirty="0" smtClean="0"/>
              <a:t>react-router</a:t>
            </a:r>
            <a:r>
              <a:rPr lang="en-MY" dirty="0" smtClean="0"/>
              <a:t> run the following code </a:t>
            </a:r>
          </a:p>
          <a:p>
            <a:pPr>
              <a:lnSpc>
                <a:spcPct val="150000"/>
              </a:lnSpc>
            </a:pPr>
            <a:r>
              <a:rPr lang="en-MY" dirty="0"/>
              <a:t>F:\Lab\REACT\vendor&gt;npm install </a:t>
            </a:r>
            <a:r>
              <a:rPr lang="en-MY" dirty="0" smtClean="0"/>
              <a:t>react-router</a:t>
            </a:r>
            <a:endParaRPr lang="en-MY" dirty="0"/>
          </a:p>
          <a:p>
            <a:pPr>
              <a:lnSpc>
                <a:spcPct val="150000"/>
              </a:lnSpc>
            </a:pPr>
            <a:r>
              <a:rPr lang="en-MY" dirty="0" smtClean="0"/>
              <a:t>F:\Lab\REACT\vendor&gt;npm install react-router-</a:t>
            </a:r>
            <a:r>
              <a:rPr lang="en-MY" dirty="0" err="1" smtClean="0"/>
              <a:t>dom</a:t>
            </a:r>
            <a:endParaRPr lang="en-MY" dirty="0" smtClean="0"/>
          </a:p>
          <a:p>
            <a:pPr marL="0" indent="0">
              <a:lnSpc>
                <a:spcPct val="150000"/>
              </a:lnSpc>
              <a:buNone/>
            </a:pPr>
            <a:endParaRPr lang="en-MY" b="1" dirty="0" smtClean="0"/>
          </a:p>
          <a:p>
            <a:pPr marL="0" indent="0">
              <a:lnSpc>
                <a:spcPct val="150000"/>
              </a:lnSpc>
              <a:buNone/>
            </a:pPr>
            <a:r>
              <a:rPr lang="en-MY" b="1" dirty="0" smtClean="0"/>
              <a:t>Import the necessary libraries</a:t>
            </a:r>
          </a:p>
          <a:p>
            <a:pPr>
              <a:lnSpc>
                <a:spcPct val="150000"/>
              </a:lnSpc>
            </a:pPr>
            <a:r>
              <a:rPr lang="en-MY" dirty="0" smtClean="0"/>
              <a:t>import </a:t>
            </a:r>
            <a:r>
              <a:rPr lang="en-MY" dirty="0"/>
              <a:t>{ </a:t>
            </a:r>
            <a:r>
              <a:rPr lang="en-MY" dirty="0" err="1" smtClean="0"/>
              <a:t>BrowserRouter</a:t>
            </a:r>
            <a:r>
              <a:rPr lang="en-MY" dirty="0" smtClean="0"/>
              <a:t> } </a:t>
            </a:r>
            <a:r>
              <a:rPr lang="en-MY" dirty="0"/>
              <a:t>from 'react-router-</a:t>
            </a:r>
            <a:r>
              <a:rPr lang="en-MY" dirty="0" err="1"/>
              <a:t>dom</a:t>
            </a:r>
            <a:r>
              <a:rPr lang="en-MY" dirty="0" smtClean="0"/>
              <a:t>'; </a:t>
            </a:r>
          </a:p>
          <a:p>
            <a:pPr>
              <a:lnSpc>
                <a:spcPct val="150000"/>
              </a:lnSpc>
            </a:pPr>
            <a:r>
              <a:rPr lang="en-MY" dirty="0" smtClean="0"/>
              <a:t>import { Route </a:t>
            </a:r>
            <a:r>
              <a:rPr lang="en-MY" dirty="0"/>
              <a:t>} from 'react-router-</a:t>
            </a:r>
            <a:r>
              <a:rPr lang="en-MY" dirty="0" err="1"/>
              <a:t>dom</a:t>
            </a:r>
            <a:r>
              <a:rPr lang="en-MY" dirty="0" smtClean="0"/>
              <a:t>';</a:t>
            </a:r>
          </a:p>
        </p:txBody>
      </p:sp>
    </p:spTree>
    <p:extLst>
      <p:ext uri="{BB962C8B-B14F-4D97-AF65-F5344CB8AC3E}">
        <p14:creationId xmlns:p14="http://schemas.microsoft.com/office/powerpoint/2010/main" val="142472519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Router</a:t>
            </a:r>
            <a:endParaRPr lang="en-MY" dirty="0"/>
          </a:p>
        </p:txBody>
      </p:sp>
      <p:sp>
        <p:nvSpPr>
          <p:cNvPr id="3" name="Content Placeholder 2"/>
          <p:cNvSpPr>
            <a:spLocks noGrp="1"/>
          </p:cNvSpPr>
          <p:nvPr>
            <p:ph idx="1"/>
          </p:nvPr>
        </p:nvSpPr>
        <p:spPr/>
        <p:txBody>
          <a:bodyPr>
            <a:normAutofit/>
          </a:bodyPr>
          <a:lstStyle/>
          <a:p>
            <a:pPr marL="0" indent="0">
              <a:buNone/>
            </a:pPr>
            <a:r>
              <a:rPr lang="en-MY" dirty="0" smtClean="0"/>
              <a:t>Content of the index.html</a:t>
            </a:r>
          </a:p>
          <a:p>
            <a:pPr marL="0" indent="0">
              <a:buNone/>
            </a:pPr>
            <a:endParaRPr lang="en-MY" dirty="0" smtClean="0"/>
          </a:p>
          <a:p>
            <a:pPr marL="0" indent="0">
              <a:buNone/>
            </a:pPr>
            <a:r>
              <a:rPr lang="en-MY" dirty="0" smtClean="0"/>
              <a:t>&lt;!DOCTYPE html&gt; </a:t>
            </a:r>
            <a:endParaRPr lang="en-MY" dirty="0"/>
          </a:p>
          <a:p>
            <a:pPr marL="0" indent="0">
              <a:buNone/>
            </a:pPr>
            <a:r>
              <a:rPr lang="en-MY" dirty="0" smtClean="0"/>
              <a:t>&lt;html </a:t>
            </a:r>
            <a:r>
              <a:rPr lang="en-MY" dirty="0" err="1" smtClean="0"/>
              <a:t>lang</a:t>
            </a:r>
            <a:r>
              <a:rPr lang="en-MY" dirty="0" smtClean="0"/>
              <a:t> = "en"&gt; </a:t>
            </a:r>
          </a:p>
          <a:p>
            <a:pPr marL="0" indent="0">
              <a:buNone/>
            </a:pPr>
            <a:r>
              <a:rPr lang="en-MY" dirty="0" smtClean="0"/>
              <a:t>	&lt;head&gt; </a:t>
            </a:r>
          </a:p>
          <a:p>
            <a:pPr marL="0" indent="0">
              <a:buNone/>
            </a:pPr>
            <a:r>
              <a:rPr lang="en-MY" dirty="0" smtClean="0"/>
              <a:t>		&lt;meta charset = "UTF-8"&gt; </a:t>
            </a:r>
          </a:p>
          <a:p>
            <a:pPr marL="0" indent="0">
              <a:buNone/>
            </a:pPr>
            <a:r>
              <a:rPr lang="en-MY" dirty="0" smtClean="0"/>
              <a:t>		&lt;title&gt;React Router Tutorial&lt;/title&gt; </a:t>
            </a:r>
          </a:p>
          <a:p>
            <a:pPr marL="0" indent="0">
              <a:buNone/>
            </a:pPr>
            <a:r>
              <a:rPr lang="en-MY" dirty="0" smtClean="0"/>
              <a:t>	&lt;/head&gt; </a:t>
            </a:r>
          </a:p>
          <a:p>
            <a:pPr marL="0" indent="0">
              <a:buNone/>
            </a:pPr>
            <a:r>
              <a:rPr lang="en-MY" dirty="0" smtClean="0"/>
              <a:t>	&lt;body&gt; </a:t>
            </a:r>
          </a:p>
          <a:p>
            <a:pPr marL="0" indent="0">
              <a:buNone/>
            </a:pPr>
            <a:r>
              <a:rPr lang="en-MY" dirty="0" smtClean="0"/>
              <a:t>		&lt;div id = "root"&gt;&lt;/div&gt; </a:t>
            </a:r>
          </a:p>
          <a:p>
            <a:pPr marL="0" indent="0">
              <a:buNone/>
            </a:pPr>
            <a:r>
              <a:rPr lang="en-MY" dirty="0" smtClean="0"/>
              <a:t>	&lt;/body&gt; </a:t>
            </a:r>
          </a:p>
          <a:p>
            <a:pPr marL="0" indent="0">
              <a:buNone/>
            </a:pPr>
            <a:r>
              <a:rPr lang="en-MY" dirty="0" smtClean="0"/>
              <a:t>&lt;/html&gt;</a:t>
            </a:r>
            <a:endParaRPr lang="en-MY"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index.html</a:t>
            </a:r>
            <a:endParaRPr lang="en-MY" sz="3200" dirty="0"/>
          </a:p>
        </p:txBody>
      </p:sp>
    </p:spTree>
    <p:extLst>
      <p:ext uri="{BB962C8B-B14F-4D97-AF65-F5344CB8AC3E}">
        <p14:creationId xmlns:p14="http://schemas.microsoft.com/office/powerpoint/2010/main" val="303059642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Router</a:t>
            </a:r>
            <a:endParaRPr lang="en-MY" dirty="0"/>
          </a:p>
        </p:txBody>
      </p:sp>
      <p:sp>
        <p:nvSpPr>
          <p:cNvPr id="3" name="Content Placeholder 2"/>
          <p:cNvSpPr>
            <a:spLocks noGrp="1"/>
          </p:cNvSpPr>
          <p:nvPr>
            <p:ph idx="1"/>
          </p:nvPr>
        </p:nvSpPr>
        <p:spPr/>
        <p:txBody>
          <a:bodyPr>
            <a:normAutofit/>
          </a:bodyPr>
          <a:lstStyle/>
          <a:p>
            <a:pPr marL="0" indent="0">
              <a:buNone/>
            </a:pPr>
            <a:r>
              <a:rPr lang="en-MY" b="1" dirty="0" smtClean="0"/>
              <a:t>Import React and Router Libraries</a:t>
            </a:r>
          </a:p>
          <a:p>
            <a:pPr marL="0" indent="0">
              <a:buNone/>
            </a:pPr>
            <a:r>
              <a:rPr lang="en-MY" dirty="0" smtClean="0"/>
              <a:t>import </a:t>
            </a:r>
            <a:r>
              <a:rPr lang="en-MY" dirty="0"/>
              <a:t>React from 'react';</a:t>
            </a:r>
          </a:p>
          <a:p>
            <a:pPr marL="0" indent="0">
              <a:buNone/>
            </a:pPr>
            <a:r>
              <a:rPr lang="en-MY" dirty="0"/>
              <a:t>import </a:t>
            </a:r>
            <a:r>
              <a:rPr lang="en-MY" dirty="0" err="1"/>
              <a:t>ReactDOM</a:t>
            </a:r>
            <a:r>
              <a:rPr lang="en-MY" dirty="0"/>
              <a:t> from 'react-</a:t>
            </a:r>
            <a:r>
              <a:rPr lang="en-MY" dirty="0" err="1"/>
              <a:t>dom</a:t>
            </a:r>
            <a:r>
              <a:rPr lang="en-MY" dirty="0"/>
              <a:t>';</a:t>
            </a:r>
          </a:p>
          <a:p>
            <a:pPr marL="0" indent="0">
              <a:buNone/>
            </a:pPr>
            <a:r>
              <a:rPr lang="en-MY" dirty="0"/>
              <a:t>import './index.css';</a:t>
            </a:r>
          </a:p>
          <a:p>
            <a:pPr marL="0" indent="0">
              <a:buNone/>
            </a:pPr>
            <a:r>
              <a:rPr lang="en-MY" dirty="0"/>
              <a:t>import { </a:t>
            </a:r>
            <a:r>
              <a:rPr lang="en-MY" dirty="0" err="1"/>
              <a:t>BrowserRouter</a:t>
            </a:r>
            <a:r>
              <a:rPr lang="en-MY" dirty="0"/>
              <a:t>, Route } from 'react-router-</a:t>
            </a:r>
            <a:r>
              <a:rPr lang="en-MY" dirty="0" err="1"/>
              <a:t>dom</a:t>
            </a:r>
            <a:r>
              <a:rPr lang="en-MY" dirty="0"/>
              <a:t>';</a:t>
            </a:r>
          </a:p>
          <a:p>
            <a:pPr marL="0" indent="0">
              <a:buNone/>
            </a:pPr>
            <a:endParaRPr lang="en-MY" dirty="0" smtClean="0"/>
          </a:p>
          <a:p>
            <a:pPr marL="0" indent="0">
              <a:buNone/>
            </a:pPr>
            <a:r>
              <a:rPr lang="en-MY" b="1" dirty="0" smtClean="0"/>
              <a:t>Import all the components that are linked with menu</a:t>
            </a:r>
            <a:r>
              <a:rPr lang="en-MY" dirty="0"/>
              <a:t/>
            </a:r>
            <a:br>
              <a:rPr lang="en-MY" dirty="0"/>
            </a:br>
            <a:r>
              <a:rPr lang="en-MY" dirty="0"/>
              <a:t>import Menu from './component/menu';</a:t>
            </a:r>
          </a:p>
          <a:p>
            <a:pPr marL="0" indent="0">
              <a:buNone/>
            </a:pPr>
            <a:r>
              <a:rPr lang="en-MY" dirty="0"/>
              <a:t>import Footer from './component/footer';</a:t>
            </a:r>
          </a:p>
          <a:p>
            <a:pPr marL="0" indent="0">
              <a:buNone/>
            </a:pPr>
            <a:r>
              <a:rPr lang="en-MY" dirty="0"/>
              <a:t>import Dashboard from './component/dashboard';</a:t>
            </a:r>
          </a:p>
          <a:p>
            <a:pPr marL="0" indent="0">
              <a:buNone/>
            </a:pPr>
            <a:r>
              <a:rPr lang="en-MY" dirty="0"/>
              <a:t>import Vendors from './component/vendors';</a:t>
            </a:r>
          </a:p>
          <a:p>
            <a:pPr marL="0" indent="0">
              <a:buNone/>
            </a:pPr>
            <a:r>
              <a:rPr lang="en-MY" dirty="0"/>
              <a:t>import Products from './component/products</a:t>
            </a:r>
            <a:r>
              <a:rPr lang="en-MY" dirty="0" smtClean="0"/>
              <a:t>';</a:t>
            </a:r>
            <a:endParaRPr lang="en-MY"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spTree>
    <p:extLst>
      <p:ext uri="{BB962C8B-B14F-4D97-AF65-F5344CB8AC3E}">
        <p14:creationId xmlns:p14="http://schemas.microsoft.com/office/powerpoint/2010/main" val="418997892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Router</a:t>
            </a:r>
            <a:endParaRPr lang="en-MY" dirty="0"/>
          </a:p>
        </p:txBody>
      </p:sp>
      <p:sp>
        <p:nvSpPr>
          <p:cNvPr id="3" name="Content Placeholder 2"/>
          <p:cNvSpPr>
            <a:spLocks noGrp="1"/>
          </p:cNvSpPr>
          <p:nvPr>
            <p:ph idx="1"/>
          </p:nvPr>
        </p:nvSpPr>
        <p:spPr/>
        <p:txBody>
          <a:bodyPr>
            <a:normAutofit fontScale="92500" lnSpcReduction="20000"/>
          </a:bodyPr>
          <a:lstStyle/>
          <a:p>
            <a:pPr marL="0" indent="0">
              <a:buNone/>
            </a:pPr>
            <a:r>
              <a:rPr lang="en-MY" dirty="0" smtClean="0"/>
              <a:t>class </a:t>
            </a:r>
            <a:r>
              <a:rPr lang="en-MY" dirty="0"/>
              <a:t>Routes extends </a:t>
            </a:r>
            <a:r>
              <a:rPr lang="en-MY" dirty="0" err="1"/>
              <a:t>React.Component</a:t>
            </a:r>
            <a:r>
              <a:rPr lang="en-MY" dirty="0"/>
              <a:t> {</a:t>
            </a:r>
          </a:p>
          <a:p>
            <a:pPr marL="355600" indent="0">
              <a:buNone/>
            </a:pPr>
            <a:r>
              <a:rPr lang="en-MY" dirty="0" smtClean="0"/>
              <a:t>render </a:t>
            </a:r>
            <a:r>
              <a:rPr lang="en-MY" dirty="0"/>
              <a:t>() </a:t>
            </a:r>
            <a:r>
              <a:rPr lang="en-MY" dirty="0" smtClean="0"/>
              <a:t>{</a:t>
            </a:r>
          </a:p>
          <a:p>
            <a:pPr marL="723900" indent="0">
              <a:buNone/>
            </a:pPr>
            <a:r>
              <a:rPr lang="en-MY" dirty="0" smtClean="0"/>
              <a:t>return </a:t>
            </a:r>
            <a:r>
              <a:rPr lang="en-MY" dirty="0"/>
              <a:t>(</a:t>
            </a:r>
          </a:p>
          <a:p>
            <a:pPr marL="1077913" indent="0">
              <a:buNone/>
            </a:pPr>
            <a:r>
              <a:rPr lang="en-MY" dirty="0" smtClean="0"/>
              <a:t>&lt;</a:t>
            </a:r>
            <a:r>
              <a:rPr lang="en-MY" dirty="0" err="1"/>
              <a:t>BrowserRouter</a:t>
            </a:r>
            <a:r>
              <a:rPr lang="en-MY" dirty="0" smtClean="0"/>
              <a:t>&gt;&lt;</a:t>
            </a:r>
            <a:r>
              <a:rPr lang="en-MY" dirty="0"/>
              <a:t>div </a:t>
            </a:r>
            <a:r>
              <a:rPr lang="en-MY" dirty="0" err="1"/>
              <a:t>className</a:t>
            </a:r>
            <a:r>
              <a:rPr lang="en-MY" dirty="0"/>
              <a:t>="primary-layout</a:t>
            </a:r>
            <a:r>
              <a:rPr lang="en-MY" dirty="0" smtClean="0"/>
              <a:t>"&gt;</a:t>
            </a:r>
          </a:p>
          <a:p>
            <a:pPr marL="1433513" indent="0">
              <a:buNone/>
            </a:pPr>
            <a:r>
              <a:rPr lang="en-MY" dirty="0" smtClean="0"/>
              <a:t>&lt;</a:t>
            </a:r>
            <a:r>
              <a:rPr lang="en-MY" dirty="0"/>
              <a:t>Menu </a:t>
            </a:r>
            <a:r>
              <a:rPr lang="en-MY" dirty="0" smtClean="0"/>
              <a:t>/&gt;</a:t>
            </a:r>
          </a:p>
          <a:p>
            <a:pPr marL="1433513" indent="0">
              <a:buNone/>
            </a:pPr>
            <a:r>
              <a:rPr lang="en-MY" dirty="0" smtClean="0"/>
              <a:t>&lt;</a:t>
            </a:r>
            <a:r>
              <a:rPr lang="en-MY" dirty="0"/>
              <a:t>div </a:t>
            </a:r>
            <a:r>
              <a:rPr lang="en-MY" dirty="0" err="1"/>
              <a:t>className</a:t>
            </a:r>
            <a:r>
              <a:rPr lang="en-MY" dirty="0"/>
              <a:t>="container</a:t>
            </a:r>
            <a:r>
              <a:rPr lang="en-MY" dirty="0" smtClean="0"/>
              <a:t>"&gt;</a:t>
            </a:r>
          </a:p>
          <a:p>
            <a:pPr marL="1433513" indent="0">
              <a:buNone/>
            </a:pPr>
            <a:r>
              <a:rPr lang="en-MY" dirty="0" smtClean="0"/>
              <a:t>&lt;</a:t>
            </a:r>
            <a:r>
              <a:rPr lang="en-MY" dirty="0"/>
              <a:t>Route path="/" exact component={Dashboard} </a:t>
            </a:r>
            <a:r>
              <a:rPr lang="en-MY" dirty="0" smtClean="0"/>
              <a:t>/&gt;</a:t>
            </a:r>
          </a:p>
          <a:p>
            <a:pPr marL="1433513" indent="0">
              <a:buNone/>
            </a:pPr>
            <a:r>
              <a:rPr lang="en-MY" dirty="0" smtClean="0"/>
              <a:t>&lt;</a:t>
            </a:r>
            <a:r>
              <a:rPr lang="en-MY" dirty="0"/>
              <a:t>Route path="/vendors" exact component={Vendors} </a:t>
            </a:r>
            <a:r>
              <a:rPr lang="en-MY" dirty="0" smtClean="0"/>
              <a:t>/&gt;</a:t>
            </a:r>
          </a:p>
          <a:p>
            <a:pPr marL="1433513" indent="0">
              <a:buNone/>
            </a:pPr>
            <a:r>
              <a:rPr lang="en-MY" dirty="0" smtClean="0"/>
              <a:t>&lt;</a:t>
            </a:r>
            <a:r>
              <a:rPr lang="en-MY" dirty="0"/>
              <a:t>Route path="/products" component={Products} </a:t>
            </a:r>
            <a:r>
              <a:rPr lang="en-MY" dirty="0" smtClean="0"/>
              <a:t>/&gt;</a:t>
            </a:r>
          </a:p>
          <a:p>
            <a:pPr marL="1433513" indent="0">
              <a:buNone/>
            </a:pPr>
            <a:r>
              <a:rPr lang="en-MY" dirty="0" smtClean="0"/>
              <a:t>&lt;/</a:t>
            </a:r>
            <a:r>
              <a:rPr lang="en-MY" dirty="0"/>
              <a:t>div</a:t>
            </a:r>
            <a:r>
              <a:rPr lang="en-MY" dirty="0" smtClean="0"/>
              <a:t>&gt;</a:t>
            </a:r>
          </a:p>
          <a:p>
            <a:pPr marL="1433513" indent="0">
              <a:buNone/>
            </a:pPr>
            <a:r>
              <a:rPr lang="en-MY" dirty="0" smtClean="0"/>
              <a:t>&lt;</a:t>
            </a:r>
            <a:r>
              <a:rPr lang="en-MY" dirty="0"/>
              <a:t>Footer </a:t>
            </a:r>
            <a:r>
              <a:rPr lang="en-MY" dirty="0" smtClean="0"/>
              <a:t>/&gt;</a:t>
            </a:r>
          </a:p>
          <a:p>
            <a:pPr marL="1077913" indent="0">
              <a:buNone/>
            </a:pPr>
            <a:r>
              <a:rPr lang="en-MY" dirty="0" smtClean="0"/>
              <a:t>&lt;/</a:t>
            </a:r>
            <a:r>
              <a:rPr lang="en-MY" dirty="0"/>
              <a:t>div</a:t>
            </a:r>
            <a:r>
              <a:rPr lang="en-MY" dirty="0" smtClean="0"/>
              <a:t>&gt;&lt;/</a:t>
            </a:r>
            <a:r>
              <a:rPr lang="en-MY" dirty="0" err="1"/>
              <a:t>BrowserRouter</a:t>
            </a:r>
            <a:r>
              <a:rPr lang="en-MY" dirty="0"/>
              <a:t>&gt;</a:t>
            </a:r>
          </a:p>
          <a:p>
            <a:pPr marL="0" indent="0">
              <a:buNone/>
            </a:pPr>
            <a:r>
              <a:rPr lang="en-MY" dirty="0" smtClean="0"/>
              <a:t>	)</a:t>
            </a:r>
            <a:endParaRPr lang="en-MY" dirty="0"/>
          </a:p>
          <a:p>
            <a:pPr marL="355600" indent="0">
              <a:buNone/>
            </a:pPr>
            <a:r>
              <a:rPr lang="en-MY" dirty="0" smtClean="0"/>
              <a:t>}</a:t>
            </a:r>
            <a:endParaRPr lang="en-MY" dirty="0"/>
          </a:p>
          <a:p>
            <a:pPr marL="0" indent="0">
              <a:buNone/>
            </a:pPr>
            <a:r>
              <a:rPr lang="en-MY" dirty="0" smtClean="0"/>
              <a:t>}</a:t>
            </a:r>
            <a:r>
              <a:rPr lang="en-MY" dirty="0"/>
              <a:t/>
            </a:r>
            <a:br>
              <a:rPr lang="en-MY" dirty="0"/>
            </a:br>
            <a:r>
              <a:rPr lang="en-MY" dirty="0" err="1"/>
              <a:t>ReactDOM.render</a:t>
            </a:r>
            <a:r>
              <a:rPr lang="en-MY" dirty="0"/>
              <a:t>(&lt;Routes /&gt;, </a:t>
            </a:r>
            <a:r>
              <a:rPr lang="en-MY" dirty="0" err="1"/>
              <a:t>document.getElementById</a:t>
            </a:r>
            <a:r>
              <a:rPr lang="en-MY" dirty="0"/>
              <a:t>('root</a:t>
            </a:r>
            <a:r>
              <a:rPr lang="en-MY" dirty="0" smtClean="0"/>
              <a:t>'));</a:t>
            </a:r>
            <a:endParaRPr lang="en-MY"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spTree>
    <p:extLst>
      <p:ext uri="{BB962C8B-B14F-4D97-AF65-F5344CB8AC3E}">
        <p14:creationId xmlns:p14="http://schemas.microsoft.com/office/powerpoint/2010/main" val="315598162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Router</a:t>
            </a:r>
            <a:endParaRPr lang="en-MY" dirty="0"/>
          </a:p>
        </p:txBody>
      </p:sp>
      <p:sp>
        <p:nvSpPr>
          <p:cNvPr id="3" name="Content Placeholder 2"/>
          <p:cNvSpPr>
            <a:spLocks noGrp="1"/>
          </p:cNvSpPr>
          <p:nvPr>
            <p:ph idx="1"/>
          </p:nvPr>
        </p:nvSpPr>
        <p:spPr/>
        <p:txBody>
          <a:bodyPr>
            <a:normAutofit fontScale="85000" lnSpcReduction="20000"/>
          </a:bodyPr>
          <a:lstStyle/>
          <a:p>
            <a:pPr marL="0" indent="0">
              <a:buNone/>
            </a:pPr>
            <a:r>
              <a:rPr lang="en-MY" dirty="0"/>
              <a:t>import React from 'react';</a:t>
            </a:r>
          </a:p>
          <a:p>
            <a:pPr marL="0" indent="0">
              <a:buNone/>
            </a:pPr>
            <a:r>
              <a:rPr lang="en-MY" dirty="0"/>
              <a:t/>
            </a:r>
            <a:br>
              <a:rPr lang="en-MY" dirty="0"/>
            </a:br>
            <a:r>
              <a:rPr lang="en-MY" dirty="0"/>
              <a:t>class Dashboard extends </a:t>
            </a:r>
            <a:r>
              <a:rPr lang="en-MY" dirty="0" err="1"/>
              <a:t>React.Component</a:t>
            </a:r>
            <a:r>
              <a:rPr lang="en-MY" dirty="0"/>
              <a:t> {</a:t>
            </a:r>
          </a:p>
          <a:p>
            <a:pPr marL="355600" indent="0">
              <a:buNone/>
            </a:pPr>
            <a:r>
              <a:rPr lang="en-MY" dirty="0" smtClean="0"/>
              <a:t>render </a:t>
            </a:r>
            <a:r>
              <a:rPr lang="en-MY" dirty="0"/>
              <a:t>() {</a:t>
            </a:r>
          </a:p>
          <a:p>
            <a:pPr marL="723900" indent="0">
              <a:buNone/>
            </a:pPr>
            <a:r>
              <a:rPr lang="en-MY" dirty="0" smtClean="0"/>
              <a:t>return </a:t>
            </a:r>
            <a:r>
              <a:rPr lang="en-MY" dirty="0"/>
              <a:t>(</a:t>
            </a:r>
          </a:p>
          <a:p>
            <a:pPr marL="1077913" indent="0">
              <a:buNone/>
            </a:pPr>
            <a:r>
              <a:rPr lang="en-MY" dirty="0" smtClean="0"/>
              <a:t>&lt;</a:t>
            </a:r>
            <a:r>
              <a:rPr lang="en-MY" dirty="0"/>
              <a:t>div</a:t>
            </a:r>
            <a:r>
              <a:rPr lang="en-MY" dirty="0" smtClean="0"/>
              <a:t>&gt;</a:t>
            </a:r>
          </a:p>
          <a:p>
            <a:pPr marL="1433513" indent="0">
              <a:buNone/>
            </a:pPr>
            <a:r>
              <a:rPr lang="en-MY" dirty="0" smtClean="0"/>
              <a:t>&lt;</a:t>
            </a:r>
            <a:r>
              <a:rPr lang="en-MY" dirty="0"/>
              <a:t>div </a:t>
            </a:r>
            <a:r>
              <a:rPr lang="en-MY" dirty="0" err="1"/>
              <a:t>className</a:t>
            </a:r>
            <a:r>
              <a:rPr lang="en-MY" dirty="0"/>
              <a:t>="</a:t>
            </a:r>
            <a:r>
              <a:rPr lang="en-MY" dirty="0" err="1"/>
              <a:t>jumbotron</a:t>
            </a:r>
            <a:r>
              <a:rPr lang="en-MY" dirty="0" smtClean="0"/>
              <a:t>"&gt;</a:t>
            </a:r>
          </a:p>
          <a:p>
            <a:pPr marL="1433513" indent="0">
              <a:buNone/>
            </a:pPr>
            <a:r>
              <a:rPr lang="en-MY" dirty="0" smtClean="0"/>
              <a:t>&lt;</a:t>
            </a:r>
            <a:r>
              <a:rPr lang="en-MY" dirty="0"/>
              <a:t>h1&gt;Dashboard&lt;/h1</a:t>
            </a:r>
            <a:r>
              <a:rPr lang="en-MY" dirty="0" smtClean="0"/>
              <a:t>&gt;</a:t>
            </a:r>
          </a:p>
          <a:p>
            <a:pPr marL="1433513" indent="0">
              <a:buNone/>
            </a:pPr>
            <a:r>
              <a:rPr lang="en-MY" dirty="0" smtClean="0"/>
              <a:t>&lt;</a:t>
            </a:r>
            <a:r>
              <a:rPr lang="en-MY" dirty="0"/>
              <a:t>p&gt;This system is used by IT </a:t>
            </a:r>
            <a:r>
              <a:rPr lang="en-MY" dirty="0" smtClean="0"/>
              <a:t>Administrators. It </a:t>
            </a:r>
            <a:r>
              <a:rPr lang="en-MY" dirty="0"/>
              <a:t>is a </a:t>
            </a:r>
            <a:endParaRPr lang="en-MY" dirty="0" smtClean="0"/>
          </a:p>
          <a:p>
            <a:pPr marL="1433513" indent="0">
              <a:buNone/>
            </a:pPr>
            <a:r>
              <a:rPr lang="en-MY" dirty="0" smtClean="0"/>
              <a:t>backend </a:t>
            </a:r>
            <a:r>
              <a:rPr lang="en-MY" dirty="0"/>
              <a:t>portal that allows the </a:t>
            </a:r>
            <a:r>
              <a:rPr lang="en-MY" dirty="0" smtClean="0"/>
              <a:t>Administrators </a:t>
            </a:r>
            <a:r>
              <a:rPr lang="en-MY" dirty="0"/>
              <a:t>to </a:t>
            </a:r>
            <a:endParaRPr lang="en-MY" dirty="0" smtClean="0"/>
          </a:p>
          <a:p>
            <a:pPr marL="1433513" indent="0">
              <a:buNone/>
            </a:pPr>
            <a:r>
              <a:rPr lang="en-MY" dirty="0" smtClean="0"/>
              <a:t>manage </a:t>
            </a:r>
            <a:r>
              <a:rPr lang="en-MY" dirty="0"/>
              <a:t>the Products and Vendors.&lt;/p&gt;</a:t>
            </a:r>
          </a:p>
          <a:p>
            <a:pPr marL="1433513" indent="0">
              <a:buNone/>
            </a:pPr>
            <a:r>
              <a:rPr lang="en-MY" dirty="0" smtClean="0"/>
              <a:t>&lt;/</a:t>
            </a:r>
            <a:r>
              <a:rPr lang="en-MY" dirty="0"/>
              <a:t>div&gt; </a:t>
            </a:r>
          </a:p>
          <a:p>
            <a:pPr marL="1077913" indent="0">
              <a:buNone/>
            </a:pPr>
            <a:r>
              <a:rPr lang="en-MY" dirty="0"/>
              <a:t>&lt;/div&gt;</a:t>
            </a:r>
          </a:p>
          <a:p>
            <a:pPr marL="723900" indent="0">
              <a:buNone/>
            </a:pPr>
            <a:r>
              <a:rPr lang="en-MY" dirty="0" smtClean="0"/>
              <a:t>)</a:t>
            </a:r>
            <a:endParaRPr lang="en-MY" dirty="0"/>
          </a:p>
          <a:p>
            <a:pPr marL="355600" indent="0">
              <a:buNone/>
            </a:pPr>
            <a:r>
              <a:rPr lang="en-MY" dirty="0"/>
              <a:t>}</a:t>
            </a:r>
          </a:p>
          <a:p>
            <a:pPr marL="0" indent="0">
              <a:buNone/>
            </a:pPr>
            <a:r>
              <a:rPr lang="en-MY" dirty="0"/>
              <a:t>}</a:t>
            </a:r>
          </a:p>
          <a:p>
            <a:pPr marL="0" indent="0">
              <a:buNone/>
            </a:pPr>
            <a:r>
              <a:rPr lang="en-MY" dirty="0" smtClean="0"/>
              <a:t>export </a:t>
            </a:r>
            <a:r>
              <a:rPr lang="en-MY" dirty="0"/>
              <a:t>default Dashboard</a:t>
            </a:r>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dashboard.js</a:t>
            </a:r>
            <a:endParaRPr lang="en-MY" sz="3200" dirty="0"/>
          </a:p>
        </p:txBody>
      </p:sp>
    </p:spTree>
    <p:extLst>
      <p:ext uri="{BB962C8B-B14F-4D97-AF65-F5344CB8AC3E}">
        <p14:creationId xmlns:p14="http://schemas.microsoft.com/office/powerpoint/2010/main" val="137323574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Router</a:t>
            </a:r>
            <a:endParaRPr lang="en-MY" dirty="0"/>
          </a:p>
        </p:txBody>
      </p:sp>
      <p:sp>
        <p:nvSpPr>
          <p:cNvPr id="3" name="Content Placeholder 2"/>
          <p:cNvSpPr>
            <a:spLocks noGrp="1"/>
          </p:cNvSpPr>
          <p:nvPr>
            <p:ph idx="1"/>
          </p:nvPr>
        </p:nvSpPr>
        <p:spPr/>
        <p:txBody>
          <a:bodyPr>
            <a:normAutofit fontScale="85000" lnSpcReduction="20000"/>
          </a:bodyPr>
          <a:lstStyle/>
          <a:p>
            <a:pPr marL="0" indent="0">
              <a:buNone/>
            </a:pPr>
            <a:r>
              <a:rPr lang="en-MY" dirty="0"/>
              <a:t>import React from 'react';</a:t>
            </a:r>
          </a:p>
          <a:p>
            <a:pPr marL="0" indent="0">
              <a:buNone/>
            </a:pPr>
            <a:r>
              <a:rPr lang="en-MY" dirty="0"/>
              <a:t/>
            </a:r>
            <a:br>
              <a:rPr lang="en-MY" dirty="0"/>
            </a:br>
            <a:r>
              <a:rPr lang="en-MY" dirty="0"/>
              <a:t>class Menu extends </a:t>
            </a:r>
            <a:r>
              <a:rPr lang="en-MY" dirty="0" err="1"/>
              <a:t>React.Component</a:t>
            </a:r>
            <a:r>
              <a:rPr lang="en-MY" dirty="0"/>
              <a:t> {</a:t>
            </a:r>
          </a:p>
          <a:p>
            <a:pPr marL="723900" indent="0">
              <a:buNone/>
            </a:pPr>
            <a:r>
              <a:rPr lang="en-MY" dirty="0" smtClean="0"/>
              <a:t>render </a:t>
            </a:r>
            <a:r>
              <a:rPr lang="en-MY" dirty="0"/>
              <a:t>() {</a:t>
            </a:r>
          </a:p>
          <a:p>
            <a:pPr marL="1255713" indent="0">
              <a:buNone/>
            </a:pPr>
            <a:r>
              <a:rPr lang="en-MY" dirty="0" smtClean="0"/>
              <a:t>return </a:t>
            </a:r>
            <a:r>
              <a:rPr lang="en-MY" dirty="0"/>
              <a:t>(</a:t>
            </a:r>
          </a:p>
          <a:p>
            <a:pPr marL="0" indent="0">
              <a:buNone/>
            </a:pPr>
            <a:r>
              <a:rPr lang="en-MY" dirty="0" smtClean="0"/>
              <a:t>		&lt;</a:t>
            </a:r>
            <a:r>
              <a:rPr lang="en-MY" dirty="0"/>
              <a:t>div&gt;</a:t>
            </a:r>
          </a:p>
          <a:p>
            <a:pPr marL="0" indent="0">
              <a:buNone/>
            </a:pPr>
            <a:r>
              <a:rPr lang="en-MY" dirty="0" smtClean="0"/>
              <a:t>		&lt;</a:t>
            </a:r>
            <a:r>
              <a:rPr lang="en-MY" dirty="0" err="1"/>
              <a:t>hr</a:t>
            </a:r>
            <a:r>
              <a:rPr lang="en-MY" dirty="0"/>
              <a:t> /&gt;</a:t>
            </a:r>
          </a:p>
          <a:p>
            <a:pPr marL="0" indent="0">
              <a:buNone/>
            </a:pPr>
            <a:r>
              <a:rPr lang="en-MY" dirty="0" smtClean="0"/>
              <a:t>		&lt;</a:t>
            </a:r>
            <a:r>
              <a:rPr lang="en-MY" dirty="0"/>
              <a:t>p </a:t>
            </a:r>
            <a:r>
              <a:rPr lang="en-MY" dirty="0" err="1"/>
              <a:t>className</a:t>
            </a:r>
            <a:r>
              <a:rPr lang="en-MY" dirty="0"/>
              <a:t>="</a:t>
            </a:r>
            <a:r>
              <a:rPr lang="en-MY" dirty="0" err="1"/>
              <a:t>textCenter</a:t>
            </a:r>
            <a:r>
              <a:rPr lang="en-MY" dirty="0" smtClean="0"/>
              <a:t>"&gt;</a:t>
            </a:r>
          </a:p>
          <a:p>
            <a:pPr marL="0" indent="0">
              <a:buNone/>
            </a:pPr>
            <a:r>
              <a:rPr lang="en-MY" dirty="0" smtClean="0"/>
              <a:t>		While using this site, you agree to have read </a:t>
            </a:r>
          </a:p>
          <a:p>
            <a:pPr marL="0" indent="0">
              <a:buNone/>
            </a:pPr>
            <a:r>
              <a:rPr lang="en-MY" dirty="0" smtClean="0"/>
              <a:t>		and </a:t>
            </a:r>
            <a:r>
              <a:rPr lang="en-MY" dirty="0"/>
              <a:t>accepted our terms of use, cookie and </a:t>
            </a:r>
          </a:p>
          <a:p>
            <a:pPr marL="0" indent="0">
              <a:buNone/>
            </a:pPr>
            <a:r>
              <a:rPr lang="en-MY" dirty="0" smtClean="0"/>
              <a:t>		privacy </a:t>
            </a:r>
            <a:r>
              <a:rPr lang="en-MY" dirty="0"/>
              <a:t>policy. Copyright 2017-2018 by Data. </a:t>
            </a:r>
          </a:p>
          <a:p>
            <a:pPr marL="0" indent="0">
              <a:buNone/>
            </a:pPr>
            <a:r>
              <a:rPr lang="en-MY" dirty="0" smtClean="0"/>
              <a:t>		All </a:t>
            </a:r>
            <a:r>
              <a:rPr lang="en-MY" dirty="0"/>
              <a:t>Rights Reserved. Powered by </a:t>
            </a:r>
            <a:endParaRPr lang="en-MY" dirty="0" smtClean="0"/>
          </a:p>
          <a:p>
            <a:pPr marL="0" indent="0">
              <a:buNone/>
            </a:pPr>
            <a:r>
              <a:rPr lang="en-MY" dirty="0"/>
              <a:t>	</a:t>
            </a:r>
            <a:r>
              <a:rPr lang="en-MY" dirty="0" smtClean="0"/>
              <a:t>	My </a:t>
            </a:r>
            <a:r>
              <a:rPr lang="en-MY" dirty="0"/>
              <a:t>Company </a:t>
            </a:r>
            <a:r>
              <a:rPr lang="en-MY" dirty="0" err="1"/>
              <a:t>Sdn</a:t>
            </a:r>
            <a:r>
              <a:rPr lang="en-MY" dirty="0"/>
              <a:t>. Bhd.&lt;/p&gt;</a:t>
            </a:r>
          </a:p>
          <a:p>
            <a:pPr marL="0" indent="0">
              <a:buNone/>
            </a:pPr>
            <a:r>
              <a:rPr lang="en-MY" dirty="0" smtClean="0"/>
              <a:t>		&lt;/</a:t>
            </a:r>
            <a:r>
              <a:rPr lang="en-MY" dirty="0"/>
              <a:t>div&gt;</a:t>
            </a:r>
          </a:p>
          <a:p>
            <a:pPr marL="1255713" indent="0">
              <a:buNone/>
            </a:pPr>
            <a:r>
              <a:rPr lang="en-MY" dirty="0" smtClean="0"/>
              <a:t>)</a:t>
            </a:r>
            <a:endParaRPr lang="en-MY" dirty="0"/>
          </a:p>
          <a:p>
            <a:pPr marL="723900" indent="0">
              <a:buNone/>
            </a:pPr>
            <a:r>
              <a:rPr lang="en-MY" dirty="0" smtClean="0"/>
              <a:t>}</a:t>
            </a:r>
            <a:endParaRPr lang="en-MY" dirty="0"/>
          </a:p>
          <a:p>
            <a:pPr marL="0" indent="0">
              <a:buNone/>
            </a:pPr>
            <a:r>
              <a:rPr lang="en-MY" dirty="0"/>
              <a:t>}</a:t>
            </a:r>
          </a:p>
          <a:p>
            <a:pPr marL="0" indent="0">
              <a:buNone/>
            </a:pPr>
            <a:r>
              <a:rPr lang="en-MY" dirty="0" smtClean="0"/>
              <a:t>export </a:t>
            </a:r>
            <a:r>
              <a:rPr lang="en-MY" dirty="0"/>
              <a:t>default Menu</a:t>
            </a:r>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footer.js</a:t>
            </a:r>
            <a:endParaRPr lang="en-MY" sz="3200" dirty="0"/>
          </a:p>
        </p:txBody>
      </p:sp>
    </p:spTree>
    <p:extLst>
      <p:ext uri="{BB962C8B-B14F-4D97-AF65-F5344CB8AC3E}">
        <p14:creationId xmlns:p14="http://schemas.microsoft.com/office/powerpoint/2010/main" val="95284407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Router</a:t>
            </a:r>
            <a:endParaRPr lang="en-MY" dirty="0"/>
          </a:p>
        </p:txBody>
      </p:sp>
      <p:sp>
        <p:nvSpPr>
          <p:cNvPr id="3" name="Content Placeholder 2"/>
          <p:cNvSpPr>
            <a:spLocks noGrp="1"/>
          </p:cNvSpPr>
          <p:nvPr>
            <p:ph idx="1"/>
          </p:nvPr>
        </p:nvSpPr>
        <p:spPr/>
        <p:txBody>
          <a:bodyPr>
            <a:normAutofit fontScale="70000" lnSpcReduction="20000"/>
          </a:bodyPr>
          <a:lstStyle/>
          <a:p>
            <a:pPr marL="0" indent="0">
              <a:buNone/>
            </a:pPr>
            <a:r>
              <a:rPr lang="en-MY" dirty="0" smtClean="0"/>
              <a:t>class </a:t>
            </a:r>
            <a:r>
              <a:rPr lang="en-MY" dirty="0"/>
              <a:t>Menu extends </a:t>
            </a:r>
            <a:r>
              <a:rPr lang="en-MY" dirty="0" err="1"/>
              <a:t>React.Component</a:t>
            </a:r>
            <a:r>
              <a:rPr lang="en-MY" dirty="0"/>
              <a:t> {</a:t>
            </a:r>
          </a:p>
          <a:p>
            <a:pPr marL="355600" indent="0">
              <a:buNone/>
            </a:pPr>
            <a:r>
              <a:rPr lang="en-MY" dirty="0" smtClean="0"/>
              <a:t>render </a:t>
            </a:r>
            <a:r>
              <a:rPr lang="en-MY" dirty="0"/>
              <a:t>() {</a:t>
            </a:r>
          </a:p>
          <a:p>
            <a:pPr marL="723900" indent="0">
              <a:buNone/>
            </a:pPr>
            <a:r>
              <a:rPr lang="en-MY" dirty="0" smtClean="0"/>
              <a:t>	return (</a:t>
            </a:r>
          </a:p>
          <a:p>
            <a:pPr marL="1255713" indent="0">
              <a:buNone/>
            </a:pPr>
            <a:r>
              <a:rPr lang="en-MY" dirty="0" smtClean="0"/>
              <a:t>&lt;</a:t>
            </a:r>
            <a:r>
              <a:rPr lang="en-MY" dirty="0"/>
              <a:t>div&gt; </a:t>
            </a:r>
          </a:p>
          <a:p>
            <a:pPr marL="0" indent="0">
              <a:buNone/>
            </a:pPr>
            <a:r>
              <a:rPr lang="en-MY" dirty="0" smtClean="0"/>
              <a:t>		&lt;</a:t>
            </a:r>
            <a:r>
              <a:rPr lang="en-MY" dirty="0" err="1"/>
              <a:t>nav</a:t>
            </a:r>
            <a:r>
              <a:rPr lang="en-MY" dirty="0"/>
              <a:t> </a:t>
            </a:r>
            <a:r>
              <a:rPr lang="en-MY" dirty="0" err="1"/>
              <a:t>className</a:t>
            </a:r>
            <a:r>
              <a:rPr lang="en-MY" dirty="0"/>
              <a:t>="</a:t>
            </a:r>
            <a:r>
              <a:rPr lang="en-MY" dirty="0" err="1"/>
              <a:t>navbar</a:t>
            </a:r>
            <a:r>
              <a:rPr lang="en-MY" dirty="0"/>
              <a:t> </a:t>
            </a:r>
            <a:r>
              <a:rPr lang="en-MY" dirty="0" err="1"/>
              <a:t>navbar</a:t>
            </a:r>
            <a:r>
              <a:rPr lang="en-MY" dirty="0"/>
              <a:t>-default"&gt;</a:t>
            </a:r>
          </a:p>
          <a:p>
            <a:pPr marL="0" indent="0">
              <a:buNone/>
            </a:pPr>
            <a:r>
              <a:rPr lang="en-MY" dirty="0" smtClean="0"/>
              <a:t>		&lt;</a:t>
            </a:r>
            <a:r>
              <a:rPr lang="en-MY" dirty="0"/>
              <a:t>div </a:t>
            </a:r>
            <a:r>
              <a:rPr lang="en-MY" dirty="0" err="1"/>
              <a:t>className</a:t>
            </a:r>
            <a:r>
              <a:rPr lang="en-MY" dirty="0"/>
              <a:t>="container-fluid"&gt;</a:t>
            </a:r>
          </a:p>
          <a:p>
            <a:pPr marL="0" indent="0">
              <a:buNone/>
            </a:pPr>
            <a:r>
              <a:rPr lang="en-MY" dirty="0" smtClean="0"/>
              <a:t>		&lt;</a:t>
            </a:r>
            <a:r>
              <a:rPr lang="en-MY" dirty="0"/>
              <a:t>div </a:t>
            </a:r>
            <a:r>
              <a:rPr lang="en-MY" dirty="0" err="1"/>
              <a:t>className</a:t>
            </a:r>
            <a:r>
              <a:rPr lang="en-MY" dirty="0"/>
              <a:t>="</a:t>
            </a:r>
            <a:r>
              <a:rPr lang="en-MY" dirty="0" err="1"/>
              <a:t>navbar</a:t>
            </a:r>
            <a:r>
              <a:rPr lang="en-MY" dirty="0"/>
              <a:t>-header"&gt;</a:t>
            </a:r>
          </a:p>
          <a:p>
            <a:pPr marL="0" indent="0">
              <a:buNone/>
            </a:pPr>
            <a:r>
              <a:rPr lang="en-MY" dirty="0" smtClean="0"/>
              <a:t>		&lt;</a:t>
            </a:r>
            <a:r>
              <a:rPr lang="en-MY" dirty="0"/>
              <a:t>span </a:t>
            </a:r>
            <a:r>
              <a:rPr lang="en-MY" dirty="0" err="1"/>
              <a:t>className</a:t>
            </a:r>
            <a:r>
              <a:rPr lang="en-MY" dirty="0"/>
              <a:t>="</a:t>
            </a:r>
            <a:r>
              <a:rPr lang="en-MY" dirty="0" err="1"/>
              <a:t>navbar</a:t>
            </a:r>
            <a:r>
              <a:rPr lang="en-MY" dirty="0"/>
              <a:t>-brand"&gt;My Company </a:t>
            </a:r>
            <a:r>
              <a:rPr lang="en-MY" dirty="0" err="1"/>
              <a:t>Sdn</a:t>
            </a:r>
            <a:r>
              <a:rPr lang="en-MY" dirty="0"/>
              <a:t>. Bhd.&lt;/span&gt;</a:t>
            </a:r>
          </a:p>
          <a:p>
            <a:pPr marL="0" indent="0">
              <a:buNone/>
            </a:pPr>
            <a:r>
              <a:rPr lang="en-MY" dirty="0" smtClean="0"/>
              <a:t>		&lt;/</a:t>
            </a:r>
            <a:r>
              <a:rPr lang="en-MY" dirty="0"/>
              <a:t>div&gt;</a:t>
            </a:r>
          </a:p>
          <a:p>
            <a:pPr marL="0" indent="0">
              <a:buNone/>
            </a:pPr>
            <a:r>
              <a:rPr lang="en-MY" dirty="0" smtClean="0"/>
              <a:t>		&lt;</a:t>
            </a:r>
            <a:r>
              <a:rPr lang="en-MY" dirty="0" err="1"/>
              <a:t>ul</a:t>
            </a:r>
            <a:r>
              <a:rPr lang="en-MY" dirty="0"/>
              <a:t> </a:t>
            </a:r>
            <a:r>
              <a:rPr lang="en-MY" dirty="0" err="1"/>
              <a:t>className</a:t>
            </a:r>
            <a:r>
              <a:rPr lang="en-MY" dirty="0"/>
              <a:t>="</a:t>
            </a:r>
            <a:r>
              <a:rPr lang="en-MY" dirty="0" err="1"/>
              <a:t>nav</a:t>
            </a:r>
            <a:r>
              <a:rPr lang="en-MY" dirty="0"/>
              <a:t> </a:t>
            </a:r>
            <a:r>
              <a:rPr lang="en-MY" dirty="0" err="1"/>
              <a:t>navbar-nav</a:t>
            </a:r>
            <a:r>
              <a:rPr lang="en-MY" dirty="0"/>
              <a:t>"&gt;</a:t>
            </a:r>
          </a:p>
          <a:p>
            <a:pPr marL="0" indent="0">
              <a:buNone/>
            </a:pPr>
            <a:r>
              <a:rPr lang="en-MY" dirty="0" smtClean="0"/>
              <a:t>		&lt;</a:t>
            </a:r>
            <a:r>
              <a:rPr lang="en-MY" dirty="0"/>
              <a:t>li </a:t>
            </a:r>
            <a:r>
              <a:rPr lang="en-MY" dirty="0" err="1"/>
              <a:t>className</a:t>
            </a:r>
            <a:r>
              <a:rPr lang="en-MY" dirty="0"/>
              <a:t>="active"&gt;&lt;a </a:t>
            </a:r>
            <a:r>
              <a:rPr lang="en-MY" dirty="0" err="1"/>
              <a:t>href</a:t>
            </a:r>
            <a:r>
              <a:rPr lang="en-MY" dirty="0"/>
              <a:t>="/"&gt;Home&lt;/a&gt;&lt;/li&gt;</a:t>
            </a:r>
          </a:p>
          <a:p>
            <a:pPr marL="0" indent="0">
              <a:buNone/>
            </a:pPr>
            <a:r>
              <a:rPr lang="en-MY" dirty="0" smtClean="0"/>
              <a:t>		&lt;</a:t>
            </a:r>
            <a:r>
              <a:rPr lang="en-MY" dirty="0"/>
              <a:t>li&gt;&lt;a </a:t>
            </a:r>
            <a:r>
              <a:rPr lang="en-MY" dirty="0" err="1"/>
              <a:t>href</a:t>
            </a:r>
            <a:r>
              <a:rPr lang="en-MY" dirty="0"/>
              <a:t>="/vendors"&gt;Vendors&lt;/a&gt;&lt;/li&gt;</a:t>
            </a:r>
          </a:p>
          <a:p>
            <a:pPr marL="0" indent="0">
              <a:buNone/>
            </a:pPr>
            <a:r>
              <a:rPr lang="en-MY" dirty="0" smtClean="0"/>
              <a:t>		&lt;</a:t>
            </a:r>
            <a:r>
              <a:rPr lang="en-MY" dirty="0"/>
              <a:t>li&gt;&lt;a </a:t>
            </a:r>
            <a:r>
              <a:rPr lang="en-MY" dirty="0" err="1"/>
              <a:t>href</a:t>
            </a:r>
            <a:r>
              <a:rPr lang="en-MY" dirty="0"/>
              <a:t>="/products"&gt;Products&lt;/a&gt;&lt;/li&gt;</a:t>
            </a:r>
          </a:p>
          <a:p>
            <a:pPr marL="0" indent="0">
              <a:buNone/>
            </a:pPr>
            <a:r>
              <a:rPr lang="en-MY" dirty="0" smtClean="0"/>
              <a:t>		&lt;/</a:t>
            </a:r>
            <a:r>
              <a:rPr lang="en-MY" dirty="0" err="1"/>
              <a:t>ul</a:t>
            </a:r>
            <a:r>
              <a:rPr lang="en-MY" dirty="0"/>
              <a:t>&gt;</a:t>
            </a:r>
          </a:p>
          <a:p>
            <a:pPr marL="0" indent="0">
              <a:buNone/>
            </a:pPr>
            <a:r>
              <a:rPr lang="en-MY" dirty="0" smtClean="0"/>
              <a:t>		&lt;/</a:t>
            </a:r>
            <a:r>
              <a:rPr lang="en-MY" dirty="0"/>
              <a:t>div</a:t>
            </a:r>
            <a:r>
              <a:rPr lang="en-MY" dirty="0" smtClean="0"/>
              <a:t>&gt;</a:t>
            </a:r>
          </a:p>
          <a:p>
            <a:pPr marL="0" indent="0">
              <a:buNone/>
            </a:pPr>
            <a:r>
              <a:rPr lang="en-MY" dirty="0"/>
              <a:t>	</a:t>
            </a:r>
            <a:r>
              <a:rPr lang="en-MY" dirty="0" smtClean="0"/>
              <a:t>	&lt;/</a:t>
            </a:r>
            <a:r>
              <a:rPr lang="en-MY" dirty="0" err="1"/>
              <a:t>nav</a:t>
            </a:r>
            <a:r>
              <a:rPr lang="en-MY" dirty="0"/>
              <a:t>&gt;</a:t>
            </a:r>
          </a:p>
          <a:p>
            <a:pPr marL="1255713" indent="0">
              <a:buNone/>
            </a:pPr>
            <a:r>
              <a:rPr lang="en-MY" dirty="0" smtClean="0"/>
              <a:t>&lt;/</a:t>
            </a:r>
            <a:r>
              <a:rPr lang="en-MY" dirty="0"/>
              <a:t>div&gt;</a:t>
            </a:r>
          </a:p>
          <a:p>
            <a:pPr marL="723900" indent="0">
              <a:buNone/>
            </a:pPr>
            <a:r>
              <a:rPr lang="en-MY" dirty="0" smtClean="0"/>
              <a:t>	)</a:t>
            </a:r>
            <a:endParaRPr lang="en-MY" dirty="0"/>
          </a:p>
          <a:p>
            <a:pPr marL="355600" indent="0">
              <a:buNone/>
            </a:pPr>
            <a:r>
              <a:rPr lang="en-MY" dirty="0" smtClean="0"/>
              <a:t>}</a:t>
            </a:r>
            <a:endParaRPr lang="en-MY" dirty="0"/>
          </a:p>
          <a:p>
            <a:pPr marL="0" indent="0">
              <a:buNone/>
            </a:pPr>
            <a:r>
              <a:rPr lang="en-MY" dirty="0"/>
              <a:t>}</a:t>
            </a:r>
          </a:p>
          <a:p>
            <a:pPr marL="0" indent="0">
              <a:buNone/>
            </a:pPr>
            <a:r>
              <a:rPr lang="en-MY" dirty="0" smtClean="0"/>
              <a:t>export </a:t>
            </a:r>
            <a:r>
              <a:rPr lang="en-MY" dirty="0"/>
              <a:t>default </a:t>
            </a:r>
            <a:r>
              <a:rPr lang="en-MY" dirty="0" smtClean="0"/>
              <a:t>Menu</a:t>
            </a:r>
            <a:endParaRPr lang="en-MY" dirty="0"/>
          </a:p>
        </p:txBody>
      </p:sp>
      <p:sp>
        <p:nvSpPr>
          <p:cNvPr id="5" name="TextBox 4"/>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Menu.js</a:t>
            </a:r>
            <a:endParaRPr lang="en-MY" sz="3200" dirty="0"/>
          </a:p>
        </p:txBody>
      </p:sp>
    </p:spTree>
    <p:extLst>
      <p:ext uri="{BB962C8B-B14F-4D97-AF65-F5344CB8AC3E}">
        <p14:creationId xmlns:p14="http://schemas.microsoft.com/office/powerpoint/2010/main" val="138632663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Flux</a:t>
            </a:r>
            <a:endParaRPr lang="en-MY" dirty="0"/>
          </a:p>
        </p:txBody>
      </p:sp>
      <p:sp>
        <p:nvSpPr>
          <p:cNvPr id="3" name="Text Placeholder 2"/>
          <p:cNvSpPr>
            <a:spLocks noGrp="1"/>
          </p:cNvSpPr>
          <p:nvPr>
            <p:ph type="body" idx="1"/>
          </p:nvPr>
        </p:nvSpPr>
        <p:spPr/>
        <p:txBody>
          <a:bodyPr/>
          <a:lstStyle/>
          <a:p>
            <a:endParaRPr lang="en-MY"/>
          </a:p>
        </p:txBody>
      </p:sp>
    </p:spTree>
    <p:extLst>
      <p:ext uri="{BB962C8B-B14F-4D97-AF65-F5344CB8AC3E}">
        <p14:creationId xmlns:p14="http://schemas.microsoft.com/office/powerpoint/2010/main" val="3930264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ES6 </a:t>
            </a:r>
            <a:r>
              <a:rPr lang="en-MY" smtClean="0"/>
              <a:t>- Syntax</a:t>
            </a:r>
            <a:endParaRPr lang="en-MY" dirty="0"/>
          </a:p>
        </p:txBody>
      </p:sp>
      <p:sp>
        <p:nvSpPr>
          <p:cNvPr id="3" name="Text Placeholder 2"/>
          <p:cNvSpPr>
            <a:spLocks noGrp="1"/>
          </p:cNvSpPr>
          <p:nvPr>
            <p:ph type="body" idx="1"/>
          </p:nvPr>
        </p:nvSpPr>
        <p:spPr/>
        <p:txBody>
          <a:bodyPr/>
          <a:lstStyle/>
          <a:p>
            <a:endParaRPr lang="en-MY"/>
          </a:p>
        </p:txBody>
      </p:sp>
    </p:spTree>
    <p:extLst>
      <p:ext uri="{BB962C8B-B14F-4D97-AF65-F5344CB8AC3E}">
        <p14:creationId xmlns:p14="http://schemas.microsoft.com/office/powerpoint/2010/main" val="108274844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Introduction</a:t>
            </a:r>
            <a:endParaRPr lang="en-MY"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lang="en-MY" dirty="0"/>
              <a:t>React really doesn't give us a way to manage </a:t>
            </a:r>
            <a:r>
              <a:rPr lang="en-MY" dirty="0" smtClean="0"/>
              <a:t>data.</a:t>
            </a:r>
          </a:p>
          <a:p>
            <a:pPr marL="457200" indent="-457200">
              <a:lnSpc>
                <a:spcPct val="150000"/>
              </a:lnSpc>
              <a:buFont typeface="+mj-lt"/>
              <a:buAutoNum type="arabicPeriod"/>
            </a:pPr>
            <a:r>
              <a:rPr lang="en-MY" dirty="0" smtClean="0"/>
              <a:t>React </a:t>
            </a:r>
            <a:r>
              <a:rPr lang="en-MY" dirty="0"/>
              <a:t>simple accepts data through props or state. </a:t>
            </a:r>
            <a:endParaRPr lang="en-MY" dirty="0" smtClean="0"/>
          </a:p>
          <a:p>
            <a:pPr marL="457200" indent="-457200">
              <a:lnSpc>
                <a:spcPct val="150000"/>
              </a:lnSpc>
              <a:buFont typeface="+mj-lt"/>
              <a:buAutoNum type="arabicPeriod"/>
            </a:pPr>
            <a:r>
              <a:rPr lang="en-MY" dirty="0" smtClean="0"/>
              <a:t>That’s the reason React is called just a view layer.</a:t>
            </a:r>
          </a:p>
          <a:p>
            <a:pPr marL="457200" indent="-457200">
              <a:lnSpc>
                <a:spcPct val="150000"/>
              </a:lnSpc>
              <a:buFont typeface="+mj-lt"/>
              <a:buAutoNum type="arabicPeriod"/>
            </a:pPr>
            <a:r>
              <a:rPr lang="en-MY" dirty="0" smtClean="0"/>
              <a:t>There </a:t>
            </a:r>
            <a:r>
              <a:rPr lang="en-MY" dirty="0"/>
              <a:t>are many ways </a:t>
            </a:r>
            <a:r>
              <a:rPr lang="en-MY" dirty="0" smtClean="0"/>
              <a:t>to handle the data by writing the custom code. There is no proper method in React.</a:t>
            </a:r>
          </a:p>
          <a:p>
            <a:pPr marL="457200" indent="-457200">
              <a:lnSpc>
                <a:spcPct val="150000"/>
              </a:lnSpc>
              <a:buFont typeface="+mj-lt"/>
              <a:buAutoNum type="arabicPeriod"/>
            </a:pPr>
            <a:r>
              <a:rPr lang="en-MY" dirty="0" smtClean="0"/>
              <a:t>Flux </a:t>
            </a:r>
            <a:r>
              <a:rPr lang="en-MY" dirty="0"/>
              <a:t>is a great, proven </a:t>
            </a:r>
            <a:r>
              <a:rPr lang="en-MY" b="1" dirty="0"/>
              <a:t>pattern </a:t>
            </a:r>
            <a:r>
              <a:rPr lang="en-MY" dirty="0"/>
              <a:t>for building apps with React.</a:t>
            </a:r>
          </a:p>
        </p:txBody>
      </p:sp>
    </p:spTree>
    <p:extLst>
      <p:ext uri="{BB962C8B-B14F-4D97-AF65-F5344CB8AC3E}">
        <p14:creationId xmlns:p14="http://schemas.microsoft.com/office/powerpoint/2010/main" val="91550067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Flux Concept</a:t>
            </a:r>
            <a:endParaRPr lang="en-MY"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lang="en-MY" b="1" dirty="0" smtClean="0"/>
              <a:t>Flux</a:t>
            </a:r>
            <a:r>
              <a:rPr lang="en-MY" dirty="0" smtClean="0"/>
              <a:t> is a programming concept, where the data is </a:t>
            </a:r>
            <a:r>
              <a:rPr lang="en-MY" b="1" dirty="0" err="1" smtClean="0"/>
              <a:t>uni</a:t>
            </a:r>
            <a:r>
              <a:rPr lang="en-MY" b="1" dirty="0" smtClean="0"/>
              <a:t>-directional</a:t>
            </a:r>
            <a:r>
              <a:rPr lang="en-MY" dirty="0" smtClean="0"/>
              <a:t>. This data enters the app and flows through it in one direction until it is rendered on the screen.</a:t>
            </a:r>
          </a:p>
          <a:p>
            <a:pPr marL="457200" indent="-457200">
              <a:lnSpc>
                <a:spcPct val="150000"/>
              </a:lnSpc>
              <a:buFont typeface="+mj-lt"/>
              <a:buAutoNum type="arabicPeriod"/>
            </a:pPr>
            <a:r>
              <a:rPr lang="en-MY" b="1" dirty="0" smtClean="0"/>
              <a:t>Flux Elements</a:t>
            </a:r>
            <a:br>
              <a:rPr lang="en-MY" b="1" dirty="0" smtClean="0"/>
            </a:br>
            <a:r>
              <a:rPr lang="en-MY" dirty="0" smtClean="0"/>
              <a:t>Following is a simple explanation of the </a:t>
            </a:r>
            <a:r>
              <a:rPr lang="en-MY" b="1" dirty="0" smtClean="0"/>
              <a:t>flux</a:t>
            </a:r>
            <a:r>
              <a:rPr lang="en-MY" dirty="0" smtClean="0"/>
              <a:t> concept. In the next chapter, we will learn how to implement this into the app.</a:t>
            </a:r>
          </a:p>
          <a:p>
            <a:pPr marL="457200" indent="-457200">
              <a:lnSpc>
                <a:spcPct val="150000"/>
              </a:lnSpc>
              <a:buFont typeface="+mj-lt"/>
              <a:buAutoNum type="arabicPeriod"/>
            </a:pPr>
            <a:r>
              <a:rPr lang="en-MY" b="1" dirty="0" smtClean="0"/>
              <a:t>Actions</a:t>
            </a:r>
            <a:r>
              <a:rPr lang="en-MY" dirty="0"/>
              <a:t/>
            </a:r>
            <a:br>
              <a:rPr lang="en-MY" dirty="0"/>
            </a:br>
            <a:r>
              <a:rPr lang="en-MY" dirty="0" smtClean="0"/>
              <a:t>The Actions are sent to the dispatcher to trigger the data flow.</a:t>
            </a:r>
          </a:p>
          <a:p>
            <a:pPr marL="457200" indent="-457200">
              <a:lnSpc>
                <a:spcPct val="150000"/>
              </a:lnSpc>
              <a:buFont typeface="+mj-lt"/>
              <a:buAutoNum type="arabicPeriod"/>
            </a:pPr>
            <a:endParaRPr lang="en-MY" dirty="0"/>
          </a:p>
        </p:txBody>
      </p:sp>
    </p:spTree>
    <p:extLst>
      <p:ext uri="{BB962C8B-B14F-4D97-AF65-F5344CB8AC3E}">
        <p14:creationId xmlns:p14="http://schemas.microsoft.com/office/powerpoint/2010/main" val="13067871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Flux Concept</a:t>
            </a:r>
            <a:endParaRPr lang="en-MY"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startAt="4"/>
            </a:pPr>
            <a:r>
              <a:rPr lang="en-MY" b="1" dirty="0" smtClean="0"/>
              <a:t>Dispatcher</a:t>
            </a:r>
            <a:r>
              <a:rPr lang="en-MY" dirty="0" smtClean="0"/>
              <a:t> − This is a central hub of the app. All the data is dispatched and sent to the stores.</a:t>
            </a:r>
          </a:p>
          <a:p>
            <a:pPr marL="457200" indent="-457200">
              <a:lnSpc>
                <a:spcPct val="150000"/>
              </a:lnSpc>
              <a:buFont typeface="+mj-lt"/>
              <a:buAutoNum type="arabicPeriod" startAt="4"/>
            </a:pPr>
            <a:r>
              <a:rPr lang="en-MY" b="1" dirty="0" smtClean="0"/>
              <a:t>Store</a:t>
            </a:r>
            <a:r>
              <a:rPr lang="en-MY" dirty="0" smtClean="0"/>
              <a:t> − Store is the place where the application state and logic are held. </a:t>
            </a:r>
            <a:r>
              <a:rPr lang="en-MY" u="sng" dirty="0" smtClean="0"/>
              <a:t>Every store is maintaining a particular state </a:t>
            </a:r>
            <a:r>
              <a:rPr lang="en-MY" dirty="0" smtClean="0"/>
              <a:t>and it will update when needed.</a:t>
            </a:r>
          </a:p>
          <a:p>
            <a:pPr marL="457200" indent="-457200">
              <a:lnSpc>
                <a:spcPct val="150000"/>
              </a:lnSpc>
              <a:buFont typeface="+mj-lt"/>
              <a:buAutoNum type="arabicPeriod" startAt="4"/>
            </a:pPr>
            <a:r>
              <a:rPr lang="en-MY" b="1" dirty="0" smtClean="0"/>
              <a:t>View</a:t>
            </a:r>
            <a:r>
              <a:rPr lang="en-MY" dirty="0" smtClean="0"/>
              <a:t> − The </a:t>
            </a:r>
            <a:r>
              <a:rPr lang="en-MY" b="1" dirty="0" smtClean="0"/>
              <a:t>view</a:t>
            </a:r>
            <a:r>
              <a:rPr lang="en-MY" dirty="0" smtClean="0"/>
              <a:t> will receive data from the store and re-render the app.</a:t>
            </a:r>
          </a:p>
          <a:p>
            <a:pPr marL="457200" indent="-457200">
              <a:lnSpc>
                <a:spcPct val="150000"/>
              </a:lnSpc>
              <a:buFont typeface="+mj-lt"/>
              <a:buAutoNum type="arabicPeriod" startAt="4"/>
            </a:pPr>
            <a:endParaRPr lang="en-MY" dirty="0"/>
          </a:p>
        </p:txBody>
      </p:sp>
    </p:spTree>
    <p:extLst>
      <p:ext uri="{BB962C8B-B14F-4D97-AF65-F5344CB8AC3E}">
        <p14:creationId xmlns:p14="http://schemas.microsoft.com/office/powerpoint/2010/main" val="155433467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Flux Concept</a:t>
            </a:r>
            <a:endParaRPr lang="en-MY" dirty="0"/>
          </a:p>
        </p:txBody>
      </p:sp>
      <p:sp>
        <p:nvSpPr>
          <p:cNvPr id="3" name="Content Placeholder 2"/>
          <p:cNvSpPr>
            <a:spLocks noGrp="1"/>
          </p:cNvSpPr>
          <p:nvPr>
            <p:ph idx="1"/>
          </p:nvPr>
        </p:nvSpPr>
        <p:spPr/>
        <p:txBody>
          <a:bodyPr/>
          <a:lstStyle/>
          <a:p>
            <a:pPr marL="0" indent="0">
              <a:buNone/>
            </a:pPr>
            <a:r>
              <a:rPr lang="en-MY" dirty="0" smtClean="0"/>
              <a:t>The data flow is depicted in the following image.</a:t>
            </a:r>
          </a:p>
          <a:p>
            <a:endParaRPr lang="en-MY" dirty="0"/>
          </a:p>
          <a:p>
            <a:endParaRPr lang="en-MY" dirty="0" smtClean="0"/>
          </a:p>
          <a:p>
            <a:endParaRPr lang="en-MY" dirty="0"/>
          </a:p>
          <a:p>
            <a:endParaRPr lang="en-MY" dirty="0" smtClean="0"/>
          </a:p>
          <a:p>
            <a:endParaRPr lang="en-MY" dirty="0"/>
          </a:p>
          <a:p>
            <a:endParaRPr lang="en-MY" dirty="0" smtClean="0"/>
          </a:p>
          <a:p>
            <a:endParaRPr lang="en-MY" dirty="0"/>
          </a:p>
          <a:p>
            <a:pPr marL="0" indent="0">
              <a:buNone/>
            </a:pPr>
            <a:r>
              <a:rPr lang="en-MY" b="1" dirty="0" smtClean="0"/>
              <a:t>Flux Pros</a:t>
            </a:r>
          </a:p>
          <a:p>
            <a:r>
              <a:rPr lang="en-MY" dirty="0" smtClean="0"/>
              <a:t>Single directional data flow is easy to understand.</a:t>
            </a:r>
          </a:p>
          <a:p>
            <a:r>
              <a:rPr lang="en-MY" dirty="0" smtClean="0"/>
              <a:t>The app is easier to maintain.</a:t>
            </a:r>
          </a:p>
          <a:p>
            <a:r>
              <a:rPr lang="en-MY" dirty="0" smtClean="0"/>
              <a:t>The app parts are decoupled.</a:t>
            </a:r>
          </a:p>
          <a:p>
            <a:endParaRPr lang="en-MY" dirty="0"/>
          </a:p>
        </p:txBody>
      </p:sp>
      <p:pic>
        <p:nvPicPr>
          <p:cNvPr id="1026" name="Picture 2" descr="Redux Tutorial 20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30950"/>
            <a:ext cx="7272808" cy="2706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73386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Flux Concept</a:t>
            </a:r>
            <a:endParaRPr lang="en-MY" dirty="0"/>
          </a:p>
        </p:txBody>
      </p:sp>
      <p:sp>
        <p:nvSpPr>
          <p:cNvPr id="3" name="Content Placeholder 2"/>
          <p:cNvSpPr>
            <a:spLocks noGrp="1"/>
          </p:cNvSpPr>
          <p:nvPr>
            <p:ph idx="1"/>
          </p:nvPr>
        </p:nvSpPr>
        <p:spPr/>
        <p:txBody>
          <a:bodyPr>
            <a:normAutofit lnSpcReduction="10000"/>
          </a:bodyPr>
          <a:lstStyle/>
          <a:p>
            <a:pPr marL="457200" indent="-457200">
              <a:lnSpc>
                <a:spcPct val="150000"/>
              </a:lnSpc>
              <a:buFont typeface="+mj-lt"/>
              <a:buAutoNum type="arabicPeriod"/>
            </a:pPr>
            <a:r>
              <a:rPr lang="en-MY" dirty="0"/>
              <a:t>The user interacts with the view and view triggers an action.</a:t>
            </a:r>
          </a:p>
          <a:p>
            <a:pPr marL="457200" indent="-457200">
              <a:lnSpc>
                <a:spcPct val="150000"/>
              </a:lnSpc>
              <a:buFont typeface="+mj-lt"/>
              <a:buAutoNum type="arabicPeriod"/>
            </a:pPr>
            <a:r>
              <a:rPr lang="en-MY" dirty="0"/>
              <a:t>Action dispatch the corresponding function and then that function change the store.</a:t>
            </a:r>
          </a:p>
          <a:p>
            <a:pPr marL="457200" indent="-457200">
              <a:lnSpc>
                <a:spcPct val="150000"/>
              </a:lnSpc>
              <a:buFont typeface="+mj-lt"/>
              <a:buAutoNum type="arabicPeriod"/>
            </a:pPr>
            <a:r>
              <a:rPr lang="en-MY" dirty="0"/>
              <a:t>When store updates its data, </a:t>
            </a:r>
            <a:r>
              <a:rPr lang="en-MY" dirty="0" smtClean="0"/>
              <a:t/>
            </a:r>
            <a:br>
              <a:rPr lang="en-MY" dirty="0" smtClean="0"/>
            </a:br>
            <a:r>
              <a:rPr lang="en-MY" dirty="0" smtClean="0"/>
              <a:t>the </a:t>
            </a:r>
            <a:r>
              <a:rPr lang="en-MY" dirty="0"/>
              <a:t>subscriber views are </a:t>
            </a:r>
            <a:r>
              <a:rPr lang="en-MY" dirty="0" smtClean="0"/>
              <a:t/>
            </a:r>
            <a:br>
              <a:rPr lang="en-MY" dirty="0" smtClean="0"/>
            </a:br>
            <a:r>
              <a:rPr lang="en-MY" dirty="0" smtClean="0"/>
              <a:t>automatically </a:t>
            </a:r>
            <a:r>
              <a:rPr lang="en-MY" dirty="0"/>
              <a:t>updated. </a:t>
            </a:r>
          </a:p>
          <a:p>
            <a:pPr marL="457200" indent="-457200">
              <a:lnSpc>
                <a:spcPct val="150000"/>
              </a:lnSpc>
              <a:buFont typeface="+mj-lt"/>
              <a:buAutoNum type="arabicPeriod"/>
            </a:pPr>
            <a:endParaRPr lang="en-MY" dirty="0" smtClean="0"/>
          </a:p>
          <a:p>
            <a:pPr marL="457200" indent="-457200">
              <a:lnSpc>
                <a:spcPct val="150000"/>
              </a:lnSpc>
              <a:buFont typeface="+mj-lt"/>
              <a:buAutoNum type="arabicPeriod"/>
            </a:pPr>
            <a:endParaRPr lang="en-MY" dirty="0"/>
          </a:p>
          <a:p>
            <a:pPr marL="0" indent="0">
              <a:lnSpc>
                <a:spcPct val="150000"/>
              </a:lnSpc>
              <a:buNone/>
            </a:pPr>
            <a:r>
              <a:rPr lang="en-MY" dirty="0"/>
              <a:t>When </a:t>
            </a:r>
            <a:r>
              <a:rPr lang="en-MY" dirty="0" smtClean="0"/>
              <a:t>have multiple stores, </a:t>
            </a:r>
            <a:r>
              <a:rPr lang="en-MY" dirty="0"/>
              <a:t>the </a:t>
            </a:r>
            <a:r>
              <a:rPr lang="en-MY" dirty="0" smtClean="0"/>
              <a:t>application </a:t>
            </a:r>
            <a:r>
              <a:rPr lang="en-MY" dirty="0"/>
              <a:t>looks like </a:t>
            </a:r>
            <a:r>
              <a:rPr lang="en-MY" dirty="0" smtClean="0"/>
              <a:t>this. </a:t>
            </a:r>
          </a:p>
          <a:p>
            <a:pPr marL="0" indent="0">
              <a:lnSpc>
                <a:spcPct val="150000"/>
              </a:lnSpc>
              <a:buNone/>
            </a:pPr>
            <a:r>
              <a:rPr lang="en-MY" dirty="0" smtClean="0"/>
              <a:t>But </a:t>
            </a:r>
            <a:r>
              <a:rPr lang="en-MY" dirty="0"/>
              <a:t>the data flow is </a:t>
            </a:r>
            <a:r>
              <a:rPr lang="en-MY" b="1" dirty="0"/>
              <a:t>Unidirectional.</a:t>
            </a:r>
            <a:endParaRPr lang="en-MY" dirty="0" smtClean="0"/>
          </a:p>
          <a:p>
            <a:pPr marL="457200" indent="-457200">
              <a:lnSpc>
                <a:spcPct val="150000"/>
              </a:lnSpc>
              <a:buFont typeface="+mj-lt"/>
              <a:buAutoNum type="arabicPeriod"/>
            </a:pPr>
            <a:endParaRPr lang="en-MY" dirty="0"/>
          </a:p>
        </p:txBody>
      </p:sp>
      <p:pic>
        <p:nvPicPr>
          <p:cNvPr id="2050" name="Picture 2" descr="React Redux Tutorial 20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2420888"/>
            <a:ext cx="4704068"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28073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Flux Concept</a:t>
            </a:r>
            <a:endParaRPr lang="en-MY" dirty="0"/>
          </a:p>
        </p:txBody>
      </p:sp>
      <p:sp>
        <p:nvSpPr>
          <p:cNvPr id="3" name="Content Placeholder 2"/>
          <p:cNvSpPr>
            <a:spLocks noGrp="1"/>
          </p:cNvSpPr>
          <p:nvPr>
            <p:ph idx="1"/>
          </p:nvPr>
        </p:nvSpPr>
        <p:spPr/>
        <p:txBody>
          <a:bodyPr/>
          <a:lstStyle/>
          <a:p>
            <a:pPr marL="0" indent="0">
              <a:buNone/>
            </a:pPr>
            <a:r>
              <a:rPr lang="en-MY" dirty="0" smtClean="0"/>
              <a:t>Let us implement the Flux Concept</a:t>
            </a:r>
          </a:p>
          <a:p>
            <a:pPr marL="0" indent="0">
              <a:buNone/>
            </a:pPr>
            <a:endParaRPr lang="en-MY" dirty="0"/>
          </a:p>
        </p:txBody>
      </p:sp>
      <p:grpSp>
        <p:nvGrpSpPr>
          <p:cNvPr id="26" name="Group 25"/>
          <p:cNvGrpSpPr/>
          <p:nvPr/>
        </p:nvGrpSpPr>
        <p:grpSpPr>
          <a:xfrm>
            <a:off x="467544" y="2456892"/>
            <a:ext cx="7920880" cy="2196244"/>
            <a:chOff x="467544" y="2456892"/>
            <a:chExt cx="7920880" cy="2196244"/>
          </a:xfrm>
        </p:grpSpPr>
        <p:sp>
          <p:nvSpPr>
            <p:cNvPr id="4" name="Rounded Rectangle 3"/>
            <p:cNvSpPr/>
            <p:nvPr/>
          </p:nvSpPr>
          <p:spPr>
            <a:xfrm>
              <a:off x="3131840" y="2456892"/>
              <a:ext cx="216024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Actions</a:t>
              </a:r>
              <a:endParaRPr lang="en-MY" dirty="0"/>
            </a:p>
          </p:txBody>
        </p:sp>
        <p:sp>
          <p:nvSpPr>
            <p:cNvPr id="5" name="Rounded Rectangle 4"/>
            <p:cNvSpPr/>
            <p:nvPr/>
          </p:nvSpPr>
          <p:spPr>
            <a:xfrm>
              <a:off x="467544" y="4149080"/>
              <a:ext cx="2016224"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Dispatcher</a:t>
              </a:r>
              <a:endParaRPr lang="en-MY" dirty="0"/>
            </a:p>
          </p:txBody>
        </p:sp>
        <p:sp>
          <p:nvSpPr>
            <p:cNvPr id="6" name="Rounded Rectangle 5"/>
            <p:cNvSpPr/>
            <p:nvPr/>
          </p:nvSpPr>
          <p:spPr>
            <a:xfrm>
              <a:off x="3131840" y="4149080"/>
              <a:ext cx="216024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Stores</a:t>
              </a:r>
              <a:endParaRPr lang="en-MY" dirty="0"/>
            </a:p>
          </p:txBody>
        </p:sp>
        <p:sp>
          <p:nvSpPr>
            <p:cNvPr id="7" name="Rounded Rectangle 6"/>
            <p:cNvSpPr/>
            <p:nvPr/>
          </p:nvSpPr>
          <p:spPr>
            <a:xfrm>
              <a:off x="5868144" y="4149080"/>
              <a:ext cx="252028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smtClean="0"/>
                <a:t>Components</a:t>
              </a:r>
              <a:endParaRPr lang="en-MY" dirty="0"/>
            </a:p>
          </p:txBody>
        </p:sp>
        <p:cxnSp>
          <p:nvCxnSpPr>
            <p:cNvPr id="9" name="Straight Arrow Connector 8"/>
            <p:cNvCxnSpPr>
              <a:stCxn id="6" idx="3"/>
              <a:endCxn id="7" idx="1"/>
            </p:cNvCxnSpPr>
            <p:nvPr/>
          </p:nvCxnSpPr>
          <p:spPr>
            <a:xfrm>
              <a:off x="5292080" y="4401108"/>
              <a:ext cx="57606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1"/>
            </p:cNvCxnSpPr>
            <p:nvPr/>
          </p:nvCxnSpPr>
          <p:spPr>
            <a:xfrm>
              <a:off x="2483768" y="4401108"/>
              <a:ext cx="648072"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1"/>
            </p:cNvCxnSpPr>
            <p:nvPr/>
          </p:nvCxnSpPr>
          <p:spPr>
            <a:xfrm flipH="1">
              <a:off x="1475656" y="2708920"/>
              <a:ext cx="165618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5" idx="0"/>
            </p:cNvCxnSpPr>
            <p:nvPr/>
          </p:nvCxnSpPr>
          <p:spPr>
            <a:xfrm>
              <a:off x="1475656" y="2708920"/>
              <a:ext cx="0" cy="14401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4" idx="3"/>
            </p:cNvCxnSpPr>
            <p:nvPr/>
          </p:nvCxnSpPr>
          <p:spPr>
            <a:xfrm flipH="1">
              <a:off x="5292080" y="2708920"/>
              <a:ext cx="183620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7" idx="0"/>
            </p:cNvCxnSpPr>
            <p:nvPr/>
          </p:nvCxnSpPr>
          <p:spPr>
            <a:xfrm>
              <a:off x="7128284" y="2708920"/>
              <a:ext cx="0" cy="144016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3702752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Components</a:t>
            </a:r>
            <a:endParaRPr lang="en-MY" dirty="0"/>
          </a:p>
        </p:txBody>
      </p:sp>
      <p:sp>
        <p:nvSpPr>
          <p:cNvPr id="3" name="Content Placeholder 2"/>
          <p:cNvSpPr>
            <a:spLocks noGrp="1"/>
          </p:cNvSpPr>
          <p:nvPr>
            <p:ph idx="1"/>
          </p:nvPr>
        </p:nvSpPr>
        <p:spPr/>
        <p:txBody>
          <a:bodyPr/>
          <a:lstStyle/>
          <a:p>
            <a:pPr marL="0" indent="0">
              <a:buNone/>
            </a:pPr>
            <a:r>
              <a:rPr lang="en-MY" dirty="0" smtClean="0"/>
              <a:t>Create a vendors Component</a:t>
            </a:r>
          </a:p>
          <a:p>
            <a:pPr marL="0" indent="0">
              <a:buNone/>
            </a:pPr>
            <a:endParaRPr lang="en-MY" dirty="0" smtClean="0"/>
          </a:p>
          <a:p>
            <a:pPr marL="0" indent="0">
              <a:buNone/>
            </a:pPr>
            <a:r>
              <a:rPr lang="en-MY" dirty="0"/>
              <a:t>constructor() </a:t>
            </a:r>
            <a:r>
              <a:rPr lang="en-MY" dirty="0" smtClean="0"/>
              <a:t>{</a:t>
            </a:r>
          </a:p>
          <a:p>
            <a:pPr marL="355600" indent="0">
              <a:buNone/>
            </a:pPr>
            <a:r>
              <a:rPr lang="en-MY" dirty="0" smtClean="0"/>
              <a:t>super();</a:t>
            </a:r>
          </a:p>
          <a:p>
            <a:pPr marL="723900" indent="0">
              <a:buNone/>
            </a:pPr>
            <a:r>
              <a:rPr lang="en-MY" dirty="0" err="1" smtClean="0"/>
              <a:t>this.state</a:t>
            </a:r>
            <a:r>
              <a:rPr lang="en-MY" dirty="0" smtClean="0"/>
              <a:t> </a:t>
            </a:r>
            <a:r>
              <a:rPr lang="en-MY" dirty="0"/>
              <a:t>= {</a:t>
            </a:r>
          </a:p>
          <a:p>
            <a:pPr marL="1077913" indent="0">
              <a:buNone/>
            </a:pPr>
            <a:r>
              <a:rPr lang="en-MY" dirty="0" smtClean="0"/>
              <a:t>vendors</a:t>
            </a:r>
            <a:r>
              <a:rPr lang="en-MY" dirty="0"/>
              <a:t>: [</a:t>
            </a:r>
          </a:p>
          <a:p>
            <a:pPr marL="1433513" indent="0">
              <a:buNone/>
            </a:pPr>
            <a:r>
              <a:rPr lang="en-MY" dirty="0" smtClean="0"/>
              <a:t>	{ </a:t>
            </a:r>
            <a:r>
              <a:rPr lang="en-MY" dirty="0"/>
              <a:t>"id" : "001", "name" : "Jegan", "age" : "45" },</a:t>
            </a:r>
          </a:p>
          <a:p>
            <a:pPr marL="0" indent="0">
              <a:buNone/>
            </a:pPr>
            <a:r>
              <a:rPr lang="en-MY" dirty="0" smtClean="0"/>
              <a:t>		{ </a:t>
            </a:r>
            <a:r>
              <a:rPr lang="en-MY" dirty="0"/>
              <a:t>"id" : "002", "name" : "Aida", "age" : "32" }</a:t>
            </a:r>
          </a:p>
          <a:p>
            <a:pPr marL="1077913" indent="0">
              <a:buNone/>
            </a:pPr>
            <a:r>
              <a:rPr lang="en-MY" dirty="0" smtClean="0"/>
              <a:t>],</a:t>
            </a:r>
            <a:endParaRPr lang="en-MY" dirty="0"/>
          </a:p>
          <a:p>
            <a:pPr marL="355600" indent="0">
              <a:buNone/>
            </a:pPr>
            <a:r>
              <a:rPr lang="en-MY" dirty="0" smtClean="0"/>
              <a:t>}</a:t>
            </a:r>
            <a:endParaRPr lang="en-MY" dirty="0"/>
          </a:p>
          <a:p>
            <a:pPr marL="0" indent="0">
              <a:buNone/>
            </a:pPr>
            <a:r>
              <a:rPr lang="en-MY" dirty="0"/>
              <a:t>}; </a:t>
            </a:r>
          </a:p>
          <a:p>
            <a:pPr marL="0" indent="0">
              <a:buNone/>
            </a:pPr>
            <a:endParaRPr lang="en-MY"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a:t>v</a:t>
            </a:r>
            <a:r>
              <a:rPr lang="en-MY" sz="3200" dirty="0" smtClean="0"/>
              <a:t>endors.js</a:t>
            </a:r>
            <a:endParaRPr lang="en-MY" sz="3200" dirty="0"/>
          </a:p>
        </p:txBody>
      </p:sp>
    </p:spTree>
    <p:extLst>
      <p:ext uri="{BB962C8B-B14F-4D97-AF65-F5344CB8AC3E}">
        <p14:creationId xmlns:p14="http://schemas.microsoft.com/office/powerpoint/2010/main" val="252574224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Components</a:t>
            </a:r>
            <a:endParaRPr lang="en-MY" dirty="0"/>
          </a:p>
        </p:txBody>
      </p:sp>
      <p:sp>
        <p:nvSpPr>
          <p:cNvPr id="3" name="Content Placeholder 2"/>
          <p:cNvSpPr>
            <a:spLocks noGrp="1"/>
          </p:cNvSpPr>
          <p:nvPr>
            <p:ph idx="1"/>
          </p:nvPr>
        </p:nvSpPr>
        <p:spPr/>
        <p:txBody>
          <a:bodyPr>
            <a:noAutofit/>
          </a:bodyPr>
          <a:lstStyle/>
          <a:p>
            <a:pPr marL="0" indent="0">
              <a:lnSpc>
                <a:spcPct val="120000"/>
              </a:lnSpc>
              <a:buNone/>
            </a:pPr>
            <a:r>
              <a:rPr lang="en-MY" sz="2000" dirty="0" smtClean="0"/>
              <a:t>render</a:t>
            </a:r>
            <a:r>
              <a:rPr lang="en-MY" sz="2000" dirty="0"/>
              <a:t>() {</a:t>
            </a:r>
          </a:p>
          <a:p>
            <a:pPr marL="0" indent="0">
              <a:lnSpc>
                <a:spcPct val="120000"/>
              </a:lnSpc>
              <a:buNone/>
            </a:pPr>
            <a:r>
              <a:rPr lang="en-MY" sz="2000" dirty="0" smtClean="0"/>
              <a:t>	return </a:t>
            </a:r>
            <a:r>
              <a:rPr lang="en-MY" sz="2000" dirty="0"/>
              <a:t>(</a:t>
            </a:r>
          </a:p>
          <a:p>
            <a:pPr marL="1255713" indent="0">
              <a:lnSpc>
                <a:spcPct val="120000"/>
              </a:lnSpc>
              <a:buNone/>
            </a:pPr>
            <a:r>
              <a:rPr lang="en-MY" sz="2000" dirty="0" smtClean="0"/>
              <a:t>&lt;</a:t>
            </a:r>
            <a:r>
              <a:rPr lang="en-MY" sz="2000" dirty="0"/>
              <a:t>div&gt; </a:t>
            </a:r>
          </a:p>
          <a:p>
            <a:pPr marL="1255713" indent="0">
              <a:lnSpc>
                <a:spcPct val="120000"/>
              </a:lnSpc>
              <a:buNone/>
            </a:pPr>
            <a:r>
              <a:rPr lang="en-MY" sz="2000" dirty="0" smtClean="0"/>
              <a:t>&lt;</a:t>
            </a:r>
            <a:r>
              <a:rPr lang="en-MY" sz="2000" dirty="0"/>
              <a:t>table width={ "100%" </a:t>
            </a:r>
            <a:r>
              <a:rPr lang="en-MY" sz="2000" dirty="0" smtClean="0"/>
              <a:t>}&gt;&lt;</a:t>
            </a:r>
            <a:r>
              <a:rPr lang="en-MY" sz="2000" dirty="0" err="1"/>
              <a:t>thead</a:t>
            </a:r>
            <a:r>
              <a:rPr lang="en-MY" sz="2000" dirty="0"/>
              <a:t>&gt;</a:t>
            </a:r>
          </a:p>
          <a:p>
            <a:pPr marL="1255713" indent="0">
              <a:lnSpc>
                <a:spcPct val="120000"/>
              </a:lnSpc>
              <a:buNone/>
            </a:pPr>
            <a:r>
              <a:rPr lang="en-MY" sz="2000" dirty="0" smtClean="0"/>
              <a:t>&lt;</a:t>
            </a:r>
            <a:r>
              <a:rPr lang="en-MY" sz="2000" dirty="0" err="1"/>
              <a:t>tr</a:t>
            </a:r>
            <a:r>
              <a:rPr lang="en-MY" sz="2000" dirty="0"/>
              <a:t>&gt;&lt;td </a:t>
            </a:r>
            <a:r>
              <a:rPr lang="en-MY" sz="2000" dirty="0" err="1"/>
              <a:t>colspan</a:t>
            </a:r>
            <a:r>
              <a:rPr lang="en-MY" sz="2000" dirty="0"/>
              <a:t>={ 3 </a:t>
            </a:r>
            <a:r>
              <a:rPr lang="en-MY" sz="2000" dirty="0" smtClean="0"/>
              <a:t>}&gt;&lt;</a:t>
            </a:r>
            <a:r>
              <a:rPr lang="en-MY" sz="2000" dirty="0"/>
              <a:t>h4&gt;Vendors List&lt;/h4&gt;&lt;/td&gt;&lt;/</a:t>
            </a:r>
            <a:r>
              <a:rPr lang="en-MY" sz="2000" dirty="0" err="1"/>
              <a:t>tr</a:t>
            </a:r>
            <a:r>
              <a:rPr lang="en-MY" sz="2000" dirty="0"/>
              <a:t>&gt;</a:t>
            </a:r>
          </a:p>
          <a:p>
            <a:pPr marL="1255713" indent="0">
              <a:lnSpc>
                <a:spcPct val="120000"/>
              </a:lnSpc>
              <a:buNone/>
            </a:pPr>
            <a:r>
              <a:rPr lang="en-MY" sz="2000" dirty="0" smtClean="0"/>
              <a:t>&lt;/</a:t>
            </a:r>
            <a:r>
              <a:rPr lang="en-MY" sz="2000" dirty="0" err="1"/>
              <a:t>thead</a:t>
            </a:r>
            <a:r>
              <a:rPr lang="en-MY" sz="2000" dirty="0" smtClean="0"/>
              <a:t>&gt;&lt;</a:t>
            </a:r>
            <a:r>
              <a:rPr lang="en-MY" sz="2000" dirty="0" err="1"/>
              <a:t>tbody</a:t>
            </a:r>
            <a:r>
              <a:rPr lang="en-MY" sz="2000" dirty="0" smtClean="0"/>
              <a:t>&gt; {</a:t>
            </a:r>
          </a:p>
          <a:p>
            <a:pPr marL="1255713" lvl="2" indent="0">
              <a:lnSpc>
                <a:spcPct val="120000"/>
              </a:lnSpc>
              <a:buNone/>
            </a:pPr>
            <a:r>
              <a:rPr lang="en-MY" sz="2000" dirty="0" err="1" smtClean="0"/>
              <a:t>this.state.vendors.map</a:t>
            </a:r>
            <a:r>
              <a:rPr lang="en-MY" sz="2000" dirty="0" smtClean="0"/>
              <a:t>((vendor, i) =&gt; </a:t>
            </a:r>
          </a:p>
          <a:p>
            <a:pPr marL="1255713" indent="0">
              <a:lnSpc>
                <a:spcPct val="120000"/>
              </a:lnSpc>
              <a:buNone/>
            </a:pPr>
            <a:r>
              <a:rPr lang="en-MY" sz="2000" dirty="0" smtClean="0"/>
              <a:t>	&lt;</a:t>
            </a:r>
            <a:r>
              <a:rPr lang="en-MY" sz="2000" dirty="0" err="1"/>
              <a:t>TableRow</a:t>
            </a:r>
            <a:r>
              <a:rPr lang="en-MY" sz="2000" dirty="0"/>
              <a:t> key={vendor.id} vendor={vendor} </a:t>
            </a:r>
            <a:r>
              <a:rPr lang="en-MY" sz="2000" dirty="0" smtClean="0"/>
              <a:t>/&gt;) }</a:t>
            </a:r>
            <a:endParaRPr lang="en-MY" sz="2000" dirty="0"/>
          </a:p>
          <a:p>
            <a:pPr marL="1255713" indent="0">
              <a:lnSpc>
                <a:spcPct val="120000"/>
              </a:lnSpc>
              <a:buNone/>
            </a:pPr>
            <a:r>
              <a:rPr lang="en-MY" sz="2000" dirty="0" smtClean="0"/>
              <a:t>&lt;/</a:t>
            </a:r>
            <a:r>
              <a:rPr lang="en-MY" sz="2000" dirty="0" err="1"/>
              <a:t>tbody</a:t>
            </a:r>
            <a:r>
              <a:rPr lang="en-MY" sz="2000" dirty="0" smtClean="0"/>
              <a:t>&gt;&lt;/</a:t>
            </a:r>
            <a:r>
              <a:rPr lang="en-MY" sz="2000" dirty="0"/>
              <a:t>table&gt;</a:t>
            </a:r>
          </a:p>
          <a:p>
            <a:pPr marL="1255713" indent="0">
              <a:lnSpc>
                <a:spcPct val="120000"/>
              </a:lnSpc>
              <a:buNone/>
            </a:pPr>
            <a:r>
              <a:rPr lang="en-MY" sz="2000" dirty="0" smtClean="0"/>
              <a:t>&lt;/</a:t>
            </a:r>
            <a:r>
              <a:rPr lang="en-MY" sz="2000" dirty="0"/>
              <a:t>div&gt;</a:t>
            </a:r>
          </a:p>
          <a:p>
            <a:pPr marL="0" indent="0">
              <a:lnSpc>
                <a:spcPct val="120000"/>
              </a:lnSpc>
              <a:buNone/>
            </a:pPr>
            <a:r>
              <a:rPr lang="en-MY" sz="2000" dirty="0" smtClean="0"/>
              <a:t>	);</a:t>
            </a:r>
            <a:endParaRPr lang="en-MY" sz="2000" dirty="0"/>
          </a:p>
          <a:p>
            <a:pPr marL="0" indent="0">
              <a:lnSpc>
                <a:spcPct val="120000"/>
              </a:lnSpc>
              <a:buNone/>
            </a:pPr>
            <a:r>
              <a:rPr lang="en-MY" sz="2000" dirty="0" smtClean="0"/>
              <a:t>}</a:t>
            </a:r>
            <a:endParaRPr lang="en-MY" sz="2000"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a:t>v</a:t>
            </a:r>
            <a:r>
              <a:rPr lang="en-MY" sz="3200" dirty="0" smtClean="0"/>
              <a:t>endors.js</a:t>
            </a:r>
            <a:endParaRPr lang="en-MY" sz="3200" dirty="0"/>
          </a:p>
        </p:txBody>
      </p:sp>
    </p:spTree>
    <p:extLst>
      <p:ext uri="{BB962C8B-B14F-4D97-AF65-F5344CB8AC3E}">
        <p14:creationId xmlns:p14="http://schemas.microsoft.com/office/powerpoint/2010/main" val="45530179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Store</a:t>
            </a:r>
            <a:endParaRPr lang="en-MY" dirty="0"/>
          </a:p>
        </p:txBody>
      </p:sp>
      <p:sp>
        <p:nvSpPr>
          <p:cNvPr id="3" name="Content Placeholder 2"/>
          <p:cNvSpPr>
            <a:spLocks noGrp="1"/>
          </p:cNvSpPr>
          <p:nvPr>
            <p:ph idx="1"/>
          </p:nvPr>
        </p:nvSpPr>
        <p:spPr/>
        <p:txBody>
          <a:bodyPr>
            <a:normAutofit/>
          </a:bodyPr>
          <a:lstStyle/>
          <a:p>
            <a:pPr marL="0" indent="0">
              <a:lnSpc>
                <a:spcPct val="150000"/>
              </a:lnSpc>
              <a:buNone/>
            </a:pPr>
            <a:r>
              <a:rPr lang="en-MY" dirty="0" smtClean="0"/>
              <a:t>Let us create a "</a:t>
            </a:r>
            <a:r>
              <a:rPr lang="en-MY" dirty="0" err="1" smtClean="0"/>
              <a:t>vendorsstore</a:t>
            </a:r>
            <a:r>
              <a:rPr lang="en-MY" dirty="0" smtClean="0"/>
              <a:t>" file under the store folder. </a:t>
            </a:r>
          </a:p>
          <a:p>
            <a:pPr marL="0" indent="0">
              <a:lnSpc>
                <a:spcPct val="150000"/>
              </a:lnSpc>
              <a:buNone/>
            </a:pPr>
            <a:r>
              <a:rPr lang="en-MY" dirty="0" smtClean="0"/>
              <a:t>Based on Flux concept the store must emit events and the components subscript to it.</a:t>
            </a:r>
          </a:p>
          <a:p>
            <a:pPr marL="0" indent="0">
              <a:buNone/>
            </a:pPr>
            <a:endParaRPr lang="en-MY" dirty="0" smtClean="0"/>
          </a:p>
          <a:p>
            <a:pPr marL="0" indent="0">
              <a:buNone/>
            </a:pPr>
            <a:r>
              <a:rPr lang="en-MY" dirty="0" smtClean="0"/>
              <a:t>import </a:t>
            </a:r>
            <a:r>
              <a:rPr lang="en-MY" dirty="0"/>
              <a:t>{ </a:t>
            </a:r>
            <a:r>
              <a:rPr lang="en-MY" dirty="0" err="1"/>
              <a:t>EventEmitter</a:t>
            </a:r>
            <a:r>
              <a:rPr lang="en-MY" dirty="0"/>
              <a:t> } from 'events';</a:t>
            </a:r>
          </a:p>
          <a:p>
            <a:pPr marL="0" indent="0">
              <a:buNone/>
            </a:pPr>
            <a:r>
              <a:rPr lang="en-MY" dirty="0" smtClean="0"/>
              <a:t>class </a:t>
            </a:r>
            <a:r>
              <a:rPr lang="en-MY" dirty="0" err="1"/>
              <a:t>VendorsStore</a:t>
            </a:r>
            <a:r>
              <a:rPr lang="en-MY" dirty="0"/>
              <a:t> extends </a:t>
            </a:r>
            <a:r>
              <a:rPr lang="en-MY" dirty="0" err="1"/>
              <a:t>EventEmitter</a:t>
            </a:r>
            <a:r>
              <a:rPr lang="en-MY" dirty="0"/>
              <a:t> {</a:t>
            </a:r>
          </a:p>
          <a:p>
            <a:pPr marL="0" indent="0">
              <a:buNone/>
            </a:pPr>
            <a:r>
              <a:rPr lang="en-MY" dirty="0" smtClean="0"/>
              <a:t>	constructor</a:t>
            </a:r>
            <a:r>
              <a:rPr lang="en-MY" dirty="0"/>
              <a:t>() {</a:t>
            </a:r>
          </a:p>
          <a:p>
            <a:pPr marL="0" indent="0">
              <a:buNone/>
            </a:pPr>
            <a:r>
              <a:rPr lang="en-MY" dirty="0" smtClean="0"/>
              <a:t>		super();</a:t>
            </a:r>
          </a:p>
          <a:p>
            <a:pPr marL="0" indent="0">
              <a:buNone/>
            </a:pPr>
            <a:r>
              <a:rPr lang="en-MY" dirty="0"/>
              <a:t>	</a:t>
            </a:r>
            <a:r>
              <a:rPr lang="en-MY" dirty="0" smtClean="0"/>
              <a:t>}</a:t>
            </a:r>
          </a:p>
          <a:p>
            <a:pPr marL="0" indent="0">
              <a:buNone/>
            </a:pPr>
            <a:r>
              <a:rPr lang="en-MY" dirty="0" smtClean="0"/>
              <a:t>}</a:t>
            </a:r>
          </a:p>
          <a:p>
            <a:pPr marL="0" indent="0">
              <a:buNone/>
            </a:pPr>
            <a:r>
              <a:rPr lang="en-MY" dirty="0" err="1"/>
              <a:t>const</a:t>
            </a:r>
            <a:r>
              <a:rPr lang="en-MY" dirty="0"/>
              <a:t> </a:t>
            </a:r>
            <a:r>
              <a:rPr lang="en-MY" dirty="0" err="1"/>
              <a:t>vendorsStore</a:t>
            </a:r>
            <a:r>
              <a:rPr lang="en-MY" dirty="0"/>
              <a:t> = new </a:t>
            </a:r>
            <a:r>
              <a:rPr lang="en-MY" dirty="0" err="1"/>
              <a:t>VendorsStore</a:t>
            </a:r>
            <a:r>
              <a:rPr lang="en-MY" dirty="0"/>
              <a:t>;</a:t>
            </a:r>
          </a:p>
          <a:p>
            <a:pPr marL="0" indent="0">
              <a:buNone/>
            </a:pPr>
            <a:r>
              <a:rPr lang="en-MY" dirty="0" smtClean="0"/>
              <a:t>export </a:t>
            </a:r>
            <a:r>
              <a:rPr lang="en-MY" dirty="0"/>
              <a:t>default </a:t>
            </a:r>
            <a:r>
              <a:rPr lang="en-MY" dirty="0" err="1"/>
              <a:t>vendorsStore</a:t>
            </a:r>
            <a:endParaRPr lang="en-MY" dirty="0"/>
          </a:p>
          <a:p>
            <a:pPr marL="0" indent="0">
              <a:lnSpc>
                <a:spcPct val="150000"/>
              </a:lnSpc>
              <a:buNone/>
            </a:pPr>
            <a:endParaRPr lang="en-MY" dirty="0" smtClean="0"/>
          </a:p>
          <a:p>
            <a:pPr marL="0" indent="0">
              <a:lnSpc>
                <a:spcPct val="150000"/>
              </a:lnSpc>
              <a:buNone/>
            </a:pPr>
            <a:endParaRPr lang="en-MY" dirty="0" smtClean="0"/>
          </a:p>
          <a:p>
            <a:pPr marL="0" indent="0">
              <a:lnSpc>
                <a:spcPct val="150000"/>
              </a:lnSpc>
              <a:buNone/>
            </a:pPr>
            <a:endParaRPr lang="en-MY"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vendorsstore.js</a:t>
            </a:r>
            <a:endParaRPr lang="en-MY" sz="3200" dirty="0"/>
          </a:p>
        </p:txBody>
      </p:sp>
    </p:spTree>
    <p:extLst>
      <p:ext uri="{BB962C8B-B14F-4D97-AF65-F5344CB8AC3E}">
        <p14:creationId xmlns:p14="http://schemas.microsoft.com/office/powerpoint/2010/main" val="269454879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Store</a:t>
            </a:r>
            <a:endParaRPr lang="en-MY" dirty="0"/>
          </a:p>
        </p:txBody>
      </p:sp>
      <p:sp>
        <p:nvSpPr>
          <p:cNvPr id="3" name="Content Placeholder 2"/>
          <p:cNvSpPr>
            <a:spLocks noGrp="1"/>
          </p:cNvSpPr>
          <p:nvPr>
            <p:ph idx="1"/>
          </p:nvPr>
        </p:nvSpPr>
        <p:spPr/>
        <p:txBody>
          <a:bodyPr>
            <a:normAutofit/>
          </a:bodyPr>
          <a:lstStyle/>
          <a:p>
            <a:pPr marL="0" indent="0">
              <a:lnSpc>
                <a:spcPct val="150000"/>
              </a:lnSpc>
              <a:buNone/>
            </a:pPr>
            <a:r>
              <a:rPr lang="en-MY" dirty="0" smtClean="0"/>
              <a:t>Let us move the data from vendors.js to vendorsstore.js</a:t>
            </a:r>
          </a:p>
          <a:p>
            <a:pPr marL="0" indent="0">
              <a:buNone/>
            </a:pPr>
            <a:endParaRPr lang="en-MY" dirty="0" smtClean="0"/>
          </a:p>
          <a:p>
            <a:pPr marL="0" indent="0">
              <a:buNone/>
            </a:pPr>
            <a:r>
              <a:rPr lang="en-MY" dirty="0" smtClean="0"/>
              <a:t>constructor</a:t>
            </a:r>
            <a:r>
              <a:rPr lang="en-MY" dirty="0"/>
              <a:t>() {</a:t>
            </a:r>
          </a:p>
          <a:p>
            <a:pPr marL="0" indent="0">
              <a:buNone/>
            </a:pPr>
            <a:r>
              <a:rPr lang="en-MY" dirty="0" smtClean="0"/>
              <a:t>	super();</a:t>
            </a:r>
          </a:p>
          <a:p>
            <a:pPr marL="0" indent="0">
              <a:buNone/>
            </a:pPr>
            <a:r>
              <a:rPr lang="en-MY" dirty="0" smtClean="0"/>
              <a:t>	</a:t>
            </a:r>
            <a:r>
              <a:rPr lang="en-MY" dirty="0" err="1" smtClean="0"/>
              <a:t>this.vendors</a:t>
            </a:r>
            <a:r>
              <a:rPr lang="en-MY" dirty="0" smtClean="0"/>
              <a:t> </a:t>
            </a:r>
            <a:r>
              <a:rPr lang="en-MY" dirty="0"/>
              <a:t>= [</a:t>
            </a:r>
          </a:p>
          <a:p>
            <a:pPr marL="0" indent="0">
              <a:buNone/>
            </a:pPr>
            <a:r>
              <a:rPr lang="en-MY" dirty="0" smtClean="0"/>
              <a:t>		{ </a:t>
            </a:r>
            <a:r>
              <a:rPr lang="en-MY" dirty="0"/>
              <a:t>"id" : "001", "name" : "Jegan", "age" : "45" },</a:t>
            </a:r>
          </a:p>
          <a:p>
            <a:pPr marL="0" indent="0">
              <a:buNone/>
            </a:pPr>
            <a:r>
              <a:rPr lang="en-MY" dirty="0" smtClean="0"/>
              <a:t>		{ </a:t>
            </a:r>
            <a:r>
              <a:rPr lang="en-MY" dirty="0"/>
              <a:t>"id" : "002", "name" : "Aida", "age" : "32" }</a:t>
            </a:r>
          </a:p>
          <a:p>
            <a:pPr marL="0" indent="0">
              <a:buNone/>
            </a:pPr>
            <a:r>
              <a:rPr lang="en-MY" dirty="0" smtClean="0"/>
              <a:t>	]</a:t>
            </a:r>
          </a:p>
          <a:p>
            <a:pPr marL="0" indent="0">
              <a:buNone/>
            </a:pPr>
            <a:r>
              <a:rPr lang="en-MY" dirty="0" smtClean="0"/>
              <a:t>}</a:t>
            </a:r>
          </a:p>
          <a:p>
            <a:pPr marL="0" indent="0">
              <a:buNone/>
            </a:pPr>
            <a:r>
              <a:rPr lang="en-MY" dirty="0" err="1"/>
              <a:t>getAllVendors</a:t>
            </a:r>
            <a:r>
              <a:rPr lang="en-MY" dirty="0"/>
              <a:t>() {</a:t>
            </a:r>
          </a:p>
          <a:p>
            <a:pPr marL="0" indent="0">
              <a:buNone/>
            </a:pPr>
            <a:r>
              <a:rPr lang="en-MY" dirty="0" smtClean="0"/>
              <a:t>	return </a:t>
            </a:r>
            <a:r>
              <a:rPr lang="en-MY" dirty="0" err="1"/>
              <a:t>this.vendors</a:t>
            </a:r>
            <a:r>
              <a:rPr lang="en-MY" dirty="0"/>
              <a:t>;</a:t>
            </a:r>
          </a:p>
          <a:p>
            <a:pPr marL="0" indent="0">
              <a:buNone/>
            </a:pPr>
            <a:r>
              <a:rPr lang="en-MY" dirty="0"/>
              <a:t>} </a:t>
            </a:r>
          </a:p>
          <a:p>
            <a:pPr marL="0" indent="0">
              <a:lnSpc>
                <a:spcPct val="150000"/>
              </a:lnSpc>
              <a:buNone/>
            </a:pPr>
            <a:endParaRPr lang="en-MY" dirty="0" smtClean="0"/>
          </a:p>
          <a:p>
            <a:pPr marL="0" indent="0">
              <a:lnSpc>
                <a:spcPct val="150000"/>
              </a:lnSpc>
              <a:buNone/>
            </a:pPr>
            <a:endParaRPr lang="en-MY"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vendorsstore.js</a:t>
            </a:r>
            <a:endParaRPr lang="en-MY" sz="3200" dirty="0"/>
          </a:p>
        </p:txBody>
      </p:sp>
    </p:spTree>
    <p:extLst>
      <p:ext uri="{BB962C8B-B14F-4D97-AF65-F5344CB8AC3E}">
        <p14:creationId xmlns:p14="http://schemas.microsoft.com/office/powerpoint/2010/main" val="3221164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Why Study JavaScript</a:t>
            </a:r>
            <a:endParaRPr lang="en-MY" sz="4800" dirty="0"/>
          </a:p>
        </p:txBody>
      </p:sp>
      <p:sp>
        <p:nvSpPr>
          <p:cNvPr id="3" name="Content Placeholder 2"/>
          <p:cNvSpPr>
            <a:spLocks noGrp="1"/>
          </p:cNvSpPr>
          <p:nvPr>
            <p:ph sz="quarter" idx="1"/>
          </p:nvPr>
        </p:nvSpPr>
        <p:spPr>
          <a:xfrm>
            <a:off x="395536" y="1268760"/>
            <a:ext cx="8352928" cy="5088632"/>
          </a:xfrm>
        </p:spPr>
        <p:txBody>
          <a:bodyPr>
            <a:normAutofit/>
          </a:bodyPr>
          <a:lstStyle/>
          <a:p>
            <a:pPr marL="114300" indent="0">
              <a:lnSpc>
                <a:spcPct val="150000"/>
              </a:lnSpc>
              <a:buNone/>
            </a:pPr>
            <a:r>
              <a:rPr lang="en-MY" sz="2000" dirty="0" smtClean="0"/>
              <a:t>JavaScript is one of the </a:t>
            </a:r>
            <a:r>
              <a:rPr lang="en-MY" sz="2000" b="1" dirty="0" smtClean="0"/>
              <a:t>3 languages</a:t>
            </a:r>
            <a:r>
              <a:rPr lang="en-MY" sz="2000" dirty="0" smtClean="0"/>
              <a:t> all web developers </a:t>
            </a:r>
            <a:r>
              <a:rPr lang="en-MY" sz="2000" b="1" dirty="0" smtClean="0"/>
              <a:t>must</a:t>
            </a:r>
            <a:r>
              <a:rPr lang="en-MY" sz="2000" dirty="0" smtClean="0"/>
              <a:t> learn:</a:t>
            </a:r>
            <a:br>
              <a:rPr lang="en-MY" sz="2000" dirty="0" smtClean="0"/>
            </a:br>
            <a:endParaRPr lang="en-MY" sz="2000" dirty="0" smtClean="0"/>
          </a:p>
          <a:p>
            <a:pPr marL="571500" indent="-457200">
              <a:lnSpc>
                <a:spcPct val="150000"/>
              </a:lnSpc>
              <a:buFont typeface="+mj-lt"/>
              <a:buAutoNum type="arabicPeriod"/>
            </a:pPr>
            <a:r>
              <a:rPr lang="en-MY" sz="2000" b="1" dirty="0" smtClean="0"/>
              <a:t>HTML</a:t>
            </a:r>
            <a:r>
              <a:rPr lang="en-MY" sz="2000" dirty="0" smtClean="0"/>
              <a:t> to define the content of web pages</a:t>
            </a:r>
          </a:p>
          <a:p>
            <a:pPr marL="571500" indent="-457200">
              <a:lnSpc>
                <a:spcPct val="150000"/>
              </a:lnSpc>
              <a:buFont typeface="+mj-lt"/>
              <a:buAutoNum type="arabicPeriod"/>
            </a:pPr>
            <a:r>
              <a:rPr lang="en-MY" sz="2000" b="1" dirty="0" smtClean="0"/>
              <a:t>CSS</a:t>
            </a:r>
            <a:r>
              <a:rPr lang="en-MY" sz="2000" dirty="0" smtClean="0"/>
              <a:t> to specify the layout of web pages</a:t>
            </a:r>
          </a:p>
          <a:p>
            <a:pPr marL="571500" indent="-457200">
              <a:lnSpc>
                <a:spcPct val="150000"/>
              </a:lnSpc>
              <a:buFont typeface="+mj-lt"/>
              <a:buAutoNum type="arabicPeriod"/>
            </a:pPr>
            <a:r>
              <a:rPr lang="en-MY" sz="2000" b="1" dirty="0" smtClean="0"/>
              <a:t>JavaScript</a:t>
            </a:r>
            <a:r>
              <a:rPr lang="en-MY" sz="2000" dirty="0" smtClean="0"/>
              <a:t> to program the behaviour of web pages </a:t>
            </a:r>
          </a:p>
          <a:p>
            <a:pPr marL="114300" indent="0">
              <a:lnSpc>
                <a:spcPct val="150000"/>
              </a:lnSpc>
              <a:buNone/>
            </a:pPr>
            <a:r>
              <a:rPr lang="en-MY" sz="2000" dirty="0" smtClean="0"/>
              <a:t/>
            </a:r>
            <a:br>
              <a:rPr lang="en-MY" sz="2000" dirty="0" smtClean="0"/>
            </a:br>
            <a:r>
              <a:rPr lang="en-MY" sz="2000" dirty="0" smtClean="0"/>
              <a:t>JavaScript works with both HTML and CSS. JavaScript was invented by Brendan </a:t>
            </a:r>
            <a:r>
              <a:rPr lang="en-MY" sz="2000" dirty="0" err="1" smtClean="0"/>
              <a:t>Eich</a:t>
            </a:r>
            <a:r>
              <a:rPr lang="en-MY" sz="2000" dirty="0" smtClean="0"/>
              <a:t> in 1995, and became an ECMA standard in 1997. ECMAScript is official name of the language. </a:t>
            </a:r>
          </a:p>
          <a:p>
            <a:pPr marL="114300" indent="0">
              <a:lnSpc>
                <a:spcPct val="150000"/>
              </a:lnSpc>
              <a:buNone/>
            </a:pPr>
            <a:endParaRPr lang="en-MY" sz="2000" dirty="0"/>
          </a:p>
        </p:txBody>
      </p:sp>
    </p:spTree>
    <p:extLst>
      <p:ext uri="{BB962C8B-B14F-4D97-AF65-F5344CB8AC3E}">
        <p14:creationId xmlns:p14="http://schemas.microsoft.com/office/powerpoint/2010/main" val="2987391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MY" sz="4800" dirty="0"/>
              <a:t>Statements</a:t>
            </a:r>
          </a:p>
        </p:txBody>
      </p:sp>
      <p:sp>
        <p:nvSpPr>
          <p:cNvPr id="3" name="Content Placeholder 2"/>
          <p:cNvSpPr>
            <a:spLocks noGrp="1"/>
          </p:cNvSpPr>
          <p:nvPr>
            <p:ph sz="quarter" idx="1"/>
          </p:nvPr>
        </p:nvSpPr>
        <p:spPr/>
        <p:txBody>
          <a:bodyPr>
            <a:normAutofit/>
          </a:bodyPr>
          <a:lstStyle/>
          <a:p>
            <a:pPr marL="114300" indent="0">
              <a:lnSpc>
                <a:spcPct val="150000"/>
              </a:lnSpc>
              <a:buNone/>
            </a:pPr>
            <a:r>
              <a:rPr lang="en-MY" sz="2000" dirty="0" smtClean="0"/>
              <a:t>JavaScript program </a:t>
            </a:r>
            <a:r>
              <a:rPr lang="en-MY" sz="2000" dirty="0"/>
              <a:t>is essentially a collection of </a:t>
            </a:r>
            <a:r>
              <a:rPr lang="en-MY" sz="2000" dirty="0" smtClean="0"/>
              <a:t>instructions to be executed. These instructions are called statements</a:t>
            </a:r>
            <a:r>
              <a:rPr lang="en-MY" sz="2000" dirty="0"/>
              <a:t>. </a:t>
            </a:r>
            <a:r>
              <a:rPr lang="en-MY" sz="2000" dirty="0" smtClean="0"/>
              <a:t> JavaScript statements are</a:t>
            </a:r>
          </a:p>
          <a:p>
            <a:pPr marL="571500" indent="-457200">
              <a:lnSpc>
                <a:spcPct val="150000"/>
              </a:lnSpc>
              <a:buFont typeface="+mj-lt"/>
              <a:buAutoNum type="arabicPeriod"/>
            </a:pPr>
            <a:r>
              <a:rPr lang="en-MY" sz="2000" dirty="0"/>
              <a:t>e</a:t>
            </a:r>
            <a:r>
              <a:rPr lang="en-MY" sz="2000" dirty="0" smtClean="0"/>
              <a:t>xecuted line by the browser</a:t>
            </a:r>
          </a:p>
          <a:p>
            <a:pPr marL="571500" indent="-457200">
              <a:lnSpc>
                <a:spcPct val="150000"/>
              </a:lnSpc>
              <a:buFont typeface="+mj-lt"/>
              <a:buAutoNum type="arabicPeriod"/>
            </a:pPr>
            <a:r>
              <a:rPr lang="en-MY" sz="2000" dirty="0"/>
              <a:t>e</a:t>
            </a:r>
            <a:r>
              <a:rPr lang="en-MY" sz="2000" dirty="0" smtClean="0"/>
              <a:t>xecuted one after the other</a:t>
            </a:r>
          </a:p>
          <a:p>
            <a:pPr marL="571500" indent="-457200">
              <a:lnSpc>
                <a:spcPct val="150000"/>
              </a:lnSpc>
              <a:buFont typeface="+mj-lt"/>
              <a:buAutoNum type="arabicPeriod"/>
            </a:pPr>
            <a:r>
              <a:rPr lang="en-MY" sz="2000" dirty="0"/>
              <a:t>e</a:t>
            </a:r>
            <a:r>
              <a:rPr lang="en-MY" sz="2000" dirty="0" smtClean="0"/>
              <a:t>xist on its own line</a:t>
            </a:r>
          </a:p>
          <a:p>
            <a:pPr marL="571500" indent="-457200">
              <a:lnSpc>
                <a:spcPct val="150000"/>
              </a:lnSpc>
              <a:buFont typeface="+mj-lt"/>
              <a:buAutoNum type="arabicPeriod"/>
            </a:pPr>
            <a:r>
              <a:rPr lang="en-MY" sz="2000" dirty="0" smtClean="0"/>
              <a:t>ends with semicolon</a:t>
            </a:r>
          </a:p>
          <a:p>
            <a:pPr marL="571500" indent="-457200">
              <a:lnSpc>
                <a:spcPct val="150000"/>
              </a:lnSpc>
              <a:buFont typeface="+mj-lt"/>
              <a:buAutoNum type="arabicPeriod"/>
            </a:pPr>
            <a:r>
              <a:rPr lang="en-MY" sz="2000" dirty="0" smtClean="0"/>
              <a:t>multiple statements can be in one line separated with semicolon</a:t>
            </a:r>
          </a:p>
          <a:p>
            <a:pPr marL="114300" indent="0">
              <a:lnSpc>
                <a:spcPct val="150000"/>
              </a:lnSpc>
              <a:buNone/>
            </a:pPr>
            <a:r>
              <a:rPr lang="en-MY" sz="2000" dirty="0" smtClean="0"/>
              <a:t>Example</a:t>
            </a:r>
          </a:p>
          <a:p>
            <a:pPr marL="114300" indent="0">
              <a:lnSpc>
                <a:spcPct val="110000"/>
              </a:lnSpc>
              <a:buNone/>
            </a:pPr>
            <a:r>
              <a:rPr lang="en-MY" i="1" dirty="0">
                <a:cs typeface="Courier New" pitchFamily="49" charset="0"/>
              </a:rPr>
              <a:t>console.log("I am a statement"); </a:t>
            </a:r>
            <a:endParaRPr lang="en-MY" i="1" dirty="0" smtClean="0">
              <a:cs typeface="Courier New" pitchFamily="49" charset="0"/>
            </a:endParaRPr>
          </a:p>
          <a:p>
            <a:pPr marL="114300" indent="0">
              <a:lnSpc>
                <a:spcPct val="110000"/>
              </a:lnSpc>
              <a:buNone/>
            </a:pPr>
            <a:r>
              <a:rPr lang="en-MY" i="1" dirty="0" smtClean="0">
                <a:cs typeface="Courier New" pitchFamily="49" charset="0"/>
              </a:rPr>
              <a:t>console.log</a:t>
            </a:r>
            <a:r>
              <a:rPr lang="en-MY" i="1" dirty="0">
                <a:cs typeface="Courier New" pitchFamily="49" charset="0"/>
              </a:rPr>
              <a:t>("I am also a statement");</a:t>
            </a:r>
            <a:endParaRPr lang="en-MY" i="1" dirty="0" smtClean="0">
              <a:cs typeface="Courier New" pitchFamily="49" charset="0"/>
            </a:endParaRPr>
          </a:p>
        </p:txBody>
      </p:sp>
    </p:spTree>
    <p:extLst>
      <p:ext uri="{BB962C8B-B14F-4D97-AF65-F5344CB8AC3E}">
        <p14:creationId xmlns:p14="http://schemas.microsoft.com/office/powerpoint/2010/main" val="3482806735"/>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Store</a:t>
            </a:r>
            <a:endParaRPr lang="en-MY" dirty="0"/>
          </a:p>
        </p:txBody>
      </p:sp>
      <p:sp>
        <p:nvSpPr>
          <p:cNvPr id="3" name="Content Placeholder 2"/>
          <p:cNvSpPr>
            <a:spLocks noGrp="1"/>
          </p:cNvSpPr>
          <p:nvPr>
            <p:ph idx="1"/>
          </p:nvPr>
        </p:nvSpPr>
        <p:spPr/>
        <p:txBody>
          <a:bodyPr>
            <a:normAutofit/>
          </a:bodyPr>
          <a:lstStyle/>
          <a:p>
            <a:pPr marL="0" indent="0">
              <a:lnSpc>
                <a:spcPct val="150000"/>
              </a:lnSpc>
              <a:buNone/>
            </a:pPr>
            <a:r>
              <a:rPr lang="en-MY" dirty="0" smtClean="0"/>
              <a:t>Let us move the data from vendors.js to vendorsstore.js</a:t>
            </a:r>
          </a:p>
          <a:p>
            <a:pPr marL="0" indent="0">
              <a:buNone/>
            </a:pPr>
            <a:endParaRPr lang="en-MY" dirty="0" smtClean="0"/>
          </a:p>
          <a:p>
            <a:pPr marL="0" indent="0">
              <a:buNone/>
            </a:pPr>
            <a:r>
              <a:rPr lang="en-MY" dirty="0" smtClean="0"/>
              <a:t>constructor</a:t>
            </a:r>
            <a:r>
              <a:rPr lang="en-MY" dirty="0"/>
              <a:t>() {</a:t>
            </a:r>
          </a:p>
          <a:p>
            <a:pPr marL="0" indent="0">
              <a:buNone/>
            </a:pPr>
            <a:r>
              <a:rPr lang="en-MY" dirty="0" smtClean="0"/>
              <a:t>	super();</a:t>
            </a:r>
          </a:p>
          <a:p>
            <a:pPr marL="0" indent="0">
              <a:buNone/>
            </a:pPr>
            <a:r>
              <a:rPr lang="en-MY" dirty="0" smtClean="0"/>
              <a:t>	</a:t>
            </a:r>
            <a:r>
              <a:rPr lang="en-MY" dirty="0" err="1" smtClean="0"/>
              <a:t>this.vendors</a:t>
            </a:r>
            <a:r>
              <a:rPr lang="en-MY" dirty="0" smtClean="0"/>
              <a:t> </a:t>
            </a:r>
            <a:r>
              <a:rPr lang="en-MY" dirty="0"/>
              <a:t>= </a:t>
            </a:r>
            <a:r>
              <a:rPr lang="en-MY" dirty="0" smtClean="0"/>
              <a:t>[</a:t>
            </a:r>
            <a:endParaRPr lang="en-MY" dirty="0"/>
          </a:p>
          <a:p>
            <a:pPr marL="1433513" indent="0">
              <a:buNone/>
            </a:pPr>
            <a:r>
              <a:rPr lang="en-MY" dirty="0" smtClean="0"/>
              <a:t>	{ </a:t>
            </a:r>
            <a:r>
              <a:rPr lang="en-MY" dirty="0"/>
              <a:t>"id" : "001", "name" : "Jegan", "age" : "45" },</a:t>
            </a:r>
          </a:p>
          <a:p>
            <a:pPr marL="1433513" indent="0">
              <a:buNone/>
            </a:pPr>
            <a:r>
              <a:rPr lang="en-MY" dirty="0" smtClean="0"/>
              <a:t>	{ </a:t>
            </a:r>
            <a:r>
              <a:rPr lang="en-MY" dirty="0"/>
              <a:t>"id" : "002", "name" : "Aida", "age" : "32" </a:t>
            </a:r>
            <a:r>
              <a:rPr lang="en-MY" dirty="0" smtClean="0"/>
              <a:t>}</a:t>
            </a:r>
          </a:p>
          <a:p>
            <a:pPr marL="0" indent="0">
              <a:buNone/>
            </a:pPr>
            <a:r>
              <a:rPr lang="en-MY" dirty="0"/>
              <a:t>	</a:t>
            </a:r>
            <a:r>
              <a:rPr lang="en-MY" dirty="0" smtClean="0"/>
              <a:t>]</a:t>
            </a:r>
          </a:p>
          <a:p>
            <a:pPr marL="0" indent="0">
              <a:buNone/>
            </a:pPr>
            <a:r>
              <a:rPr lang="en-MY" dirty="0" smtClean="0"/>
              <a:t>}</a:t>
            </a:r>
          </a:p>
          <a:p>
            <a:pPr marL="0" indent="0">
              <a:buNone/>
            </a:pPr>
            <a:r>
              <a:rPr lang="en-MY" dirty="0" err="1"/>
              <a:t>getAllVendors</a:t>
            </a:r>
            <a:r>
              <a:rPr lang="en-MY" dirty="0"/>
              <a:t>() {</a:t>
            </a:r>
          </a:p>
          <a:p>
            <a:pPr marL="0" indent="0">
              <a:buNone/>
            </a:pPr>
            <a:r>
              <a:rPr lang="en-MY" dirty="0" smtClean="0"/>
              <a:t>	return </a:t>
            </a:r>
            <a:r>
              <a:rPr lang="en-MY" dirty="0" err="1"/>
              <a:t>this.vendors</a:t>
            </a:r>
            <a:r>
              <a:rPr lang="en-MY" dirty="0"/>
              <a:t>;</a:t>
            </a:r>
          </a:p>
          <a:p>
            <a:pPr marL="0" indent="0">
              <a:buNone/>
            </a:pPr>
            <a:r>
              <a:rPr lang="en-MY" dirty="0"/>
              <a:t>} </a:t>
            </a:r>
          </a:p>
          <a:p>
            <a:pPr marL="0" indent="0">
              <a:lnSpc>
                <a:spcPct val="150000"/>
              </a:lnSpc>
              <a:buNone/>
            </a:pPr>
            <a:endParaRPr lang="en-MY" dirty="0" smtClean="0"/>
          </a:p>
          <a:p>
            <a:pPr marL="0" indent="0">
              <a:lnSpc>
                <a:spcPct val="150000"/>
              </a:lnSpc>
              <a:buNone/>
            </a:pPr>
            <a:endParaRPr lang="en-MY"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vendorsstore.js</a:t>
            </a:r>
            <a:endParaRPr lang="en-MY" sz="3200" dirty="0"/>
          </a:p>
        </p:txBody>
      </p:sp>
    </p:spTree>
    <p:extLst>
      <p:ext uri="{BB962C8B-B14F-4D97-AF65-F5344CB8AC3E}">
        <p14:creationId xmlns:p14="http://schemas.microsoft.com/office/powerpoint/2010/main" val="69896705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Components</a:t>
            </a:r>
            <a:endParaRPr lang="en-MY" dirty="0"/>
          </a:p>
        </p:txBody>
      </p:sp>
      <p:sp>
        <p:nvSpPr>
          <p:cNvPr id="3" name="Content Placeholder 2"/>
          <p:cNvSpPr>
            <a:spLocks noGrp="1"/>
          </p:cNvSpPr>
          <p:nvPr>
            <p:ph idx="1"/>
          </p:nvPr>
        </p:nvSpPr>
        <p:spPr/>
        <p:txBody>
          <a:bodyPr>
            <a:normAutofit/>
          </a:bodyPr>
          <a:lstStyle/>
          <a:p>
            <a:pPr marL="0" indent="0">
              <a:buNone/>
            </a:pPr>
            <a:r>
              <a:rPr lang="en-MY" dirty="0" smtClean="0"/>
              <a:t>Let us remove the date and fix the constructor of the vendors Component</a:t>
            </a:r>
          </a:p>
          <a:p>
            <a:pPr marL="0" indent="0">
              <a:buNone/>
            </a:pPr>
            <a:endParaRPr lang="en-MY" dirty="0" smtClean="0"/>
          </a:p>
          <a:p>
            <a:pPr marL="0" indent="0">
              <a:buNone/>
            </a:pPr>
            <a:r>
              <a:rPr lang="en-MY" dirty="0" smtClean="0"/>
              <a:t>import </a:t>
            </a:r>
            <a:r>
              <a:rPr lang="en-MY" dirty="0" err="1"/>
              <a:t>VendorsStore</a:t>
            </a:r>
            <a:r>
              <a:rPr lang="en-MY" dirty="0"/>
              <a:t> from '../store/</a:t>
            </a:r>
            <a:r>
              <a:rPr lang="en-MY" dirty="0" err="1"/>
              <a:t>vendorsstore</a:t>
            </a:r>
            <a:r>
              <a:rPr lang="en-MY" dirty="0"/>
              <a:t>'</a:t>
            </a:r>
          </a:p>
          <a:p>
            <a:pPr marL="0" indent="0">
              <a:buNone/>
            </a:pPr>
            <a:endParaRPr lang="en-MY" dirty="0" smtClean="0"/>
          </a:p>
          <a:p>
            <a:pPr marL="0" indent="0">
              <a:buNone/>
            </a:pPr>
            <a:r>
              <a:rPr lang="en-MY" dirty="0"/>
              <a:t>constructor() </a:t>
            </a:r>
            <a:r>
              <a:rPr lang="en-MY" dirty="0" smtClean="0"/>
              <a:t>{</a:t>
            </a:r>
          </a:p>
          <a:p>
            <a:pPr marL="355600" indent="0">
              <a:buNone/>
            </a:pPr>
            <a:r>
              <a:rPr lang="en-MY" dirty="0" smtClean="0"/>
              <a:t>super();</a:t>
            </a:r>
          </a:p>
          <a:p>
            <a:pPr marL="355600" indent="0">
              <a:buNone/>
            </a:pPr>
            <a:r>
              <a:rPr lang="en-MY" dirty="0" err="1" smtClean="0"/>
              <a:t>this.state</a:t>
            </a:r>
            <a:r>
              <a:rPr lang="en-MY" dirty="0" smtClean="0"/>
              <a:t> </a:t>
            </a:r>
            <a:r>
              <a:rPr lang="en-MY" dirty="0"/>
              <a:t>= </a:t>
            </a:r>
            <a:r>
              <a:rPr lang="en-MY" dirty="0" smtClean="0"/>
              <a:t>{</a:t>
            </a:r>
          </a:p>
          <a:p>
            <a:pPr marL="355600" indent="0">
              <a:buNone/>
            </a:pPr>
            <a:r>
              <a:rPr lang="en-MY" dirty="0"/>
              <a:t>	</a:t>
            </a:r>
            <a:r>
              <a:rPr lang="en-MY" dirty="0" smtClean="0"/>
              <a:t>vendors: </a:t>
            </a:r>
            <a:r>
              <a:rPr lang="en-MY" dirty="0" err="1" smtClean="0"/>
              <a:t>VendorsStore.getAllVendors</a:t>
            </a:r>
            <a:r>
              <a:rPr lang="en-MY" dirty="0" smtClean="0"/>
              <a:t>();</a:t>
            </a:r>
          </a:p>
          <a:p>
            <a:pPr marL="355600" indent="0">
              <a:buNone/>
            </a:pPr>
            <a:r>
              <a:rPr lang="en-MY" dirty="0"/>
              <a:t>}</a:t>
            </a:r>
          </a:p>
          <a:p>
            <a:pPr marL="0" indent="0">
              <a:buNone/>
            </a:pPr>
            <a:r>
              <a:rPr lang="en-MY" dirty="0" smtClean="0"/>
              <a:t>}; </a:t>
            </a:r>
          </a:p>
          <a:p>
            <a:pPr marL="0" indent="0">
              <a:buNone/>
            </a:pPr>
            <a:endParaRPr lang="en-MY" dirty="0"/>
          </a:p>
          <a:p>
            <a:pPr marL="0" indent="0">
              <a:buNone/>
            </a:pPr>
            <a:r>
              <a:rPr lang="en-MY" dirty="0" smtClean="0"/>
              <a:t>Everything works same as before</a:t>
            </a:r>
            <a:endParaRPr lang="en-MY" dirty="0"/>
          </a:p>
          <a:p>
            <a:pPr marL="0" indent="0">
              <a:buNone/>
            </a:pPr>
            <a:endParaRPr lang="en-MY"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a:t>v</a:t>
            </a:r>
            <a:r>
              <a:rPr lang="en-MY" sz="3200" dirty="0" smtClean="0"/>
              <a:t>endors.js</a:t>
            </a:r>
            <a:endParaRPr lang="en-MY" sz="3200" dirty="0"/>
          </a:p>
        </p:txBody>
      </p:sp>
    </p:spTree>
    <p:extLst>
      <p:ext uri="{BB962C8B-B14F-4D97-AF65-F5344CB8AC3E}">
        <p14:creationId xmlns:p14="http://schemas.microsoft.com/office/powerpoint/2010/main" val="153455923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Events</a:t>
            </a:r>
            <a:endParaRPr lang="en-MY" dirty="0"/>
          </a:p>
        </p:txBody>
      </p:sp>
      <p:sp>
        <p:nvSpPr>
          <p:cNvPr id="3" name="Content Placeholder 2"/>
          <p:cNvSpPr>
            <a:spLocks noGrp="1"/>
          </p:cNvSpPr>
          <p:nvPr>
            <p:ph idx="1"/>
          </p:nvPr>
        </p:nvSpPr>
        <p:spPr>
          <a:xfrm>
            <a:off x="457200" y="1268760"/>
            <a:ext cx="7542148" cy="5328592"/>
          </a:xfrm>
        </p:spPr>
        <p:txBody>
          <a:bodyPr>
            <a:normAutofit/>
          </a:bodyPr>
          <a:lstStyle/>
          <a:p>
            <a:pPr marL="0" indent="0">
              <a:lnSpc>
                <a:spcPct val="150000"/>
              </a:lnSpc>
              <a:buNone/>
            </a:pPr>
            <a:r>
              <a:rPr lang="en-MY" dirty="0" smtClean="0"/>
              <a:t>Now the data is already moved to the store. Based on the Flex concept, whenever the store changes it must automatically trigger an event to update the view. Add a </a:t>
            </a:r>
            <a:r>
              <a:rPr lang="en-MY" dirty="0" err="1" smtClean="0"/>
              <a:t>createNewVendor</a:t>
            </a:r>
            <a:r>
              <a:rPr lang="en-MY" dirty="0" smtClean="0"/>
              <a:t> method in the </a:t>
            </a:r>
            <a:r>
              <a:rPr lang="en-MY" dirty="0" err="1" smtClean="0"/>
              <a:t>vendorsstore</a:t>
            </a:r>
            <a:r>
              <a:rPr lang="en-MY" dirty="0" smtClean="0"/>
              <a:t>.</a:t>
            </a:r>
          </a:p>
          <a:p>
            <a:pPr marL="0" indent="0">
              <a:buNone/>
            </a:pPr>
            <a:endParaRPr lang="en-MY" dirty="0" smtClean="0"/>
          </a:p>
          <a:p>
            <a:pPr marL="0" indent="0">
              <a:buNone/>
            </a:pPr>
            <a:r>
              <a:rPr lang="en-MY" dirty="0" err="1" smtClean="0"/>
              <a:t>createNewVendor</a:t>
            </a:r>
            <a:r>
              <a:rPr lang="en-MY" dirty="0" smtClean="0"/>
              <a:t>(</a:t>
            </a:r>
            <a:r>
              <a:rPr lang="en-MY" dirty="0"/>
              <a:t>n</a:t>
            </a:r>
            <a:r>
              <a:rPr lang="en-MY" dirty="0" smtClean="0"/>
              <a:t>ame</a:t>
            </a:r>
            <a:r>
              <a:rPr lang="en-MY" dirty="0"/>
              <a:t>, age) {</a:t>
            </a:r>
          </a:p>
          <a:p>
            <a:pPr marL="0" indent="0">
              <a:buNone/>
            </a:pPr>
            <a:r>
              <a:rPr lang="en-MY" dirty="0" smtClean="0"/>
              <a:t>	let </a:t>
            </a:r>
            <a:r>
              <a:rPr lang="en-MY" dirty="0"/>
              <a:t>id = </a:t>
            </a:r>
            <a:r>
              <a:rPr lang="en-MY" dirty="0" err="1"/>
              <a:t>Date.now</a:t>
            </a:r>
            <a:r>
              <a:rPr lang="en-MY" dirty="0"/>
              <a:t>();</a:t>
            </a:r>
          </a:p>
          <a:p>
            <a:pPr marL="0" indent="0">
              <a:buNone/>
            </a:pPr>
            <a:r>
              <a:rPr lang="en-MY" dirty="0" smtClean="0"/>
              <a:t>	</a:t>
            </a:r>
            <a:r>
              <a:rPr lang="en-MY" dirty="0" err="1" smtClean="0"/>
              <a:t>this.vendors.vendors.push</a:t>
            </a:r>
            <a:r>
              <a:rPr lang="en-MY" dirty="0"/>
              <a:t>(</a:t>
            </a:r>
          </a:p>
          <a:p>
            <a:pPr marL="0" indent="0">
              <a:buNone/>
            </a:pPr>
            <a:r>
              <a:rPr lang="en-MY" dirty="0" smtClean="0"/>
              <a:t>		{</a:t>
            </a:r>
            <a:r>
              <a:rPr lang="en-MY" dirty="0"/>
              <a:t>id, </a:t>
            </a:r>
            <a:r>
              <a:rPr lang="en-MY" dirty="0" smtClean="0"/>
              <a:t>name</a:t>
            </a:r>
            <a:r>
              <a:rPr lang="en-MY" dirty="0"/>
              <a:t>, age}</a:t>
            </a:r>
          </a:p>
          <a:p>
            <a:pPr marL="0" indent="0">
              <a:buNone/>
            </a:pPr>
            <a:r>
              <a:rPr lang="en-MY" dirty="0" smtClean="0"/>
              <a:t>	);</a:t>
            </a:r>
            <a:endParaRPr lang="en-MY" dirty="0"/>
          </a:p>
          <a:p>
            <a:pPr marL="0" indent="0">
              <a:buNone/>
            </a:pPr>
            <a:r>
              <a:rPr lang="en-MY" dirty="0" smtClean="0"/>
              <a:t>	</a:t>
            </a:r>
            <a:r>
              <a:rPr lang="en-MY" dirty="0" err="1" smtClean="0"/>
              <a:t>this.emit</a:t>
            </a:r>
            <a:r>
              <a:rPr lang="en-MY" dirty="0"/>
              <a:t>("change");</a:t>
            </a:r>
          </a:p>
          <a:p>
            <a:pPr marL="0" indent="0">
              <a:buNone/>
            </a:pPr>
            <a:r>
              <a:rPr lang="en-MY" dirty="0" smtClean="0"/>
              <a:t>}</a:t>
            </a:r>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vendorsstore.js</a:t>
            </a:r>
            <a:endParaRPr lang="en-MY" sz="3200" dirty="0"/>
          </a:p>
        </p:txBody>
      </p:sp>
    </p:spTree>
    <p:extLst>
      <p:ext uri="{BB962C8B-B14F-4D97-AF65-F5344CB8AC3E}">
        <p14:creationId xmlns:p14="http://schemas.microsoft.com/office/powerpoint/2010/main" val="39315403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Events</a:t>
            </a:r>
            <a:endParaRPr lang="en-MY" dirty="0"/>
          </a:p>
        </p:txBody>
      </p:sp>
      <p:sp>
        <p:nvSpPr>
          <p:cNvPr id="3" name="Content Placeholder 2"/>
          <p:cNvSpPr>
            <a:spLocks noGrp="1"/>
          </p:cNvSpPr>
          <p:nvPr>
            <p:ph idx="1"/>
          </p:nvPr>
        </p:nvSpPr>
        <p:spPr/>
        <p:txBody>
          <a:bodyPr/>
          <a:lstStyle/>
          <a:p>
            <a:pPr marL="0" indent="0">
              <a:buNone/>
            </a:pPr>
            <a:r>
              <a:rPr lang="en-MY" dirty="0" smtClean="0"/>
              <a:t>Let us subscribe this event in the vendors</a:t>
            </a:r>
          </a:p>
          <a:p>
            <a:pPr marL="0" indent="0">
              <a:buNone/>
            </a:pPr>
            <a:endParaRPr lang="en-MY" dirty="0"/>
          </a:p>
          <a:p>
            <a:pPr marL="0" indent="0">
              <a:buNone/>
            </a:pPr>
            <a:r>
              <a:rPr lang="en-MY" dirty="0" err="1"/>
              <a:t>componentWillMount</a:t>
            </a:r>
            <a:r>
              <a:rPr lang="en-MY" dirty="0"/>
              <a:t>() {</a:t>
            </a:r>
          </a:p>
          <a:p>
            <a:pPr marL="0" indent="0">
              <a:buNone/>
            </a:pPr>
            <a:r>
              <a:rPr lang="en-MY" dirty="0" smtClean="0"/>
              <a:t>	</a:t>
            </a:r>
            <a:r>
              <a:rPr lang="en-MY" dirty="0" err="1" smtClean="0"/>
              <a:t>VendorsStore.on</a:t>
            </a:r>
            <a:r>
              <a:rPr lang="en-MY" dirty="0"/>
              <a:t>("change", ()=&gt; {</a:t>
            </a:r>
          </a:p>
          <a:p>
            <a:pPr marL="0" indent="0">
              <a:buNone/>
            </a:pPr>
            <a:r>
              <a:rPr lang="en-MY" dirty="0" smtClean="0"/>
              <a:t>		</a:t>
            </a:r>
            <a:r>
              <a:rPr lang="en-MY" dirty="0" err="1" smtClean="0"/>
              <a:t>this.setState</a:t>
            </a:r>
            <a:r>
              <a:rPr lang="en-MY" dirty="0"/>
              <a:t>({</a:t>
            </a:r>
          </a:p>
          <a:p>
            <a:pPr marL="2333625" indent="0">
              <a:buNone/>
            </a:pPr>
            <a:r>
              <a:rPr lang="en-MY" dirty="0" smtClean="0"/>
              <a:t>vendor</a:t>
            </a:r>
            <a:r>
              <a:rPr lang="en-MY" dirty="0"/>
              <a:t>: </a:t>
            </a:r>
            <a:r>
              <a:rPr lang="en-MY" dirty="0" err="1" smtClean="0"/>
              <a:t>VendorsStore.getAllVendors</a:t>
            </a:r>
            <a:r>
              <a:rPr lang="en-MY" dirty="0"/>
              <a:t>()</a:t>
            </a:r>
          </a:p>
          <a:p>
            <a:pPr marL="0" indent="0">
              <a:buNone/>
            </a:pPr>
            <a:r>
              <a:rPr lang="en-MY" dirty="0" smtClean="0"/>
              <a:t>		})</a:t>
            </a:r>
            <a:endParaRPr lang="en-MY" dirty="0"/>
          </a:p>
          <a:p>
            <a:pPr marL="0" indent="0">
              <a:buNone/>
            </a:pPr>
            <a:r>
              <a:rPr lang="en-MY" dirty="0" smtClean="0"/>
              <a:t>	})</a:t>
            </a:r>
            <a:endParaRPr lang="en-MY" dirty="0"/>
          </a:p>
          <a:p>
            <a:pPr marL="0" indent="0">
              <a:buNone/>
            </a:pPr>
            <a:r>
              <a:rPr lang="en-MY" dirty="0"/>
              <a:t>}</a:t>
            </a:r>
          </a:p>
          <a:p>
            <a:pPr marL="0" indent="0">
              <a:buNone/>
            </a:pPr>
            <a:endParaRPr lang="en-MY"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a:t>v</a:t>
            </a:r>
            <a:r>
              <a:rPr lang="en-MY" sz="3200" dirty="0" smtClean="0"/>
              <a:t>endors.js</a:t>
            </a:r>
            <a:endParaRPr lang="en-MY" sz="3200" dirty="0"/>
          </a:p>
        </p:txBody>
      </p:sp>
    </p:spTree>
    <p:extLst>
      <p:ext uri="{BB962C8B-B14F-4D97-AF65-F5344CB8AC3E}">
        <p14:creationId xmlns:p14="http://schemas.microsoft.com/office/powerpoint/2010/main" val="67644252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Events</a:t>
            </a:r>
            <a:endParaRPr lang="en-MY" dirty="0"/>
          </a:p>
        </p:txBody>
      </p:sp>
      <p:sp>
        <p:nvSpPr>
          <p:cNvPr id="3" name="Content Placeholder 2"/>
          <p:cNvSpPr>
            <a:spLocks noGrp="1"/>
          </p:cNvSpPr>
          <p:nvPr>
            <p:ph idx="1"/>
          </p:nvPr>
        </p:nvSpPr>
        <p:spPr/>
        <p:txBody>
          <a:bodyPr/>
          <a:lstStyle/>
          <a:p>
            <a:pPr marL="0" indent="0">
              <a:lnSpc>
                <a:spcPct val="150000"/>
              </a:lnSpc>
              <a:buNone/>
            </a:pPr>
            <a:r>
              <a:rPr lang="en-MY" dirty="0" smtClean="0"/>
              <a:t>Let us test the </a:t>
            </a:r>
            <a:r>
              <a:rPr lang="en-MY" dirty="0" err="1" smtClean="0"/>
              <a:t>CreateNewVendor</a:t>
            </a:r>
            <a:r>
              <a:rPr lang="en-MY" dirty="0" smtClean="0"/>
              <a:t> Event</a:t>
            </a:r>
          </a:p>
          <a:p>
            <a:pPr marL="0" indent="0">
              <a:lnSpc>
                <a:spcPct val="150000"/>
              </a:lnSpc>
              <a:buNone/>
            </a:pPr>
            <a:r>
              <a:rPr lang="en-MY" b="1" dirty="0" smtClean="0"/>
              <a:t>Add a Button</a:t>
            </a:r>
          </a:p>
          <a:p>
            <a:pPr marL="0" indent="0">
              <a:lnSpc>
                <a:spcPct val="150000"/>
              </a:lnSpc>
              <a:buNone/>
            </a:pPr>
            <a:r>
              <a:rPr lang="en-MY" dirty="0"/>
              <a:t>&lt;button </a:t>
            </a:r>
            <a:r>
              <a:rPr lang="en-MY" dirty="0" err="1"/>
              <a:t>onClick</a:t>
            </a:r>
            <a:r>
              <a:rPr lang="en-MY" dirty="0"/>
              <a:t> = {</a:t>
            </a:r>
            <a:r>
              <a:rPr lang="en-MY" dirty="0" err="1"/>
              <a:t>this.addVendor</a:t>
            </a:r>
            <a:r>
              <a:rPr lang="en-MY" dirty="0"/>
              <a:t>}&gt;Add&lt;/button&gt;</a:t>
            </a:r>
          </a:p>
          <a:p>
            <a:pPr marL="0" indent="0">
              <a:lnSpc>
                <a:spcPct val="150000"/>
              </a:lnSpc>
              <a:buNone/>
            </a:pPr>
            <a:r>
              <a:rPr lang="en-MY" b="1" dirty="0" smtClean="0"/>
              <a:t>Add an Event</a:t>
            </a:r>
          </a:p>
          <a:p>
            <a:pPr marL="0" indent="0">
              <a:lnSpc>
                <a:spcPct val="150000"/>
              </a:lnSpc>
              <a:buNone/>
            </a:pPr>
            <a:r>
              <a:rPr lang="en-MY" dirty="0" err="1"/>
              <a:t>addVendor</a:t>
            </a:r>
            <a:r>
              <a:rPr lang="en-MY" dirty="0"/>
              <a:t>() {</a:t>
            </a:r>
          </a:p>
          <a:p>
            <a:pPr marL="0" indent="0">
              <a:lnSpc>
                <a:spcPct val="150000"/>
              </a:lnSpc>
              <a:buNone/>
            </a:pPr>
            <a:r>
              <a:rPr lang="en-MY" dirty="0" smtClean="0"/>
              <a:t>	</a:t>
            </a:r>
            <a:r>
              <a:rPr lang="en-MY" dirty="0" err="1" smtClean="0"/>
              <a:t>VendorsStore.createNewVendor</a:t>
            </a:r>
            <a:r>
              <a:rPr lang="en-MY" dirty="0"/>
              <a:t>("</a:t>
            </a:r>
            <a:r>
              <a:rPr lang="en-MY" dirty="0" err="1"/>
              <a:t>Khairi</a:t>
            </a:r>
            <a:r>
              <a:rPr lang="en-MY" dirty="0"/>
              <a:t>", 52);</a:t>
            </a:r>
          </a:p>
          <a:p>
            <a:pPr marL="0" indent="0">
              <a:lnSpc>
                <a:spcPct val="150000"/>
              </a:lnSpc>
              <a:buNone/>
            </a:pPr>
            <a:r>
              <a:rPr lang="en-MY" dirty="0"/>
              <a:t>};</a:t>
            </a:r>
          </a:p>
          <a:p>
            <a:pPr marL="0" indent="0">
              <a:lnSpc>
                <a:spcPct val="150000"/>
              </a:lnSpc>
              <a:buNone/>
            </a:pPr>
            <a:r>
              <a:rPr lang="en-MY" b="1" dirty="0" smtClean="0"/>
              <a:t>Bind the Event</a:t>
            </a:r>
          </a:p>
          <a:p>
            <a:pPr marL="0" indent="0">
              <a:lnSpc>
                <a:spcPct val="150000"/>
              </a:lnSpc>
              <a:buNone/>
            </a:pPr>
            <a:r>
              <a:rPr lang="en-MY" dirty="0" err="1"/>
              <a:t>this.addVendor</a:t>
            </a:r>
            <a:r>
              <a:rPr lang="en-MY" dirty="0"/>
              <a:t> = </a:t>
            </a:r>
            <a:r>
              <a:rPr lang="en-MY" dirty="0" err="1"/>
              <a:t>this.addVendor.bind</a:t>
            </a:r>
            <a:r>
              <a:rPr lang="en-MY" dirty="0"/>
              <a:t>(this);</a:t>
            </a:r>
          </a:p>
          <a:p>
            <a:pPr marL="0" indent="0">
              <a:lnSpc>
                <a:spcPct val="150000"/>
              </a:lnSpc>
              <a:buNone/>
            </a:pPr>
            <a:endParaRPr lang="en-MY"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a:t>v</a:t>
            </a:r>
            <a:r>
              <a:rPr lang="en-MY" sz="3200" dirty="0" smtClean="0"/>
              <a:t>endors.js</a:t>
            </a:r>
            <a:endParaRPr lang="en-MY" sz="3200" dirty="0"/>
          </a:p>
        </p:txBody>
      </p:sp>
    </p:spTree>
    <p:extLst>
      <p:ext uri="{BB962C8B-B14F-4D97-AF65-F5344CB8AC3E}">
        <p14:creationId xmlns:p14="http://schemas.microsoft.com/office/powerpoint/2010/main" val="102915759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Dispatcher</a:t>
            </a:r>
            <a:endParaRPr lang="en-MY" dirty="0"/>
          </a:p>
        </p:txBody>
      </p:sp>
      <p:sp>
        <p:nvSpPr>
          <p:cNvPr id="3" name="Content Placeholder 2"/>
          <p:cNvSpPr>
            <a:spLocks noGrp="1"/>
          </p:cNvSpPr>
          <p:nvPr>
            <p:ph idx="1"/>
          </p:nvPr>
        </p:nvSpPr>
        <p:spPr/>
        <p:txBody>
          <a:bodyPr/>
          <a:lstStyle/>
          <a:p>
            <a:pPr marL="0" indent="0">
              <a:lnSpc>
                <a:spcPct val="150000"/>
              </a:lnSpc>
              <a:buNone/>
            </a:pPr>
            <a:r>
              <a:rPr lang="en-MY" dirty="0" smtClean="0"/>
              <a:t>Dispatcher is inside the library flux. </a:t>
            </a:r>
          </a:p>
          <a:p>
            <a:pPr marL="0" indent="0">
              <a:lnSpc>
                <a:spcPct val="150000"/>
              </a:lnSpc>
              <a:buNone/>
            </a:pPr>
            <a:r>
              <a:rPr lang="en-MY" dirty="0" smtClean="0"/>
              <a:t>Let us install flux using the following command</a:t>
            </a:r>
          </a:p>
          <a:p>
            <a:pPr marL="0" indent="0">
              <a:lnSpc>
                <a:spcPct val="150000"/>
              </a:lnSpc>
              <a:buNone/>
            </a:pPr>
            <a:r>
              <a:rPr lang="en-MY" b="1" dirty="0" err="1" smtClean="0"/>
              <a:t>npm</a:t>
            </a:r>
            <a:r>
              <a:rPr lang="en-MY" b="1" dirty="0" smtClean="0"/>
              <a:t> install flux</a:t>
            </a:r>
          </a:p>
          <a:p>
            <a:pPr marL="0" indent="0">
              <a:lnSpc>
                <a:spcPct val="150000"/>
              </a:lnSpc>
              <a:buNone/>
            </a:pPr>
            <a:r>
              <a:rPr lang="en-MY" dirty="0" err="1" smtClean="0"/>
              <a:t>Cretae</a:t>
            </a:r>
            <a:r>
              <a:rPr lang="en-MY" dirty="0" smtClean="0"/>
              <a:t> a dispatcher.js file </a:t>
            </a:r>
          </a:p>
          <a:p>
            <a:pPr marL="0" indent="0">
              <a:lnSpc>
                <a:spcPct val="150000"/>
              </a:lnSpc>
              <a:buNone/>
            </a:pPr>
            <a:r>
              <a:rPr lang="en-MY" dirty="0" smtClean="0"/>
              <a:t>In the file import dispatcher library and export the Dispatcher</a:t>
            </a:r>
          </a:p>
          <a:p>
            <a:pPr marL="0" indent="0">
              <a:lnSpc>
                <a:spcPct val="150000"/>
              </a:lnSpc>
              <a:buNone/>
            </a:pPr>
            <a:endParaRPr lang="en-MY" dirty="0" smtClean="0"/>
          </a:p>
          <a:p>
            <a:pPr marL="0" indent="0">
              <a:lnSpc>
                <a:spcPct val="150000"/>
              </a:lnSpc>
              <a:buNone/>
            </a:pPr>
            <a:r>
              <a:rPr lang="en-MY" dirty="0" smtClean="0"/>
              <a:t>import </a:t>
            </a:r>
            <a:r>
              <a:rPr lang="en-MY" dirty="0"/>
              <a:t>{ Dispatcher } from "flux";</a:t>
            </a:r>
          </a:p>
          <a:p>
            <a:pPr marL="0" indent="0">
              <a:lnSpc>
                <a:spcPct val="150000"/>
              </a:lnSpc>
              <a:buNone/>
            </a:pPr>
            <a:r>
              <a:rPr lang="en-MY" dirty="0" smtClean="0"/>
              <a:t>export </a:t>
            </a:r>
            <a:r>
              <a:rPr lang="en-MY" dirty="0"/>
              <a:t>default new Dispatcher</a:t>
            </a:r>
          </a:p>
          <a:p>
            <a:pPr marL="0" indent="0">
              <a:lnSpc>
                <a:spcPct val="150000"/>
              </a:lnSpc>
              <a:buNone/>
            </a:pPr>
            <a:endParaRPr lang="en-MY" dirty="0" smtClean="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dispatcher.js</a:t>
            </a:r>
            <a:endParaRPr lang="en-MY" sz="3200" dirty="0"/>
          </a:p>
        </p:txBody>
      </p:sp>
    </p:spTree>
    <p:extLst>
      <p:ext uri="{BB962C8B-B14F-4D97-AF65-F5344CB8AC3E}">
        <p14:creationId xmlns:p14="http://schemas.microsoft.com/office/powerpoint/2010/main" val="4592857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Dispatcher</a:t>
            </a:r>
          </a:p>
        </p:txBody>
      </p:sp>
      <p:sp>
        <p:nvSpPr>
          <p:cNvPr id="3" name="Content Placeholder 2"/>
          <p:cNvSpPr>
            <a:spLocks noGrp="1"/>
          </p:cNvSpPr>
          <p:nvPr>
            <p:ph idx="1"/>
          </p:nvPr>
        </p:nvSpPr>
        <p:spPr>
          <a:xfrm>
            <a:off x="457200" y="1268760"/>
            <a:ext cx="7499176" cy="5328592"/>
          </a:xfrm>
        </p:spPr>
        <p:txBody>
          <a:bodyPr>
            <a:normAutofit fontScale="92500" lnSpcReduction="10000"/>
          </a:bodyPr>
          <a:lstStyle/>
          <a:p>
            <a:pPr marL="457200" indent="-457200">
              <a:lnSpc>
                <a:spcPct val="150000"/>
              </a:lnSpc>
              <a:buFont typeface="+mj-lt"/>
              <a:buAutoNum type="arabicPeriod"/>
            </a:pPr>
            <a:r>
              <a:rPr lang="en-MY" dirty="0" smtClean="0"/>
              <a:t>Import the dispatcher</a:t>
            </a:r>
          </a:p>
          <a:p>
            <a:pPr marL="457200" indent="-457200">
              <a:lnSpc>
                <a:spcPct val="150000"/>
              </a:lnSpc>
              <a:buFont typeface="+mj-lt"/>
              <a:buAutoNum type="arabicPeriod"/>
            </a:pPr>
            <a:r>
              <a:rPr lang="en-MY" dirty="0" smtClean="0"/>
              <a:t>Create a </a:t>
            </a:r>
            <a:r>
              <a:rPr lang="en-MY" dirty="0" err="1" smtClean="0"/>
              <a:t>handleActions</a:t>
            </a:r>
            <a:r>
              <a:rPr lang="en-MY" dirty="0" smtClean="0"/>
              <a:t> method to handle all the relevant actions comes to the store.</a:t>
            </a:r>
          </a:p>
          <a:p>
            <a:pPr marL="0" indent="0">
              <a:buNone/>
            </a:pPr>
            <a:endParaRPr lang="en-MY" dirty="0" smtClean="0"/>
          </a:p>
          <a:p>
            <a:pPr marL="0" indent="0">
              <a:buNone/>
            </a:pPr>
            <a:r>
              <a:rPr lang="en-MY" dirty="0" smtClean="0"/>
              <a:t>import </a:t>
            </a:r>
            <a:r>
              <a:rPr lang="en-MY" dirty="0"/>
              <a:t>dispatcher from '../dispatcher</a:t>
            </a:r>
            <a:r>
              <a:rPr lang="en-MY" dirty="0" smtClean="0"/>
              <a:t>'</a:t>
            </a:r>
            <a:endParaRPr lang="en-MY" dirty="0"/>
          </a:p>
          <a:p>
            <a:pPr marL="0" indent="0">
              <a:buNone/>
            </a:pPr>
            <a:r>
              <a:rPr lang="en-MY" dirty="0" err="1" smtClean="0"/>
              <a:t>handleActions</a:t>
            </a:r>
            <a:r>
              <a:rPr lang="en-MY" dirty="0" smtClean="0"/>
              <a:t>(action</a:t>
            </a:r>
            <a:r>
              <a:rPr lang="en-MY" dirty="0"/>
              <a:t>) {</a:t>
            </a:r>
          </a:p>
          <a:p>
            <a:pPr marL="355600" indent="0">
              <a:buNone/>
            </a:pPr>
            <a:r>
              <a:rPr lang="en-MY" dirty="0" smtClean="0"/>
              <a:t>switch </a:t>
            </a:r>
            <a:r>
              <a:rPr lang="en-MY" dirty="0"/>
              <a:t>(</a:t>
            </a:r>
            <a:r>
              <a:rPr lang="en-MY" dirty="0" err="1"/>
              <a:t>action.type</a:t>
            </a:r>
            <a:r>
              <a:rPr lang="en-MY" dirty="0"/>
              <a:t>) {</a:t>
            </a:r>
          </a:p>
          <a:p>
            <a:pPr marL="723900" indent="0">
              <a:buNone/>
            </a:pPr>
            <a:r>
              <a:rPr lang="en-MY" dirty="0" smtClean="0"/>
              <a:t>	case </a:t>
            </a:r>
            <a:r>
              <a:rPr lang="en-MY" dirty="0"/>
              <a:t>"CREATE_TODO": {</a:t>
            </a:r>
          </a:p>
          <a:p>
            <a:pPr marL="1433513" indent="0">
              <a:buNone/>
            </a:pPr>
            <a:r>
              <a:rPr lang="en-MY" dirty="0" err="1" smtClean="0"/>
              <a:t>this.createNewVendor</a:t>
            </a:r>
            <a:r>
              <a:rPr lang="en-MY" dirty="0" smtClean="0"/>
              <a:t>(action.name</a:t>
            </a:r>
            <a:r>
              <a:rPr lang="en-MY" dirty="0"/>
              <a:t>, </a:t>
            </a:r>
            <a:r>
              <a:rPr lang="en-MY" dirty="0" err="1"/>
              <a:t>action.age</a:t>
            </a:r>
            <a:r>
              <a:rPr lang="en-MY" dirty="0"/>
              <a:t>)</a:t>
            </a:r>
          </a:p>
          <a:p>
            <a:pPr marL="900113" indent="0">
              <a:buNone/>
            </a:pPr>
            <a:r>
              <a:rPr lang="en-MY" dirty="0" smtClean="0"/>
              <a:t>	}</a:t>
            </a:r>
            <a:endParaRPr lang="en-MY" dirty="0"/>
          </a:p>
          <a:p>
            <a:pPr marL="355600" indent="0">
              <a:buNone/>
            </a:pPr>
            <a:r>
              <a:rPr lang="en-MY" dirty="0" smtClean="0"/>
              <a:t>}</a:t>
            </a:r>
            <a:endParaRPr lang="en-MY" dirty="0"/>
          </a:p>
          <a:p>
            <a:pPr marL="0" indent="0">
              <a:buNone/>
            </a:pPr>
            <a:r>
              <a:rPr lang="en-MY" dirty="0" smtClean="0"/>
              <a:t>}</a:t>
            </a:r>
          </a:p>
          <a:p>
            <a:pPr marL="0" indent="0">
              <a:buNone/>
            </a:pPr>
            <a:r>
              <a:rPr lang="en-MY" dirty="0" err="1"/>
              <a:t>const</a:t>
            </a:r>
            <a:r>
              <a:rPr lang="en-MY" dirty="0"/>
              <a:t> </a:t>
            </a:r>
            <a:r>
              <a:rPr lang="en-MY" dirty="0" err="1"/>
              <a:t>vendorsStore</a:t>
            </a:r>
            <a:r>
              <a:rPr lang="en-MY" dirty="0"/>
              <a:t> = new </a:t>
            </a:r>
            <a:r>
              <a:rPr lang="en-MY" dirty="0" err="1"/>
              <a:t>VendorsStore</a:t>
            </a:r>
            <a:r>
              <a:rPr lang="en-MY" dirty="0"/>
              <a:t>()</a:t>
            </a:r>
          </a:p>
          <a:p>
            <a:pPr marL="0" indent="0">
              <a:buNone/>
            </a:pPr>
            <a:r>
              <a:rPr lang="en-MY" dirty="0" err="1" smtClean="0"/>
              <a:t>dispatcher.register</a:t>
            </a:r>
            <a:r>
              <a:rPr lang="en-MY" dirty="0" smtClean="0"/>
              <a:t>(</a:t>
            </a:r>
            <a:r>
              <a:rPr lang="en-MY" dirty="0" err="1" smtClean="0"/>
              <a:t>vendorsStore.handleActions.bind</a:t>
            </a:r>
            <a:r>
              <a:rPr lang="en-MY" dirty="0" smtClean="0"/>
              <a:t>(</a:t>
            </a:r>
            <a:r>
              <a:rPr lang="en-MY" dirty="0" err="1" smtClean="0"/>
              <a:t>vendorsStore</a:t>
            </a:r>
            <a:r>
              <a:rPr lang="en-MY" dirty="0" smtClean="0"/>
              <a:t>));</a:t>
            </a:r>
            <a:endParaRPr lang="en-MY"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a:t>v</a:t>
            </a:r>
            <a:r>
              <a:rPr lang="en-MY" sz="3200" dirty="0" smtClean="0"/>
              <a:t>endorstore.js</a:t>
            </a:r>
            <a:endParaRPr lang="en-MY" sz="3200" dirty="0"/>
          </a:p>
        </p:txBody>
      </p:sp>
    </p:spTree>
    <p:extLst>
      <p:ext uri="{BB962C8B-B14F-4D97-AF65-F5344CB8AC3E}">
        <p14:creationId xmlns:p14="http://schemas.microsoft.com/office/powerpoint/2010/main" val="385211654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Dispatcher</a:t>
            </a:r>
          </a:p>
        </p:txBody>
      </p:sp>
      <p:sp>
        <p:nvSpPr>
          <p:cNvPr id="6" name="Content Placeholder 2"/>
          <p:cNvSpPr>
            <a:spLocks noGrp="1"/>
          </p:cNvSpPr>
          <p:nvPr>
            <p:ph idx="1"/>
          </p:nvPr>
        </p:nvSpPr>
        <p:spPr>
          <a:xfrm>
            <a:off x="457200" y="1268760"/>
            <a:ext cx="7542148" cy="5328592"/>
          </a:xfrm>
        </p:spPr>
        <p:txBody>
          <a:bodyPr>
            <a:normAutofit/>
          </a:bodyPr>
          <a:lstStyle/>
          <a:p>
            <a:pPr marL="0" indent="0">
              <a:lnSpc>
                <a:spcPct val="150000"/>
              </a:lnSpc>
              <a:buNone/>
            </a:pPr>
            <a:r>
              <a:rPr lang="en-MY" b="1" dirty="0" smtClean="0"/>
              <a:t>Import the dispatcher</a:t>
            </a:r>
          </a:p>
          <a:p>
            <a:pPr marL="0" indent="0">
              <a:lnSpc>
                <a:spcPct val="150000"/>
              </a:lnSpc>
              <a:buNone/>
            </a:pPr>
            <a:r>
              <a:rPr lang="en-MY" dirty="0"/>
              <a:t>import dispatcher from '../dispatcher'</a:t>
            </a:r>
          </a:p>
          <a:p>
            <a:pPr marL="0" indent="0">
              <a:lnSpc>
                <a:spcPct val="150000"/>
              </a:lnSpc>
              <a:buNone/>
            </a:pPr>
            <a:r>
              <a:rPr lang="en-MY" b="1" dirty="0" smtClean="0"/>
              <a:t>Modify an Event</a:t>
            </a:r>
          </a:p>
          <a:p>
            <a:pPr marL="457200" indent="-457200">
              <a:lnSpc>
                <a:spcPct val="150000"/>
              </a:lnSpc>
              <a:buFont typeface="+mj-lt"/>
              <a:buAutoNum type="arabicPeriod"/>
            </a:pPr>
            <a:r>
              <a:rPr lang="en-MY" dirty="0" smtClean="0"/>
              <a:t>Remove the</a:t>
            </a:r>
            <a:r>
              <a:rPr lang="en-MY" dirty="0"/>
              <a:t> </a:t>
            </a:r>
            <a:r>
              <a:rPr lang="en-MY" dirty="0" err="1"/>
              <a:t>VendorsStore.createNewVendor</a:t>
            </a:r>
            <a:r>
              <a:rPr lang="en-MY" dirty="0"/>
              <a:t>("</a:t>
            </a:r>
            <a:r>
              <a:rPr lang="en-MY" dirty="0" err="1"/>
              <a:t>Khairi</a:t>
            </a:r>
            <a:r>
              <a:rPr lang="en-MY" dirty="0"/>
              <a:t>", 52</a:t>
            </a:r>
            <a:r>
              <a:rPr lang="en-MY" dirty="0" smtClean="0"/>
              <a:t>);</a:t>
            </a:r>
          </a:p>
          <a:p>
            <a:pPr marL="457200" indent="-457200">
              <a:lnSpc>
                <a:spcPct val="150000"/>
              </a:lnSpc>
              <a:buFont typeface="+mj-lt"/>
              <a:buAutoNum type="arabicPeriod"/>
            </a:pPr>
            <a:r>
              <a:rPr lang="en-MY" dirty="0" smtClean="0"/>
              <a:t>Add the </a:t>
            </a:r>
            <a:r>
              <a:rPr lang="en-MY" dirty="0" err="1" smtClean="0"/>
              <a:t>dispatcher.dispatch</a:t>
            </a:r>
            <a:r>
              <a:rPr lang="en-MY" dirty="0" smtClean="0"/>
              <a:t> method</a:t>
            </a:r>
          </a:p>
          <a:p>
            <a:pPr marL="0" indent="0">
              <a:lnSpc>
                <a:spcPct val="150000"/>
              </a:lnSpc>
              <a:buNone/>
            </a:pPr>
            <a:r>
              <a:rPr lang="en-MY" dirty="0" err="1"/>
              <a:t>addVendor</a:t>
            </a:r>
            <a:r>
              <a:rPr lang="en-MY" dirty="0"/>
              <a:t>() </a:t>
            </a:r>
            <a:r>
              <a:rPr lang="en-MY" dirty="0" smtClean="0"/>
              <a:t>{</a:t>
            </a:r>
          </a:p>
          <a:p>
            <a:pPr marL="0" indent="0">
              <a:lnSpc>
                <a:spcPct val="150000"/>
              </a:lnSpc>
              <a:buNone/>
            </a:pPr>
            <a:r>
              <a:rPr lang="en-MY" dirty="0" smtClean="0"/>
              <a:t>	</a:t>
            </a:r>
            <a:r>
              <a:rPr lang="en-MY" dirty="0" err="1" smtClean="0"/>
              <a:t>dispatcher.dispatch</a:t>
            </a:r>
            <a:r>
              <a:rPr lang="en-MY" dirty="0" smtClean="0"/>
              <a:t>(</a:t>
            </a:r>
          </a:p>
          <a:p>
            <a:pPr marL="0" indent="0">
              <a:lnSpc>
                <a:spcPct val="150000"/>
              </a:lnSpc>
              <a:buNone/>
            </a:pPr>
            <a:r>
              <a:rPr lang="en-MY" dirty="0"/>
              <a:t>	</a:t>
            </a:r>
            <a:r>
              <a:rPr lang="en-MY" dirty="0" smtClean="0"/>
              <a:t>	{</a:t>
            </a:r>
            <a:r>
              <a:rPr lang="en-MY" dirty="0"/>
              <a:t>type: "CREATE_TODO", name:"</a:t>
            </a:r>
            <a:r>
              <a:rPr lang="en-MY" dirty="0" err="1"/>
              <a:t>Khairi</a:t>
            </a:r>
            <a:r>
              <a:rPr lang="en-MY" dirty="0"/>
              <a:t>", age:52</a:t>
            </a:r>
            <a:r>
              <a:rPr lang="en-MY" dirty="0" smtClean="0"/>
              <a:t>})</a:t>
            </a:r>
            <a:endParaRPr lang="en-MY" dirty="0"/>
          </a:p>
          <a:p>
            <a:pPr marL="0" indent="0">
              <a:lnSpc>
                <a:spcPct val="150000"/>
              </a:lnSpc>
              <a:buNone/>
            </a:pPr>
            <a:r>
              <a:rPr lang="en-MY" dirty="0" smtClean="0"/>
              <a:t>};</a:t>
            </a:r>
            <a:endParaRPr lang="en-MY" dirty="0"/>
          </a:p>
        </p:txBody>
      </p:sp>
      <p:sp>
        <p:nvSpPr>
          <p:cNvPr id="7" name="TextBox 6"/>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a:t>v</a:t>
            </a:r>
            <a:r>
              <a:rPr lang="en-MY" sz="3200" dirty="0" smtClean="0"/>
              <a:t>endors.js</a:t>
            </a:r>
            <a:endParaRPr lang="en-MY" sz="3200" dirty="0"/>
          </a:p>
        </p:txBody>
      </p:sp>
    </p:spTree>
    <p:extLst>
      <p:ext uri="{BB962C8B-B14F-4D97-AF65-F5344CB8AC3E}">
        <p14:creationId xmlns:p14="http://schemas.microsoft.com/office/powerpoint/2010/main" val="58864731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Actions</a:t>
            </a:r>
            <a:endParaRPr lang="en-MY" dirty="0"/>
          </a:p>
        </p:txBody>
      </p:sp>
      <p:sp>
        <p:nvSpPr>
          <p:cNvPr id="3" name="Content Placeholder 2"/>
          <p:cNvSpPr>
            <a:spLocks noGrp="1"/>
          </p:cNvSpPr>
          <p:nvPr>
            <p:ph idx="1"/>
          </p:nvPr>
        </p:nvSpPr>
        <p:spPr/>
        <p:txBody>
          <a:bodyPr/>
          <a:lstStyle/>
          <a:p>
            <a:pPr marL="0" indent="0">
              <a:buNone/>
            </a:pPr>
            <a:r>
              <a:rPr lang="en-MY" dirty="0" smtClean="0"/>
              <a:t>Create an Actions Folder</a:t>
            </a:r>
          </a:p>
          <a:p>
            <a:pPr marL="0" indent="0">
              <a:buNone/>
            </a:pPr>
            <a:r>
              <a:rPr lang="en-MY" dirty="0" smtClean="0"/>
              <a:t>Create a VendorsActions.js file</a:t>
            </a:r>
          </a:p>
          <a:p>
            <a:pPr marL="0" indent="0">
              <a:buNone/>
            </a:pPr>
            <a:endParaRPr lang="en-MY" dirty="0"/>
          </a:p>
          <a:p>
            <a:pPr marL="0" indent="0">
              <a:buNone/>
            </a:pPr>
            <a:r>
              <a:rPr lang="en-MY" dirty="0"/>
              <a:t>import dispatcher from '../dispatcher';</a:t>
            </a:r>
          </a:p>
          <a:p>
            <a:pPr marL="0" indent="0">
              <a:buNone/>
            </a:pPr>
            <a:r>
              <a:rPr lang="en-MY" dirty="0"/>
              <a:t/>
            </a:r>
            <a:br>
              <a:rPr lang="en-MY" dirty="0"/>
            </a:br>
            <a:r>
              <a:rPr lang="en-MY" dirty="0"/>
              <a:t>export function </a:t>
            </a:r>
            <a:r>
              <a:rPr lang="en-MY" dirty="0" err="1"/>
              <a:t>createVendor</a:t>
            </a:r>
            <a:r>
              <a:rPr lang="en-MY" dirty="0"/>
              <a:t>(name, age) {</a:t>
            </a:r>
          </a:p>
          <a:p>
            <a:pPr marL="0" indent="0">
              <a:buNone/>
            </a:pPr>
            <a:r>
              <a:rPr lang="en-MY" dirty="0" smtClean="0"/>
              <a:t>	</a:t>
            </a:r>
            <a:r>
              <a:rPr lang="en-MY" dirty="0" err="1" smtClean="0"/>
              <a:t>dispatcher.dispatch</a:t>
            </a:r>
            <a:r>
              <a:rPr lang="en-MY" dirty="0"/>
              <a:t>({</a:t>
            </a:r>
          </a:p>
          <a:p>
            <a:pPr marL="0" indent="0">
              <a:buNone/>
            </a:pPr>
            <a:r>
              <a:rPr lang="en-MY" dirty="0" smtClean="0"/>
              <a:t>		</a:t>
            </a:r>
            <a:r>
              <a:rPr lang="en-MY" dirty="0" err="1" smtClean="0"/>
              <a:t>type</a:t>
            </a:r>
            <a:r>
              <a:rPr lang="en-MY" dirty="0" err="1"/>
              <a:t>:"CREATE_TODO</a:t>
            </a:r>
            <a:r>
              <a:rPr lang="en-MY" dirty="0"/>
              <a:t>",</a:t>
            </a:r>
          </a:p>
          <a:p>
            <a:pPr marL="0" indent="0">
              <a:buNone/>
            </a:pPr>
            <a:r>
              <a:rPr lang="en-MY" dirty="0" smtClean="0"/>
              <a:t>		</a:t>
            </a:r>
            <a:r>
              <a:rPr lang="en-MY" dirty="0" err="1" smtClean="0"/>
              <a:t>name:name</a:t>
            </a:r>
            <a:r>
              <a:rPr lang="en-MY" dirty="0"/>
              <a:t>,</a:t>
            </a:r>
          </a:p>
          <a:p>
            <a:pPr marL="0" indent="0">
              <a:buNone/>
            </a:pPr>
            <a:r>
              <a:rPr lang="en-MY" dirty="0" smtClean="0"/>
              <a:t>		</a:t>
            </a:r>
            <a:r>
              <a:rPr lang="en-MY" dirty="0" err="1" smtClean="0"/>
              <a:t>age:age</a:t>
            </a:r>
            <a:endParaRPr lang="en-MY" dirty="0"/>
          </a:p>
          <a:p>
            <a:pPr marL="0" indent="0">
              <a:buNone/>
            </a:pPr>
            <a:r>
              <a:rPr lang="en-MY" dirty="0" smtClean="0"/>
              <a:t>	})</a:t>
            </a:r>
            <a:endParaRPr lang="en-MY" dirty="0"/>
          </a:p>
          <a:p>
            <a:pPr marL="0" indent="0">
              <a:buNone/>
            </a:pPr>
            <a:r>
              <a:rPr lang="en-MY" dirty="0"/>
              <a:t>}</a:t>
            </a:r>
          </a:p>
          <a:p>
            <a:pPr marL="0" indent="0">
              <a:buNone/>
            </a:pPr>
            <a:endParaRPr lang="en-MY"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vendorsactions.js</a:t>
            </a:r>
            <a:endParaRPr lang="en-MY" sz="3200" dirty="0"/>
          </a:p>
        </p:txBody>
      </p:sp>
    </p:spTree>
    <p:extLst>
      <p:ext uri="{BB962C8B-B14F-4D97-AF65-F5344CB8AC3E}">
        <p14:creationId xmlns:p14="http://schemas.microsoft.com/office/powerpoint/2010/main" val="230276516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Actions</a:t>
            </a:r>
            <a:endParaRPr lang="en-MY" dirty="0"/>
          </a:p>
        </p:txBody>
      </p:sp>
      <p:sp>
        <p:nvSpPr>
          <p:cNvPr id="6" name="Content Placeholder 2"/>
          <p:cNvSpPr>
            <a:spLocks noGrp="1"/>
          </p:cNvSpPr>
          <p:nvPr>
            <p:ph idx="1"/>
          </p:nvPr>
        </p:nvSpPr>
        <p:spPr>
          <a:xfrm>
            <a:off x="457200" y="1268760"/>
            <a:ext cx="7542148" cy="5328592"/>
          </a:xfrm>
        </p:spPr>
        <p:txBody>
          <a:bodyPr>
            <a:normAutofit lnSpcReduction="10000"/>
          </a:bodyPr>
          <a:lstStyle/>
          <a:p>
            <a:pPr marL="0" indent="0">
              <a:lnSpc>
                <a:spcPct val="150000"/>
              </a:lnSpc>
              <a:buNone/>
            </a:pPr>
            <a:r>
              <a:rPr lang="en-MY" b="1" dirty="0" smtClean="0"/>
              <a:t>Import the actions</a:t>
            </a:r>
          </a:p>
          <a:p>
            <a:pPr marL="0" indent="0">
              <a:buNone/>
            </a:pPr>
            <a:r>
              <a:rPr lang="en-MY" dirty="0"/>
              <a:t>import * as </a:t>
            </a:r>
            <a:r>
              <a:rPr lang="en-MY" dirty="0" err="1"/>
              <a:t>VendorsActions</a:t>
            </a:r>
            <a:r>
              <a:rPr lang="en-MY" dirty="0"/>
              <a:t> from '../actions/</a:t>
            </a:r>
            <a:r>
              <a:rPr lang="en-MY" dirty="0" err="1"/>
              <a:t>vendorsactions</a:t>
            </a:r>
            <a:r>
              <a:rPr lang="en-MY" dirty="0"/>
              <a:t>'</a:t>
            </a:r>
          </a:p>
          <a:p>
            <a:pPr marL="0" indent="0">
              <a:lnSpc>
                <a:spcPct val="150000"/>
              </a:lnSpc>
              <a:buNone/>
            </a:pPr>
            <a:endParaRPr lang="en-MY" b="1" dirty="0" smtClean="0"/>
          </a:p>
          <a:p>
            <a:pPr marL="0" indent="0">
              <a:lnSpc>
                <a:spcPct val="150000"/>
              </a:lnSpc>
              <a:buNone/>
            </a:pPr>
            <a:r>
              <a:rPr lang="en-MY" b="1" dirty="0" smtClean="0"/>
              <a:t>Modify an Event</a:t>
            </a:r>
          </a:p>
          <a:p>
            <a:pPr marL="457200" indent="-457200">
              <a:lnSpc>
                <a:spcPct val="150000"/>
              </a:lnSpc>
              <a:buFont typeface="+mj-lt"/>
              <a:buAutoNum type="arabicPeriod"/>
            </a:pPr>
            <a:r>
              <a:rPr lang="en-MY" dirty="0" smtClean="0"/>
              <a:t>Remove the</a:t>
            </a:r>
            <a:r>
              <a:rPr lang="en-MY" dirty="0"/>
              <a:t> </a:t>
            </a:r>
            <a:r>
              <a:rPr lang="en-MY" dirty="0" err="1"/>
              <a:t>dispatcher.dispatch</a:t>
            </a:r>
            <a:r>
              <a:rPr lang="en-MY" dirty="0"/>
              <a:t>({type: "CREATE_TODO</a:t>
            </a:r>
            <a:r>
              <a:rPr lang="en-MY" dirty="0" smtClean="0"/>
              <a:t>", ……</a:t>
            </a:r>
          </a:p>
          <a:p>
            <a:pPr marL="457200" indent="-457200">
              <a:lnSpc>
                <a:spcPct val="150000"/>
              </a:lnSpc>
              <a:buFont typeface="+mj-lt"/>
              <a:buAutoNum type="arabicPeriod"/>
            </a:pPr>
            <a:r>
              <a:rPr lang="en-MY" dirty="0" smtClean="0"/>
              <a:t>Add the </a:t>
            </a:r>
            <a:r>
              <a:rPr lang="en-MY" dirty="0" err="1" smtClean="0"/>
              <a:t>VendorsActions</a:t>
            </a:r>
            <a:r>
              <a:rPr lang="en-MY" dirty="0" smtClean="0"/>
              <a:t> method</a:t>
            </a:r>
          </a:p>
          <a:p>
            <a:pPr marL="0" indent="0">
              <a:lnSpc>
                <a:spcPct val="150000"/>
              </a:lnSpc>
              <a:buNone/>
            </a:pPr>
            <a:r>
              <a:rPr lang="en-MY" dirty="0" err="1" smtClean="0"/>
              <a:t>addVendor</a:t>
            </a:r>
            <a:r>
              <a:rPr lang="en-MY" dirty="0"/>
              <a:t>() </a:t>
            </a:r>
            <a:r>
              <a:rPr lang="en-MY" dirty="0" smtClean="0"/>
              <a:t>{</a:t>
            </a:r>
          </a:p>
          <a:p>
            <a:pPr marL="0" indent="0">
              <a:buNone/>
            </a:pPr>
            <a:r>
              <a:rPr lang="en-MY" dirty="0"/>
              <a:t>	</a:t>
            </a:r>
            <a:r>
              <a:rPr lang="en-MY" dirty="0" err="1" smtClean="0"/>
              <a:t>VendorsActions.createVendor</a:t>
            </a:r>
            <a:r>
              <a:rPr lang="en-MY" dirty="0"/>
              <a:t>("</a:t>
            </a:r>
            <a:r>
              <a:rPr lang="en-MY" dirty="0" err="1"/>
              <a:t>Khairi</a:t>
            </a:r>
            <a:r>
              <a:rPr lang="en-MY" dirty="0"/>
              <a:t>", 52)</a:t>
            </a:r>
          </a:p>
          <a:p>
            <a:pPr marL="0" indent="0">
              <a:lnSpc>
                <a:spcPct val="150000"/>
              </a:lnSpc>
              <a:buNone/>
            </a:pPr>
            <a:r>
              <a:rPr lang="en-MY" dirty="0" smtClean="0"/>
              <a:t>};</a:t>
            </a:r>
          </a:p>
          <a:p>
            <a:pPr marL="0" indent="0">
              <a:lnSpc>
                <a:spcPct val="150000"/>
              </a:lnSpc>
              <a:buNone/>
            </a:pPr>
            <a:r>
              <a:rPr lang="en-MY" dirty="0" smtClean="0"/>
              <a:t>Note: Start </a:t>
            </a:r>
            <a:r>
              <a:rPr lang="en-MY" smtClean="0"/>
              <a:t>adding textboxes now.</a:t>
            </a:r>
            <a:endParaRPr lang="en-MY" dirty="0"/>
          </a:p>
        </p:txBody>
      </p:sp>
      <p:sp>
        <p:nvSpPr>
          <p:cNvPr id="7" name="TextBox 6"/>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a:t>v</a:t>
            </a:r>
            <a:r>
              <a:rPr lang="en-MY" sz="3200" dirty="0" smtClean="0"/>
              <a:t>endors.js</a:t>
            </a:r>
            <a:endParaRPr lang="en-MY" sz="3200" dirty="0"/>
          </a:p>
        </p:txBody>
      </p:sp>
    </p:spTree>
    <p:extLst>
      <p:ext uri="{BB962C8B-B14F-4D97-AF65-F5344CB8AC3E}">
        <p14:creationId xmlns:p14="http://schemas.microsoft.com/office/powerpoint/2010/main" val="1486294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a:t>Statements</a:t>
            </a:r>
            <a:endParaRPr lang="en-MY" dirty="0"/>
          </a:p>
        </p:txBody>
      </p:sp>
      <p:sp>
        <p:nvSpPr>
          <p:cNvPr id="3" name="Content Placeholder 2"/>
          <p:cNvSpPr>
            <a:spLocks noGrp="1"/>
          </p:cNvSpPr>
          <p:nvPr>
            <p:ph sz="quarter" idx="1"/>
          </p:nvPr>
        </p:nvSpPr>
        <p:spPr/>
        <p:txBody>
          <a:bodyPr>
            <a:noAutofit/>
          </a:bodyPr>
          <a:lstStyle/>
          <a:p>
            <a:pPr marL="571500" indent="-457200">
              <a:lnSpc>
                <a:spcPct val="150000"/>
              </a:lnSpc>
              <a:buFont typeface="+mj-lt"/>
              <a:buAutoNum type="arabicPeriod"/>
            </a:pPr>
            <a:r>
              <a:rPr lang="en-MY" sz="2000" dirty="0" smtClean="0"/>
              <a:t>JavaScript </a:t>
            </a:r>
            <a:r>
              <a:rPr lang="en-MY" sz="2000" dirty="0"/>
              <a:t>ignores multiple </a:t>
            </a:r>
            <a:r>
              <a:rPr lang="en-MY" sz="2000" dirty="0" smtClean="0"/>
              <a:t>spaces in a statement. </a:t>
            </a:r>
            <a:br>
              <a:rPr lang="en-MY" sz="2000" dirty="0" smtClean="0"/>
            </a:br>
            <a:r>
              <a:rPr lang="en-MY" sz="2000" i="1" dirty="0" err="1" smtClean="0"/>
              <a:t>var</a:t>
            </a:r>
            <a:r>
              <a:rPr lang="en-MY" sz="2000" i="1" dirty="0" smtClean="0"/>
              <a:t> person = "</a:t>
            </a:r>
            <a:r>
              <a:rPr lang="en-MY" sz="2000" i="1" dirty="0" err="1" smtClean="0"/>
              <a:t>Hege</a:t>
            </a:r>
            <a:r>
              <a:rPr lang="en-MY" sz="2000" i="1" dirty="0" smtClean="0"/>
              <a:t>"; is same as </a:t>
            </a:r>
            <a:r>
              <a:rPr lang="en-MY" sz="2000" i="1" dirty="0" err="1" smtClean="0"/>
              <a:t>var</a:t>
            </a:r>
            <a:r>
              <a:rPr lang="en-MY" sz="2000" i="1" dirty="0" smtClean="0"/>
              <a:t> person="</a:t>
            </a:r>
            <a:r>
              <a:rPr lang="en-MY" sz="2000" i="1" dirty="0" err="1" smtClean="0"/>
              <a:t>Hege</a:t>
            </a:r>
            <a:r>
              <a:rPr lang="en-MY" sz="2000" i="1" dirty="0" smtClean="0"/>
              <a:t>"; </a:t>
            </a:r>
          </a:p>
          <a:p>
            <a:pPr marL="571500" indent="-457200">
              <a:lnSpc>
                <a:spcPct val="150000"/>
              </a:lnSpc>
              <a:buFont typeface="+mj-lt"/>
              <a:buAutoNum type="arabicPeriod"/>
            </a:pPr>
            <a:r>
              <a:rPr lang="en-MY" sz="2000" dirty="0" smtClean="0"/>
              <a:t>For readability, avoid statements longer than 80 characters. The best place to break it, is after an operator such as “=“</a:t>
            </a:r>
            <a:br>
              <a:rPr lang="en-MY" sz="2000" dirty="0" smtClean="0"/>
            </a:br>
            <a:r>
              <a:rPr lang="en-MY" sz="2000" i="1" dirty="0" err="1" smtClean="0"/>
              <a:t>document.getElementById</a:t>
            </a:r>
            <a:r>
              <a:rPr lang="en-MY" sz="2000" i="1" dirty="0" smtClean="0"/>
              <a:t>("demo").</a:t>
            </a:r>
            <a:r>
              <a:rPr lang="en-MY" sz="2000" i="1" dirty="0" err="1" smtClean="0"/>
              <a:t>innerHTML</a:t>
            </a:r>
            <a:r>
              <a:rPr lang="en-MY" sz="2000" i="1" dirty="0" smtClean="0"/>
              <a:t> = "Hello Dolly!";</a:t>
            </a:r>
          </a:p>
          <a:p>
            <a:pPr marL="571500" indent="-457200">
              <a:lnSpc>
                <a:spcPct val="150000"/>
              </a:lnSpc>
              <a:buFont typeface="+mj-lt"/>
              <a:buAutoNum type="arabicPeriod"/>
            </a:pPr>
            <a:r>
              <a:rPr lang="en-MY" sz="2000" dirty="0" smtClean="0"/>
              <a:t>JavaScript </a:t>
            </a:r>
            <a:r>
              <a:rPr lang="en-MY" sz="2000" dirty="0"/>
              <a:t>statements can be grouped together in code blocks, inside curly brackets </a:t>
            </a:r>
            <a:r>
              <a:rPr lang="en-MY" sz="2000" dirty="0" smtClean="0"/>
              <a:t>{...} such as if, for, do, while, function</a:t>
            </a:r>
            <a:br>
              <a:rPr lang="en-MY" sz="2000" dirty="0" smtClean="0"/>
            </a:br>
            <a:r>
              <a:rPr lang="en-MY" sz="2000" i="1" dirty="0" smtClean="0"/>
              <a:t>function </a:t>
            </a:r>
            <a:r>
              <a:rPr lang="en-MY" sz="2000" i="1" dirty="0" err="1"/>
              <a:t>myFunction</a:t>
            </a:r>
            <a:r>
              <a:rPr lang="en-MY" sz="2000" i="1" dirty="0"/>
              <a:t>() {</a:t>
            </a:r>
            <a:br>
              <a:rPr lang="en-MY" sz="2000" i="1" dirty="0"/>
            </a:br>
            <a:r>
              <a:rPr lang="en-MY" sz="2000" i="1" dirty="0" smtClean="0"/>
              <a:t>	</a:t>
            </a:r>
            <a:r>
              <a:rPr lang="en-MY" sz="2000" i="1" dirty="0" err="1" smtClean="0"/>
              <a:t>document.getElementById</a:t>
            </a:r>
            <a:r>
              <a:rPr lang="en-MY" sz="2000" i="1" dirty="0"/>
              <a:t>("demo1").</a:t>
            </a:r>
            <a:r>
              <a:rPr lang="en-MY" sz="2000" i="1" dirty="0" err="1"/>
              <a:t>innerHTML</a:t>
            </a:r>
            <a:r>
              <a:rPr lang="en-MY" sz="2000" i="1" dirty="0"/>
              <a:t> = "Hello Dolly!";</a:t>
            </a:r>
            <a:br>
              <a:rPr lang="en-MY" sz="2000" i="1" dirty="0"/>
            </a:br>
            <a:r>
              <a:rPr lang="en-MY" sz="2000" i="1" dirty="0" smtClean="0"/>
              <a:t>	</a:t>
            </a:r>
            <a:r>
              <a:rPr lang="en-MY" sz="2000" i="1" dirty="0" err="1" smtClean="0"/>
              <a:t>document.getElementById</a:t>
            </a:r>
            <a:r>
              <a:rPr lang="en-MY" sz="2000" i="1" dirty="0"/>
              <a:t>("demo2").</a:t>
            </a:r>
            <a:r>
              <a:rPr lang="en-MY" sz="2000" i="1" dirty="0" err="1"/>
              <a:t>innerHTML</a:t>
            </a:r>
            <a:r>
              <a:rPr lang="en-MY" sz="2000" i="1" dirty="0"/>
              <a:t> = "How are you?";</a:t>
            </a:r>
            <a:br>
              <a:rPr lang="en-MY" sz="2000" i="1" dirty="0"/>
            </a:br>
            <a:r>
              <a:rPr lang="en-MY" sz="2000" i="1" dirty="0" smtClean="0"/>
              <a:t>}</a:t>
            </a:r>
            <a:endParaRPr lang="en-MY" sz="2000" i="1" dirty="0"/>
          </a:p>
        </p:txBody>
      </p:sp>
    </p:spTree>
    <p:extLst>
      <p:ext uri="{BB962C8B-B14F-4D97-AF65-F5344CB8AC3E}">
        <p14:creationId xmlns:p14="http://schemas.microsoft.com/office/powerpoint/2010/main" val="399161360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err="1" smtClean="0"/>
              <a:t>Redux</a:t>
            </a:r>
            <a:endParaRPr lang="en-MY" dirty="0"/>
          </a:p>
        </p:txBody>
      </p:sp>
      <p:sp>
        <p:nvSpPr>
          <p:cNvPr id="3" name="Text Placeholder 2"/>
          <p:cNvSpPr>
            <a:spLocks noGrp="1"/>
          </p:cNvSpPr>
          <p:nvPr>
            <p:ph type="body" idx="1"/>
          </p:nvPr>
        </p:nvSpPr>
        <p:spPr/>
        <p:txBody>
          <a:bodyPr/>
          <a:lstStyle/>
          <a:p>
            <a:endParaRPr lang="en-MY"/>
          </a:p>
        </p:txBody>
      </p:sp>
    </p:spTree>
    <p:extLst>
      <p:ext uri="{BB962C8B-B14F-4D97-AF65-F5344CB8AC3E}">
        <p14:creationId xmlns:p14="http://schemas.microsoft.com/office/powerpoint/2010/main" val="1092262122"/>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Using </a:t>
            </a:r>
            <a:r>
              <a:rPr lang="en-MY" dirty="0" err="1" smtClean="0"/>
              <a:t>Redux</a:t>
            </a:r>
            <a:endParaRPr lang="en-MY" dirty="0"/>
          </a:p>
        </p:txBody>
      </p:sp>
      <p:sp>
        <p:nvSpPr>
          <p:cNvPr id="3" name="Content Placeholder 2"/>
          <p:cNvSpPr>
            <a:spLocks noGrp="1"/>
          </p:cNvSpPr>
          <p:nvPr>
            <p:ph idx="1"/>
          </p:nvPr>
        </p:nvSpPr>
        <p:spPr/>
        <p:txBody>
          <a:bodyPr>
            <a:normAutofit lnSpcReduction="10000"/>
          </a:bodyPr>
          <a:lstStyle/>
          <a:p>
            <a:pPr marL="0" indent="0">
              <a:lnSpc>
                <a:spcPct val="150000"/>
              </a:lnSpc>
              <a:buNone/>
            </a:pPr>
            <a:r>
              <a:rPr lang="en-MY" b="1" dirty="0" err="1"/>
              <a:t>Redux</a:t>
            </a:r>
            <a:r>
              <a:rPr lang="en-MY" dirty="0"/>
              <a:t> is the predictable state container for JavaScript applications. </a:t>
            </a:r>
            <a:r>
              <a:rPr lang="en-MY" dirty="0" err="1"/>
              <a:t>Redux</a:t>
            </a:r>
            <a:r>
              <a:rPr lang="en-MY" dirty="0"/>
              <a:t> is also following the </a:t>
            </a:r>
            <a:r>
              <a:rPr lang="en-MY" b="1" dirty="0"/>
              <a:t>Unidirectional flow, </a:t>
            </a:r>
            <a:r>
              <a:rPr lang="en-MY" dirty="0"/>
              <a:t>but it is entirely different from </a:t>
            </a:r>
            <a:r>
              <a:rPr lang="en-MY" b="1" dirty="0"/>
              <a:t>Flux. Flux has multiple stores. </a:t>
            </a:r>
            <a:r>
              <a:rPr lang="en-MY" b="1" dirty="0" err="1"/>
              <a:t>Redux</a:t>
            </a:r>
            <a:r>
              <a:rPr lang="en-MY" b="1" dirty="0"/>
              <a:t> has a Single Store</a:t>
            </a:r>
            <a:r>
              <a:rPr lang="en-MY" b="1" dirty="0" smtClean="0"/>
              <a:t>.</a:t>
            </a:r>
          </a:p>
          <a:p>
            <a:pPr marL="0" indent="0">
              <a:lnSpc>
                <a:spcPct val="150000"/>
              </a:lnSpc>
              <a:buNone/>
            </a:pPr>
            <a:endParaRPr lang="en-MY" b="1" dirty="0"/>
          </a:p>
          <a:p>
            <a:pPr marL="0" indent="0">
              <a:lnSpc>
                <a:spcPct val="150000"/>
              </a:lnSpc>
              <a:buNone/>
            </a:pPr>
            <a:endParaRPr lang="en-MY" b="1" dirty="0" smtClean="0"/>
          </a:p>
          <a:p>
            <a:pPr marL="0" indent="0">
              <a:lnSpc>
                <a:spcPct val="150000"/>
              </a:lnSpc>
              <a:buNone/>
            </a:pPr>
            <a:endParaRPr lang="en-MY" b="1" dirty="0"/>
          </a:p>
          <a:p>
            <a:pPr marL="0" indent="0">
              <a:lnSpc>
                <a:spcPct val="150000"/>
              </a:lnSpc>
              <a:buNone/>
            </a:pPr>
            <a:endParaRPr lang="en-MY" b="1" dirty="0" smtClean="0"/>
          </a:p>
          <a:p>
            <a:pPr marL="0" indent="0">
              <a:lnSpc>
                <a:spcPct val="150000"/>
              </a:lnSpc>
              <a:buNone/>
            </a:pPr>
            <a:endParaRPr lang="en-MY" b="1" dirty="0"/>
          </a:p>
          <a:p>
            <a:pPr marL="0" indent="0">
              <a:lnSpc>
                <a:spcPct val="150000"/>
              </a:lnSpc>
              <a:buNone/>
            </a:pPr>
            <a:r>
              <a:rPr lang="en-MY" b="1" dirty="0" err="1" smtClean="0"/>
              <a:t>Redux</a:t>
            </a:r>
            <a:r>
              <a:rPr lang="en-MY" b="1" dirty="0" smtClean="0"/>
              <a:t> </a:t>
            </a:r>
            <a:r>
              <a:rPr lang="en-MY" b="1" dirty="0"/>
              <a:t>can not have multiple stores.</a:t>
            </a:r>
            <a:r>
              <a:rPr lang="en-MY" dirty="0"/>
              <a:t> The store is divided into various state objects.</a:t>
            </a:r>
            <a:endParaRPr lang="en-MY" b="1" dirty="0" smtClean="0"/>
          </a:p>
          <a:p>
            <a:pPr marL="0" indent="0">
              <a:lnSpc>
                <a:spcPct val="150000"/>
              </a:lnSpc>
              <a:buNone/>
            </a:pPr>
            <a:endParaRPr lang="en-MY" dirty="0"/>
          </a:p>
        </p:txBody>
      </p:sp>
      <p:pic>
        <p:nvPicPr>
          <p:cNvPr id="3074" name="Picture 2" descr="Latest Redux Tutorial Step By Step With Example From Scra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708921"/>
            <a:ext cx="5765701" cy="2293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83658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err="1" smtClean="0"/>
              <a:t>Redux</a:t>
            </a:r>
            <a:r>
              <a:rPr lang="en-MY" dirty="0" smtClean="0"/>
              <a:t> Principles</a:t>
            </a:r>
            <a:endParaRPr lang="en-MY" dirty="0"/>
          </a:p>
        </p:txBody>
      </p:sp>
      <p:sp>
        <p:nvSpPr>
          <p:cNvPr id="3" name="Content Placeholder 2"/>
          <p:cNvSpPr>
            <a:spLocks noGrp="1"/>
          </p:cNvSpPr>
          <p:nvPr>
            <p:ph idx="1"/>
          </p:nvPr>
        </p:nvSpPr>
        <p:spPr/>
        <p:txBody>
          <a:bodyPr>
            <a:normAutofit/>
          </a:bodyPr>
          <a:lstStyle/>
          <a:p>
            <a:pPr marL="0" indent="0">
              <a:lnSpc>
                <a:spcPct val="150000"/>
              </a:lnSpc>
              <a:buNone/>
            </a:pPr>
            <a:r>
              <a:rPr lang="en-MY" dirty="0"/>
              <a:t>Three Principles Of </a:t>
            </a:r>
            <a:r>
              <a:rPr lang="en-MY" dirty="0" err="1"/>
              <a:t>Redux</a:t>
            </a:r>
            <a:endParaRPr lang="en-MY" dirty="0"/>
          </a:p>
          <a:p>
            <a:pPr marL="457200" indent="-457200">
              <a:lnSpc>
                <a:spcPct val="150000"/>
              </a:lnSpc>
              <a:buFont typeface="+mj-lt"/>
              <a:buAutoNum type="arabicPeriod"/>
            </a:pPr>
            <a:r>
              <a:rPr lang="en-MY" dirty="0" smtClean="0"/>
              <a:t>Single </a:t>
            </a:r>
            <a:r>
              <a:rPr lang="en-MY" dirty="0"/>
              <a:t>source of truth.</a:t>
            </a:r>
          </a:p>
          <a:p>
            <a:pPr marL="457200" indent="-457200">
              <a:lnSpc>
                <a:spcPct val="150000"/>
              </a:lnSpc>
              <a:buFont typeface="+mj-lt"/>
              <a:buAutoNum type="arabicPeriod"/>
            </a:pPr>
            <a:r>
              <a:rPr lang="en-MY" dirty="0" smtClean="0"/>
              <a:t>The </a:t>
            </a:r>
            <a:r>
              <a:rPr lang="en-MY" dirty="0"/>
              <a:t>state is read-only.</a:t>
            </a:r>
          </a:p>
          <a:p>
            <a:pPr marL="457200" indent="-457200">
              <a:lnSpc>
                <a:spcPct val="150000"/>
              </a:lnSpc>
              <a:buFont typeface="+mj-lt"/>
              <a:buAutoNum type="arabicPeriod"/>
            </a:pPr>
            <a:r>
              <a:rPr lang="en-MY" dirty="0" smtClean="0"/>
              <a:t>Changes </a:t>
            </a:r>
            <a:r>
              <a:rPr lang="en-MY" dirty="0"/>
              <a:t>are made with pure functions.</a:t>
            </a:r>
          </a:p>
          <a:p>
            <a:pPr marL="0" indent="0">
              <a:lnSpc>
                <a:spcPct val="150000"/>
              </a:lnSpc>
              <a:buNone/>
            </a:pPr>
            <a:r>
              <a:rPr lang="en-MY" dirty="0" smtClean="0"/>
              <a:t>It </a:t>
            </a:r>
            <a:r>
              <a:rPr lang="en-MY" dirty="0"/>
              <a:t>is the state of our whole application is stored in an object within a single store.  </a:t>
            </a:r>
            <a:endParaRPr lang="en-MY" dirty="0" smtClean="0"/>
          </a:p>
          <a:p>
            <a:pPr marL="0" indent="0">
              <a:lnSpc>
                <a:spcPct val="150000"/>
              </a:lnSpc>
              <a:buNone/>
            </a:pPr>
            <a:r>
              <a:rPr lang="en-MY" dirty="0" smtClean="0"/>
              <a:t>There </a:t>
            </a:r>
            <a:r>
              <a:rPr lang="en-MY" dirty="0"/>
              <a:t>is an only way to change the state is to emit an action, an object describing what happened. </a:t>
            </a:r>
            <a:endParaRPr lang="en-MY" dirty="0" smtClean="0"/>
          </a:p>
          <a:p>
            <a:pPr marL="0" indent="0">
              <a:lnSpc>
                <a:spcPct val="150000"/>
              </a:lnSpc>
              <a:buNone/>
            </a:pPr>
            <a:r>
              <a:rPr lang="en-MY" dirty="0" smtClean="0"/>
              <a:t>Reducers are to </a:t>
            </a:r>
            <a:r>
              <a:rPr lang="en-MY" dirty="0"/>
              <a:t>specify how actions transform the </a:t>
            </a:r>
            <a:r>
              <a:rPr lang="en-MY" dirty="0" smtClean="0"/>
              <a:t>state.</a:t>
            </a:r>
            <a:endParaRPr lang="en-MY" dirty="0"/>
          </a:p>
        </p:txBody>
      </p:sp>
    </p:spTree>
    <p:extLst>
      <p:ext uri="{BB962C8B-B14F-4D97-AF65-F5344CB8AC3E}">
        <p14:creationId xmlns:p14="http://schemas.microsoft.com/office/powerpoint/2010/main" val="159556968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Using </a:t>
            </a:r>
            <a:r>
              <a:rPr lang="en-MY" dirty="0" err="1" smtClean="0"/>
              <a:t>Redux</a:t>
            </a:r>
            <a:endParaRPr lang="en-MY" dirty="0"/>
          </a:p>
        </p:txBody>
      </p:sp>
      <p:sp>
        <p:nvSpPr>
          <p:cNvPr id="3" name="Content Placeholder 2"/>
          <p:cNvSpPr>
            <a:spLocks noGrp="1"/>
          </p:cNvSpPr>
          <p:nvPr>
            <p:ph idx="1"/>
          </p:nvPr>
        </p:nvSpPr>
        <p:spPr>
          <a:xfrm>
            <a:off x="457200" y="1268760"/>
            <a:ext cx="7643192" cy="5328592"/>
          </a:xfrm>
        </p:spPr>
        <p:txBody>
          <a:bodyPr>
            <a:normAutofit fontScale="92500"/>
          </a:bodyPr>
          <a:lstStyle/>
          <a:p>
            <a:pPr marL="457200" indent="-457200">
              <a:lnSpc>
                <a:spcPct val="150000"/>
              </a:lnSpc>
              <a:buFont typeface="+mj-lt"/>
              <a:buAutoNum type="arabicPeriod"/>
            </a:pPr>
            <a:r>
              <a:rPr lang="en-MY" dirty="0" smtClean="0"/>
              <a:t>Install </a:t>
            </a:r>
            <a:r>
              <a:rPr lang="en-MY" dirty="0" err="1" smtClean="0"/>
              <a:t>Redux</a:t>
            </a:r>
            <a:r>
              <a:rPr lang="en-MY" dirty="0" smtClean="0"/>
              <a:t> using the following command</a:t>
            </a:r>
            <a:br>
              <a:rPr lang="en-MY" dirty="0" smtClean="0"/>
            </a:br>
            <a:r>
              <a:rPr lang="en-MY" dirty="0" err="1" smtClean="0"/>
              <a:t>npm</a:t>
            </a:r>
            <a:r>
              <a:rPr lang="en-MY" dirty="0" smtClean="0"/>
              <a:t> install </a:t>
            </a:r>
            <a:r>
              <a:rPr lang="en-MY" dirty="0" err="1" smtClean="0"/>
              <a:t>redux</a:t>
            </a:r>
            <a:endParaRPr lang="en-MY" dirty="0" smtClean="0"/>
          </a:p>
          <a:p>
            <a:pPr marL="457200" indent="-457200">
              <a:lnSpc>
                <a:spcPct val="150000"/>
              </a:lnSpc>
              <a:buFont typeface="+mj-lt"/>
              <a:buAutoNum type="arabicPeriod"/>
            </a:pPr>
            <a:r>
              <a:rPr lang="en-MY" dirty="0" smtClean="0"/>
              <a:t>Create a project and delete all files except index.html and index.js</a:t>
            </a:r>
          </a:p>
          <a:p>
            <a:pPr marL="457200" indent="-457200">
              <a:lnSpc>
                <a:spcPct val="150000"/>
              </a:lnSpc>
              <a:buFont typeface="+mj-lt"/>
              <a:buAutoNum type="arabicPeriod"/>
            </a:pPr>
            <a:r>
              <a:rPr lang="en-MY" dirty="0" smtClean="0"/>
              <a:t>Open the index.js and import </a:t>
            </a:r>
            <a:r>
              <a:rPr lang="en-MY" dirty="0" err="1" smtClean="0"/>
              <a:t>createStore</a:t>
            </a:r>
            <a:r>
              <a:rPr lang="en-MY" dirty="0" smtClean="0"/>
              <a:t/>
            </a:r>
            <a:br>
              <a:rPr lang="en-MY" dirty="0" smtClean="0"/>
            </a:br>
            <a:r>
              <a:rPr lang="en-MY" dirty="0" smtClean="0"/>
              <a:t>import {</a:t>
            </a:r>
            <a:r>
              <a:rPr lang="en-MY" dirty="0" err="1" smtClean="0"/>
              <a:t>createStore</a:t>
            </a:r>
            <a:r>
              <a:rPr lang="en-MY" dirty="0" smtClean="0"/>
              <a:t>} from '</a:t>
            </a:r>
            <a:r>
              <a:rPr lang="en-MY" dirty="0" err="1" smtClean="0"/>
              <a:t>redux</a:t>
            </a:r>
            <a:r>
              <a:rPr lang="en-MY" dirty="0" smtClean="0"/>
              <a:t>';</a:t>
            </a:r>
          </a:p>
          <a:p>
            <a:pPr marL="457200" indent="-457200">
              <a:lnSpc>
                <a:spcPct val="150000"/>
              </a:lnSpc>
              <a:buFont typeface="+mj-lt"/>
              <a:buAutoNum type="arabicPeriod"/>
            </a:pPr>
            <a:r>
              <a:rPr lang="en-MY" dirty="0" smtClean="0"/>
              <a:t>To start up the </a:t>
            </a:r>
            <a:r>
              <a:rPr lang="en-MY" dirty="0" err="1" smtClean="0"/>
              <a:t>Redux</a:t>
            </a:r>
            <a:r>
              <a:rPr lang="en-MY" dirty="0" smtClean="0"/>
              <a:t> Store you must create a reducer</a:t>
            </a:r>
            <a:br>
              <a:rPr lang="en-MY" dirty="0" smtClean="0"/>
            </a:br>
            <a:r>
              <a:rPr lang="en-MY" dirty="0" err="1" smtClean="0"/>
              <a:t>const</a:t>
            </a:r>
            <a:r>
              <a:rPr lang="en-MY" dirty="0" smtClean="0"/>
              <a:t> reducer = function() {</a:t>
            </a:r>
            <a:br>
              <a:rPr lang="en-MY" dirty="0" smtClean="0"/>
            </a:br>
            <a:r>
              <a:rPr lang="en-MY" dirty="0" smtClean="0"/>
              <a:t>}</a:t>
            </a:r>
          </a:p>
          <a:p>
            <a:pPr marL="457200" indent="-457200">
              <a:lnSpc>
                <a:spcPct val="150000"/>
              </a:lnSpc>
              <a:buFont typeface="+mj-lt"/>
              <a:buAutoNum type="arabicPeriod"/>
            </a:pPr>
            <a:r>
              <a:rPr lang="en-MY" dirty="0" smtClean="0"/>
              <a:t>Create store by passing the reducer and initial state</a:t>
            </a:r>
            <a:br>
              <a:rPr lang="en-MY" dirty="0" smtClean="0"/>
            </a:br>
            <a:r>
              <a:rPr lang="en-MY" dirty="0" err="1" smtClean="0"/>
              <a:t>const</a:t>
            </a:r>
            <a:r>
              <a:rPr lang="en-MY" dirty="0" smtClean="0"/>
              <a:t> store = </a:t>
            </a:r>
            <a:r>
              <a:rPr lang="en-MY" dirty="0" err="1" smtClean="0"/>
              <a:t>createStore</a:t>
            </a:r>
            <a:r>
              <a:rPr lang="en-MY" dirty="0" smtClean="0"/>
              <a:t>(reducer, 0)</a:t>
            </a:r>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spTree>
    <p:extLst>
      <p:ext uri="{BB962C8B-B14F-4D97-AF65-F5344CB8AC3E}">
        <p14:creationId xmlns:p14="http://schemas.microsoft.com/office/powerpoint/2010/main" val="24476342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Using </a:t>
            </a:r>
            <a:r>
              <a:rPr lang="en-MY" dirty="0" err="1" smtClean="0"/>
              <a:t>Redux</a:t>
            </a:r>
            <a:endParaRPr lang="en-MY" dirty="0"/>
          </a:p>
        </p:txBody>
      </p:sp>
      <p:sp>
        <p:nvSpPr>
          <p:cNvPr id="3" name="Content Placeholder 2"/>
          <p:cNvSpPr>
            <a:spLocks noGrp="1"/>
          </p:cNvSpPr>
          <p:nvPr>
            <p:ph idx="1"/>
          </p:nvPr>
        </p:nvSpPr>
        <p:spPr>
          <a:xfrm>
            <a:off x="457200" y="1268760"/>
            <a:ext cx="7542148" cy="5328592"/>
          </a:xfrm>
        </p:spPr>
        <p:txBody>
          <a:bodyPr>
            <a:normAutofit fontScale="92500"/>
          </a:bodyPr>
          <a:lstStyle/>
          <a:p>
            <a:pPr marL="457200" indent="-457200">
              <a:lnSpc>
                <a:spcPct val="150000"/>
              </a:lnSpc>
              <a:buFont typeface="+mj-lt"/>
              <a:buAutoNum type="arabicPeriod"/>
            </a:pPr>
            <a:r>
              <a:rPr lang="en-MY" dirty="0" smtClean="0"/>
              <a:t>Let us subscript to the store</a:t>
            </a:r>
            <a:br>
              <a:rPr lang="en-MY" dirty="0" smtClean="0"/>
            </a:br>
            <a:r>
              <a:rPr lang="en-MY" dirty="0" err="1" smtClean="0"/>
              <a:t>store.subscribe</a:t>
            </a:r>
            <a:r>
              <a:rPr lang="en-MY" dirty="0" smtClean="0"/>
              <a:t>(() =&gt; {</a:t>
            </a:r>
            <a:br>
              <a:rPr lang="en-MY" dirty="0" smtClean="0"/>
            </a:br>
            <a:r>
              <a:rPr lang="en-MY" dirty="0"/>
              <a:t>	</a:t>
            </a:r>
            <a:r>
              <a:rPr lang="en-MY" dirty="0" smtClean="0"/>
              <a:t>console.log("Store changed", </a:t>
            </a:r>
            <a:r>
              <a:rPr lang="en-MY" dirty="0" err="1" smtClean="0"/>
              <a:t>store.getState</a:t>
            </a:r>
            <a:r>
              <a:rPr lang="en-MY" dirty="0" smtClean="0"/>
              <a:t>())</a:t>
            </a:r>
            <a:br>
              <a:rPr lang="en-MY" dirty="0" smtClean="0"/>
            </a:br>
            <a:r>
              <a:rPr lang="en-MY" dirty="0" smtClean="0"/>
              <a:t>})</a:t>
            </a:r>
          </a:p>
          <a:p>
            <a:pPr marL="457200" indent="-457200">
              <a:lnSpc>
                <a:spcPct val="150000"/>
              </a:lnSpc>
              <a:buFont typeface="+mj-lt"/>
              <a:buAutoNum type="arabicPeriod"/>
            </a:pPr>
            <a:endParaRPr lang="en-MY" dirty="0"/>
          </a:p>
          <a:p>
            <a:pPr marL="457200" indent="-457200">
              <a:lnSpc>
                <a:spcPct val="150000"/>
              </a:lnSpc>
              <a:buFont typeface="+mj-lt"/>
              <a:buAutoNum type="arabicPeriod"/>
            </a:pPr>
            <a:r>
              <a:rPr lang="en-MY" dirty="0" smtClean="0"/>
              <a:t>Throw an Event</a:t>
            </a:r>
            <a:br>
              <a:rPr lang="en-MY" dirty="0" smtClean="0"/>
            </a:br>
            <a:r>
              <a:rPr lang="en-MY" dirty="0" err="1" smtClean="0"/>
              <a:t>Store.dispatch</a:t>
            </a:r>
            <a:r>
              <a:rPr lang="en-MY" dirty="0" smtClean="0"/>
              <a:t>({type: "INC", payload: 1})</a:t>
            </a:r>
          </a:p>
          <a:p>
            <a:pPr marL="457200" indent="-457200">
              <a:lnSpc>
                <a:spcPct val="150000"/>
              </a:lnSpc>
              <a:buFont typeface="+mj-lt"/>
              <a:buAutoNum type="arabicPeriod"/>
            </a:pPr>
            <a:endParaRPr lang="en-MY" dirty="0"/>
          </a:p>
          <a:p>
            <a:pPr marL="457200" indent="-457200">
              <a:lnSpc>
                <a:spcPct val="150000"/>
              </a:lnSpc>
              <a:buFont typeface="+mj-lt"/>
              <a:buAutoNum type="arabicPeriod"/>
            </a:pPr>
            <a:r>
              <a:rPr lang="en-MY" dirty="0" smtClean="0"/>
              <a:t>Output: In the console "Store changed" message appear.</a:t>
            </a:r>
          </a:p>
          <a:p>
            <a:pPr marL="457200" indent="-457200">
              <a:lnSpc>
                <a:spcPct val="150000"/>
              </a:lnSpc>
              <a:buFont typeface="+mj-lt"/>
              <a:buAutoNum type="arabicPeriod"/>
            </a:pPr>
            <a:r>
              <a:rPr lang="en-MY" dirty="0" smtClean="0"/>
              <a:t>Since reducer is not returning anything we don’t see anything else</a:t>
            </a:r>
            <a:endParaRPr lang="en-MY"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spTree>
    <p:extLst>
      <p:ext uri="{BB962C8B-B14F-4D97-AF65-F5344CB8AC3E}">
        <p14:creationId xmlns:p14="http://schemas.microsoft.com/office/powerpoint/2010/main" val="290924171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Using </a:t>
            </a:r>
            <a:r>
              <a:rPr lang="en-MY" dirty="0" err="1" smtClean="0"/>
              <a:t>Redux</a:t>
            </a:r>
            <a:endParaRPr lang="en-MY" dirty="0"/>
          </a:p>
        </p:txBody>
      </p:sp>
      <p:sp>
        <p:nvSpPr>
          <p:cNvPr id="3" name="Content Placeholder 2"/>
          <p:cNvSpPr>
            <a:spLocks noGrp="1"/>
          </p:cNvSpPr>
          <p:nvPr>
            <p:ph idx="1"/>
          </p:nvPr>
        </p:nvSpPr>
        <p:spPr/>
        <p:txBody>
          <a:bodyPr/>
          <a:lstStyle/>
          <a:p>
            <a:pPr marL="0" indent="0">
              <a:buNone/>
            </a:pPr>
            <a:r>
              <a:rPr lang="en-MY" dirty="0" smtClean="0"/>
              <a:t>Let us modify the reducer</a:t>
            </a:r>
          </a:p>
          <a:p>
            <a:pPr marL="0" indent="0">
              <a:buNone/>
            </a:pPr>
            <a:endParaRPr lang="en-MY" dirty="0" smtClean="0"/>
          </a:p>
          <a:p>
            <a:pPr marL="0" indent="0">
              <a:buNone/>
            </a:pPr>
            <a:r>
              <a:rPr lang="en-MY" dirty="0" err="1"/>
              <a:t>c</a:t>
            </a:r>
            <a:r>
              <a:rPr lang="en-MY" dirty="0" err="1" smtClean="0"/>
              <a:t>onst</a:t>
            </a:r>
            <a:r>
              <a:rPr lang="en-MY" dirty="0" smtClean="0"/>
              <a:t> reducer = function (state, action) {</a:t>
            </a:r>
          </a:p>
          <a:p>
            <a:pPr marL="0" indent="0">
              <a:buNone/>
            </a:pPr>
            <a:r>
              <a:rPr lang="en-MY" dirty="0"/>
              <a:t>	</a:t>
            </a:r>
            <a:r>
              <a:rPr lang="en-MY" dirty="0" smtClean="0"/>
              <a:t>if (</a:t>
            </a:r>
            <a:r>
              <a:rPr lang="en-MY" dirty="0" err="1" smtClean="0"/>
              <a:t>action.type</a:t>
            </a:r>
            <a:r>
              <a:rPr lang="en-MY" dirty="0" smtClean="0"/>
              <a:t> === "INC") {</a:t>
            </a:r>
          </a:p>
          <a:p>
            <a:pPr marL="0" indent="0">
              <a:buNone/>
            </a:pPr>
            <a:r>
              <a:rPr lang="en-MY" dirty="0"/>
              <a:t>	</a:t>
            </a:r>
            <a:r>
              <a:rPr lang="en-MY" dirty="0" smtClean="0"/>
              <a:t>	state = state + 1;</a:t>
            </a:r>
          </a:p>
          <a:p>
            <a:pPr marL="0" indent="0">
              <a:buNone/>
            </a:pPr>
            <a:r>
              <a:rPr lang="en-MY" dirty="0"/>
              <a:t>	</a:t>
            </a:r>
            <a:r>
              <a:rPr lang="en-MY" dirty="0" smtClean="0"/>
              <a:t>}</a:t>
            </a:r>
          </a:p>
          <a:p>
            <a:pPr marL="0" indent="0">
              <a:buNone/>
            </a:pPr>
            <a:endParaRPr lang="en-MY" dirty="0" smtClean="0"/>
          </a:p>
          <a:p>
            <a:pPr marL="0" indent="0">
              <a:buNone/>
            </a:pPr>
            <a:r>
              <a:rPr lang="en-MY" dirty="0"/>
              <a:t>	if (</a:t>
            </a:r>
            <a:r>
              <a:rPr lang="en-MY" dirty="0" err="1"/>
              <a:t>action.type</a:t>
            </a:r>
            <a:r>
              <a:rPr lang="en-MY" dirty="0"/>
              <a:t> === </a:t>
            </a:r>
            <a:r>
              <a:rPr lang="en-MY" dirty="0" smtClean="0"/>
              <a:t>"DEC") </a:t>
            </a:r>
            <a:r>
              <a:rPr lang="en-MY" dirty="0"/>
              <a:t>{</a:t>
            </a:r>
          </a:p>
          <a:p>
            <a:pPr marL="0" indent="0">
              <a:buNone/>
            </a:pPr>
            <a:r>
              <a:rPr lang="en-MY" dirty="0"/>
              <a:t>		state = state </a:t>
            </a:r>
            <a:r>
              <a:rPr lang="en-MY" dirty="0" smtClean="0"/>
              <a:t>- </a:t>
            </a:r>
            <a:r>
              <a:rPr lang="en-MY" dirty="0"/>
              <a:t>1;</a:t>
            </a:r>
          </a:p>
          <a:p>
            <a:pPr marL="0" indent="0">
              <a:buNone/>
            </a:pPr>
            <a:r>
              <a:rPr lang="en-MY" dirty="0"/>
              <a:t>	}</a:t>
            </a:r>
          </a:p>
          <a:p>
            <a:pPr marL="0" indent="0">
              <a:buNone/>
            </a:pPr>
            <a:r>
              <a:rPr lang="en-MY" dirty="0" smtClean="0"/>
              <a:t>}</a:t>
            </a:r>
          </a:p>
          <a:p>
            <a:pPr marL="0" indent="0">
              <a:buNone/>
            </a:pPr>
            <a:endParaRPr lang="en-MY" dirty="0"/>
          </a:p>
          <a:p>
            <a:pPr marL="0" indent="0">
              <a:buNone/>
            </a:pPr>
            <a:endParaRPr lang="en-MY"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spTree>
    <p:extLst>
      <p:ext uri="{BB962C8B-B14F-4D97-AF65-F5344CB8AC3E}">
        <p14:creationId xmlns:p14="http://schemas.microsoft.com/office/powerpoint/2010/main" val="23454450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Using </a:t>
            </a:r>
            <a:r>
              <a:rPr lang="en-MY" dirty="0" err="1" smtClean="0"/>
              <a:t>Redux</a:t>
            </a:r>
            <a:endParaRPr lang="en-MY" dirty="0"/>
          </a:p>
        </p:txBody>
      </p:sp>
      <p:sp>
        <p:nvSpPr>
          <p:cNvPr id="3" name="Content Placeholder 2"/>
          <p:cNvSpPr>
            <a:spLocks noGrp="1"/>
          </p:cNvSpPr>
          <p:nvPr>
            <p:ph idx="1"/>
          </p:nvPr>
        </p:nvSpPr>
        <p:spPr/>
        <p:txBody>
          <a:bodyPr>
            <a:normAutofit fontScale="92500"/>
          </a:bodyPr>
          <a:lstStyle/>
          <a:p>
            <a:pPr marL="457200" indent="-457200">
              <a:lnSpc>
                <a:spcPct val="150000"/>
              </a:lnSpc>
              <a:buFont typeface="+mj-lt"/>
              <a:buAutoNum type="arabicPeriod"/>
            </a:pPr>
            <a:r>
              <a:rPr lang="en-MY" dirty="0" smtClean="0"/>
              <a:t>Let us see how to pass value to Reducer</a:t>
            </a:r>
            <a:br>
              <a:rPr lang="en-MY" dirty="0" smtClean="0"/>
            </a:br>
            <a:r>
              <a:rPr lang="en-MY" dirty="0" err="1" smtClean="0"/>
              <a:t>store.dispatch</a:t>
            </a:r>
            <a:r>
              <a:rPr lang="en-MY" dirty="0" smtClean="0"/>
              <a:t>({type: "INC", payload: 1)</a:t>
            </a:r>
            <a:br>
              <a:rPr lang="en-MY" dirty="0" smtClean="0"/>
            </a:br>
            <a:r>
              <a:rPr lang="en-MY" dirty="0" err="1" smtClean="0"/>
              <a:t>store.dispatch</a:t>
            </a:r>
            <a:r>
              <a:rPr lang="en-MY" dirty="0"/>
              <a:t>({type: "INC", payload: </a:t>
            </a:r>
            <a:r>
              <a:rPr lang="en-MY" dirty="0" smtClean="0"/>
              <a:t>2)</a:t>
            </a:r>
            <a:br>
              <a:rPr lang="en-MY" dirty="0" smtClean="0"/>
            </a:br>
            <a:r>
              <a:rPr lang="en-MY" dirty="0" err="1" smtClean="0"/>
              <a:t>store.dispatch</a:t>
            </a:r>
            <a:r>
              <a:rPr lang="en-MY" dirty="0"/>
              <a:t>({type: "INC", payload: </a:t>
            </a:r>
            <a:r>
              <a:rPr lang="en-MY" dirty="0" smtClean="0"/>
              <a:t>15)</a:t>
            </a:r>
          </a:p>
          <a:p>
            <a:pPr marL="457200" indent="-457200">
              <a:lnSpc>
                <a:spcPct val="150000"/>
              </a:lnSpc>
              <a:buFont typeface="+mj-lt"/>
              <a:buAutoNum type="arabicPeriod"/>
            </a:pPr>
            <a:endParaRPr lang="en-MY" dirty="0"/>
          </a:p>
          <a:p>
            <a:pPr marL="457200" indent="-457200">
              <a:lnSpc>
                <a:spcPct val="150000"/>
              </a:lnSpc>
              <a:buFont typeface="+mj-lt"/>
              <a:buAutoNum type="arabicPeriod"/>
            </a:pPr>
            <a:r>
              <a:rPr lang="en-MY" dirty="0" smtClean="0"/>
              <a:t>The reducer can get the values from action as follows</a:t>
            </a:r>
            <a:br>
              <a:rPr lang="en-MY" dirty="0" smtClean="0"/>
            </a:br>
            <a:r>
              <a:rPr lang="en-MY" dirty="0" err="1" smtClean="0"/>
              <a:t>const</a:t>
            </a:r>
            <a:r>
              <a:rPr lang="en-MY" dirty="0" smtClean="0"/>
              <a:t> </a:t>
            </a:r>
            <a:r>
              <a:rPr lang="en-MY" dirty="0"/>
              <a:t>reducer = function (state, action) </a:t>
            </a:r>
            <a:r>
              <a:rPr lang="en-MY" dirty="0" smtClean="0"/>
              <a:t>{</a:t>
            </a:r>
            <a:br>
              <a:rPr lang="en-MY" dirty="0" smtClean="0"/>
            </a:br>
            <a:r>
              <a:rPr lang="en-MY" dirty="0"/>
              <a:t>	if (</a:t>
            </a:r>
            <a:r>
              <a:rPr lang="en-MY" dirty="0" err="1"/>
              <a:t>action.type</a:t>
            </a:r>
            <a:r>
              <a:rPr lang="en-MY" dirty="0"/>
              <a:t> === "INC") </a:t>
            </a:r>
            <a:r>
              <a:rPr lang="en-MY" dirty="0" smtClean="0"/>
              <a:t>{</a:t>
            </a:r>
            <a:br>
              <a:rPr lang="en-MY" dirty="0" smtClean="0"/>
            </a:br>
            <a:r>
              <a:rPr lang="en-MY" dirty="0"/>
              <a:t>		state = state + </a:t>
            </a:r>
            <a:r>
              <a:rPr lang="en-MY" dirty="0" err="1" smtClean="0"/>
              <a:t>action.payload</a:t>
            </a:r>
            <a:r>
              <a:rPr lang="en-MY" dirty="0" smtClean="0"/>
              <a:t>;</a:t>
            </a:r>
            <a:br>
              <a:rPr lang="en-MY" dirty="0" smtClean="0"/>
            </a:br>
            <a:r>
              <a:rPr lang="en-MY" dirty="0"/>
              <a:t>	</a:t>
            </a:r>
            <a:r>
              <a:rPr lang="en-MY" dirty="0" smtClean="0"/>
              <a:t>}</a:t>
            </a:r>
            <a:br>
              <a:rPr lang="en-MY" dirty="0" smtClean="0"/>
            </a:br>
            <a:r>
              <a:rPr lang="en-MY" dirty="0" smtClean="0"/>
              <a:t>}</a:t>
            </a:r>
          </a:p>
          <a:p>
            <a:pPr marL="457200" indent="-457200">
              <a:lnSpc>
                <a:spcPct val="150000"/>
              </a:lnSpc>
              <a:buFont typeface="+mj-lt"/>
              <a:buAutoNum type="arabicPeriod"/>
            </a:pPr>
            <a:endParaRPr lang="en-MY" dirty="0"/>
          </a:p>
          <a:p>
            <a:pPr marL="457200" indent="-457200">
              <a:lnSpc>
                <a:spcPct val="150000"/>
              </a:lnSpc>
              <a:buFont typeface="+mj-lt"/>
              <a:buAutoNum type="arabicPeriod"/>
            </a:pPr>
            <a:endParaRPr lang="en-MY" dirty="0"/>
          </a:p>
          <a:p>
            <a:pPr marL="457200" indent="-457200">
              <a:lnSpc>
                <a:spcPct val="150000"/>
              </a:lnSpc>
              <a:buFont typeface="+mj-lt"/>
              <a:buAutoNum type="arabicPeriod"/>
            </a:pPr>
            <a:endParaRPr lang="en-MY" dirty="0"/>
          </a:p>
          <a:p>
            <a:pPr marL="457200" indent="-457200">
              <a:lnSpc>
                <a:spcPct val="150000"/>
              </a:lnSpc>
              <a:buFont typeface="+mj-lt"/>
              <a:buAutoNum type="arabicPeriod"/>
            </a:pPr>
            <a:endParaRPr lang="en-MY" dirty="0" smtClean="0"/>
          </a:p>
          <a:p>
            <a:pPr marL="457200" indent="-457200">
              <a:lnSpc>
                <a:spcPct val="150000"/>
              </a:lnSpc>
              <a:buFont typeface="+mj-lt"/>
              <a:buAutoNum type="arabicPeriod"/>
            </a:pPr>
            <a:endParaRPr lang="en-MY" dirty="0"/>
          </a:p>
          <a:p>
            <a:pPr marL="457200" indent="-457200">
              <a:lnSpc>
                <a:spcPct val="150000"/>
              </a:lnSpc>
              <a:buFont typeface="+mj-lt"/>
              <a:buAutoNum type="arabicPeriod"/>
            </a:pPr>
            <a:endParaRPr lang="en-MY" dirty="0"/>
          </a:p>
        </p:txBody>
      </p:sp>
      <p:sp>
        <p:nvSpPr>
          <p:cNvPr id="4" name="TextBox 3"/>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smtClean="0"/>
              <a:t>Index.js</a:t>
            </a:r>
            <a:endParaRPr lang="en-MY" sz="3200" dirty="0"/>
          </a:p>
        </p:txBody>
      </p:sp>
    </p:spTree>
    <p:extLst>
      <p:ext uri="{BB962C8B-B14F-4D97-AF65-F5344CB8AC3E}">
        <p14:creationId xmlns:p14="http://schemas.microsoft.com/office/powerpoint/2010/main" val="326029249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Using </a:t>
            </a:r>
            <a:r>
              <a:rPr lang="en-MY" dirty="0" err="1" smtClean="0"/>
              <a:t>Redux</a:t>
            </a:r>
            <a:endParaRPr lang="en-MY" dirty="0"/>
          </a:p>
        </p:txBody>
      </p:sp>
      <p:sp>
        <p:nvSpPr>
          <p:cNvPr id="3" name="Content Placeholder 2"/>
          <p:cNvSpPr>
            <a:spLocks noGrp="1"/>
          </p:cNvSpPr>
          <p:nvPr>
            <p:ph idx="1"/>
          </p:nvPr>
        </p:nvSpPr>
        <p:spPr/>
        <p:txBody>
          <a:bodyPr>
            <a:normAutofit/>
          </a:bodyPr>
          <a:lstStyle/>
          <a:p>
            <a:pPr marL="0" indent="0">
              <a:lnSpc>
                <a:spcPct val="150000"/>
              </a:lnSpc>
              <a:buNone/>
            </a:pPr>
            <a:r>
              <a:rPr lang="en-MY" dirty="0" smtClean="0"/>
              <a:t>Let us develop </a:t>
            </a:r>
            <a:r>
              <a:rPr lang="en-MY" dirty="0" smtClean="0"/>
              <a:t>a simple example </a:t>
            </a:r>
            <a:r>
              <a:rPr lang="en-MY" dirty="0" smtClean="0"/>
              <a:t>using </a:t>
            </a:r>
            <a:r>
              <a:rPr lang="en-MY" dirty="0" err="1" smtClean="0"/>
              <a:t>Redux</a:t>
            </a:r>
            <a:r>
              <a:rPr lang="en-MY" dirty="0" smtClean="0"/>
              <a:t> and let us see how it can be integrated with </a:t>
            </a:r>
            <a:r>
              <a:rPr lang="en-MY" b="1" dirty="0" smtClean="0"/>
              <a:t>React</a:t>
            </a:r>
            <a:r>
              <a:rPr lang="en-MY" dirty="0" smtClean="0"/>
              <a:t>.</a:t>
            </a:r>
            <a:endParaRPr lang="en-MY" dirty="0" smtClean="0"/>
          </a:p>
          <a:p>
            <a:pPr marL="0" indent="0">
              <a:lnSpc>
                <a:spcPct val="150000"/>
              </a:lnSpc>
              <a:buNone/>
            </a:pPr>
            <a:r>
              <a:rPr lang="en-MY" b="1" dirty="0" smtClean="0"/>
              <a:t>Step 1 - Install </a:t>
            </a:r>
            <a:r>
              <a:rPr lang="en-MY" b="1" dirty="0" err="1" smtClean="0"/>
              <a:t>Redux</a:t>
            </a:r>
            <a:endParaRPr lang="en-MY" b="1" dirty="0" smtClean="0"/>
          </a:p>
          <a:p>
            <a:pPr marL="457200" indent="-457200">
              <a:lnSpc>
                <a:spcPct val="150000"/>
              </a:lnSpc>
              <a:buFont typeface="+mj-lt"/>
              <a:buAutoNum type="arabicPeriod"/>
            </a:pPr>
            <a:r>
              <a:rPr lang="en-MY" dirty="0" smtClean="0"/>
              <a:t>Install </a:t>
            </a:r>
            <a:r>
              <a:rPr lang="en-MY" dirty="0" err="1" smtClean="0"/>
              <a:t>Redux</a:t>
            </a:r>
            <a:r>
              <a:rPr lang="en-MY" dirty="0" smtClean="0"/>
              <a:t> using the command</a:t>
            </a:r>
            <a:br>
              <a:rPr lang="en-MY" dirty="0" smtClean="0"/>
            </a:br>
            <a:r>
              <a:rPr lang="en-MY" dirty="0" err="1" smtClean="0"/>
              <a:t>npm</a:t>
            </a:r>
            <a:r>
              <a:rPr lang="en-MY" dirty="0" smtClean="0"/>
              <a:t> install --save react-</a:t>
            </a:r>
            <a:r>
              <a:rPr lang="en-MY" dirty="0" err="1" smtClean="0"/>
              <a:t>redux</a:t>
            </a:r>
            <a:r>
              <a:rPr lang="en-MY" dirty="0" smtClean="0"/>
              <a:t> </a:t>
            </a:r>
          </a:p>
          <a:p>
            <a:pPr marL="0" indent="0">
              <a:lnSpc>
                <a:spcPct val="150000"/>
              </a:lnSpc>
              <a:buNone/>
            </a:pPr>
            <a:r>
              <a:rPr lang="en-MY" b="1" dirty="0" smtClean="0"/>
              <a:t>Step 2 - Create Files and Folders</a:t>
            </a:r>
          </a:p>
          <a:p>
            <a:pPr marL="457200" indent="-457200">
              <a:lnSpc>
                <a:spcPct val="150000"/>
              </a:lnSpc>
              <a:buFont typeface="+mj-lt"/>
              <a:buAutoNum type="arabicPeriod"/>
            </a:pPr>
            <a:r>
              <a:rPr lang="en-MY" dirty="0" smtClean="0"/>
              <a:t>Create folders and files for </a:t>
            </a:r>
            <a:r>
              <a:rPr lang="en-MY" b="1" dirty="0" smtClean="0"/>
              <a:t>actions</a:t>
            </a:r>
            <a:r>
              <a:rPr lang="en-MY" dirty="0" smtClean="0"/>
              <a:t> </a:t>
            </a:r>
          </a:p>
          <a:p>
            <a:pPr marL="457200" indent="-457200">
              <a:lnSpc>
                <a:spcPct val="150000"/>
              </a:lnSpc>
              <a:buFont typeface="+mj-lt"/>
              <a:buAutoNum type="arabicPeriod"/>
            </a:pPr>
            <a:r>
              <a:rPr lang="en-MY" dirty="0" smtClean="0"/>
              <a:t>Create folders and files for </a:t>
            </a:r>
            <a:r>
              <a:rPr lang="en-MY" b="1" dirty="0" smtClean="0"/>
              <a:t>reducers</a:t>
            </a:r>
            <a:r>
              <a:rPr lang="en-MY" dirty="0" smtClean="0"/>
              <a:t> </a:t>
            </a:r>
          </a:p>
          <a:p>
            <a:pPr marL="457200" indent="-457200">
              <a:lnSpc>
                <a:spcPct val="150000"/>
              </a:lnSpc>
              <a:buFont typeface="+mj-lt"/>
              <a:buAutoNum type="arabicPeriod"/>
            </a:pPr>
            <a:r>
              <a:rPr lang="en-MY" dirty="0" smtClean="0"/>
              <a:t>Create folders and files for </a:t>
            </a:r>
            <a:r>
              <a:rPr lang="en-MY" b="1" dirty="0" smtClean="0"/>
              <a:t>components</a:t>
            </a:r>
            <a:r>
              <a:rPr lang="en-MY" dirty="0" smtClean="0"/>
              <a:t> </a:t>
            </a:r>
          </a:p>
          <a:p>
            <a:pPr>
              <a:lnSpc>
                <a:spcPct val="150000"/>
              </a:lnSpc>
            </a:pPr>
            <a:endParaRPr lang="en-MY" dirty="0"/>
          </a:p>
        </p:txBody>
      </p:sp>
    </p:spTree>
    <p:extLst>
      <p:ext uri="{BB962C8B-B14F-4D97-AF65-F5344CB8AC3E}">
        <p14:creationId xmlns:p14="http://schemas.microsoft.com/office/powerpoint/2010/main" val="3669872293"/>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Using </a:t>
            </a:r>
            <a:r>
              <a:rPr lang="en-MY" dirty="0" err="1"/>
              <a:t>Redux</a:t>
            </a:r>
            <a:endParaRPr lang="en-MY" dirty="0"/>
          </a:p>
        </p:txBody>
      </p:sp>
      <p:pic>
        <p:nvPicPr>
          <p:cNvPr id="27650" name="Picture 2" descr="React Redux Folder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8371864" cy="403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642968"/>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Using </a:t>
            </a:r>
            <a:r>
              <a:rPr lang="en-MY" dirty="0" err="1"/>
              <a:t>Redux</a:t>
            </a:r>
            <a:endParaRPr lang="en-MY" dirty="0"/>
          </a:p>
        </p:txBody>
      </p:sp>
      <p:sp>
        <p:nvSpPr>
          <p:cNvPr id="3" name="Content Placeholder 2"/>
          <p:cNvSpPr>
            <a:spLocks noGrp="1"/>
          </p:cNvSpPr>
          <p:nvPr>
            <p:ph idx="1"/>
          </p:nvPr>
        </p:nvSpPr>
        <p:spPr/>
        <p:txBody>
          <a:bodyPr>
            <a:normAutofit lnSpcReduction="10000"/>
          </a:bodyPr>
          <a:lstStyle/>
          <a:p>
            <a:pPr marL="0" indent="0">
              <a:buNone/>
            </a:pPr>
            <a:r>
              <a:rPr lang="en-MY" dirty="0" smtClean="0"/>
              <a:t>Actions </a:t>
            </a:r>
            <a:r>
              <a:rPr lang="en-MY" dirty="0" smtClean="0"/>
              <a:t>are JavaScript objects that use </a:t>
            </a:r>
            <a:r>
              <a:rPr lang="en-MY" b="1" dirty="0" smtClean="0"/>
              <a:t>type</a:t>
            </a:r>
            <a:r>
              <a:rPr lang="en-MY" dirty="0" smtClean="0"/>
              <a:t> property to inform about the data that should be sent to the store. </a:t>
            </a:r>
            <a:r>
              <a:rPr lang="en-MY" dirty="0" smtClean="0"/>
              <a:t>Let us define </a:t>
            </a:r>
            <a:r>
              <a:rPr lang="en-MY" b="1" dirty="0" smtClean="0"/>
              <a:t>ADD_TODO</a:t>
            </a:r>
            <a:r>
              <a:rPr lang="en-MY" dirty="0" smtClean="0"/>
              <a:t> action that will be used for adding new item to our list. The </a:t>
            </a:r>
            <a:r>
              <a:rPr lang="en-MY" b="1" dirty="0" err="1" smtClean="0"/>
              <a:t>addTodo</a:t>
            </a:r>
            <a:r>
              <a:rPr lang="en-MY" dirty="0" smtClean="0"/>
              <a:t> function is an action creator that returns our action and sets an </a:t>
            </a:r>
            <a:r>
              <a:rPr lang="en-MY" b="1" dirty="0" smtClean="0"/>
              <a:t>id</a:t>
            </a:r>
            <a:r>
              <a:rPr lang="en-MY" dirty="0" smtClean="0"/>
              <a:t> for every created item.</a:t>
            </a:r>
          </a:p>
          <a:p>
            <a:pPr marL="0" indent="0">
              <a:buNone/>
            </a:pPr>
            <a:r>
              <a:rPr lang="en-MY" b="1" dirty="0" smtClean="0"/>
              <a:t>Open actions/actions.js</a:t>
            </a:r>
            <a:endParaRPr lang="en-MY" b="1" dirty="0" smtClean="0"/>
          </a:p>
          <a:p>
            <a:pPr marL="0" indent="0">
              <a:buNone/>
            </a:pPr>
            <a:r>
              <a:rPr lang="en-MY" dirty="0" smtClean="0"/>
              <a:t>export </a:t>
            </a:r>
            <a:r>
              <a:rPr lang="en-MY" dirty="0" err="1" smtClean="0"/>
              <a:t>const</a:t>
            </a:r>
            <a:r>
              <a:rPr lang="en-MY" dirty="0" smtClean="0"/>
              <a:t> ADD_TODO = 'ADD_TODO' </a:t>
            </a:r>
            <a:endParaRPr lang="en-MY" dirty="0" smtClean="0"/>
          </a:p>
          <a:p>
            <a:pPr marL="0" indent="0">
              <a:buNone/>
            </a:pPr>
            <a:r>
              <a:rPr lang="en-MY" dirty="0" smtClean="0"/>
              <a:t>let </a:t>
            </a:r>
            <a:r>
              <a:rPr lang="en-MY" dirty="0" err="1" smtClean="0"/>
              <a:t>nextTodoId</a:t>
            </a:r>
            <a:r>
              <a:rPr lang="en-MY" dirty="0" smtClean="0"/>
              <a:t> = 0; </a:t>
            </a:r>
            <a:endParaRPr lang="en-MY" dirty="0" smtClean="0"/>
          </a:p>
          <a:p>
            <a:pPr marL="0" indent="0">
              <a:buNone/>
            </a:pPr>
            <a:r>
              <a:rPr lang="en-MY" dirty="0" smtClean="0"/>
              <a:t>export </a:t>
            </a:r>
            <a:r>
              <a:rPr lang="en-MY" dirty="0" smtClean="0"/>
              <a:t>function </a:t>
            </a:r>
            <a:r>
              <a:rPr lang="en-MY" dirty="0" err="1" smtClean="0"/>
              <a:t>addTodo</a:t>
            </a:r>
            <a:r>
              <a:rPr lang="en-MY" dirty="0" smtClean="0"/>
              <a:t>(text) { </a:t>
            </a:r>
            <a:endParaRPr lang="en-MY" dirty="0" smtClean="0"/>
          </a:p>
          <a:p>
            <a:pPr marL="0" indent="0">
              <a:buNone/>
            </a:pPr>
            <a:r>
              <a:rPr lang="en-MY" dirty="0"/>
              <a:t>	</a:t>
            </a:r>
            <a:r>
              <a:rPr lang="en-MY" dirty="0" smtClean="0"/>
              <a:t>return </a:t>
            </a:r>
            <a:r>
              <a:rPr lang="en-MY" dirty="0" smtClean="0"/>
              <a:t>{ </a:t>
            </a:r>
            <a:endParaRPr lang="en-MY" dirty="0" smtClean="0"/>
          </a:p>
          <a:p>
            <a:pPr marL="0" indent="0">
              <a:buNone/>
            </a:pPr>
            <a:r>
              <a:rPr lang="en-MY" dirty="0"/>
              <a:t>	</a:t>
            </a:r>
            <a:r>
              <a:rPr lang="en-MY" dirty="0" smtClean="0"/>
              <a:t>	</a:t>
            </a:r>
            <a:r>
              <a:rPr lang="en-MY" dirty="0" smtClean="0"/>
              <a:t>type</a:t>
            </a:r>
            <a:r>
              <a:rPr lang="en-MY" dirty="0" smtClean="0"/>
              <a:t>: ADD_TODO, </a:t>
            </a:r>
            <a:endParaRPr lang="en-MY" dirty="0" smtClean="0"/>
          </a:p>
          <a:p>
            <a:pPr marL="0" indent="0">
              <a:buNone/>
            </a:pPr>
            <a:r>
              <a:rPr lang="en-MY" dirty="0"/>
              <a:t>	</a:t>
            </a:r>
            <a:r>
              <a:rPr lang="en-MY" dirty="0" smtClean="0"/>
              <a:t>	</a:t>
            </a:r>
            <a:r>
              <a:rPr lang="en-MY" dirty="0" smtClean="0"/>
              <a:t>id</a:t>
            </a:r>
            <a:r>
              <a:rPr lang="en-MY" dirty="0" smtClean="0"/>
              <a:t>: </a:t>
            </a:r>
            <a:r>
              <a:rPr lang="en-MY" dirty="0" err="1" smtClean="0"/>
              <a:t>nextTodoId</a:t>
            </a:r>
            <a:r>
              <a:rPr lang="en-MY" dirty="0" smtClean="0"/>
              <a:t>++, text </a:t>
            </a:r>
            <a:endParaRPr lang="en-MY" dirty="0" smtClean="0"/>
          </a:p>
          <a:p>
            <a:pPr marL="0" indent="0">
              <a:buNone/>
            </a:pPr>
            <a:r>
              <a:rPr lang="en-MY"/>
              <a:t>	</a:t>
            </a:r>
            <a:r>
              <a:rPr lang="en-MY" smtClean="0"/>
              <a:t>}; </a:t>
            </a:r>
          </a:p>
          <a:p>
            <a:pPr marL="0" indent="0">
              <a:buNone/>
            </a:pPr>
            <a:r>
              <a:rPr lang="en-MY" smtClean="0"/>
              <a:t>}</a:t>
            </a:r>
            <a:endParaRPr lang="en-MY" dirty="0"/>
          </a:p>
        </p:txBody>
      </p:sp>
    </p:spTree>
    <p:extLst>
      <p:ext uri="{BB962C8B-B14F-4D97-AF65-F5344CB8AC3E}">
        <p14:creationId xmlns:p14="http://schemas.microsoft.com/office/powerpoint/2010/main" val="3959078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MY" sz="4800" dirty="0" smtClean="0"/>
              <a:t>Comments</a:t>
            </a:r>
            <a:endParaRPr lang="en-MY" dirty="0"/>
          </a:p>
        </p:txBody>
      </p:sp>
      <p:sp>
        <p:nvSpPr>
          <p:cNvPr id="3" name="Content Placeholder 2"/>
          <p:cNvSpPr>
            <a:spLocks noGrp="1"/>
          </p:cNvSpPr>
          <p:nvPr>
            <p:ph sz="quarter" idx="1"/>
          </p:nvPr>
        </p:nvSpPr>
        <p:spPr/>
        <p:txBody>
          <a:bodyPr>
            <a:normAutofit fontScale="92500"/>
          </a:bodyPr>
          <a:lstStyle/>
          <a:p>
            <a:pPr marL="114300" indent="0">
              <a:lnSpc>
                <a:spcPct val="150000"/>
              </a:lnSpc>
              <a:buNone/>
            </a:pPr>
            <a:r>
              <a:rPr lang="en-MY" dirty="0" smtClean="0"/>
              <a:t>Ideally</a:t>
            </a:r>
            <a:r>
              <a:rPr lang="en-MY" dirty="0"/>
              <a:t>, </a:t>
            </a:r>
            <a:r>
              <a:rPr lang="en-MY" dirty="0" smtClean="0"/>
              <a:t>comments are used to say </a:t>
            </a:r>
            <a:r>
              <a:rPr lang="en-MY" dirty="0"/>
              <a:t>something useful about the purpose and context of </a:t>
            </a:r>
            <a:r>
              <a:rPr lang="en-MY" dirty="0" smtClean="0"/>
              <a:t>code. The comments will </a:t>
            </a:r>
            <a:r>
              <a:rPr lang="en-MY" dirty="0"/>
              <a:t>help </a:t>
            </a:r>
            <a:r>
              <a:rPr lang="en-MY" dirty="0" smtClean="0"/>
              <a:t>to </a:t>
            </a:r>
            <a:r>
              <a:rPr lang="en-MY" dirty="0"/>
              <a:t>understand why </a:t>
            </a:r>
            <a:r>
              <a:rPr lang="en-MY" dirty="0" smtClean="0"/>
              <a:t>that code is there. There are two ways to comment code and they are</a:t>
            </a:r>
          </a:p>
          <a:p>
            <a:pPr marL="571500" indent="-457200">
              <a:lnSpc>
                <a:spcPct val="150000"/>
              </a:lnSpc>
              <a:buFont typeface="+mj-lt"/>
              <a:buAutoNum type="arabicPeriod"/>
            </a:pPr>
            <a:r>
              <a:rPr lang="en-MY" dirty="0" smtClean="0"/>
              <a:t>Single line comments are useful for short comments</a:t>
            </a:r>
          </a:p>
          <a:p>
            <a:pPr marL="571500" indent="-457200">
              <a:lnSpc>
                <a:spcPct val="150000"/>
              </a:lnSpc>
              <a:buFont typeface="+mj-lt"/>
              <a:buAutoNum type="arabicPeriod"/>
            </a:pPr>
            <a:r>
              <a:rPr lang="en-MY" dirty="0" smtClean="0"/>
              <a:t>Multiline comments are useful for multiline comments</a:t>
            </a:r>
          </a:p>
          <a:p>
            <a:pPr marL="114300" indent="0">
              <a:lnSpc>
                <a:spcPct val="150000"/>
              </a:lnSpc>
              <a:buNone/>
            </a:pPr>
            <a:r>
              <a:rPr lang="en-MY" dirty="0" smtClean="0"/>
              <a:t>Example</a:t>
            </a:r>
          </a:p>
          <a:p>
            <a:pPr marL="114300" indent="0">
              <a:lnSpc>
                <a:spcPct val="150000"/>
              </a:lnSpc>
              <a:buNone/>
            </a:pPr>
            <a:r>
              <a:rPr lang="en-MY" i="1" dirty="0" smtClean="0">
                <a:cs typeface="Courier New" pitchFamily="49" charset="0"/>
              </a:rPr>
              <a:t>// The following lines are used to get user input</a:t>
            </a:r>
          </a:p>
          <a:p>
            <a:pPr marL="114300" indent="0">
              <a:lnSpc>
                <a:spcPct val="150000"/>
              </a:lnSpc>
              <a:buNone/>
            </a:pPr>
            <a:r>
              <a:rPr lang="en-MY" i="1" dirty="0" smtClean="0">
                <a:cs typeface="Courier New" pitchFamily="49" charset="0"/>
              </a:rPr>
              <a:t>/* The following lines are used to validate </a:t>
            </a:r>
          </a:p>
          <a:p>
            <a:pPr marL="114300" indent="0">
              <a:lnSpc>
                <a:spcPct val="150000"/>
              </a:lnSpc>
              <a:buNone/>
            </a:pPr>
            <a:r>
              <a:rPr lang="en-MY" i="1" dirty="0" smtClean="0">
                <a:cs typeface="Courier New" pitchFamily="49" charset="0"/>
              </a:rPr>
              <a:t>       User IC and Passport</a:t>
            </a:r>
          </a:p>
          <a:p>
            <a:pPr marL="114300" indent="0">
              <a:lnSpc>
                <a:spcPct val="150000"/>
              </a:lnSpc>
              <a:buNone/>
            </a:pPr>
            <a:r>
              <a:rPr lang="en-MY" i="1" dirty="0" smtClean="0">
                <a:cs typeface="Courier New" pitchFamily="49" charset="0"/>
              </a:rPr>
              <a:t>       Email address */</a:t>
            </a:r>
          </a:p>
        </p:txBody>
      </p:sp>
    </p:spTree>
    <p:extLst>
      <p:ext uri="{BB962C8B-B14F-4D97-AF65-F5344CB8AC3E}">
        <p14:creationId xmlns:p14="http://schemas.microsoft.com/office/powerpoint/2010/main" val="720111268"/>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Using </a:t>
            </a:r>
            <a:r>
              <a:rPr lang="en-MY" dirty="0" err="1"/>
              <a:t>Redux</a:t>
            </a:r>
            <a:endParaRPr lang="en-MY" dirty="0"/>
          </a:p>
        </p:txBody>
      </p:sp>
      <p:sp>
        <p:nvSpPr>
          <p:cNvPr id="3" name="Content Placeholder 2"/>
          <p:cNvSpPr>
            <a:spLocks noGrp="1"/>
          </p:cNvSpPr>
          <p:nvPr>
            <p:ph idx="1"/>
          </p:nvPr>
        </p:nvSpPr>
        <p:spPr/>
        <p:txBody>
          <a:bodyPr/>
          <a:lstStyle/>
          <a:p>
            <a:r>
              <a:rPr lang="en-MY" b="1" dirty="0" smtClean="0"/>
              <a:t>Step 4 - Reducers</a:t>
            </a:r>
          </a:p>
          <a:p>
            <a:r>
              <a:rPr lang="en-MY" dirty="0" smtClean="0"/>
              <a:t>While actions only trigger changes in the app, the </a:t>
            </a:r>
            <a:r>
              <a:rPr lang="en-MY" b="1" dirty="0" smtClean="0"/>
              <a:t>reducers</a:t>
            </a:r>
            <a:r>
              <a:rPr lang="en-MY" dirty="0" smtClean="0"/>
              <a:t> specify those changes. We are using </a:t>
            </a:r>
            <a:r>
              <a:rPr lang="en-MY" b="1" dirty="0" smtClean="0"/>
              <a:t>switch</a:t>
            </a:r>
            <a:r>
              <a:rPr lang="en-MY" dirty="0" smtClean="0"/>
              <a:t> statement to search for a </a:t>
            </a:r>
            <a:r>
              <a:rPr lang="en-MY" b="1" dirty="0" smtClean="0"/>
              <a:t>ADD_TODO</a:t>
            </a:r>
            <a:r>
              <a:rPr lang="en-MY" dirty="0" smtClean="0"/>
              <a:t> action. The reducer is a function that takes two parameters (</a:t>
            </a:r>
            <a:r>
              <a:rPr lang="en-MY" b="1" dirty="0" smtClean="0"/>
              <a:t>state</a:t>
            </a:r>
            <a:r>
              <a:rPr lang="en-MY" dirty="0" smtClean="0"/>
              <a:t> and </a:t>
            </a:r>
            <a:r>
              <a:rPr lang="en-MY" b="1" dirty="0" smtClean="0"/>
              <a:t>action</a:t>
            </a:r>
            <a:r>
              <a:rPr lang="en-MY" dirty="0" smtClean="0"/>
              <a:t>) to calculate and return an updated state.</a:t>
            </a:r>
          </a:p>
          <a:p>
            <a:r>
              <a:rPr lang="en-MY" dirty="0" smtClean="0"/>
              <a:t>The first function will be used to create a new item, while the second one will push that item to the list. Towards the end, we are using </a:t>
            </a:r>
            <a:r>
              <a:rPr lang="en-MY" b="1" dirty="0" err="1" smtClean="0"/>
              <a:t>combineReducers</a:t>
            </a:r>
            <a:r>
              <a:rPr lang="en-MY" dirty="0" smtClean="0"/>
              <a:t> helper function where we can add any new reducers we might use in the future.</a:t>
            </a:r>
          </a:p>
          <a:p>
            <a:endParaRPr lang="en-MY" dirty="0"/>
          </a:p>
        </p:txBody>
      </p:sp>
    </p:spTree>
    <p:extLst>
      <p:ext uri="{BB962C8B-B14F-4D97-AF65-F5344CB8AC3E}">
        <p14:creationId xmlns:p14="http://schemas.microsoft.com/office/powerpoint/2010/main" val="112142097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Using </a:t>
            </a:r>
            <a:r>
              <a:rPr lang="en-MY" dirty="0" err="1"/>
              <a:t>Redux</a:t>
            </a:r>
            <a:endParaRPr lang="en-MY" dirty="0"/>
          </a:p>
        </p:txBody>
      </p:sp>
      <p:sp>
        <p:nvSpPr>
          <p:cNvPr id="3" name="Content Placeholder 2"/>
          <p:cNvSpPr>
            <a:spLocks noGrp="1"/>
          </p:cNvSpPr>
          <p:nvPr>
            <p:ph idx="1"/>
          </p:nvPr>
        </p:nvSpPr>
        <p:spPr/>
        <p:txBody>
          <a:bodyPr/>
          <a:lstStyle/>
          <a:p>
            <a:r>
              <a:rPr lang="en-MY" b="1" dirty="0" smtClean="0"/>
              <a:t>reducers/reducers.js</a:t>
            </a:r>
          </a:p>
          <a:p>
            <a:r>
              <a:rPr lang="en-MY" dirty="0" smtClean="0"/>
              <a:t>import { </a:t>
            </a:r>
            <a:r>
              <a:rPr lang="en-MY" dirty="0" err="1" smtClean="0"/>
              <a:t>combineReducers</a:t>
            </a:r>
            <a:r>
              <a:rPr lang="en-MY" dirty="0" smtClean="0"/>
              <a:t> } from '</a:t>
            </a:r>
            <a:r>
              <a:rPr lang="en-MY" dirty="0" err="1" smtClean="0"/>
              <a:t>redux</a:t>
            </a:r>
            <a:r>
              <a:rPr lang="en-MY" dirty="0" smtClean="0"/>
              <a:t>' import { ADD_TODO } from '../actions/actions' function </a:t>
            </a:r>
            <a:r>
              <a:rPr lang="en-MY" dirty="0" err="1" smtClean="0"/>
              <a:t>todo</a:t>
            </a:r>
            <a:r>
              <a:rPr lang="en-MY" dirty="0" smtClean="0"/>
              <a:t>(state, action) { switch (</a:t>
            </a:r>
            <a:r>
              <a:rPr lang="en-MY" dirty="0" err="1" smtClean="0"/>
              <a:t>action.type</a:t>
            </a:r>
            <a:r>
              <a:rPr lang="en-MY" dirty="0" smtClean="0"/>
              <a:t>) { case ADD_TODO: return { id: action.id, text: </a:t>
            </a:r>
            <a:r>
              <a:rPr lang="en-MY" dirty="0" err="1" smtClean="0"/>
              <a:t>action.text</a:t>
            </a:r>
            <a:r>
              <a:rPr lang="en-MY" dirty="0" smtClean="0"/>
              <a:t>, } default: return state } } function </a:t>
            </a:r>
            <a:r>
              <a:rPr lang="en-MY" dirty="0" err="1" smtClean="0"/>
              <a:t>todos</a:t>
            </a:r>
            <a:r>
              <a:rPr lang="en-MY" dirty="0" smtClean="0"/>
              <a:t>(state = [], action) { switch (</a:t>
            </a:r>
            <a:r>
              <a:rPr lang="en-MY" dirty="0" err="1" smtClean="0"/>
              <a:t>action.type</a:t>
            </a:r>
            <a:r>
              <a:rPr lang="en-MY" dirty="0" smtClean="0"/>
              <a:t>) { case ADD_TODO: return [ ...state, </a:t>
            </a:r>
            <a:r>
              <a:rPr lang="en-MY" dirty="0" err="1" smtClean="0"/>
              <a:t>todo</a:t>
            </a:r>
            <a:r>
              <a:rPr lang="en-MY" dirty="0" smtClean="0"/>
              <a:t>(undefined, action) ] default: return state } } </a:t>
            </a:r>
            <a:r>
              <a:rPr lang="en-MY" dirty="0" err="1" smtClean="0"/>
              <a:t>const</a:t>
            </a:r>
            <a:r>
              <a:rPr lang="en-MY" dirty="0" smtClean="0"/>
              <a:t> </a:t>
            </a:r>
            <a:r>
              <a:rPr lang="en-MY" dirty="0" err="1" smtClean="0"/>
              <a:t>todoApp</a:t>
            </a:r>
            <a:r>
              <a:rPr lang="en-MY" dirty="0" smtClean="0"/>
              <a:t> = </a:t>
            </a:r>
            <a:r>
              <a:rPr lang="en-MY" dirty="0" err="1" smtClean="0"/>
              <a:t>combineReducers</a:t>
            </a:r>
            <a:r>
              <a:rPr lang="en-MY" dirty="0" smtClean="0"/>
              <a:t>({ </a:t>
            </a:r>
            <a:r>
              <a:rPr lang="en-MY" dirty="0" err="1" smtClean="0"/>
              <a:t>todos</a:t>
            </a:r>
            <a:r>
              <a:rPr lang="en-MY" dirty="0" smtClean="0"/>
              <a:t> }) export default </a:t>
            </a:r>
            <a:r>
              <a:rPr lang="en-MY" dirty="0" err="1" smtClean="0"/>
              <a:t>todoApp</a:t>
            </a:r>
            <a:endParaRPr lang="en-MY" dirty="0"/>
          </a:p>
        </p:txBody>
      </p:sp>
    </p:spTree>
    <p:extLst>
      <p:ext uri="{BB962C8B-B14F-4D97-AF65-F5344CB8AC3E}">
        <p14:creationId xmlns:p14="http://schemas.microsoft.com/office/powerpoint/2010/main" val="67956975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Using </a:t>
            </a:r>
            <a:r>
              <a:rPr lang="en-MY" dirty="0" err="1"/>
              <a:t>Redux</a:t>
            </a:r>
            <a:endParaRPr lang="en-MY" dirty="0"/>
          </a:p>
        </p:txBody>
      </p:sp>
      <p:sp>
        <p:nvSpPr>
          <p:cNvPr id="3" name="Content Placeholder 2"/>
          <p:cNvSpPr>
            <a:spLocks noGrp="1"/>
          </p:cNvSpPr>
          <p:nvPr>
            <p:ph idx="1"/>
          </p:nvPr>
        </p:nvSpPr>
        <p:spPr/>
        <p:txBody>
          <a:bodyPr/>
          <a:lstStyle/>
          <a:p>
            <a:r>
              <a:rPr lang="en-MY" b="1" dirty="0" smtClean="0"/>
              <a:t>Step 5 - Store</a:t>
            </a:r>
          </a:p>
          <a:p>
            <a:r>
              <a:rPr lang="en-MY" dirty="0" smtClean="0"/>
              <a:t>The store is a place that holds the app's state. It is very easy to create a store once you have reducers. We are passing store property to the </a:t>
            </a:r>
            <a:r>
              <a:rPr lang="en-MY" b="1" dirty="0" smtClean="0"/>
              <a:t>provider</a:t>
            </a:r>
            <a:r>
              <a:rPr lang="en-MY" dirty="0" smtClean="0"/>
              <a:t> element, which wraps our route component.</a:t>
            </a:r>
          </a:p>
          <a:p>
            <a:r>
              <a:rPr lang="en-MY" b="1" dirty="0" smtClean="0"/>
              <a:t>main.js</a:t>
            </a:r>
          </a:p>
          <a:p>
            <a:r>
              <a:rPr lang="en-MY" dirty="0" smtClean="0"/>
              <a:t>import React from 'react' import { render } from 'react-</a:t>
            </a:r>
            <a:r>
              <a:rPr lang="en-MY" dirty="0" err="1" smtClean="0"/>
              <a:t>dom</a:t>
            </a:r>
            <a:r>
              <a:rPr lang="en-MY" dirty="0" smtClean="0"/>
              <a:t>' import { </a:t>
            </a:r>
            <a:r>
              <a:rPr lang="en-MY" dirty="0" err="1" smtClean="0"/>
              <a:t>createStore</a:t>
            </a:r>
            <a:r>
              <a:rPr lang="en-MY" dirty="0" smtClean="0"/>
              <a:t> } from '</a:t>
            </a:r>
            <a:r>
              <a:rPr lang="en-MY" dirty="0" err="1" smtClean="0"/>
              <a:t>redux</a:t>
            </a:r>
            <a:r>
              <a:rPr lang="en-MY" dirty="0" smtClean="0"/>
              <a:t>' import { Provider } from 'react-</a:t>
            </a:r>
            <a:r>
              <a:rPr lang="en-MY" dirty="0" err="1" smtClean="0"/>
              <a:t>redux</a:t>
            </a:r>
            <a:r>
              <a:rPr lang="en-MY" dirty="0" smtClean="0"/>
              <a:t>' import App from './</a:t>
            </a:r>
            <a:r>
              <a:rPr lang="en-MY" dirty="0" err="1" smtClean="0"/>
              <a:t>App.jsx</a:t>
            </a:r>
            <a:r>
              <a:rPr lang="en-MY" dirty="0" smtClean="0"/>
              <a:t>' import </a:t>
            </a:r>
            <a:r>
              <a:rPr lang="en-MY" dirty="0" err="1" smtClean="0"/>
              <a:t>todoApp</a:t>
            </a:r>
            <a:r>
              <a:rPr lang="en-MY" dirty="0" smtClean="0"/>
              <a:t> from './reducers/reducers' let store = </a:t>
            </a:r>
            <a:r>
              <a:rPr lang="en-MY" dirty="0" err="1" smtClean="0"/>
              <a:t>createStore</a:t>
            </a:r>
            <a:r>
              <a:rPr lang="en-MY" dirty="0" smtClean="0"/>
              <a:t>(</a:t>
            </a:r>
            <a:r>
              <a:rPr lang="en-MY" dirty="0" err="1" smtClean="0"/>
              <a:t>todoApp</a:t>
            </a:r>
            <a:r>
              <a:rPr lang="en-MY" dirty="0" smtClean="0"/>
              <a:t>) let </a:t>
            </a:r>
            <a:r>
              <a:rPr lang="en-MY" dirty="0" err="1" smtClean="0"/>
              <a:t>rootElement</a:t>
            </a:r>
            <a:r>
              <a:rPr lang="en-MY" dirty="0" smtClean="0"/>
              <a:t> = </a:t>
            </a:r>
            <a:r>
              <a:rPr lang="en-MY" dirty="0" err="1" smtClean="0"/>
              <a:t>document.getElementById</a:t>
            </a:r>
            <a:r>
              <a:rPr lang="en-MY" dirty="0" smtClean="0"/>
              <a:t>('app') render( &lt;Provider store = {store}&gt; &lt;App /&gt; &lt;/Provider&gt;, </a:t>
            </a:r>
            <a:r>
              <a:rPr lang="en-MY" dirty="0" err="1" smtClean="0"/>
              <a:t>rootElement</a:t>
            </a:r>
            <a:r>
              <a:rPr lang="en-MY" dirty="0" smtClean="0"/>
              <a:t> )</a:t>
            </a:r>
            <a:endParaRPr lang="en-MY" dirty="0"/>
          </a:p>
        </p:txBody>
      </p:sp>
    </p:spTree>
    <p:extLst>
      <p:ext uri="{BB962C8B-B14F-4D97-AF65-F5344CB8AC3E}">
        <p14:creationId xmlns:p14="http://schemas.microsoft.com/office/powerpoint/2010/main" val="26705978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Using </a:t>
            </a:r>
            <a:r>
              <a:rPr lang="en-MY" dirty="0" err="1"/>
              <a:t>Redux</a:t>
            </a:r>
            <a:endParaRPr lang="en-MY" dirty="0"/>
          </a:p>
        </p:txBody>
      </p:sp>
      <p:sp>
        <p:nvSpPr>
          <p:cNvPr id="3" name="Content Placeholder 2"/>
          <p:cNvSpPr>
            <a:spLocks noGrp="1"/>
          </p:cNvSpPr>
          <p:nvPr>
            <p:ph idx="1"/>
          </p:nvPr>
        </p:nvSpPr>
        <p:spPr/>
        <p:txBody>
          <a:bodyPr/>
          <a:lstStyle/>
          <a:p>
            <a:r>
              <a:rPr lang="en-MY" b="1" dirty="0" smtClean="0"/>
              <a:t>Step 6 - Root Component</a:t>
            </a:r>
          </a:p>
          <a:p>
            <a:r>
              <a:rPr lang="en-MY" dirty="0" smtClean="0"/>
              <a:t>The </a:t>
            </a:r>
            <a:r>
              <a:rPr lang="en-MY" b="1" dirty="0" smtClean="0"/>
              <a:t>App</a:t>
            </a:r>
            <a:r>
              <a:rPr lang="en-MY" dirty="0" smtClean="0"/>
              <a:t> component is the root component of the app. Only the root component should be aware of a </a:t>
            </a:r>
            <a:r>
              <a:rPr lang="en-MY" dirty="0" err="1" smtClean="0"/>
              <a:t>redux</a:t>
            </a:r>
            <a:r>
              <a:rPr lang="en-MY" dirty="0" smtClean="0"/>
              <a:t>. The important part to notice is the </a:t>
            </a:r>
            <a:r>
              <a:rPr lang="en-MY" b="1" dirty="0" smtClean="0"/>
              <a:t>connect</a:t>
            </a:r>
            <a:r>
              <a:rPr lang="en-MY" dirty="0" smtClean="0"/>
              <a:t> function which is used for connecting our root component </a:t>
            </a:r>
            <a:r>
              <a:rPr lang="en-MY" b="1" dirty="0" smtClean="0"/>
              <a:t>App</a:t>
            </a:r>
            <a:r>
              <a:rPr lang="en-MY" dirty="0" smtClean="0"/>
              <a:t> to the </a:t>
            </a:r>
            <a:r>
              <a:rPr lang="en-MY" b="1" dirty="0" smtClean="0"/>
              <a:t>store</a:t>
            </a:r>
            <a:r>
              <a:rPr lang="en-MY" dirty="0" smtClean="0"/>
              <a:t>.</a:t>
            </a:r>
          </a:p>
          <a:p>
            <a:r>
              <a:rPr lang="en-MY" dirty="0" smtClean="0"/>
              <a:t>This function takes </a:t>
            </a:r>
            <a:r>
              <a:rPr lang="en-MY" b="1" dirty="0" smtClean="0"/>
              <a:t>select</a:t>
            </a:r>
            <a:r>
              <a:rPr lang="en-MY" dirty="0" smtClean="0"/>
              <a:t> function as an argument. Select function takes the state from the store and returns the props (</a:t>
            </a:r>
            <a:r>
              <a:rPr lang="en-MY" b="1" dirty="0" err="1" smtClean="0"/>
              <a:t>visibleTodos</a:t>
            </a:r>
            <a:r>
              <a:rPr lang="en-MY" dirty="0" smtClean="0"/>
              <a:t>) that we can use in our components.</a:t>
            </a:r>
          </a:p>
          <a:p>
            <a:endParaRPr lang="en-MY" dirty="0"/>
          </a:p>
        </p:txBody>
      </p:sp>
    </p:spTree>
    <p:extLst>
      <p:ext uri="{BB962C8B-B14F-4D97-AF65-F5344CB8AC3E}">
        <p14:creationId xmlns:p14="http://schemas.microsoft.com/office/powerpoint/2010/main" val="213924458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Using </a:t>
            </a:r>
            <a:r>
              <a:rPr lang="en-MY" dirty="0" err="1"/>
              <a:t>Redux</a:t>
            </a:r>
            <a:endParaRPr lang="en-MY" dirty="0"/>
          </a:p>
        </p:txBody>
      </p:sp>
      <p:sp>
        <p:nvSpPr>
          <p:cNvPr id="3" name="Content Placeholder 2"/>
          <p:cNvSpPr>
            <a:spLocks noGrp="1"/>
          </p:cNvSpPr>
          <p:nvPr>
            <p:ph idx="1"/>
          </p:nvPr>
        </p:nvSpPr>
        <p:spPr/>
        <p:txBody>
          <a:bodyPr/>
          <a:lstStyle/>
          <a:p>
            <a:r>
              <a:rPr lang="en-MY" b="1" dirty="0" smtClean="0"/>
              <a:t>App.js</a:t>
            </a:r>
          </a:p>
          <a:p>
            <a:r>
              <a:rPr lang="en-MY" dirty="0" smtClean="0"/>
              <a:t>import React, { Component } from 'react' import { connect } from 'react-</a:t>
            </a:r>
            <a:r>
              <a:rPr lang="en-MY" dirty="0" err="1" smtClean="0"/>
              <a:t>redux</a:t>
            </a:r>
            <a:r>
              <a:rPr lang="en-MY" dirty="0" smtClean="0"/>
              <a:t>' import { </a:t>
            </a:r>
            <a:r>
              <a:rPr lang="en-MY" dirty="0" err="1" smtClean="0"/>
              <a:t>addTodo</a:t>
            </a:r>
            <a:r>
              <a:rPr lang="en-MY" dirty="0" smtClean="0"/>
              <a:t> } from './actions/actions' import </a:t>
            </a:r>
            <a:r>
              <a:rPr lang="en-MY" dirty="0" err="1" smtClean="0"/>
              <a:t>AddTodo</a:t>
            </a:r>
            <a:r>
              <a:rPr lang="en-MY" dirty="0" smtClean="0"/>
              <a:t> from './components/AddTodo.js' import </a:t>
            </a:r>
            <a:r>
              <a:rPr lang="en-MY" dirty="0" err="1" smtClean="0"/>
              <a:t>TodoList</a:t>
            </a:r>
            <a:r>
              <a:rPr lang="en-MY" dirty="0" smtClean="0"/>
              <a:t> from './components/TodoList.js' class App extends Component { render() { </a:t>
            </a:r>
            <a:r>
              <a:rPr lang="en-MY" dirty="0" err="1" smtClean="0"/>
              <a:t>const</a:t>
            </a:r>
            <a:r>
              <a:rPr lang="en-MY" dirty="0" smtClean="0"/>
              <a:t> { dispatch, </a:t>
            </a:r>
            <a:r>
              <a:rPr lang="en-MY" dirty="0" err="1" smtClean="0"/>
              <a:t>visibleTodos</a:t>
            </a:r>
            <a:r>
              <a:rPr lang="en-MY" dirty="0" smtClean="0"/>
              <a:t> } = </a:t>
            </a:r>
            <a:r>
              <a:rPr lang="en-MY" dirty="0" err="1" smtClean="0"/>
              <a:t>this.props</a:t>
            </a:r>
            <a:r>
              <a:rPr lang="en-MY" dirty="0" smtClean="0"/>
              <a:t> return ( &lt;div&gt; &lt;</a:t>
            </a:r>
            <a:r>
              <a:rPr lang="en-MY" dirty="0" err="1" smtClean="0"/>
              <a:t>AddTodo</a:t>
            </a:r>
            <a:r>
              <a:rPr lang="en-MY" dirty="0" smtClean="0"/>
              <a:t> </a:t>
            </a:r>
            <a:r>
              <a:rPr lang="en-MY" dirty="0" err="1" smtClean="0"/>
              <a:t>onAddClick</a:t>
            </a:r>
            <a:r>
              <a:rPr lang="en-MY" dirty="0" smtClean="0"/>
              <a:t> = {text ⇒dispatch(</a:t>
            </a:r>
            <a:r>
              <a:rPr lang="en-MY" dirty="0" err="1" smtClean="0"/>
              <a:t>addTodo</a:t>
            </a:r>
            <a:r>
              <a:rPr lang="en-MY" dirty="0" smtClean="0"/>
              <a:t>(text))} /&gt; &lt;</a:t>
            </a:r>
            <a:r>
              <a:rPr lang="en-MY" dirty="0" err="1" smtClean="0"/>
              <a:t>TodoList</a:t>
            </a:r>
            <a:r>
              <a:rPr lang="en-MY" dirty="0" smtClean="0"/>
              <a:t> </a:t>
            </a:r>
            <a:r>
              <a:rPr lang="en-MY" dirty="0" err="1" smtClean="0"/>
              <a:t>todos</a:t>
            </a:r>
            <a:r>
              <a:rPr lang="en-MY" dirty="0" smtClean="0"/>
              <a:t> = {</a:t>
            </a:r>
            <a:r>
              <a:rPr lang="en-MY" dirty="0" err="1" smtClean="0"/>
              <a:t>visibleTodos</a:t>
            </a:r>
            <a:r>
              <a:rPr lang="en-MY" dirty="0" smtClean="0"/>
              <a:t>}/&gt; &lt;/div&gt; ) } } function select(state) { return { </a:t>
            </a:r>
            <a:r>
              <a:rPr lang="en-MY" dirty="0" err="1" smtClean="0"/>
              <a:t>visibleTodos</a:t>
            </a:r>
            <a:r>
              <a:rPr lang="en-MY" dirty="0" smtClean="0"/>
              <a:t>: </a:t>
            </a:r>
            <a:r>
              <a:rPr lang="en-MY" dirty="0" err="1" smtClean="0"/>
              <a:t>state.todos</a:t>
            </a:r>
            <a:r>
              <a:rPr lang="en-MY" dirty="0" smtClean="0"/>
              <a:t> } } export default connect(select)(App);</a:t>
            </a:r>
            <a:endParaRPr lang="en-MY" dirty="0"/>
          </a:p>
        </p:txBody>
      </p:sp>
    </p:spTree>
    <p:extLst>
      <p:ext uri="{BB962C8B-B14F-4D97-AF65-F5344CB8AC3E}">
        <p14:creationId xmlns:p14="http://schemas.microsoft.com/office/powerpoint/2010/main" val="207943135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Using Flux</a:t>
            </a:r>
            <a:endParaRPr lang="en-MY" dirty="0"/>
          </a:p>
        </p:txBody>
      </p:sp>
      <p:sp>
        <p:nvSpPr>
          <p:cNvPr id="3" name="Content Placeholder 2"/>
          <p:cNvSpPr>
            <a:spLocks noGrp="1"/>
          </p:cNvSpPr>
          <p:nvPr>
            <p:ph idx="1"/>
          </p:nvPr>
        </p:nvSpPr>
        <p:spPr/>
        <p:txBody>
          <a:bodyPr/>
          <a:lstStyle/>
          <a:p>
            <a:r>
              <a:rPr lang="en-MY" b="1" dirty="0" smtClean="0"/>
              <a:t>Step 7 - Other Components</a:t>
            </a:r>
          </a:p>
          <a:p>
            <a:r>
              <a:rPr lang="en-MY" dirty="0" smtClean="0"/>
              <a:t>These components shouldn't be aware of </a:t>
            </a:r>
            <a:r>
              <a:rPr lang="en-MY" dirty="0" err="1" smtClean="0"/>
              <a:t>redux</a:t>
            </a:r>
            <a:r>
              <a:rPr lang="en-MY" dirty="0" smtClean="0"/>
              <a:t>.</a:t>
            </a:r>
          </a:p>
          <a:p>
            <a:r>
              <a:rPr lang="en-MY" b="1" dirty="0" smtClean="0"/>
              <a:t>components/AddTodo.js</a:t>
            </a:r>
          </a:p>
          <a:p>
            <a:r>
              <a:rPr lang="en-MY" dirty="0" smtClean="0"/>
              <a:t>import React, { Component, </a:t>
            </a:r>
            <a:r>
              <a:rPr lang="en-MY" dirty="0" err="1" smtClean="0"/>
              <a:t>PropTypes</a:t>
            </a:r>
            <a:r>
              <a:rPr lang="en-MY" dirty="0" smtClean="0"/>
              <a:t> } from 'react' export default class </a:t>
            </a:r>
            <a:r>
              <a:rPr lang="en-MY" dirty="0" err="1" smtClean="0"/>
              <a:t>AddTodo</a:t>
            </a:r>
            <a:r>
              <a:rPr lang="en-MY" dirty="0" smtClean="0"/>
              <a:t> extends Component { render() { return ( &lt;div&gt; &lt;input type = 'text' ref = 'input' /&gt; &lt;button </a:t>
            </a:r>
            <a:r>
              <a:rPr lang="en-MY" dirty="0" err="1" smtClean="0"/>
              <a:t>onClick</a:t>
            </a:r>
            <a:r>
              <a:rPr lang="en-MY" dirty="0" smtClean="0"/>
              <a:t> = {(e) ⇒ </a:t>
            </a:r>
            <a:r>
              <a:rPr lang="en-MY" dirty="0" err="1" smtClean="0"/>
              <a:t>this.handleClick</a:t>
            </a:r>
            <a:r>
              <a:rPr lang="en-MY" dirty="0" smtClean="0"/>
              <a:t>(e)}&gt; Add &lt;/button&gt; &lt;/div&gt; ) } </a:t>
            </a:r>
            <a:r>
              <a:rPr lang="en-MY" dirty="0" err="1" smtClean="0"/>
              <a:t>handleClick</a:t>
            </a:r>
            <a:r>
              <a:rPr lang="en-MY" dirty="0" smtClean="0"/>
              <a:t>(e) { </a:t>
            </a:r>
            <a:r>
              <a:rPr lang="en-MY" dirty="0" err="1" smtClean="0"/>
              <a:t>const</a:t>
            </a:r>
            <a:r>
              <a:rPr lang="en-MY" dirty="0" smtClean="0"/>
              <a:t> node = </a:t>
            </a:r>
            <a:r>
              <a:rPr lang="en-MY" dirty="0" err="1" smtClean="0"/>
              <a:t>this.refs.input</a:t>
            </a:r>
            <a:r>
              <a:rPr lang="en-MY" dirty="0" smtClean="0"/>
              <a:t> </a:t>
            </a:r>
            <a:r>
              <a:rPr lang="en-MY" dirty="0" err="1" smtClean="0"/>
              <a:t>const</a:t>
            </a:r>
            <a:r>
              <a:rPr lang="en-MY" dirty="0" smtClean="0"/>
              <a:t> text = </a:t>
            </a:r>
            <a:r>
              <a:rPr lang="en-MY" dirty="0" err="1" smtClean="0"/>
              <a:t>node.value.trim</a:t>
            </a:r>
            <a:r>
              <a:rPr lang="en-MY" dirty="0" smtClean="0"/>
              <a:t>() </a:t>
            </a:r>
            <a:r>
              <a:rPr lang="en-MY" dirty="0" err="1" smtClean="0"/>
              <a:t>this.props.onAddClick</a:t>
            </a:r>
            <a:r>
              <a:rPr lang="en-MY" dirty="0" smtClean="0"/>
              <a:t>(text) </a:t>
            </a:r>
            <a:r>
              <a:rPr lang="en-MY" dirty="0" err="1" smtClean="0"/>
              <a:t>node.value</a:t>
            </a:r>
            <a:r>
              <a:rPr lang="en-MY" dirty="0" smtClean="0"/>
              <a:t> = '' } }</a:t>
            </a:r>
            <a:endParaRPr lang="en-MY" dirty="0"/>
          </a:p>
        </p:txBody>
      </p:sp>
    </p:spTree>
    <p:extLst>
      <p:ext uri="{BB962C8B-B14F-4D97-AF65-F5344CB8AC3E}">
        <p14:creationId xmlns:p14="http://schemas.microsoft.com/office/powerpoint/2010/main" val="132789719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Using </a:t>
            </a:r>
            <a:r>
              <a:rPr lang="en-MY" dirty="0" err="1"/>
              <a:t>Redux</a:t>
            </a:r>
            <a:endParaRPr lang="en-MY" dirty="0"/>
          </a:p>
        </p:txBody>
      </p:sp>
      <p:sp>
        <p:nvSpPr>
          <p:cNvPr id="3" name="Content Placeholder 2"/>
          <p:cNvSpPr>
            <a:spLocks noGrp="1"/>
          </p:cNvSpPr>
          <p:nvPr>
            <p:ph idx="1"/>
          </p:nvPr>
        </p:nvSpPr>
        <p:spPr/>
        <p:txBody>
          <a:bodyPr/>
          <a:lstStyle/>
          <a:p>
            <a:r>
              <a:rPr lang="en-MY" b="1" dirty="0" smtClean="0"/>
              <a:t>components/Todo.js</a:t>
            </a:r>
          </a:p>
          <a:p>
            <a:r>
              <a:rPr lang="en-MY" dirty="0" smtClean="0"/>
              <a:t>import React, { Component, </a:t>
            </a:r>
            <a:r>
              <a:rPr lang="en-MY" dirty="0" err="1" smtClean="0"/>
              <a:t>PropTypes</a:t>
            </a:r>
            <a:r>
              <a:rPr lang="en-MY" dirty="0" smtClean="0"/>
              <a:t> } from 'react' export default class </a:t>
            </a:r>
            <a:r>
              <a:rPr lang="en-MY" dirty="0" err="1" smtClean="0"/>
              <a:t>Todo</a:t>
            </a:r>
            <a:r>
              <a:rPr lang="en-MY" dirty="0" smtClean="0"/>
              <a:t> extends Component { render() { return ( &lt;li&gt; {</a:t>
            </a:r>
            <a:r>
              <a:rPr lang="en-MY" dirty="0" err="1" smtClean="0"/>
              <a:t>this.props.text</a:t>
            </a:r>
            <a:r>
              <a:rPr lang="en-MY" dirty="0" smtClean="0"/>
              <a:t>} &lt;/li&gt; ) } } </a:t>
            </a:r>
          </a:p>
          <a:p>
            <a:r>
              <a:rPr lang="en-MY" b="1" dirty="0" smtClean="0"/>
              <a:t>components/TodoList.js</a:t>
            </a:r>
          </a:p>
          <a:p>
            <a:r>
              <a:rPr lang="en-MY" dirty="0" smtClean="0"/>
              <a:t>import React, { Component, </a:t>
            </a:r>
            <a:r>
              <a:rPr lang="en-MY" dirty="0" err="1" smtClean="0"/>
              <a:t>PropTypes</a:t>
            </a:r>
            <a:r>
              <a:rPr lang="en-MY" dirty="0" smtClean="0"/>
              <a:t> } from 'react' import </a:t>
            </a:r>
            <a:r>
              <a:rPr lang="en-MY" dirty="0" err="1" smtClean="0"/>
              <a:t>Todo</a:t>
            </a:r>
            <a:r>
              <a:rPr lang="en-MY" dirty="0" smtClean="0"/>
              <a:t> from './Todo.js' export default class </a:t>
            </a:r>
            <a:r>
              <a:rPr lang="en-MY" dirty="0" err="1" smtClean="0"/>
              <a:t>TodoList</a:t>
            </a:r>
            <a:r>
              <a:rPr lang="en-MY" dirty="0" smtClean="0"/>
              <a:t> extends Component { render() { return ( &lt;</a:t>
            </a:r>
            <a:r>
              <a:rPr lang="en-MY" dirty="0" err="1" smtClean="0"/>
              <a:t>ul</a:t>
            </a:r>
            <a:r>
              <a:rPr lang="en-MY" dirty="0" smtClean="0"/>
              <a:t>&gt; {</a:t>
            </a:r>
            <a:r>
              <a:rPr lang="en-MY" dirty="0" err="1" smtClean="0"/>
              <a:t>this.props.todos.map</a:t>
            </a:r>
            <a:r>
              <a:rPr lang="en-MY" dirty="0" smtClean="0"/>
              <a:t>(</a:t>
            </a:r>
            <a:r>
              <a:rPr lang="en-MY" dirty="0" err="1" smtClean="0"/>
              <a:t>todo</a:t>
            </a:r>
            <a:r>
              <a:rPr lang="en-MY" dirty="0" smtClean="0"/>
              <a:t> ⇒ &lt;</a:t>
            </a:r>
            <a:r>
              <a:rPr lang="en-MY" dirty="0" err="1" smtClean="0"/>
              <a:t>Todo</a:t>
            </a:r>
            <a:r>
              <a:rPr lang="en-MY" dirty="0" smtClean="0"/>
              <a:t> key = {todo.id} {...</a:t>
            </a:r>
            <a:r>
              <a:rPr lang="en-MY" dirty="0" err="1" smtClean="0"/>
              <a:t>todo</a:t>
            </a:r>
            <a:r>
              <a:rPr lang="en-MY" dirty="0" smtClean="0"/>
              <a:t>} /&gt; )} &lt;/</a:t>
            </a:r>
            <a:r>
              <a:rPr lang="en-MY" dirty="0" err="1" smtClean="0"/>
              <a:t>ul</a:t>
            </a:r>
            <a:r>
              <a:rPr lang="en-MY" dirty="0" smtClean="0"/>
              <a:t>&gt; ) } }</a:t>
            </a:r>
            <a:endParaRPr lang="en-MY" dirty="0"/>
          </a:p>
        </p:txBody>
      </p:sp>
    </p:spTree>
    <p:extLst>
      <p:ext uri="{BB962C8B-B14F-4D97-AF65-F5344CB8AC3E}">
        <p14:creationId xmlns:p14="http://schemas.microsoft.com/office/powerpoint/2010/main" val="147027346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Using </a:t>
            </a:r>
            <a:r>
              <a:rPr lang="en-MY" dirty="0" err="1"/>
              <a:t>Redux</a:t>
            </a:r>
            <a:endParaRPr lang="en-MY" dirty="0"/>
          </a:p>
        </p:txBody>
      </p:sp>
      <p:sp>
        <p:nvSpPr>
          <p:cNvPr id="3" name="Content Placeholder 2"/>
          <p:cNvSpPr>
            <a:spLocks noGrp="1"/>
          </p:cNvSpPr>
          <p:nvPr>
            <p:ph idx="1"/>
          </p:nvPr>
        </p:nvSpPr>
        <p:spPr/>
        <p:txBody>
          <a:bodyPr/>
          <a:lstStyle/>
          <a:p>
            <a:r>
              <a:rPr lang="en-MY" dirty="0" smtClean="0"/>
              <a:t>When we start the app, we will be able to add items to our list.</a:t>
            </a:r>
            <a:endParaRPr lang="en-MY" dirty="0"/>
          </a:p>
        </p:txBody>
      </p:sp>
      <p:pic>
        <p:nvPicPr>
          <p:cNvPr id="28674" name="Picture 2" descr="React Redux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068960"/>
            <a:ext cx="5715000"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773342"/>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Animations</a:t>
            </a:r>
            <a:endParaRPr lang="en-MY" dirty="0"/>
          </a:p>
        </p:txBody>
      </p:sp>
      <p:sp>
        <p:nvSpPr>
          <p:cNvPr id="3" name="Text Placeholder 2"/>
          <p:cNvSpPr>
            <a:spLocks noGrp="1"/>
          </p:cNvSpPr>
          <p:nvPr>
            <p:ph type="body" idx="1"/>
          </p:nvPr>
        </p:nvSpPr>
        <p:spPr/>
        <p:txBody>
          <a:bodyPr/>
          <a:lstStyle/>
          <a:p>
            <a:endParaRPr lang="en-MY"/>
          </a:p>
        </p:txBody>
      </p:sp>
    </p:spTree>
    <p:extLst>
      <p:ext uri="{BB962C8B-B14F-4D97-AF65-F5344CB8AC3E}">
        <p14:creationId xmlns:p14="http://schemas.microsoft.com/office/powerpoint/2010/main" val="393026407"/>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Animations</a:t>
            </a:r>
            <a:endParaRPr lang="en-MY" dirty="0"/>
          </a:p>
        </p:txBody>
      </p:sp>
      <p:sp>
        <p:nvSpPr>
          <p:cNvPr id="3" name="Content Placeholder 2"/>
          <p:cNvSpPr>
            <a:spLocks noGrp="1"/>
          </p:cNvSpPr>
          <p:nvPr>
            <p:ph idx="1"/>
          </p:nvPr>
        </p:nvSpPr>
        <p:spPr/>
        <p:txBody>
          <a:bodyPr>
            <a:normAutofit lnSpcReduction="10000"/>
          </a:bodyPr>
          <a:lstStyle/>
          <a:p>
            <a:r>
              <a:rPr lang="en-MY" b="1" dirty="0" smtClean="0"/>
              <a:t>Step 1 - Install React CSS Transitions Group</a:t>
            </a:r>
          </a:p>
          <a:p>
            <a:r>
              <a:rPr lang="en-MY" dirty="0" smtClean="0"/>
              <a:t>This is React add-on used for creating basic CSS transitions and animations. We will install it from the </a:t>
            </a:r>
            <a:r>
              <a:rPr lang="en-MY" b="1" dirty="0" smtClean="0"/>
              <a:t>command prompt</a:t>
            </a:r>
            <a:r>
              <a:rPr lang="en-MY" dirty="0" smtClean="0"/>
              <a:t> window −</a:t>
            </a:r>
          </a:p>
          <a:p>
            <a:r>
              <a:rPr lang="en-MY" dirty="0" smtClean="0"/>
              <a:t>C:\Users\username\Desktop\reactApp&gt;npm install react-</a:t>
            </a:r>
            <a:r>
              <a:rPr lang="en-MY" dirty="0" err="1" smtClean="0"/>
              <a:t>addons</a:t>
            </a:r>
            <a:r>
              <a:rPr lang="en-MY" dirty="0" smtClean="0"/>
              <a:t>-</a:t>
            </a:r>
            <a:r>
              <a:rPr lang="en-MY" dirty="0" err="1" smtClean="0"/>
              <a:t>css</a:t>
            </a:r>
            <a:r>
              <a:rPr lang="en-MY" dirty="0" smtClean="0"/>
              <a:t>-transition-group </a:t>
            </a:r>
            <a:r>
              <a:rPr lang="en-MY" b="1" dirty="0" smtClean="0"/>
              <a:t>Step 2 - Add a CSS file</a:t>
            </a:r>
          </a:p>
          <a:p>
            <a:r>
              <a:rPr lang="en-MY" dirty="0" smtClean="0"/>
              <a:t>Let's create a new folder </a:t>
            </a:r>
            <a:r>
              <a:rPr lang="en-MY" b="1" dirty="0" err="1" smtClean="0"/>
              <a:t>css</a:t>
            </a:r>
            <a:r>
              <a:rPr lang="en-MY" dirty="0" smtClean="0"/>
              <a:t> and file </a:t>
            </a:r>
            <a:r>
              <a:rPr lang="en-MY" b="1" dirty="0" smtClean="0"/>
              <a:t>style.css</a:t>
            </a:r>
            <a:r>
              <a:rPr lang="en-MY" dirty="0" smtClean="0"/>
              <a:t> inside. To be able to use it in the app, we need to link it to the </a:t>
            </a:r>
            <a:r>
              <a:rPr lang="en-MY" b="1" dirty="0" smtClean="0"/>
              <a:t>head</a:t>
            </a:r>
            <a:r>
              <a:rPr lang="en-MY" dirty="0" smtClean="0"/>
              <a:t> element in </a:t>
            </a:r>
            <a:r>
              <a:rPr lang="en-MY" b="1" dirty="0" smtClean="0"/>
              <a:t>index.html</a:t>
            </a:r>
            <a:r>
              <a:rPr lang="en-MY" dirty="0" smtClean="0"/>
              <a:t>.</a:t>
            </a:r>
          </a:p>
          <a:p>
            <a:r>
              <a:rPr lang="en-MY" dirty="0" smtClean="0"/>
              <a:t>&lt;link </a:t>
            </a:r>
            <a:r>
              <a:rPr lang="en-MY" dirty="0" err="1" smtClean="0"/>
              <a:t>rel</a:t>
            </a:r>
            <a:r>
              <a:rPr lang="en-MY" dirty="0" smtClean="0"/>
              <a:t> = "</a:t>
            </a:r>
            <a:r>
              <a:rPr lang="en-MY" dirty="0" err="1" smtClean="0"/>
              <a:t>stylesheet</a:t>
            </a:r>
            <a:r>
              <a:rPr lang="en-MY" dirty="0" smtClean="0"/>
              <a:t>" type = "text/</a:t>
            </a:r>
            <a:r>
              <a:rPr lang="en-MY" dirty="0" err="1" smtClean="0"/>
              <a:t>css</a:t>
            </a:r>
            <a:r>
              <a:rPr lang="en-MY" dirty="0" smtClean="0"/>
              <a:t>" </a:t>
            </a:r>
            <a:r>
              <a:rPr lang="en-MY" dirty="0" err="1" smtClean="0"/>
              <a:t>href</a:t>
            </a:r>
            <a:r>
              <a:rPr lang="en-MY" dirty="0" smtClean="0"/>
              <a:t> = "</a:t>
            </a:r>
            <a:r>
              <a:rPr lang="en-MY" dirty="0" err="1" smtClean="0"/>
              <a:t>css</a:t>
            </a:r>
            <a:r>
              <a:rPr lang="en-MY" dirty="0" smtClean="0"/>
              <a:t>/style.css"&gt; </a:t>
            </a:r>
            <a:r>
              <a:rPr lang="en-MY" b="1" dirty="0" smtClean="0"/>
              <a:t>Step 3 - Appear Animation</a:t>
            </a:r>
          </a:p>
          <a:p>
            <a:r>
              <a:rPr lang="en-MY" dirty="0" smtClean="0"/>
              <a:t>We will create a basic React component. The </a:t>
            </a:r>
            <a:r>
              <a:rPr lang="en-MY" b="1" dirty="0" err="1" smtClean="0"/>
              <a:t>ReactCSSTransitionGroup</a:t>
            </a:r>
            <a:r>
              <a:rPr lang="en-MY" dirty="0" smtClean="0"/>
              <a:t> element will be used as a wrapper of the component we want to animate. It will use </a:t>
            </a:r>
            <a:r>
              <a:rPr lang="en-MY" b="1" dirty="0" err="1" smtClean="0"/>
              <a:t>transitionAppear</a:t>
            </a:r>
            <a:r>
              <a:rPr lang="en-MY" dirty="0" smtClean="0"/>
              <a:t> and </a:t>
            </a:r>
            <a:r>
              <a:rPr lang="en-MY" b="1" dirty="0" err="1" smtClean="0"/>
              <a:t>transitionAppearTimeout</a:t>
            </a:r>
            <a:r>
              <a:rPr lang="en-MY" dirty="0" smtClean="0"/>
              <a:t>, while </a:t>
            </a:r>
            <a:r>
              <a:rPr lang="en-MY" b="1" dirty="0" err="1" smtClean="0"/>
              <a:t>transitionEnter</a:t>
            </a:r>
            <a:r>
              <a:rPr lang="en-MY" dirty="0" smtClean="0"/>
              <a:t> and </a:t>
            </a:r>
            <a:r>
              <a:rPr lang="en-MY" b="1" dirty="0" err="1" smtClean="0"/>
              <a:t>transitionLeave</a:t>
            </a:r>
            <a:r>
              <a:rPr lang="en-MY" dirty="0" smtClean="0"/>
              <a:t> are false.</a:t>
            </a:r>
          </a:p>
          <a:p>
            <a:endParaRPr lang="en-MY" dirty="0"/>
          </a:p>
        </p:txBody>
      </p:sp>
    </p:spTree>
    <p:extLst>
      <p:ext uri="{BB962C8B-B14F-4D97-AF65-F5344CB8AC3E}">
        <p14:creationId xmlns:p14="http://schemas.microsoft.com/office/powerpoint/2010/main" val="96538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Values</a:t>
            </a:r>
            <a:endParaRPr lang="en-MY" sz="4800" dirty="0"/>
          </a:p>
        </p:txBody>
      </p:sp>
      <p:sp>
        <p:nvSpPr>
          <p:cNvPr id="3" name="Content Placeholder 2"/>
          <p:cNvSpPr>
            <a:spLocks noGrp="1"/>
          </p:cNvSpPr>
          <p:nvPr>
            <p:ph sz="quarter" idx="1"/>
          </p:nvPr>
        </p:nvSpPr>
        <p:spPr/>
        <p:txBody>
          <a:bodyPr>
            <a:normAutofit fontScale="92500"/>
          </a:bodyPr>
          <a:lstStyle/>
          <a:p>
            <a:pPr marL="114300" indent="0">
              <a:lnSpc>
                <a:spcPct val="150000"/>
              </a:lnSpc>
              <a:buNone/>
            </a:pPr>
            <a:r>
              <a:rPr lang="en-MY" dirty="0"/>
              <a:t>JavaScript </a:t>
            </a:r>
            <a:r>
              <a:rPr lang="en-MY" b="1" dirty="0"/>
              <a:t>syntax</a:t>
            </a:r>
            <a:r>
              <a:rPr lang="en-MY" dirty="0"/>
              <a:t> is the set of rules, how JavaScript programs are </a:t>
            </a:r>
            <a:r>
              <a:rPr lang="en-MY" dirty="0" smtClean="0"/>
              <a:t>constructed. The </a:t>
            </a:r>
            <a:r>
              <a:rPr lang="en-MY" dirty="0"/>
              <a:t>JavaScript syntax defines two types of </a:t>
            </a:r>
            <a:r>
              <a:rPr lang="en-MY" dirty="0" smtClean="0"/>
              <a:t>values and they are </a:t>
            </a:r>
            <a:br>
              <a:rPr lang="en-MY" dirty="0" smtClean="0"/>
            </a:br>
            <a:endParaRPr lang="en-MY" dirty="0" smtClean="0"/>
          </a:p>
          <a:p>
            <a:pPr marL="571500" indent="-457200">
              <a:lnSpc>
                <a:spcPct val="150000"/>
              </a:lnSpc>
              <a:buFont typeface="+mj-lt"/>
              <a:buAutoNum type="arabicPeriod"/>
            </a:pPr>
            <a:r>
              <a:rPr lang="en-MY" dirty="0" smtClean="0"/>
              <a:t>Fixed </a:t>
            </a:r>
            <a:r>
              <a:rPr lang="en-MY" dirty="0"/>
              <a:t>values are called </a:t>
            </a:r>
            <a:r>
              <a:rPr lang="en-MY" b="1" dirty="0"/>
              <a:t>literals</a:t>
            </a:r>
            <a:r>
              <a:rPr lang="en-MY" dirty="0"/>
              <a:t>. </a:t>
            </a:r>
            <a:r>
              <a:rPr lang="en-MY" dirty="0" smtClean="0"/>
              <a:t/>
            </a:r>
            <a:br>
              <a:rPr lang="en-MY" dirty="0" smtClean="0"/>
            </a:br>
            <a:r>
              <a:rPr lang="en-MY" i="1" dirty="0" smtClean="0"/>
              <a:t>Example: 3, 2.5, “Hello World”</a:t>
            </a:r>
            <a:br>
              <a:rPr lang="en-MY" i="1" dirty="0" smtClean="0"/>
            </a:br>
            <a:endParaRPr lang="en-MY" i="1" dirty="0" smtClean="0"/>
          </a:p>
          <a:p>
            <a:pPr marL="571500" indent="-457200">
              <a:lnSpc>
                <a:spcPct val="150000"/>
              </a:lnSpc>
              <a:buFont typeface="+mj-lt"/>
              <a:buAutoNum type="arabicPeriod"/>
            </a:pPr>
            <a:r>
              <a:rPr lang="en-MY" dirty="0" smtClean="0"/>
              <a:t>Variable </a:t>
            </a:r>
            <a:r>
              <a:rPr lang="en-MY" dirty="0"/>
              <a:t>values are called </a:t>
            </a:r>
            <a:r>
              <a:rPr lang="en-MY" b="1" dirty="0"/>
              <a:t>variables</a:t>
            </a:r>
            <a:r>
              <a:rPr lang="en-MY" dirty="0" smtClean="0"/>
              <a:t>.</a:t>
            </a:r>
            <a:br>
              <a:rPr lang="en-MY" dirty="0" smtClean="0"/>
            </a:br>
            <a:r>
              <a:rPr lang="en-MY" i="1" dirty="0" smtClean="0"/>
              <a:t>Example: _price, _discount, </a:t>
            </a:r>
            <a:r>
              <a:rPr lang="en-MY" i="1" dirty="0" err="1" smtClean="0"/>
              <a:t>total_amount</a:t>
            </a:r>
            <a:endParaRPr lang="en-MY" i="1" dirty="0"/>
          </a:p>
          <a:p>
            <a:pPr marL="114300" indent="0">
              <a:lnSpc>
                <a:spcPct val="150000"/>
              </a:lnSpc>
              <a:buNone/>
            </a:pPr>
            <a:endParaRPr lang="en-MY" dirty="0" smtClean="0"/>
          </a:p>
          <a:p>
            <a:pPr marL="114300" indent="0">
              <a:lnSpc>
                <a:spcPct val="150000"/>
              </a:lnSpc>
              <a:buNone/>
            </a:pPr>
            <a:r>
              <a:rPr lang="en-MY" dirty="0" smtClean="0"/>
              <a:t>The JavaScript Expressions are composed of variables, operators and literals.</a:t>
            </a:r>
            <a:endParaRPr lang="en-MY" dirty="0"/>
          </a:p>
        </p:txBody>
      </p:sp>
    </p:spTree>
    <p:extLst>
      <p:ext uri="{BB962C8B-B14F-4D97-AF65-F5344CB8AC3E}">
        <p14:creationId xmlns:p14="http://schemas.microsoft.com/office/powerpoint/2010/main" val="3031066707"/>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Animations</a:t>
            </a:r>
            <a:endParaRPr lang="en-MY" dirty="0"/>
          </a:p>
        </p:txBody>
      </p:sp>
      <p:sp>
        <p:nvSpPr>
          <p:cNvPr id="3" name="Content Placeholder 2"/>
          <p:cNvSpPr>
            <a:spLocks noGrp="1"/>
          </p:cNvSpPr>
          <p:nvPr>
            <p:ph idx="1"/>
          </p:nvPr>
        </p:nvSpPr>
        <p:spPr/>
        <p:txBody>
          <a:bodyPr/>
          <a:lstStyle/>
          <a:p>
            <a:r>
              <a:rPr lang="en-MY" b="1" dirty="0" err="1" smtClean="0"/>
              <a:t>App.jsx</a:t>
            </a:r>
            <a:endParaRPr lang="en-MY" b="1" dirty="0" smtClean="0"/>
          </a:p>
          <a:p>
            <a:r>
              <a:rPr lang="en-MY" dirty="0" smtClean="0"/>
              <a:t>import React from 'react'; </a:t>
            </a:r>
            <a:r>
              <a:rPr lang="en-MY" dirty="0" err="1" smtClean="0"/>
              <a:t>var</a:t>
            </a:r>
            <a:r>
              <a:rPr lang="en-MY" dirty="0" smtClean="0"/>
              <a:t> </a:t>
            </a:r>
            <a:r>
              <a:rPr lang="en-MY" dirty="0" err="1" smtClean="0"/>
              <a:t>ReactCSSTransitionGroup</a:t>
            </a:r>
            <a:r>
              <a:rPr lang="en-MY" dirty="0" smtClean="0"/>
              <a:t> = require('react-</a:t>
            </a:r>
            <a:r>
              <a:rPr lang="en-MY" dirty="0" err="1" smtClean="0"/>
              <a:t>addons</a:t>
            </a:r>
            <a:r>
              <a:rPr lang="en-MY" dirty="0" smtClean="0"/>
              <a:t>-</a:t>
            </a:r>
            <a:r>
              <a:rPr lang="en-MY" dirty="0" err="1" smtClean="0"/>
              <a:t>css</a:t>
            </a:r>
            <a:r>
              <a:rPr lang="en-MY" dirty="0" smtClean="0"/>
              <a:t>-transition-group'); class App extends </a:t>
            </a:r>
            <a:r>
              <a:rPr lang="en-MY" dirty="0" err="1" smtClean="0"/>
              <a:t>React.Component</a:t>
            </a:r>
            <a:r>
              <a:rPr lang="en-MY" dirty="0" smtClean="0"/>
              <a:t> { render() { return ( &lt;div&gt; &lt;</a:t>
            </a:r>
            <a:r>
              <a:rPr lang="en-MY" dirty="0" err="1" smtClean="0"/>
              <a:t>ReactCSSTransitionGroup</a:t>
            </a:r>
            <a:r>
              <a:rPr lang="en-MY" dirty="0" smtClean="0"/>
              <a:t> </a:t>
            </a:r>
            <a:r>
              <a:rPr lang="en-MY" dirty="0" err="1" smtClean="0"/>
              <a:t>transitionName</a:t>
            </a:r>
            <a:r>
              <a:rPr lang="en-MY" dirty="0" smtClean="0"/>
              <a:t> = "example" </a:t>
            </a:r>
            <a:r>
              <a:rPr lang="en-MY" dirty="0" err="1" smtClean="0"/>
              <a:t>transitionAppear</a:t>
            </a:r>
            <a:r>
              <a:rPr lang="en-MY" dirty="0" smtClean="0"/>
              <a:t> = {true} </a:t>
            </a:r>
            <a:r>
              <a:rPr lang="en-MY" dirty="0" err="1" smtClean="0"/>
              <a:t>transitionAppearTimeout</a:t>
            </a:r>
            <a:r>
              <a:rPr lang="en-MY" dirty="0" smtClean="0"/>
              <a:t> = {500} </a:t>
            </a:r>
            <a:r>
              <a:rPr lang="en-MY" dirty="0" err="1" smtClean="0"/>
              <a:t>transitionEnter</a:t>
            </a:r>
            <a:r>
              <a:rPr lang="en-MY" dirty="0" smtClean="0"/>
              <a:t> = {false} </a:t>
            </a:r>
            <a:r>
              <a:rPr lang="en-MY" dirty="0" err="1" smtClean="0"/>
              <a:t>transitionLeave</a:t>
            </a:r>
            <a:r>
              <a:rPr lang="en-MY" dirty="0" smtClean="0"/>
              <a:t> = {false}&gt; &lt;h1&gt;My Element...&lt;/h1&gt; &lt;/</a:t>
            </a:r>
            <a:r>
              <a:rPr lang="en-MY" dirty="0" err="1" smtClean="0"/>
              <a:t>ReactCSSTransitionGroup</a:t>
            </a:r>
            <a:r>
              <a:rPr lang="en-MY" dirty="0" smtClean="0"/>
              <a:t>&gt; &lt;/div&gt; ); } } export default App;</a:t>
            </a:r>
            <a:endParaRPr lang="en-MY" dirty="0"/>
          </a:p>
        </p:txBody>
      </p:sp>
    </p:spTree>
    <p:extLst>
      <p:ext uri="{BB962C8B-B14F-4D97-AF65-F5344CB8AC3E}">
        <p14:creationId xmlns:p14="http://schemas.microsoft.com/office/powerpoint/2010/main" val="304963395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Animations</a:t>
            </a:r>
            <a:endParaRPr lang="en-MY" dirty="0"/>
          </a:p>
        </p:txBody>
      </p:sp>
      <p:sp>
        <p:nvSpPr>
          <p:cNvPr id="3" name="Content Placeholder 2"/>
          <p:cNvSpPr>
            <a:spLocks noGrp="1"/>
          </p:cNvSpPr>
          <p:nvPr>
            <p:ph idx="1"/>
          </p:nvPr>
        </p:nvSpPr>
        <p:spPr/>
        <p:txBody>
          <a:bodyPr/>
          <a:lstStyle/>
          <a:p>
            <a:r>
              <a:rPr lang="en-MY" b="1" dirty="0" smtClean="0"/>
              <a:t>main.js</a:t>
            </a:r>
          </a:p>
          <a:p>
            <a:r>
              <a:rPr lang="en-MY" dirty="0" smtClean="0"/>
              <a:t>import React from 'react' import </a:t>
            </a:r>
            <a:r>
              <a:rPr lang="en-MY" dirty="0" err="1" smtClean="0"/>
              <a:t>ReactDOM</a:t>
            </a:r>
            <a:r>
              <a:rPr lang="en-MY" dirty="0" smtClean="0"/>
              <a:t> from 'react-</a:t>
            </a:r>
            <a:r>
              <a:rPr lang="en-MY" dirty="0" err="1" smtClean="0"/>
              <a:t>dom</a:t>
            </a:r>
            <a:r>
              <a:rPr lang="en-MY" dirty="0" smtClean="0"/>
              <a:t>'; import App from './</a:t>
            </a:r>
            <a:r>
              <a:rPr lang="en-MY" dirty="0" err="1" smtClean="0"/>
              <a:t>App.jsx</a:t>
            </a:r>
            <a:r>
              <a:rPr lang="en-MY" dirty="0" smtClean="0"/>
              <a:t>'; </a:t>
            </a:r>
            <a:r>
              <a:rPr lang="en-MY" dirty="0" err="1" smtClean="0"/>
              <a:t>ReactDOM.render</a:t>
            </a:r>
            <a:r>
              <a:rPr lang="en-MY" dirty="0" smtClean="0"/>
              <a:t>(&lt;App /&gt;, </a:t>
            </a:r>
            <a:r>
              <a:rPr lang="en-MY" dirty="0" err="1" smtClean="0"/>
              <a:t>document.getElementById</a:t>
            </a:r>
            <a:r>
              <a:rPr lang="en-MY" dirty="0" smtClean="0"/>
              <a:t>('app')); The CSS animation is very simple.</a:t>
            </a:r>
          </a:p>
          <a:p>
            <a:r>
              <a:rPr lang="en-MY" b="1" dirty="0" err="1" smtClean="0"/>
              <a:t>css</a:t>
            </a:r>
            <a:r>
              <a:rPr lang="en-MY" b="1" dirty="0" smtClean="0"/>
              <a:t>/style.css</a:t>
            </a:r>
          </a:p>
          <a:p>
            <a:r>
              <a:rPr lang="en-MY" dirty="0" smtClean="0"/>
              <a:t>.example-appear { opacity: 0.01; } .example-</a:t>
            </a:r>
            <a:r>
              <a:rPr lang="en-MY" dirty="0" err="1" smtClean="0"/>
              <a:t>appear.example</a:t>
            </a:r>
            <a:r>
              <a:rPr lang="en-MY" dirty="0" smtClean="0"/>
              <a:t>-appear-active { opacity: 1; transition: opacity 500ms ease-in; }</a:t>
            </a:r>
            <a:endParaRPr lang="en-MY" dirty="0"/>
          </a:p>
        </p:txBody>
      </p:sp>
    </p:spTree>
    <p:extLst>
      <p:ext uri="{BB962C8B-B14F-4D97-AF65-F5344CB8AC3E}">
        <p14:creationId xmlns:p14="http://schemas.microsoft.com/office/powerpoint/2010/main" val="323585729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Animations</a:t>
            </a:r>
            <a:endParaRPr lang="en-MY" dirty="0"/>
          </a:p>
        </p:txBody>
      </p:sp>
      <p:sp>
        <p:nvSpPr>
          <p:cNvPr id="3" name="Content Placeholder 2"/>
          <p:cNvSpPr>
            <a:spLocks noGrp="1"/>
          </p:cNvSpPr>
          <p:nvPr>
            <p:ph idx="1"/>
          </p:nvPr>
        </p:nvSpPr>
        <p:spPr/>
        <p:txBody>
          <a:bodyPr/>
          <a:lstStyle/>
          <a:p>
            <a:pPr marL="0" indent="0">
              <a:buNone/>
            </a:pPr>
            <a:r>
              <a:rPr lang="en-MY" dirty="0" smtClean="0"/>
              <a:t>Once we start the app, the element will fade in.</a:t>
            </a:r>
            <a:endParaRPr lang="en-MY" dirty="0"/>
          </a:p>
        </p:txBody>
      </p:sp>
      <p:pic>
        <p:nvPicPr>
          <p:cNvPr id="29698" name="Picture 2" descr="React Animations App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636912"/>
            <a:ext cx="8012172" cy="2350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23619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Animations</a:t>
            </a:r>
            <a:endParaRPr lang="en-MY" dirty="0"/>
          </a:p>
        </p:txBody>
      </p:sp>
      <p:sp>
        <p:nvSpPr>
          <p:cNvPr id="3" name="Content Placeholder 2"/>
          <p:cNvSpPr>
            <a:spLocks noGrp="1"/>
          </p:cNvSpPr>
          <p:nvPr>
            <p:ph idx="1"/>
          </p:nvPr>
        </p:nvSpPr>
        <p:spPr/>
        <p:txBody>
          <a:bodyPr>
            <a:normAutofit fontScale="85000" lnSpcReduction="20000"/>
          </a:bodyPr>
          <a:lstStyle/>
          <a:p>
            <a:pPr marL="0" indent="0">
              <a:buNone/>
            </a:pPr>
            <a:r>
              <a:rPr lang="en-MY" b="1" dirty="0" smtClean="0"/>
              <a:t>Step 4 - Enter and Leave Animations </a:t>
            </a:r>
            <a:r>
              <a:rPr lang="en-MY" dirty="0" smtClean="0"/>
              <a:t>are used to add or remove elements.</a:t>
            </a:r>
          </a:p>
          <a:p>
            <a:pPr marL="0" indent="0">
              <a:buNone/>
            </a:pPr>
            <a:endParaRPr lang="en-MY" dirty="0" smtClean="0"/>
          </a:p>
          <a:p>
            <a:pPr marL="0" indent="0">
              <a:buNone/>
            </a:pPr>
            <a:r>
              <a:rPr lang="en-MY" dirty="0" smtClean="0"/>
              <a:t>import React from 'react'; </a:t>
            </a:r>
          </a:p>
          <a:p>
            <a:pPr marL="0" indent="0">
              <a:buNone/>
            </a:pPr>
            <a:r>
              <a:rPr lang="en-MY" dirty="0" err="1" smtClean="0"/>
              <a:t>var</a:t>
            </a:r>
            <a:r>
              <a:rPr lang="en-MY" dirty="0" smtClean="0"/>
              <a:t> </a:t>
            </a:r>
            <a:r>
              <a:rPr lang="en-MY" dirty="0" err="1" smtClean="0"/>
              <a:t>ReactCSSTransitionGroup</a:t>
            </a:r>
            <a:r>
              <a:rPr lang="en-MY" dirty="0" smtClean="0"/>
              <a:t> = require('react-</a:t>
            </a:r>
            <a:r>
              <a:rPr lang="en-MY" dirty="0" err="1" smtClean="0"/>
              <a:t>addons</a:t>
            </a:r>
            <a:r>
              <a:rPr lang="en-MY" dirty="0" smtClean="0"/>
              <a:t>-</a:t>
            </a:r>
            <a:r>
              <a:rPr lang="en-MY" dirty="0" err="1" smtClean="0"/>
              <a:t>css</a:t>
            </a:r>
            <a:r>
              <a:rPr lang="en-MY" dirty="0" smtClean="0"/>
              <a:t>-transition-group'); </a:t>
            </a:r>
          </a:p>
          <a:p>
            <a:pPr marL="0" indent="0">
              <a:buNone/>
            </a:pPr>
            <a:r>
              <a:rPr lang="en-MY" dirty="0" smtClean="0"/>
              <a:t>class App extends </a:t>
            </a:r>
            <a:r>
              <a:rPr lang="en-MY" dirty="0" err="1" smtClean="0"/>
              <a:t>React.Component</a:t>
            </a:r>
            <a:r>
              <a:rPr lang="en-MY" dirty="0" smtClean="0"/>
              <a:t> { </a:t>
            </a:r>
          </a:p>
          <a:p>
            <a:pPr marL="0" indent="0">
              <a:buNone/>
            </a:pPr>
            <a:r>
              <a:rPr lang="en-MY" dirty="0" smtClean="0"/>
              <a:t>constructor(props) { </a:t>
            </a:r>
          </a:p>
          <a:p>
            <a:pPr marL="355600" indent="0">
              <a:buNone/>
            </a:pPr>
            <a:r>
              <a:rPr lang="en-MY" dirty="0" smtClean="0"/>
              <a:t>super(props); </a:t>
            </a:r>
          </a:p>
          <a:p>
            <a:pPr marL="355600" indent="0">
              <a:buNone/>
            </a:pPr>
            <a:r>
              <a:rPr lang="en-MY" dirty="0" err="1" smtClean="0"/>
              <a:t>this.state</a:t>
            </a:r>
            <a:r>
              <a:rPr lang="en-MY" dirty="0" smtClean="0"/>
              <a:t> = { items: ['Item 1...', 'Item 2...', 'Item 3...', 'Item 4...'] } </a:t>
            </a:r>
          </a:p>
          <a:p>
            <a:pPr marL="355600" indent="0">
              <a:buNone/>
            </a:pPr>
            <a:r>
              <a:rPr lang="en-MY" dirty="0" err="1" smtClean="0"/>
              <a:t>this.handleAdd</a:t>
            </a:r>
            <a:r>
              <a:rPr lang="en-MY" dirty="0" smtClean="0"/>
              <a:t> = </a:t>
            </a:r>
            <a:r>
              <a:rPr lang="en-MY" dirty="0" err="1" smtClean="0"/>
              <a:t>this.handleAdd.bind</a:t>
            </a:r>
            <a:r>
              <a:rPr lang="en-MY" dirty="0" smtClean="0"/>
              <a:t>(this); </a:t>
            </a:r>
          </a:p>
          <a:p>
            <a:pPr marL="0" indent="0">
              <a:buNone/>
            </a:pPr>
            <a:r>
              <a:rPr lang="en-MY" dirty="0" smtClean="0"/>
              <a:t>}; </a:t>
            </a:r>
          </a:p>
          <a:p>
            <a:pPr marL="0" indent="0">
              <a:buNone/>
            </a:pPr>
            <a:r>
              <a:rPr lang="en-MY" dirty="0" err="1" smtClean="0"/>
              <a:t>handleAdd</a:t>
            </a:r>
            <a:r>
              <a:rPr lang="en-MY" dirty="0" smtClean="0"/>
              <a:t>() { </a:t>
            </a:r>
          </a:p>
          <a:p>
            <a:pPr marL="355600" indent="0">
              <a:buNone/>
            </a:pPr>
            <a:r>
              <a:rPr lang="en-MY" dirty="0" err="1" smtClean="0"/>
              <a:t>var</a:t>
            </a:r>
            <a:r>
              <a:rPr lang="en-MY" dirty="0" smtClean="0"/>
              <a:t> </a:t>
            </a:r>
            <a:r>
              <a:rPr lang="en-MY" dirty="0" err="1" smtClean="0"/>
              <a:t>newItems</a:t>
            </a:r>
            <a:r>
              <a:rPr lang="en-MY" dirty="0" smtClean="0"/>
              <a:t> = </a:t>
            </a:r>
            <a:r>
              <a:rPr lang="en-MY" dirty="0" err="1" smtClean="0"/>
              <a:t>this.state.items.concat</a:t>
            </a:r>
            <a:r>
              <a:rPr lang="en-MY" dirty="0" smtClean="0"/>
              <a:t>([prompt('Create New Item')]); </a:t>
            </a:r>
          </a:p>
          <a:p>
            <a:pPr marL="355600" indent="0">
              <a:buNone/>
            </a:pPr>
            <a:r>
              <a:rPr lang="en-MY" dirty="0" err="1" smtClean="0"/>
              <a:t>this.setState</a:t>
            </a:r>
            <a:r>
              <a:rPr lang="en-MY" dirty="0" smtClean="0"/>
              <a:t>({items: </a:t>
            </a:r>
            <a:r>
              <a:rPr lang="en-MY" dirty="0" err="1" smtClean="0"/>
              <a:t>newItems</a:t>
            </a:r>
            <a:r>
              <a:rPr lang="en-MY" dirty="0" smtClean="0"/>
              <a:t>}); </a:t>
            </a:r>
          </a:p>
          <a:p>
            <a:pPr marL="0" indent="0">
              <a:buNone/>
            </a:pPr>
            <a:r>
              <a:rPr lang="en-MY" dirty="0" smtClean="0"/>
              <a:t>} </a:t>
            </a:r>
          </a:p>
          <a:p>
            <a:pPr marL="0" indent="0">
              <a:buNone/>
            </a:pPr>
            <a:r>
              <a:rPr lang="en-MY" dirty="0" err="1" smtClean="0"/>
              <a:t>handleRemove</a:t>
            </a:r>
            <a:r>
              <a:rPr lang="en-MY" dirty="0" smtClean="0"/>
              <a:t>(i) { </a:t>
            </a:r>
          </a:p>
          <a:p>
            <a:pPr marL="355600" indent="0">
              <a:buNone/>
            </a:pPr>
            <a:r>
              <a:rPr lang="en-MY" dirty="0" err="1" smtClean="0"/>
              <a:t>var</a:t>
            </a:r>
            <a:r>
              <a:rPr lang="en-MY" dirty="0" smtClean="0"/>
              <a:t> </a:t>
            </a:r>
            <a:r>
              <a:rPr lang="en-MY" dirty="0" err="1" smtClean="0"/>
              <a:t>newItems</a:t>
            </a:r>
            <a:r>
              <a:rPr lang="en-MY" dirty="0" smtClean="0"/>
              <a:t> = </a:t>
            </a:r>
            <a:r>
              <a:rPr lang="en-MY" dirty="0" err="1" smtClean="0"/>
              <a:t>this.state.items.slice</a:t>
            </a:r>
            <a:r>
              <a:rPr lang="en-MY" dirty="0" smtClean="0"/>
              <a:t>(); </a:t>
            </a:r>
            <a:r>
              <a:rPr lang="en-MY" dirty="0" err="1" smtClean="0"/>
              <a:t>newItems.splice</a:t>
            </a:r>
            <a:r>
              <a:rPr lang="en-MY" dirty="0" smtClean="0"/>
              <a:t>(i, 1); </a:t>
            </a:r>
            <a:r>
              <a:rPr lang="en-MY" dirty="0" err="1" smtClean="0"/>
              <a:t>this.setState</a:t>
            </a:r>
            <a:r>
              <a:rPr lang="en-MY" dirty="0" smtClean="0"/>
              <a:t>({items: </a:t>
            </a:r>
            <a:r>
              <a:rPr lang="en-MY" dirty="0" err="1" smtClean="0"/>
              <a:t>newItems</a:t>
            </a:r>
            <a:r>
              <a:rPr lang="en-MY" dirty="0" smtClean="0"/>
              <a:t>}); </a:t>
            </a:r>
          </a:p>
          <a:p>
            <a:pPr marL="0" indent="0">
              <a:buNone/>
            </a:pPr>
            <a:r>
              <a:rPr lang="en-MY" dirty="0" smtClean="0"/>
              <a:t>}</a:t>
            </a:r>
            <a:endParaRPr lang="en-MY" dirty="0"/>
          </a:p>
        </p:txBody>
      </p:sp>
    </p:spTree>
    <p:extLst>
      <p:ext uri="{BB962C8B-B14F-4D97-AF65-F5344CB8AC3E}">
        <p14:creationId xmlns:p14="http://schemas.microsoft.com/office/powerpoint/2010/main" val="276974868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Animations</a:t>
            </a:r>
            <a:endParaRPr lang="en-MY" dirty="0"/>
          </a:p>
        </p:txBody>
      </p:sp>
      <p:sp>
        <p:nvSpPr>
          <p:cNvPr id="3" name="Content Placeholder 2"/>
          <p:cNvSpPr>
            <a:spLocks noGrp="1"/>
          </p:cNvSpPr>
          <p:nvPr>
            <p:ph idx="1"/>
          </p:nvPr>
        </p:nvSpPr>
        <p:spPr>
          <a:xfrm>
            <a:off x="457200" y="1268760"/>
            <a:ext cx="8435280" cy="5328592"/>
          </a:xfrm>
        </p:spPr>
        <p:txBody>
          <a:bodyPr>
            <a:normAutofit fontScale="92500" lnSpcReduction="10000"/>
          </a:bodyPr>
          <a:lstStyle/>
          <a:p>
            <a:pPr marL="0" indent="0">
              <a:buNone/>
            </a:pPr>
            <a:r>
              <a:rPr lang="en-MY" dirty="0" smtClean="0"/>
              <a:t>render() { </a:t>
            </a:r>
          </a:p>
          <a:p>
            <a:pPr marL="0" indent="0">
              <a:buNone/>
            </a:pPr>
            <a:r>
              <a:rPr lang="en-MY" dirty="0"/>
              <a:t>	</a:t>
            </a:r>
            <a:r>
              <a:rPr lang="en-MY" dirty="0" err="1" smtClean="0"/>
              <a:t>var</a:t>
            </a:r>
            <a:r>
              <a:rPr lang="en-MY" dirty="0" smtClean="0"/>
              <a:t> items = </a:t>
            </a:r>
            <a:r>
              <a:rPr lang="en-MY" dirty="0" err="1" smtClean="0"/>
              <a:t>this.state.items.map</a:t>
            </a:r>
            <a:r>
              <a:rPr lang="en-MY" dirty="0" smtClean="0"/>
              <a:t>(</a:t>
            </a:r>
          </a:p>
          <a:p>
            <a:pPr marL="0" indent="0">
              <a:buNone/>
            </a:pPr>
            <a:r>
              <a:rPr lang="en-MY" dirty="0"/>
              <a:t>	</a:t>
            </a:r>
            <a:r>
              <a:rPr lang="en-MY" dirty="0" smtClean="0"/>
              <a:t>function(item, i) { </a:t>
            </a:r>
          </a:p>
          <a:p>
            <a:pPr marL="1433513" indent="0">
              <a:buNone/>
            </a:pPr>
            <a:r>
              <a:rPr lang="en-MY" dirty="0" smtClean="0"/>
              <a:t>return ( &lt;div key = {item} </a:t>
            </a:r>
          </a:p>
          <a:p>
            <a:pPr marL="1433513" indent="0">
              <a:buNone/>
            </a:pPr>
            <a:r>
              <a:rPr lang="en-MY" dirty="0" smtClean="0"/>
              <a:t>	</a:t>
            </a:r>
            <a:r>
              <a:rPr lang="en-MY" dirty="0" err="1" smtClean="0"/>
              <a:t>onClick</a:t>
            </a:r>
            <a:r>
              <a:rPr lang="en-MY" dirty="0" smtClean="0"/>
              <a:t> = {</a:t>
            </a:r>
            <a:r>
              <a:rPr lang="en-MY" dirty="0" err="1" smtClean="0"/>
              <a:t>this.handleRemove.bind</a:t>
            </a:r>
            <a:r>
              <a:rPr lang="en-MY" dirty="0" smtClean="0"/>
              <a:t>(this, i)}&gt; </a:t>
            </a:r>
          </a:p>
          <a:p>
            <a:pPr marL="1433513" indent="0">
              <a:buNone/>
            </a:pPr>
            <a:r>
              <a:rPr lang="en-MY" dirty="0" smtClean="0"/>
              <a:t>	{item} &lt;/div&gt; ); </a:t>
            </a:r>
          </a:p>
          <a:p>
            <a:pPr marL="0" indent="0">
              <a:buNone/>
            </a:pPr>
            <a:r>
              <a:rPr lang="en-MY" dirty="0"/>
              <a:t>	</a:t>
            </a:r>
            <a:r>
              <a:rPr lang="en-MY" dirty="0" smtClean="0"/>
              <a:t>}.bind(this)); </a:t>
            </a:r>
          </a:p>
          <a:p>
            <a:pPr marL="0" indent="0">
              <a:buNone/>
            </a:pPr>
            <a:r>
              <a:rPr lang="en-MY" dirty="0"/>
              <a:t>	</a:t>
            </a:r>
            <a:r>
              <a:rPr lang="en-MY" dirty="0" smtClean="0"/>
              <a:t>return ( &lt;div&gt; &lt;button </a:t>
            </a:r>
            <a:r>
              <a:rPr lang="en-MY" dirty="0" err="1" smtClean="0"/>
              <a:t>onClick</a:t>
            </a:r>
            <a:r>
              <a:rPr lang="en-MY" dirty="0" smtClean="0"/>
              <a:t> = {</a:t>
            </a:r>
            <a:r>
              <a:rPr lang="en-MY" dirty="0" err="1" smtClean="0"/>
              <a:t>this.handleAdd</a:t>
            </a:r>
            <a:r>
              <a:rPr lang="en-MY" dirty="0" smtClean="0"/>
              <a:t>}&gt;</a:t>
            </a:r>
          </a:p>
          <a:p>
            <a:pPr marL="1433513" indent="0">
              <a:buNone/>
            </a:pPr>
            <a:r>
              <a:rPr lang="en-MY" dirty="0" smtClean="0"/>
              <a:t>Add Item&lt;/button&gt; </a:t>
            </a:r>
          </a:p>
          <a:p>
            <a:pPr marL="1433513" indent="0">
              <a:buNone/>
            </a:pPr>
            <a:r>
              <a:rPr lang="en-MY" dirty="0" smtClean="0"/>
              <a:t>&lt;</a:t>
            </a:r>
            <a:r>
              <a:rPr lang="en-MY" dirty="0" err="1" smtClean="0"/>
              <a:t>ReactCSSTransitionGroup</a:t>
            </a:r>
            <a:r>
              <a:rPr lang="en-MY" dirty="0" smtClean="0"/>
              <a:t> </a:t>
            </a:r>
            <a:r>
              <a:rPr lang="en-MY" dirty="0" err="1" smtClean="0"/>
              <a:t>transitionName</a:t>
            </a:r>
            <a:r>
              <a:rPr lang="en-MY" dirty="0" smtClean="0"/>
              <a:t> = "example" </a:t>
            </a:r>
            <a:r>
              <a:rPr lang="en-MY" dirty="0" err="1" smtClean="0"/>
              <a:t>transitionEnterTimeout</a:t>
            </a:r>
            <a:r>
              <a:rPr lang="en-MY" dirty="0" smtClean="0"/>
              <a:t> = {500} </a:t>
            </a:r>
            <a:r>
              <a:rPr lang="en-MY" dirty="0" err="1" smtClean="0"/>
              <a:t>transitionLeaveTimeout</a:t>
            </a:r>
            <a:r>
              <a:rPr lang="en-MY" dirty="0" smtClean="0"/>
              <a:t> = {500}&gt; </a:t>
            </a:r>
          </a:p>
          <a:p>
            <a:pPr marL="1433513" indent="0">
              <a:buNone/>
            </a:pPr>
            <a:r>
              <a:rPr lang="en-MY" dirty="0" smtClean="0"/>
              <a:t>{items} &lt;/</a:t>
            </a:r>
            <a:r>
              <a:rPr lang="en-MY" dirty="0" err="1" smtClean="0"/>
              <a:t>ReactCSSTransitionGroup</a:t>
            </a:r>
            <a:r>
              <a:rPr lang="en-MY" dirty="0" smtClean="0"/>
              <a:t>&gt; &lt;/div&gt; ); </a:t>
            </a:r>
          </a:p>
          <a:p>
            <a:pPr marL="0" indent="0">
              <a:buNone/>
            </a:pPr>
            <a:r>
              <a:rPr lang="en-MY" dirty="0"/>
              <a:t>	</a:t>
            </a:r>
            <a:r>
              <a:rPr lang="en-MY" dirty="0" smtClean="0"/>
              <a:t>} </a:t>
            </a:r>
          </a:p>
          <a:p>
            <a:pPr marL="0" indent="0">
              <a:buNone/>
            </a:pPr>
            <a:r>
              <a:rPr lang="en-MY" dirty="0" smtClean="0"/>
              <a:t>} </a:t>
            </a:r>
          </a:p>
          <a:p>
            <a:pPr marL="0" indent="0">
              <a:buNone/>
            </a:pPr>
            <a:r>
              <a:rPr lang="en-MY" dirty="0" smtClean="0"/>
              <a:t>export default App;</a:t>
            </a:r>
            <a:endParaRPr lang="en-MY" dirty="0"/>
          </a:p>
        </p:txBody>
      </p:sp>
    </p:spTree>
    <p:extLst>
      <p:ext uri="{BB962C8B-B14F-4D97-AF65-F5344CB8AC3E}">
        <p14:creationId xmlns:p14="http://schemas.microsoft.com/office/powerpoint/2010/main" val="592238795"/>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Animations</a:t>
            </a:r>
            <a:endParaRPr lang="en-MY" dirty="0"/>
          </a:p>
        </p:txBody>
      </p:sp>
      <p:sp>
        <p:nvSpPr>
          <p:cNvPr id="3" name="Content Placeholder 2"/>
          <p:cNvSpPr>
            <a:spLocks noGrp="1"/>
          </p:cNvSpPr>
          <p:nvPr>
            <p:ph idx="1"/>
          </p:nvPr>
        </p:nvSpPr>
        <p:spPr/>
        <p:txBody>
          <a:bodyPr/>
          <a:lstStyle/>
          <a:p>
            <a:pPr marL="0" indent="0">
              <a:buNone/>
            </a:pPr>
            <a:r>
              <a:rPr lang="en-MY" dirty="0" smtClean="0"/>
              <a:t>import React from 'react' </a:t>
            </a:r>
          </a:p>
          <a:p>
            <a:pPr marL="0" indent="0">
              <a:buNone/>
            </a:pPr>
            <a:r>
              <a:rPr lang="en-MY" dirty="0" smtClean="0"/>
              <a:t>import </a:t>
            </a:r>
            <a:r>
              <a:rPr lang="en-MY" dirty="0" err="1" smtClean="0"/>
              <a:t>ReactDOM</a:t>
            </a:r>
            <a:r>
              <a:rPr lang="en-MY" dirty="0" smtClean="0"/>
              <a:t> from 'react-</a:t>
            </a:r>
            <a:r>
              <a:rPr lang="en-MY" dirty="0" err="1" smtClean="0"/>
              <a:t>dom</a:t>
            </a:r>
            <a:r>
              <a:rPr lang="en-MY" dirty="0" smtClean="0"/>
              <a:t>'; </a:t>
            </a:r>
          </a:p>
          <a:p>
            <a:pPr marL="0" indent="0">
              <a:buNone/>
            </a:pPr>
            <a:r>
              <a:rPr lang="en-MY" dirty="0" smtClean="0"/>
              <a:t>import App from './</a:t>
            </a:r>
            <a:r>
              <a:rPr lang="en-MY" dirty="0" err="1" smtClean="0"/>
              <a:t>App.jsx</a:t>
            </a:r>
            <a:r>
              <a:rPr lang="en-MY" dirty="0" smtClean="0"/>
              <a:t>'; </a:t>
            </a:r>
          </a:p>
          <a:p>
            <a:pPr marL="0" indent="0">
              <a:buNone/>
            </a:pPr>
            <a:r>
              <a:rPr lang="en-MY" dirty="0" err="1" smtClean="0"/>
              <a:t>ReactDOM.render</a:t>
            </a:r>
            <a:r>
              <a:rPr lang="en-MY" dirty="0" smtClean="0"/>
              <a:t>(&lt;App /&gt;, </a:t>
            </a:r>
            <a:r>
              <a:rPr lang="en-MY" dirty="0" err="1" smtClean="0"/>
              <a:t>document.getElementById</a:t>
            </a:r>
            <a:r>
              <a:rPr lang="en-MY" dirty="0" smtClean="0"/>
              <a:t>('app'));</a:t>
            </a:r>
          </a:p>
          <a:p>
            <a:pPr marL="0" indent="0">
              <a:buNone/>
            </a:pPr>
            <a:endParaRPr lang="en-MY" dirty="0"/>
          </a:p>
          <a:p>
            <a:pPr marL="0" indent="0">
              <a:buNone/>
            </a:pPr>
            <a:r>
              <a:rPr lang="en-MY" dirty="0" smtClean="0"/>
              <a:t>.example-enter { opacity: 0.01; } </a:t>
            </a:r>
          </a:p>
          <a:p>
            <a:pPr marL="0" indent="0">
              <a:buNone/>
            </a:pPr>
            <a:r>
              <a:rPr lang="en-MY" dirty="0" smtClean="0"/>
              <a:t>.example-</a:t>
            </a:r>
            <a:r>
              <a:rPr lang="en-MY" dirty="0" err="1" smtClean="0"/>
              <a:t>enter.example</a:t>
            </a:r>
            <a:r>
              <a:rPr lang="en-MY" dirty="0" smtClean="0"/>
              <a:t>-enter-active { </a:t>
            </a:r>
          </a:p>
          <a:p>
            <a:pPr marL="0" indent="0">
              <a:buNone/>
            </a:pPr>
            <a:r>
              <a:rPr lang="en-MY" dirty="0"/>
              <a:t>	</a:t>
            </a:r>
            <a:r>
              <a:rPr lang="en-MY" dirty="0" smtClean="0"/>
              <a:t>opacity: 1; transition: opacity 500ms ease-in; </a:t>
            </a:r>
          </a:p>
          <a:p>
            <a:pPr marL="0" indent="0">
              <a:buNone/>
            </a:pPr>
            <a:r>
              <a:rPr lang="en-MY" dirty="0" smtClean="0"/>
              <a:t>} </a:t>
            </a:r>
          </a:p>
          <a:p>
            <a:pPr marL="0" indent="0">
              <a:buNone/>
            </a:pPr>
            <a:r>
              <a:rPr lang="en-MY" dirty="0" smtClean="0"/>
              <a:t>.example-leave { opacity: 1; } </a:t>
            </a:r>
          </a:p>
          <a:p>
            <a:pPr marL="0" indent="0">
              <a:buNone/>
            </a:pPr>
            <a:r>
              <a:rPr lang="en-MY" dirty="0" smtClean="0"/>
              <a:t>.example-</a:t>
            </a:r>
            <a:r>
              <a:rPr lang="en-MY" dirty="0" err="1" smtClean="0"/>
              <a:t>leave.example</a:t>
            </a:r>
            <a:r>
              <a:rPr lang="en-MY" dirty="0" smtClean="0"/>
              <a:t>-leave-active { </a:t>
            </a:r>
          </a:p>
          <a:p>
            <a:pPr marL="0" indent="0">
              <a:buNone/>
            </a:pPr>
            <a:r>
              <a:rPr lang="en-MY" dirty="0"/>
              <a:t>	</a:t>
            </a:r>
            <a:r>
              <a:rPr lang="en-MY" dirty="0" smtClean="0"/>
              <a:t>opacity: 0.01; transition: opacity 500ms ease-in; </a:t>
            </a:r>
          </a:p>
          <a:p>
            <a:pPr marL="0" indent="0">
              <a:buNone/>
            </a:pPr>
            <a:r>
              <a:rPr lang="en-MY" dirty="0" smtClean="0"/>
              <a:t>}</a:t>
            </a:r>
            <a:endParaRPr lang="en-MY" dirty="0"/>
          </a:p>
        </p:txBody>
      </p:sp>
    </p:spTree>
    <p:extLst>
      <p:ext uri="{BB962C8B-B14F-4D97-AF65-F5344CB8AC3E}">
        <p14:creationId xmlns:p14="http://schemas.microsoft.com/office/powerpoint/2010/main" val="3488738112"/>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Animations</a:t>
            </a:r>
            <a:endParaRPr lang="en-MY" dirty="0"/>
          </a:p>
        </p:txBody>
      </p:sp>
      <p:sp>
        <p:nvSpPr>
          <p:cNvPr id="3" name="Content Placeholder 2"/>
          <p:cNvSpPr>
            <a:spLocks noGrp="1"/>
          </p:cNvSpPr>
          <p:nvPr>
            <p:ph idx="1"/>
          </p:nvPr>
        </p:nvSpPr>
        <p:spPr/>
        <p:txBody>
          <a:bodyPr/>
          <a:lstStyle/>
          <a:p>
            <a:pPr marL="0" indent="0">
              <a:lnSpc>
                <a:spcPct val="150000"/>
              </a:lnSpc>
              <a:buNone/>
            </a:pPr>
            <a:r>
              <a:rPr lang="en-MY" dirty="0" smtClean="0"/>
              <a:t>When we start the app and click the </a:t>
            </a:r>
            <a:r>
              <a:rPr lang="en-MY" b="1" dirty="0" smtClean="0"/>
              <a:t>Add Item</a:t>
            </a:r>
            <a:r>
              <a:rPr lang="en-MY" dirty="0" smtClean="0"/>
              <a:t> button, the prompt will appear.</a:t>
            </a:r>
            <a:endParaRPr lang="en-MY" dirty="0"/>
          </a:p>
        </p:txBody>
      </p:sp>
      <p:pic>
        <p:nvPicPr>
          <p:cNvPr id="30722" name="Picture 2" descr="React Animations Prom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140968"/>
            <a:ext cx="6431246"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39596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Animations</a:t>
            </a:r>
            <a:endParaRPr lang="en-MY" dirty="0"/>
          </a:p>
        </p:txBody>
      </p:sp>
      <p:sp>
        <p:nvSpPr>
          <p:cNvPr id="3" name="Content Placeholder 2"/>
          <p:cNvSpPr>
            <a:spLocks noGrp="1"/>
          </p:cNvSpPr>
          <p:nvPr>
            <p:ph idx="1"/>
          </p:nvPr>
        </p:nvSpPr>
        <p:spPr/>
        <p:txBody>
          <a:bodyPr/>
          <a:lstStyle/>
          <a:p>
            <a:pPr marL="0" indent="0">
              <a:buNone/>
            </a:pPr>
            <a:r>
              <a:rPr lang="en-MY" dirty="0" smtClean="0"/>
              <a:t>Once the name enter and press OK, the new element will fade in.</a:t>
            </a:r>
            <a:endParaRPr lang="en-MY" dirty="0"/>
          </a:p>
        </p:txBody>
      </p:sp>
      <p:pic>
        <p:nvPicPr>
          <p:cNvPr id="31746" name="Picture 2" descr="React Animations 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675676"/>
            <a:ext cx="7653422"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14866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Animations</a:t>
            </a:r>
            <a:endParaRPr lang="en-MY" dirty="0"/>
          </a:p>
        </p:txBody>
      </p:sp>
      <p:sp>
        <p:nvSpPr>
          <p:cNvPr id="3" name="Content Placeholder 2"/>
          <p:cNvSpPr>
            <a:spLocks noGrp="1"/>
          </p:cNvSpPr>
          <p:nvPr>
            <p:ph idx="1"/>
          </p:nvPr>
        </p:nvSpPr>
        <p:spPr/>
        <p:txBody>
          <a:bodyPr/>
          <a:lstStyle/>
          <a:p>
            <a:pPr marL="0" indent="0">
              <a:lnSpc>
                <a:spcPct val="150000"/>
              </a:lnSpc>
              <a:buNone/>
            </a:pPr>
            <a:r>
              <a:rPr lang="en-MY" dirty="0" smtClean="0"/>
              <a:t>Now we can delete some of the items (</a:t>
            </a:r>
            <a:r>
              <a:rPr lang="en-MY" b="1" dirty="0" smtClean="0"/>
              <a:t>Item 3...</a:t>
            </a:r>
            <a:r>
              <a:rPr lang="en-MY" dirty="0" smtClean="0"/>
              <a:t>) by clicking it. This item will fade out from the list.</a:t>
            </a:r>
            <a:endParaRPr lang="en-MY" dirty="0"/>
          </a:p>
        </p:txBody>
      </p:sp>
      <p:pic>
        <p:nvPicPr>
          <p:cNvPr id="32770" name="Picture 2" descr="React Animations Lea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996952"/>
            <a:ext cx="7608392"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72079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Higher Order Components</a:t>
            </a:r>
            <a:endParaRPr lang="en-MY"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lang="en-MY" dirty="0" smtClean="0"/>
              <a:t>Higher order components are JavaScript functions used for adding additional functionalities to the existing component. </a:t>
            </a:r>
          </a:p>
          <a:p>
            <a:pPr marL="457200" indent="-457200">
              <a:lnSpc>
                <a:spcPct val="150000"/>
              </a:lnSpc>
              <a:buFont typeface="+mj-lt"/>
              <a:buAutoNum type="arabicPeriod"/>
            </a:pPr>
            <a:r>
              <a:rPr lang="en-MY" dirty="0" smtClean="0"/>
              <a:t>These functions are </a:t>
            </a:r>
            <a:r>
              <a:rPr lang="en-MY" b="1" dirty="0" smtClean="0"/>
              <a:t>pure</a:t>
            </a:r>
            <a:r>
              <a:rPr lang="en-MY" dirty="0" smtClean="0"/>
              <a:t>, which means they are receiving data and returning values according to that data. </a:t>
            </a:r>
          </a:p>
          <a:p>
            <a:pPr marL="457200" indent="-457200">
              <a:lnSpc>
                <a:spcPct val="150000"/>
              </a:lnSpc>
              <a:buFont typeface="+mj-lt"/>
              <a:buAutoNum type="arabicPeriod"/>
            </a:pPr>
            <a:r>
              <a:rPr lang="en-MY" dirty="0" smtClean="0"/>
              <a:t>If the data changes, higher order functions are re-run with different data input. </a:t>
            </a:r>
          </a:p>
          <a:p>
            <a:pPr marL="457200" indent="-457200">
              <a:lnSpc>
                <a:spcPct val="150000"/>
              </a:lnSpc>
              <a:buFont typeface="+mj-lt"/>
              <a:buAutoNum type="arabicPeriod"/>
            </a:pPr>
            <a:r>
              <a:rPr lang="en-MY" dirty="0" smtClean="0"/>
              <a:t>If we want to update our returning component, we don't have to change the HOC. </a:t>
            </a:r>
          </a:p>
          <a:p>
            <a:pPr marL="457200" indent="-457200">
              <a:lnSpc>
                <a:spcPct val="150000"/>
              </a:lnSpc>
              <a:buFont typeface="+mj-lt"/>
              <a:buAutoNum type="arabicPeriod"/>
            </a:pPr>
            <a:r>
              <a:rPr lang="en-MY" dirty="0" smtClean="0"/>
              <a:t>All we need to do is change the data that our function is using.</a:t>
            </a:r>
            <a:endParaRPr lang="en-MY" dirty="0"/>
          </a:p>
        </p:txBody>
      </p:sp>
    </p:spTree>
    <p:extLst>
      <p:ext uri="{BB962C8B-B14F-4D97-AF65-F5344CB8AC3E}">
        <p14:creationId xmlns:p14="http://schemas.microsoft.com/office/powerpoint/2010/main" val="1914292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Variables &amp; Identifiers</a:t>
            </a:r>
            <a:endParaRPr lang="en-MY" sz="4800" dirty="0"/>
          </a:p>
        </p:txBody>
      </p:sp>
      <p:sp>
        <p:nvSpPr>
          <p:cNvPr id="3" name="Content Placeholder 2"/>
          <p:cNvSpPr>
            <a:spLocks noGrp="1"/>
          </p:cNvSpPr>
          <p:nvPr>
            <p:ph sz="quarter" idx="1"/>
          </p:nvPr>
        </p:nvSpPr>
        <p:spPr/>
        <p:txBody>
          <a:bodyPr>
            <a:normAutofit/>
          </a:bodyPr>
          <a:lstStyle/>
          <a:p>
            <a:pPr marL="114300" indent="0">
              <a:lnSpc>
                <a:spcPct val="150000"/>
              </a:lnSpc>
              <a:buNone/>
            </a:pPr>
            <a:r>
              <a:rPr lang="en-MY" dirty="0"/>
              <a:t>Variables </a:t>
            </a:r>
            <a:r>
              <a:rPr lang="en-MY" dirty="0" smtClean="0"/>
              <a:t>are </a:t>
            </a:r>
          </a:p>
          <a:p>
            <a:pPr marL="685800" indent="-457200">
              <a:lnSpc>
                <a:spcPct val="150000"/>
              </a:lnSpc>
              <a:buFont typeface="+mj-lt"/>
              <a:buAutoNum type="arabicPeriod"/>
            </a:pPr>
            <a:r>
              <a:rPr lang="en-MY" dirty="0" smtClean="0"/>
              <a:t>the </a:t>
            </a:r>
            <a:r>
              <a:rPr lang="en-MY" dirty="0"/>
              <a:t>containers that hold the </a:t>
            </a:r>
            <a:r>
              <a:rPr lang="en-MY" dirty="0" smtClean="0"/>
              <a:t>data. </a:t>
            </a:r>
          </a:p>
          <a:p>
            <a:pPr marL="685800" indent="-457200">
              <a:lnSpc>
                <a:spcPct val="150000"/>
              </a:lnSpc>
              <a:buFont typeface="+mj-lt"/>
              <a:buAutoNum type="arabicPeriod"/>
            </a:pPr>
            <a:r>
              <a:rPr lang="en-MY" dirty="0" smtClean="0"/>
              <a:t>named </a:t>
            </a:r>
            <a:r>
              <a:rPr lang="en-MY" dirty="0"/>
              <a:t>areas of computer memory in which </a:t>
            </a:r>
            <a:r>
              <a:rPr lang="en-MY" dirty="0" smtClean="0"/>
              <a:t>values can be stored </a:t>
            </a:r>
            <a:r>
              <a:rPr lang="en-MY" dirty="0"/>
              <a:t>and </a:t>
            </a:r>
            <a:r>
              <a:rPr lang="en-MY" dirty="0" smtClean="0"/>
              <a:t>retrieved. </a:t>
            </a:r>
          </a:p>
          <a:p>
            <a:pPr marL="685800" indent="-457200">
              <a:lnSpc>
                <a:spcPct val="150000"/>
              </a:lnSpc>
              <a:buFont typeface="+mj-lt"/>
              <a:buAutoNum type="arabicPeriod"/>
            </a:pPr>
            <a:r>
              <a:rPr lang="en-MY" dirty="0" smtClean="0"/>
              <a:t>declared using the keyword “</a:t>
            </a:r>
            <a:r>
              <a:rPr lang="en-MY" dirty="0" err="1" smtClean="0"/>
              <a:t>var</a:t>
            </a:r>
            <a:r>
              <a:rPr lang="en-MY" dirty="0" smtClean="0"/>
              <a:t>” or “Let”</a:t>
            </a:r>
          </a:p>
          <a:p>
            <a:pPr marL="685800" indent="-457200">
              <a:lnSpc>
                <a:spcPct val="150000"/>
              </a:lnSpc>
              <a:buFont typeface="+mj-lt"/>
              <a:buAutoNum type="arabicPeriod"/>
            </a:pPr>
            <a:r>
              <a:rPr lang="en-MY" dirty="0" smtClean="0"/>
              <a:t>Multiple variables can be declared on a single line separated using “comma”</a:t>
            </a:r>
          </a:p>
          <a:p>
            <a:pPr marL="685800" indent="-457200">
              <a:lnSpc>
                <a:spcPct val="150000"/>
              </a:lnSpc>
              <a:buFont typeface="+mj-lt"/>
              <a:buAutoNum type="arabicPeriod"/>
            </a:pPr>
            <a:r>
              <a:rPr lang="en-MY" dirty="0" smtClean="0"/>
              <a:t>Values are assigned to a variable using the “equal” symbol</a:t>
            </a:r>
          </a:p>
          <a:p>
            <a:pPr>
              <a:lnSpc>
                <a:spcPct val="150000"/>
              </a:lnSpc>
            </a:pPr>
            <a:endParaRPr lang="en-MY" dirty="0"/>
          </a:p>
        </p:txBody>
      </p:sp>
    </p:spTree>
    <p:extLst>
      <p:ext uri="{BB962C8B-B14F-4D97-AF65-F5344CB8AC3E}">
        <p14:creationId xmlns:p14="http://schemas.microsoft.com/office/powerpoint/2010/main" val="3129819867"/>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Higher Order Components</a:t>
            </a:r>
            <a:endParaRPr lang="en-MY" dirty="0"/>
          </a:p>
        </p:txBody>
      </p:sp>
      <p:sp>
        <p:nvSpPr>
          <p:cNvPr id="3" name="Content Placeholder 2"/>
          <p:cNvSpPr>
            <a:spLocks noGrp="1"/>
          </p:cNvSpPr>
          <p:nvPr>
            <p:ph idx="1"/>
          </p:nvPr>
        </p:nvSpPr>
        <p:spPr/>
        <p:txBody>
          <a:bodyPr/>
          <a:lstStyle/>
          <a:p>
            <a:pPr marL="0" indent="0">
              <a:lnSpc>
                <a:spcPct val="150000"/>
              </a:lnSpc>
              <a:buNone/>
            </a:pPr>
            <a:r>
              <a:rPr lang="en-MY" b="1" dirty="0" smtClean="0"/>
              <a:t>Higher Order Component</a:t>
            </a:r>
            <a:r>
              <a:rPr lang="en-MY" dirty="0" smtClean="0"/>
              <a:t> (HOC) is wrapping around "normal" component and provide additional data input. It is actually a function that takes one component and returns another component that wraps the original one. Let us take a look at a simple example to easily understand how this concept works. </a:t>
            </a:r>
          </a:p>
          <a:p>
            <a:pPr marL="457200" indent="-457200">
              <a:lnSpc>
                <a:spcPct val="150000"/>
              </a:lnSpc>
              <a:buFont typeface="+mj-lt"/>
              <a:buAutoNum type="arabicPeriod"/>
            </a:pPr>
            <a:r>
              <a:rPr lang="en-MY" dirty="0" smtClean="0"/>
              <a:t>The </a:t>
            </a:r>
            <a:r>
              <a:rPr lang="en-MY" b="1" dirty="0" err="1" smtClean="0"/>
              <a:t>MyHOC</a:t>
            </a:r>
            <a:r>
              <a:rPr lang="en-MY" dirty="0" smtClean="0"/>
              <a:t> is a higher order function that is used only to pass data to </a:t>
            </a:r>
            <a:r>
              <a:rPr lang="en-MY" b="1" dirty="0" err="1" smtClean="0"/>
              <a:t>MyComponent</a:t>
            </a:r>
            <a:r>
              <a:rPr lang="en-MY" dirty="0" smtClean="0"/>
              <a:t>. </a:t>
            </a:r>
          </a:p>
          <a:p>
            <a:pPr marL="457200" indent="-457200">
              <a:lnSpc>
                <a:spcPct val="150000"/>
              </a:lnSpc>
              <a:buFont typeface="+mj-lt"/>
              <a:buAutoNum type="arabicPeriod"/>
            </a:pPr>
            <a:r>
              <a:rPr lang="en-MY" dirty="0" smtClean="0"/>
              <a:t>This function takes </a:t>
            </a:r>
            <a:r>
              <a:rPr lang="en-MY" b="1" dirty="0" err="1" smtClean="0"/>
              <a:t>MyComponent</a:t>
            </a:r>
            <a:r>
              <a:rPr lang="en-MY" dirty="0" smtClean="0"/>
              <a:t>, enhances it with </a:t>
            </a:r>
            <a:r>
              <a:rPr lang="en-MY" b="1" dirty="0" err="1" smtClean="0"/>
              <a:t>newData</a:t>
            </a:r>
            <a:r>
              <a:rPr lang="en-MY" dirty="0" smtClean="0"/>
              <a:t> and returns the enhanced component that will be rendered on the screen.</a:t>
            </a:r>
          </a:p>
          <a:p>
            <a:pPr>
              <a:lnSpc>
                <a:spcPct val="150000"/>
              </a:lnSpc>
            </a:pPr>
            <a:endParaRPr lang="en-MY" dirty="0"/>
          </a:p>
        </p:txBody>
      </p:sp>
    </p:spTree>
    <p:extLst>
      <p:ext uri="{BB962C8B-B14F-4D97-AF65-F5344CB8AC3E}">
        <p14:creationId xmlns:p14="http://schemas.microsoft.com/office/powerpoint/2010/main" val="65124107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Higher Order Components</a:t>
            </a:r>
            <a:endParaRPr lang="en-MY" dirty="0"/>
          </a:p>
        </p:txBody>
      </p:sp>
      <p:sp>
        <p:nvSpPr>
          <p:cNvPr id="3" name="Content Placeholder 2"/>
          <p:cNvSpPr>
            <a:spLocks noGrp="1"/>
          </p:cNvSpPr>
          <p:nvPr>
            <p:ph idx="1"/>
          </p:nvPr>
        </p:nvSpPr>
        <p:spPr/>
        <p:txBody>
          <a:bodyPr>
            <a:normAutofit lnSpcReduction="10000"/>
          </a:bodyPr>
          <a:lstStyle/>
          <a:p>
            <a:pPr marL="0" indent="0">
              <a:buNone/>
            </a:pPr>
            <a:r>
              <a:rPr lang="en-MY" sz="2000" dirty="0" smtClean="0"/>
              <a:t>import React from 'react'; </a:t>
            </a:r>
          </a:p>
          <a:p>
            <a:pPr marL="0" indent="0">
              <a:buNone/>
            </a:pPr>
            <a:r>
              <a:rPr lang="en-MY" sz="2000" dirty="0" err="1" smtClean="0"/>
              <a:t>var</a:t>
            </a:r>
            <a:r>
              <a:rPr lang="en-MY" sz="2000" dirty="0" smtClean="0"/>
              <a:t> </a:t>
            </a:r>
            <a:r>
              <a:rPr lang="en-MY" sz="2000" dirty="0" err="1" smtClean="0"/>
              <a:t>newData</a:t>
            </a:r>
            <a:r>
              <a:rPr lang="en-MY" sz="2000" dirty="0" smtClean="0"/>
              <a:t> = { data: 'Data from HOC...', } </a:t>
            </a:r>
          </a:p>
          <a:p>
            <a:pPr marL="0" indent="0">
              <a:buNone/>
            </a:pPr>
            <a:r>
              <a:rPr lang="en-MY" sz="2000" dirty="0" err="1" smtClean="0"/>
              <a:t>var</a:t>
            </a:r>
            <a:r>
              <a:rPr lang="en-MY" sz="2000" dirty="0" smtClean="0"/>
              <a:t> </a:t>
            </a:r>
            <a:r>
              <a:rPr lang="en-MY" sz="2000" dirty="0" err="1" smtClean="0"/>
              <a:t>MyHOC</a:t>
            </a:r>
            <a:r>
              <a:rPr lang="en-MY" sz="2000" dirty="0" smtClean="0"/>
              <a:t> = </a:t>
            </a:r>
            <a:r>
              <a:rPr lang="en-MY" sz="2000" dirty="0" err="1" smtClean="0"/>
              <a:t>ComposedComponent</a:t>
            </a:r>
            <a:r>
              <a:rPr lang="en-MY" sz="2000" dirty="0" smtClean="0"/>
              <a:t> ⇒ class extends </a:t>
            </a:r>
            <a:r>
              <a:rPr lang="en-MY" sz="2000" dirty="0" err="1" smtClean="0"/>
              <a:t>React.Component</a:t>
            </a:r>
            <a:r>
              <a:rPr lang="en-MY" sz="2000" dirty="0" smtClean="0"/>
              <a:t> { </a:t>
            </a:r>
          </a:p>
          <a:p>
            <a:pPr marL="355600" indent="0">
              <a:buNone/>
            </a:pPr>
            <a:r>
              <a:rPr lang="en-MY" sz="2000" dirty="0" err="1" smtClean="0"/>
              <a:t>componentDidMount</a:t>
            </a:r>
            <a:r>
              <a:rPr lang="en-MY" sz="2000" dirty="0" smtClean="0"/>
              <a:t>() { </a:t>
            </a:r>
          </a:p>
          <a:p>
            <a:pPr marL="355600" indent="0">
              <a:buNone/>
            </a:pPr>
            <a:r>
              <a:rPr lang="en-MY" sz="2000" dirty="0" smtClean="0"/>
              <a:t>	</a:t>
            </a:r>
            <a:r>
              <a:rPr lang="en-MY" sz="2000" dirty="0" err="1" smtClean="0"/>
              <a:t>this.setState</a:t>
            </a:r>
            <a:r>
              <a:rPr lang="en-MY" sz="2000" dirty="0" smtClean="0"/>
              <a:t>({ data: </a:t>
            </a:r>
            <a:r>
              <a:rPr lang="en-MY" sz="2000" dirty="0" err="1" smtClean="0"/>
              <a:t>newData.data</a:t>
            </a:r>
            <a:r>
              <a:rPr lang="en-MY" sz="2000" dirty="0" smtClean="0"/>
              <a:t> }); </a:t>
            </a:r>
          </a:p>
          <a:p>
            <a:pPr marL="355600" indent="0">
              <a:buNone/>
            </a:pPr>
            <a:r>
              <a:rPr lang="en-MY" sz="2000" dirty="0" smtClean="0"/>
              <a:t>} </a:t>
            </a:r>
          </a:p>
          <a:p>
            <a:pPr marL="355600" indent="0">
              <a:buNone/>
            </a:pPr>
            <a:r>
              <a:rPr lang="en-MY" sz="2000" dirty="0" smtClean="0"/>
              <a:t>render() { </a:t>
            </a:r>
          </a:p>
          <a:p>
            <a:pPr marL="0" indent="0">
              <a:buNone/>
            </a:pPr>
            <a:r>
              <a:rPr lang="en-MY" sz="2000" dirty="0" smtClean="0"/>
              <a:t>	return &lt;</a:t>
            </a:r>
            <a:r>
              <a:rPr lang="en-MY" sz="2000" dirty="0" err="1" smtClean="0"/>
              <a:t>ComposedComponent</a:t>
            </a:r>
            <a:r>
              <a:rPr lang="en-MY" sz="2000" dirty="0" smtClean="0"/>
              <a:t> {...</a:t>
            </a:r>
            <a:r>
              <a:rPr lang="en-MY" sz="2000" dirty="0" err="1" smtClean="0"/>
              <a:t>this.props</a:t>
            </a:r>
            <a:r>
              <a:rPr lang="en-MY" sz="2000" dirty="0" smtClean="0"/>
              <a:t>} {...</a:t>
            </a:r>
            <a:r>
              <a:rPr lang="en-MY" sz="2000" dirty="0" err="1" smtClean="0"/>
              <a:t>this.state</a:t>
            </a:r>
            <a:r>
              <a:rPr lang="en-MY" sz="2000" dirty="0" smtClean="0"/>
              <a:t>} /&gt;; } </a:t>
            </a:r>
          </a:p>
          <a:p>
            <a:pPr marL="355600" indent="0">
              <a:buNone/>
            </a:pPr>
            <a:r>
              <a:rPr lang="en-MY" sz="2000" dirty="0" smtClean="0"/>
              <a:t>}; </a:t>
            </a:r>
          </a:p>
          <a:p>
            <a:pPr marL="0" indent="0">
              <a:buNone/>
            </a:pPr>
            <a:r>
              <a:rPr lang="en-MY" sz="2000" dirty="0" smtClean="0"/>
              <a:t>class </a:t>
            </a:r>
            <a:r>
              <a:rPr lang="en-MY" sz="2000" dirty="0" err="1" smtClean="0"/>
              <a:t>MyComponent</a:t>
            </a:r>
            <a:r>
              <a:rPr lang="en-MY" sz="2000" dirty="0" smtClean="0"/>
              <a:t> extends </a:t>
            </a:r>
            <a:r>
              <a:rPr lang="en-MY" sz="2000" dirty="0" err="1" smtClean="0"/>
              <a:t>React.Component</a:t>
            </a:r>
            <a:r>
              <a:rPr lang="en-MY" sz="2000" dirty="0" smtClean="0"/>
              <a:t> { </a:t>
            </a:r>
          </a:p>
          <a:p>
            <a:pPr marL="355600" indent="0">
              <a:buNone/>
            </a:pPr>
            <a:r>
              <a:rPr lang="en-MY" sz="2000" dirty="0" smtClean="0"/>
              <a:t>render() { </a:t>
            </a:r>
          </a:p>
          <a:p>
            <a:pPr marL="0" indent="0">
              <a:buNone/>
            </a:pPr>
            <a:r>
              <a:rPr lang="en-MY" sz="2000" dirty="0"/>
              <a:t>	</a:t>
            </a:r>
            <a:r>
              <a:rPr lang="en-MY" sz="2000" dirty="0" smtClean="0"/>
              <a:t>return ( &lt;div&gt; &lt;h1&gt;{</a:t>
            </a:r>
            <a:r>
              <a:rPr lang="en-MY" sz="2000" dirty="0" err="1" smtClean="0"/>
              <a:t>this.props.data</a:t>
            </a:r>
            <a:r>
              <a:rPr lang="en-MY" sz="2000" dirty="0" smtClean="0"/>
              <a:t>}&lt;/h1&gt; &lt;/div&gt; ) </a:t>
            </a:r>
          </a:p>
          <a:p>
            <a:pPr marL="355600" indent="0">
              <a:buNone/>
            </a:pPr>
            <a:r>
              <a:rPr lang="en-MY" sz="2000" dirty="0" smtClean="0"/>
              <a:t>} </a:t>
            </a:r>
          </a:p>
          <a:p>
            <a:pPr marL="0" indent="0">
              <a:buNone/>
            </a:pPr>
            <a:r>
              <a:rPr lang="en-MY" sz="2000" dirty="0" smtClean="0"/>
              <a:t>} </a:t>
            </a:r>
          </a:p>
          <a:p>
            <a:pPr marL="0" indent="0">
              <a:buNone/>
            </a:pPr>
            <a:r>
              <a:rPr lang="en-MY" sz="2000" dirty="0" smtClean="0"/>
              <a:t>export default </a:t>
            </a:r>
            <a:r>
              <a:rPr lang="en-MY" sz="2000" dirty="0" err="1" smtClean="0"/>
              <a:t>MyHOC</a:t>
            </a:r>
            <a:r>
              <a:rPr lang="en-MY" sz="2000" dirty="0" smtClean="0"/>
              <a:t>(</a:t>
            </a:r>
            <a:r>
              <a:rPr lang="en-MY" sz="2000" dirty="0" err="1" smtClean="0"/>
              <a:t>MyComponent</a:t>
            </a:r>
            <a:r>
              <a:rPr lang="en-MY" sz="2000" dirty="0" smtClean="0"/>
              <a:t>);</a:t>
            </a:r>
            <a:endParaRPr lang="en-MY" sz="2000" dirty="0"/>
          </a:p>
        </p:txBody>
      </p:sp>
    </p:spTree>
    <p:extLst>
      <p:ext uri="{BB962C8B-B14F-4D97-AF65-F5344CB8AC3E}">
        <p14:creationId xmlns:p14="http://schemas.microsoft.com/office/powerpoint/2010/main" val="401266080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Higher Order Components</a:t>
            </a:r>
            <a:endParaRPr lang="en-MY" dirty="0"/>
          </a:p>
        </p:txBody>
      </p:sp>
      <p:sp>
        <p:nvSpPr>
          <p:cNvPr id="3" name="Content Placeholder 2"/>
          <p:cNvSpPr>
            <a:spLocks noGrp="1"/>
          </p:cNvSpPr>
          <p:nvPr>
            <p:ph idx="1"/>
          </p:nvPr>
        </p:nvSpPr>
        <p:spPr/>
        <p:txBody>
          <a:bodyPr>
            <a:normAutofit/>
          </a:bodyPr>
          <a:lstStyle/>
          <a:p>
            <a:pPr marL="0" indent="0">
              <a:lnSpc>
                <a:spcPct val="150000"/>
              </a:lnSpc>
              <a:buNone/>
            </a:pPr>
            <a:r>
              <a:rPr lang="en-MY" dirty="0" smtClean="0"/>
              <a:t>If we run the app, we will see that data is passed to </a:t>
            </a:r>
            <a:r>
              <a:rPr lang="en-MY" b="1" dirty="0" err="1" smtClean="0"/>
              <a:t>MyComponent</a:t>
            </a:r>
            <a:r>
              <a:rPr lang="en-MY" dirty="0" smtClean="0"/>
              <a:t>.</a:t>
            </a:r>
          </a:p>
          <a:p>
            <a:pPr>
              <a:lnSpc>
                <a:spcPct val="150000"/>
              </a:lnSpc>
            </a:pPr>
            <a:endParaRPr lang="en-MY" dirty="0"/>
          </a:p>
          <a:p>
            <a:pPr>
              <a:lnSpc>
                <a:spcPct val="150000"/>
              </a:lnSpc>
            </a:pPr>
            <a:endParaRPr lang="en-MY" dirty="0" smtClean="0"/>
          </a:p>
          <a:p>
            <a:pPr>
              <a:lnSpc>
                <a:spcPct val="150000"/>
              </a:lnSpc>
            </a:pPr>
            <a:endParaRPr lang="en-MY" dirty="0"/>
          </a:p>
          <a:p>
            <a:pPr>
              <a:lnSpc>
                <a:spcPct val="150000"/>
              </a:lnSpc>
            </a:pPr>
            <a:endParaRPr lang="en-MY" dirty="0" smtClean="0"/>
          </a:p>
          <a:p>
            <a:pPr marL="0" indent="0">
              <a:lnSpc>
                <a:spcPct val="150000"/>
              </a:lnSpc>
              <a:buNone/>
            </a:pPr>
            <a:r>
              <a:rPr lang="en-MY" b="1" dirty="0" smtClean="0"/>
              <a:t>Note</a:t>
            </a:r>
            <a:r>
              <a:rPr lang="en-MY" dirty="0" smtClean="0"/>
              <a:t> − Higher order components can be used for different functionalities. These pure functions are the essence of functional programming. Once you are used to it, you will notice how your app is becoming easier to maintain or to upgrade.</a:t>
            </a:r>
            <a:endParaRPr lang="en-MY" dirty="0"/>
          </a:p>
        </p:txBody>
      </p:sp>
      <p:pic>
        <p:nvPicPr>
          <p:cNvPr id="33794" name="Picture 2" descr="React HOC Outp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04864"/>
            <a:ext cx="6480715"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94994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Best Practices</a:t>
            </a:r>
            <a:endParaRPr lang="en-MY" dirty="0"/>
          </a:p>
        </p:txBody>
      </p:sp>
      <p:sp>
        <p:nvSpPr>
          <p:cNvPr id="3" name="Content Placeholder 2"/>
          <p:cNvSpPr>
            <a:spLocks noGrp="1"/>
          </p:cNvSpPr>
          <p:nvPr>
            <p:ph idx="1"/>
          </p:nvPr>
        </p:nvSpPr>
        <p:spPr/>
        <p:txBody>
          <a:bodyPr/>
          <a:lstStyle/>
          <a:p>
            <a:pPr marL="0" indent="0">
              <a:lnSpc>
                <a:spcPct val="150000"/>
              </a:lnSpc>
              <a:buNone/>
            </a:pPr>
            <a:r>
              <a:rPr lang="en-MY" dirty="0" smtClean="0"/>
              <a:t>React best practices, methods, and techniques that will help to stay consistent during the app development.</a:t>
            </a:r>
          </a:p>
          <a:p>
            <a:pPr marL="457200" indent="-457200">
              <a:lnSpc>
                <a:spcPct val="150000"/>
              </a:lnSpc>
              <a:buFont typeface="+mj-lt"/>
              <a:buAutoNum type="arabicPeriod"/>
            </a:pPr>
            <a:r>
              <a:rPr lang="en-MY" b="1" dirty="0" smtClean="0"/>
              <a:t>State</a:t>
            </a:r>
            <a:r>
              <a:rPr lang="en-MY" dirty="0" smtClean="0"/>
              <a:t> − The state should be avoided as much as possible. It is a good practice to centralize state and pass it down the component tree as props. Whenever there is group of components that need the same data, set a container element around them to hold state. Flux pattern is a nice way of handling the state in React apps.</a:t>
            </a:r>
          </a:p>
          <a:p>
            <a:pPr marL="457200" indent="-457200">
              <a:lnSpc>
                <a:spcPct val="150000"/>
              </a:lnSpc>
              <a:buFont typeface="+mj-lt"/>
              <a:buAutoNum type="arabicPeriod"/>
            </a:pPr>
            <a:r>
              <a:rPr lang="en-MY" b="1" dirty="0" err="1" smtClean="0"/>
              <a:t>PropTypes</a:t>
            </a:r>
            <a:r>
              <a:rPr lang="en-MY" dirty="0" smtClean="0"/>
              <a:t> − </a:t>
            </a:r>
            <a:r>
              <a:rPr lang="en-MY" dirty="0" err="1" smtClean="0"/>
              <a:t>PropTypes</a:t>
            </a:r>
            <a:r>
              <a:rPr lang="en-MY" dirty="0" smtClean="0"/>
              <a:t> should always be defined to track all props in the app.</a:t>
            </a:r>
          </a:p>
          <a:p>
            <a:pPr>
              <a:lnSpc>
                <a:spcPct val="150000"/>
              </a:lnSpc>
            </a:pPr>
            <a:endParaRPr lang="en-MY" dirty="0"/>
          </a:p>
        </p:txBody>
      </p:sp>
    </p:spTree>
    <p:extLst>
      <p:ext uri="{BB962C8B-B14F-4D97-AF65-F5344CB8AC3E}">
        <p14:creationId xmlns:p14="http://schemas.microsoft.com/office/powerpoint/2010/main" val="28623107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Best Practices</a:t>
            </a:r>
            <a:endParaRPr lang="en-MY"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startAt="3"/>
            </a:pPr>
            <a:r>
              <a:rPr lang="en-MY" b="1" dirty="0" smtClean="0"/>
              <a:t>Render</a:t>
            </a:r>
            <a:r>
              <a:rPr lang="en-MY" dirty="0" smtClean="0"/>
              <a:t> − Most of the app's logic should be moved inside the render method. We should try to minimize logic in component lifecycle methods and move that logic in the render method. </a:t>
            </a:r>
            <a:br>
              <a:rPr lang="en-MY" dirty="0" smtClean="0"/>
            </a:br>
            <a:r>
              <a:rPr lang="en-MY" dirty="0" smtClean="0"/>
              <a:t>The less state and props we use, the cleaner the code will be. We should always make the state as simple as possible. </a:t>
            </a:r>
            <a:br>
              <a:rPr lang="en-MY" dirty="0" smtClean="0"/>
            </a:br>
            <a:r>
              <a:rPr lang="en-MY" dirty="0" smtClean="0"/>
              <a:t>If we need to calculate something from the state or props, we can do it inside the render method.</a:t>
            </a:r>
          </a:p>
        </p:txBody>
      </p:sp>
    </p:spTree>
    <p:extLst>
      <p:ext uri="{BB962C8B-B14F-4D97-AF65-F5344CB8AC3E}">
        <p14:creationId xmlns:p14="http://schemas.microsoft.com/office/powerpoint/2010/main" val="1024473488"/>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Best Practices</a:t>
            </a:r>
            <a:endParaRPr lang="en-MY"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startAt="4"/>
            </a:pPr>
            <a:r>
              <a:rPr lang="en-MY" b="1" dirty="0" smtClean="0"/>
              <a:t>Composition</a:t>
            </a:r>
            <a:r>
              <a:rPr lang="en-MY" dirty="0" smtClean="0"/>
              <a:t> − React team suggests to use a single responsibility principle. This means that one component should only be responsible for one functionality. If some of the components have more than one functionality, we should refactor and create a new component for every functionality.</a:t>
            </a:r>
          </a:p>
          <a:p>
            <a:pPr marL="457200" indent="-457200">
              <a:lnSpc>
                <a:spcPct val="150000"/>
              </a:lnSpc>
              <a:buFont typeface="+mj-lt"/>
              <a:buAutoNum type="arabicPeriod" startAt="4"/>
            </a:pPr>
            <a:r>
              <a:rPr lang="en-MY" b="1" dirty="0" smtClean="0"/>
              <a:t>Higher Order Components (HOC)</a:t>
            </a:r>
            <a:r>
              <a:rPr lang="en-MY" dirty="0" smtClean="0"/>
              <a:t> − Former React versions offered </a:t>
            </a:r>
            <a:r>
              <a:rPr lang="en-MY" dirty="0" err="1" smtClean="0"/>
              <a:t>mixins</a:t>
            </a:r>
            <a:r>
              <a:rPr lang="en-MY" dirty="0" smtClean="0"/>
              <a:t> for handling reusable functionalities. Since </a:t>
            </a:r>
            <a:r>
              <a:rPr lang="en-MY" dirty="0" err="1" smtClean="0"/>
              <a:t>mixins</a:t>
            </a:r>
            <a:r>
              <a:rPr lang="en-MY" dirty="0" smtClean="0"/>
              <a:t> are now deprecated, one of the solutions is to use HOC.</a:t>
            </a:r>
          </a:p>
        </p:txBody>
      </p:sp>
    </p:spTree>
    <p:extLst>
      <p:ext uri="{BB962C8B-B14F-4D97-AF65-F5344CB8AC3E}">
        <p14:creationId xmlns:p14="http://schemas.microsoft.com/office/powerpoint/2010/main" val="4082200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a:t>Variables &amp; Identifiers</a:t>
            </a:r>
          </a:p>
        </p:txBody>
      </p:sp>
      <p:sp>
        <p:nvSpPr>
          <p:cNvPr id="3" name="Content Placeholder 2"/>
          <p:cNvSpPr>
            <a:spLocks noGrp="1"/>
          </p:cNvSpPr>
          <p:nvPr>
            <p:ph sz="quarter" idx="1"/>
          </p:nvPr>
        </p:nvSpPr>
        <p:spPr/>
        <p:txBody>
          <a:bodyPr>
            <a:noAutofit/>
          </a:bodyPr>
          <a:lstStyle/>
          <a:p>
            <a:pPr marL="114300" indent="0">
              <a:lnSpc>
                <a:spcPct val="150000"/>
              </a:lnSpc>
              <a:buNone/>
            </a:pPr>
            <a:r>
              <a:rPr lang="en-MY" sz="2000" dirty="0" smtClean="0"/>
              <a:t>JavaScript </a:t>
            </a:r>
            <a:r>
              <a:rPr lang="en-MY" sz="2000" dirty="0"/>
              <a:t>variables must be identified with unique </a:t>
            </a:r>
            <a:r>
              <a:rPr lang="en-MY" sz="2000" dirty="0" smtClean="0"/>
              <a:t>names</a:t>
            </a:r>
            <a:r>
              <a:rPr lang="en-MY" sz="2000" dirty="0"/>
              <a:t> </a:t>
            </a:r>
            <a:r>
              <a:rPr lang="en-MY" sz="2000" dirty="0" smtClean="0"/>
              <a:t>called </a:t>
            </a:r>
            <a:r>
              <a:rPr lang="en-MY" sz="2000" dirty="0"/>
              <a:t>identifiers.</a:t>
            </a:r>
          </a:p>
          <a:p>
            <a:pPr>
              <a:lnSpc>
                <a:spcPct val="150000"/>
              </a:lnSpc>
            </a:pPr>
            <a:r>
              <a:rPr lang="en-MY" sz="2000" dirty="0"/>
              <a:t>Identifiers can be short names </a:t>
            </a:r>
            <a:r>
              <a:rPr lang="en-MY" sz="2000" dirty="0" smtClean="0"/>
              <a:t>or </a:t>
            </a:r>
            <a:r>
              <a:rPr lang="en-MY" sz="2000" dirty="0"/>
              <a:t>more descriptive </a:t>
            </a:r>
            <a:r>
              <a:rPr lang="en-MY" sz="2000" dirty="0" smtClean="0"/>
              <a:t>names</a:t>
            </a:r>
            <a:endParaRPr lang="en-MY" sz="2000" dirty="0"/>
          </a:p>
          <a:p>
            <a:pPr>
              <a:lnSpc>
                <a:spcPct val="150000"/>
              </a:lnSpc>
            </a:pPr>
            <a:r>
              <a:rPr lang="en-MY" sz="2000" dirty="0" smtClean="0"/>
              <a:t>Identifiers </a:t>
            </a:r>
            <a:r>
              <a:rPr lang="en-MY" sz="2000" dirty="0"/>
              <a:t>can contain letters, digits, underscores, and dollar </a:t>
            </a:r>
            <a:r>
              <a:rPr lang="en-MY" sz="2000" dirty="0" smtClean="0"/>
              <a:t>signs</a:t>
            </a:r>
            <a:endParaRPr lang="en-MY" sz="2000" dirty="0"/>
          </a:p>
          <a:p>
            <a:pPr>
              <a:lnSpc>
                <a:spcPct val="150000"/>
              </a:lnSpc>
            </a:pPr>
            <a:r>
              <a:rPr lang="en-MY" sz="2000" dirty="0"/>
              <a:t>Identifiers </a:t>
            </a:r>
            <a:r>
              <a:rPr lang="en-MY" sz="2000" dirty="0" smtClean="0"/>
              <a:t>must </a:t>
            </a:r>
            <a:r>
              <a:rPr lang="en-MY" sz="2000" dirty="0"/>
              <a:t>begin with a </a:t>
            </a:r>
            <a:r>
              <a:rPr lang="en-MY" sz="2000" dirty="0" smtClean="0"/>
              <a:t>letter or $ or </a:t>
            </a:r>
            <a:r>
              <a:rPr lang="en-MY" sz="2000" dirty="0"/>
              <a:t>_ </a:t>
            </a:r>
            <a:endParaRPr lang="en-MY" sz="2000" dirty="0" smtClean="0"/>
          </a:p>
          <a:p>
            <a:pPr>
              <a:lnSpc>
                <a:spcPct val="150000"/>
              </a:lnSpc>
            </a:pPr>
            <a:r>
              <a:rPr lang="en-MY" sz="2000" dirty="0"/>
              <a:t>Identifiers </a:t>
            </a:r>
            <a:r>
              <a:rPr lang="en-MY" sz="2000" dirty="0" smtClean="0"/>
              <a:t>are </a:t>
            </a:r>
            <a:r>
              <a:rPr lang="en-MY" sz="2000" dirty="0"/>
              <a:t>case sensitive (y and Y are different variables)</a:t>
            </a:r>
          </a:p>
          <a:p>
            <a:pPr marL="411480" lvl="1" indent="0">
              <a:lnSpc>
                <a:spcPct val="100000"/>
              </a:lnSpc>
              <a:buNone/>
            </a:pPr>
            <a:r>
              <a:rPr lang="en-MY" i="1" dirty="0" err="1" smtClean="0">
                <a:cs typeface="Courier New" pitchFamily="49" charset="0"/>
              </a:rPr>
              <a:t>var</a:t>
            </a:r>
            <a:r>
              <a:rPr lang="en-MY" i="1" dirty="0" smtClean="0">
                <a:cs typeface="Courier New" pitchFamily="49" charset="0"/>
              </a:rPr>
              <a:t> </a:t>
            </a:r>
            <a:r>
              <a:rPr lang="en-MY" i="1" dirty="0" err="1">
                <a:cs typeface="Courier New" pitchFamily="49" charset="0"/>
              </a:rPr>
              <a:t>color</a:t>
            </a:r>
            <a:r>
              <a:rPr lang="en-MY" i="1" dirty="0">
                <a:cs typeface="Courier New" pitchFamily="49" charset="0"/>
              </a:rPr>
              <a:t> = "red";</a:t>
            </a:r>
          </a:p>
          <a:p>
            <a:pPr marL="411480" lvl="1" indent="0">
              <a:lnSpc>
                <a:spcPct val="100000"/>
              </a:lnSpc>
              <a:buNone/>
            </a:pPr>
            <a:r>
              <a:rPr lang="en-MY" i="1" dirty="0" err="1">
                <a:cs typeface="Courier New" pitchFamily="49" charset="0"/>
              </a:rPr>
              <a:t>var</a:t>
            </a:r>
            <a:r>
              <a:rPr lang="en-MY" i="1" dirty="0">
                <a:cs typeface="Courier New" pitchFamily="49" charset="0"/>
              </a:rPr>
              <a:t> </a:t>
            </a:r>
            <a:r>
              <a:rPr lang="en-MY" i="1" dirty="0" err="1">
                <a:cs typeface="Courier New" pitchFamily="49" charset="0"/>
              </a:rPr>
              <a:t>color</a:t>
            </a:r>
            <a:r>
              <a:rPr lang="en-MY" i="1" dirty="0">
                <a:cs typeface="Courier New" pitchFamily="49" charset="0"/>
              </a:rPr>
              <a:t>, size, shape;</a:t>
            </a:r>
          </a:p>
          <a:p>
            <a:pPr marL="411480" lvl="1" indent="0">
              <a:lnSpc>
                <a:spcPct val="100000"/>
              </a:lnSpc>
              <a:buNone/>
            </a:pPr>
            <a:r>
              <a:rPr lang="en-MY" i="1" dirty="0" err="1">
                <a:cs typeface="Courier New" pitchFamily="49" charset="0"/>
              </a:rPr>
              <a:t>var</a:t>
            </a:r>
            <a:r>
              <a:rPr lang="en-MY" i="1" dirty="0">
                <a:cs typeface="Courier New" pitchFamily="49" charset="0"/>
              </a:rPr>
              <a:t> </a:t>
            </a:r>
            <a:r>
              <a:rPr lang="en-MY" i="1" dirty="0" err="1">
                <a:cs typeface="Courier New" pitchFamily="49" charset="0"/>
              </a:rPr>
              <a:t>color</a:t>
            </a:r>
            <a:r>
              <a:rPr lang="en-MY" i="1" dirty="0">
                <a:cs typeface="Courier New" pitchFamily="49" charset="0"/>
              </a:rPr>
              <a:t>,</a:t>
            </a:r>
          </a:p>
          <a:p>
            <a:pPr marL="411480" lvl="1" indent="0">
              <a:lnSpc>
                <a:spcPct val="100000"/>
              </a:lnSpc>
              <a:buNone/>
            </a:pPr>
            <a:r>
              <a:rPr lang="en-MY" i="1" dirty="0">
                <a:cs typeface="Courier New" pitchFamily="49" charset="0"/>
              </a:rPr>
              <a:t>    </a:t>
            </a:r>
            <a:r>
              <a:rPr lang="en-MY" i="1" dirty="0" smtClean="0">
                <a:cs typeface="Courier New" pitchFamily="49" charset="0"/>
              </a:rPr>
              <a:t>   size</a:t>
            </a:r>
            <a:r>
              <a:rPr lang="en-MY" i="1" dirty="0">
                <a:cs typeface="Courier New" pitchFamily="49" charset="0"/>
              </a:rPr>
              <a:t>,</a:t>
            </a:r>
          </a:p>
          <a:p>
            <a:pPr marL="411480" lvl="1" indent="0">
              <a:lnSpc>
                <a:spcPct val="100000"/>
              </a:lnSpc>
              <a:buNone/>
            </a:pPr>
            <a:r>
              <a:rPr lang="en-MY" i="1" dirty="0">
                <a:cs typeface="Courier New" pitchFamily="49" charset="0"/>
              </a:rPr>
              <a:t>    </a:t>
            </a:r>
            <a:r>
              <a:rPr lang="en-MY" i="1" dirty="0" smtClean="0">
                <a:cs typeface="Courier New" pitchFamily="49" charset="0"/>
              </a:rPr>
              <a:t>   shape</a:t>
            </a:r>
            <a:r>
              <a:rPr lang="en-MY" i="1" dirty="0">
                <a:cs typeface="Courier New" pitchFamily="49" charset="0"/>
              </a:rPr>
              <a:t>;</a:t>
            </a:r>
          </a:p>
          <a:p>
            <a:pPr marL="411480" lvl="1" indent="0">
              <a:lnSpc>
                <a:spcPct val="100000"/>
              </a:lnSpc>
              <a:buNone/>
            </a:pPr>
            <a:r>
              <a:rPr lang="en-MY" i="1" dirty="0" err="1">
                <a:cs typeface="Courier New" pitchFamily="49" charset="0"/>
              </a:rPr>
              <a:t>color</a:t>
            </a:r>
            <a:r>
              <a:rPr lang="en-MY" i="1" dirty="0">
                <a:cs typeface="Courier New" pitchFamily="49" charset="0"/>
              </a:rPr>
              <a:t> = "blue</a:t>
            </a:r>
            <a:r>
              <a:rPr lang="en-MY" i="1" dirty="0" smtClean="0">
                <a:cs typeface="Courier New" pitchFamily="49" charset="0"/>
              </a:rPr>
              <a:t>";</a:t>
            </a:r>
            <a:endParaRPr lang="en-MY" sz="2800" i="1" dirty="0"/>
          </a:p>
        </p:txBody>
      </p:sp>
    </p:spTree>
    <p:extLst>
      <p:ext uri="{BB962C8B-B14F-4D97-AF65-F5344CB8AC3E}">
        <p14:creationId xmlns:p14="http://schemas.microsoft.com/office/powerpoint/2010/main" val="35533046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a:t>The Concept of Data </a:t>
            </a:r>
            <a:r>
              <a:rPr lang="en-MY" sz="4800" dirty="0" smtClean="0"/>
              <a:t>Types</a:t>
            </a:r>
            <a:endParaRPr lang="en-MY" sz="4800" dirty="0"/>
          </a:p>
        </p:txBody>
      </p:sp>
      <p:sp>
        <p:nvSpPr>
          <p:cNvPr id="3" name="Content Placeholder 2"/>
          <p:cNvSpPr>
            <a:spLocks noGrp="1"/>
          </p:cNvSpPr>
          <p:nvPr>
            <p:ph sz="quarter" idx="1"/>
          </p:nvPr>
        </p:nvSpPr>
        <p:spPr/>
        <p:txBody>
          <a:bodyPr>
            <a:normAutofit lnSpcReduction="10000"/>
          </a:bodyPr>
          <a:lstStyle/>
          <a:p>
            <a:pPr marL="114300" indent="0">
              <a:lnSpc>
                <a:spcPct val="150000"/>
              </a:lnSpc>
              <a:buNone/>
            </a:pPr>
            <a:r>
              <a:rPr lang="en-MY" dirty="0"/>
              <a:t>In programming, </a:t>
            </a:r>
            <a:r>
              <a:rPr lang="en-MY" b="1" dirty="0"/>
              <a:t>data types </a:t>
            </a:r>
            <a:r>
              <a:rPr lang="en-MY" dirty="0"/>
              <a:t>is an important concept</a:t>
            </a:r>
            <a:r>
              <a:rPr lang="en-MY" dirty="0" smtClean="0"/>
              <a:t>. </a:t>
            </a:r>
          </a:p>
          <a:p>
            <a:pPr marL="114300" indent="0">
              <a:lnSpc>
                <a:spcPct val="150000"/>
              </a:lnSpc>
              <a:buNone/>
            </a:pPr>
            <a:r>
              <a:rPr lang="en-MY" dirty="0" smtClean="0"/>
              <a:t>To </a:t>
            </a:r>
            <a:r>
              <a:rPr lang="en-MY" dirty="0"/>
              <a:t>be able to operate on variables, it is important to know something about the </a:t>
            </a:r>
            <a:r>
              <a:rPr lang="en-MY" dirty="0" smtClean="0"/>
              <a:t>variable data type</a:t>
            </a:r>
            <a:r>
              <a:rPr lang="en-MY" dirty="0"/>
              <a:t>. Without data types, a computer cannot safely solve </a:t>
            </a:r>
            <a:r>
              <a:rPr lang="en-MY" dirty="0" smtClean="0"/>
              <a:t>the expression like </a:t>
            </a:r>
          </a:p>
          <a:p>
            <a:pPr marL="114300" indent="0">
              <a:lnSpc>
                <a:spcPct val="150000"/>
              </a:lnSpc>
              <a:buNone/>
            </a:pPr>
            <a:r>
              <a:rPr lang="en-MY" i="1" dirty="0" err="1" smtClean="0"/>
              <a:t>var</a:t>
            </a:r>
            <a:r>
              <a:rPr lang="en-MY" i="1" dirty="0" smtClean="0"/>
              <a:t> </a:t>
            </a:r>
            <a:r>
              <a:rPr lang="en-MY" i="1" dirty="0"/>
              <a:t>x = 16 + "Volvo"; </a:t>
            </a:r>
            <a:endParaRPr lang="en-MY" i="1" dirty="0" smtClean="0"/>
          </a:p>
          <a:p>
            <a:pPr marL="114300" indent="0">
              <a:lnSpc>
                <a:spcPct val="150000"/>
              </a:lnSpc>
              <a:buNone/>
            </a:pPr>
            <a:r>
              <a:rPr lang="en-MY" dirty="0" smtClean="0"/>
              <a:t>In JavaScript variables are dynamic data types</a:t>
            </a:r>
            <a:r>
              <a:rPr lang="en-MY" dirty="0"/>
              <a:t>. This means that the same variable can be used to hold different data types</a:t>
            </a:r>
            <a:r>
              <a:rPr lang="en-MY" dirty="0" smtClean="0"/>
              <a:t>:</a:t>
            </a:r>
          </a:p>
          <a:p>
            <a:pPr marL="114300" indent="0">
              <a:lnSpc>
                <a:spcPct val="150000"/>
              </a:lnSpc>
              <a:buNone/>
            </a:pPr>
            <a:r>
              <a:rPr lang="en-MY" i="1" dirty="0" err="1"/>
              <a:t>var</a:t>
            </a:r>
            <a:r>
              <a:rPr lang="en-MY" i="1" dirty="0"/>
              <a:t> x;               </a:t>
            </a:r>
            <a:r>
              <a:rPr lang="en-MY" i="1" dirty="0" smtClean="0"/>
              <a:t>        // </a:t>
            </a:r>
            <a:r>
              <a:rPr lang="en-MY" i="1" dirty="0"/>
              <a:t>Now x is undefined</a:t>
            </a:r>
            <a:br>
              <a:rPr lang="en-MY" i="1" dirty="0"/>
            </a:br>
            <a:r>
              <a:rPr lang="en-MY" i="1" dirty="0" err="1"/>
              <a:t>var</a:t>
            </a:r>
            <a:r>
              <a:rPr lang="en-MY" i="1" dirty="0"/>
              <a:t> x = 5;           </a:t>
            </a:r>
            <a:r>
              <a:rPr lang="en-MY" i="1" dirty="0" smtClean="0"/>
              <a:t>     // </a:t>
            </a:r>
            <a:r>
              <a:rPr lang="en-MY" i="1" dirty="0"/>
              <a:t>Now x is a Number</a:t>
            </a:r>
            <a:br>
              <a:rPr lang="en-MY" i="1" dirty="0"/>
            </a:br>
            <a:r>
              <a:rPr lang="en-MY" i="1" dirty="0" err="1"/>
              <a:t>var</a:t>
            </a:r>
            <a:r>
              <a:rPr lang="en-MY" i="1" dirty="0"/>
              <a:t> x = "John";      // Now x is a String </a:t>
            </a:r>
            <a:endParaRPr lang="en-MY" dirty="0"/>
          </a:p>
        </p:txBody>
      </p:sp>
    </p:spTree>
    <p:extLst>
      <p:ext uri="{BB962C8B-B14F-4D97-AF65-F5344CB8AC3E}">
        <p14:creationId xmlns:p14="http://schemas.microsoft.com/office/powerpoint/2010/main" val="15921075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a:t>The Concept of Data </a:t>
            </a:r>
            <a:r>
              <a:rPr lang="en-MY" sz="4800" dirty="0" smtClean="0"/>
              <a:t>Types</a:t>
            </a:r>
            <a:endParaRPr lang="en-MY" sz="4800" dirty="0"/>
          </a:p>
        </p:txBody>
      </p:sp>
      <p:sp>
        <p:nvSpPr>
          <p:cNvPr id="3" name="Content Placeholder 2"/>
          <p:cNvSpPr>
            <a:spLocks noGrp="1"/>
          </p:cNvSpPr>
          <p:nvPr>
            <p:ph sz="quarter" idx="1"/>
          </p:nvPr>
        </p:nvSpPr>
        <p:spPr/>
        <p:txBody>
          <a:bodyPr>
            <a:noAutofit/>
          </a:bodyPr>
          <a:lstStyle/>
          <a:p>
            <a:pPr marL="114300" indent="0">
              <a:lnSpc>
                <a:spcPct val="120000"/>
              </a:lnSpc>
              <a:buNone/>
            </a:pPr>
            <a:r>
              <a:rPr lang="en-MY" dirty="0" smtClean="0"/>
              <a:t>The </a:t>
            </a:r>
            <a:r>
              <a:rPr lang="en-MY" i="1" dirty="0"/>
              <a:t>undefined</a:t>
            </a:r>
            <a:r>
              <a:rPr lang="en-MY" dirty="0"/>
              <a:t> </a:t>
            </a:r>
            <a:r>
              <a:rPr lang="en-MY" dirty="0" smtClean="0"/>
              <a:t>and </a:t>
            </a:r>
            <a:r>
              <a:rPr lang="en-MY" i="1" dirty="0" smtClean="0"/>
              <a:t>null </a:t>
            </a:r>
            <a:r>
              <a:rPr lang="en-MY" dirty="0" smtClean="0"/>
              <a:t>are </a:t>
            </a:r>
            <a:r>
              <a:rPr lang="en-MY" u="sng" dirty="0" smtClean="0"/>
              <a:t>2 data types that cannot contain values</a:t>
            </a:r>
            <a:endParaRPr lang="en-MY" dirty="0" smtClean="0"/>
          </a:p>
          <a:p>
            <a:pPr marL="114300" indent="0">
              <a:lnSpc>
                <a:spcPct val="120000"/>
              </a:lnSpc>
              <a:buNone/>
            </a:pPr>
            <a:r>
              <a:rPr lang="en-MY" dirty="0" smtClean="0"/>
              <a:t>There are </a:t>
            </a:r>
            <a:r>
              <a:rPr lang="en-MY" u="sng" dirty="0" smtClean="0"/>
              <a:t>5 </a:t>
            </a:r>
            <a:r>
              <a:rPr lang="en-MY" u="sng" dirty="0"/>
              <a:t>different data types that can contain values</a:t>
            </a:r>
            <a:r>
              <a:rPr lang="en-MY" dirty="0" smtClean="0"/>
              <a:t>:</a:t>
            </a:r>
            <a:endParaRPr lang="en-MY" dirty="0"/>
          </a:p>
          <a:p>
            <a:pPr marL="571500" indent="-457200">
              <a:lnSpc>
                <a:spcPct val="120000"/>
              </a:lnSpc>
              <a:buFont typeface="+mj-lt"/>
              <a:buAutoNum type="arabicPeriod"/>
            </a:pPr>
            <a:r>
              <a:rPr lang="en-MY" i="1" dirty="0"/>
              <a:t>number </a:t>
            </a:r>
            <a:endParaRPr lang="en-MY" i="1" dirty="0" smtClean="0"/>
          </a:p>
          <a:p>
            <a:pPr marL="571500" indent="-457200">
              <a:lnSpc>
                <a:spcPct val="120000"/>
              </a:lnSpc>
              <a:buFont typeface="+mj-lt"/>
              <a:buAutoNum type="arabicPeriod"/>
            </a:pPr>
            <a:r>
              <a:rPr lang="en-MY" i="1" dirty="0" smtClean="0"/>
              <a:t>string</a:t>
            </a:r>
            <a:endParaRPr lang="en-MY" i="1" dirty="0"/>
          </a:p>
          <a:p>
            <a:pPr marL="571500" indent="-457200">
              <a:lnSpc>
                <a:spcPct val="120000"/>
              </a:lnSpc>
              <a:buFont typeface="+mj-lt"/>
              <a:buAutoNum type="arabicPeriod"/>
            </a:pPr>
            <a:r>
              <a:rPr lang="en-MY" i="1" dirty="0" smtClean="0"/>
              <a:t>boolean</a:t>
            </a:r>
            <a:endParaRPr lang="en-MY" i="1" dirty="0"/>
          </a:p>
          <a:p>
            <a:pPr marL="571500" indent="-457200">
              <a:lnSpc>
                <a:spcPct val="120000"/>
              </a:lnSpc>
              <a:buFont typeface="+mj-lt"/>
              <a:buAutoNum type="arabicPeriod"/>
            </a:pPr>
            <a:r>
              <a:rPr lang="en-MY" i="1" dirty="0" smtClean="0"/>
              <a:t>object</a:t>
            </a:r>
            <a:endParaRPr lang="en-MY" i="1" dirty="0"/>
          </a:p>
          <a:p>
            <a:pPr marL="571500" indent="-457200">
              <a:lnSpc>
                <a:spcPct val="120000"/>
              </a:lnSpc>
              <a:buFont typeface="+mj-lt"/>
              <a:buAutoNum type="arabicPeriod"/>
            </a:pPr>
            <a:r>
              <a:rPr lang="en-MY" i="1" dirty="0" smtClean="0"/>
              <a:t>function</a:t>
            </a:r>
            <a:endParaRPr lang="en-MY" i="1" dirty="0"/>
          </a:p>
          <a:p>
            <a:pPr marL="114300" indent="0">
              <a:lnSpc>
                <a:spcPct val="120000"/>
              </a:lnSpc>
              <a:buNone/>
            </a:pPr>
            <a:r>
              <a:rPr lang="en-MY" dirty="0" smtClean="0"/>
              <a:t>There </a:t>
            </a:r>
            <a:r>
              <a:rPr lang="en-MY" dirty="0"/>
              <a:t>are </a:t>
            </a:r>
            <a:r>
              <a:rPr lang="en-MY" u="sng" dirty="0"/>
              <a:t>3 types of objects</a:t>
            </a:r>
            <a:r>
              <a:rPr lang="en-MY" dirty="0" smtClean="0"/>
              <a:t>:</a:t>
            </a:r>
            <a:endParaRPr lang="en-MY" dirty="0"/>
          </a:p>
          <a:p>
            <a:pPr marL="571500" indent="-457200">
              <a:lnSpc>
                <a:spcPct val="120000"/>
              </a:lnSpc>
              <a:buFont typeface="+mj-lt"/>
              <a:buAutoNum type="arabicPeriod"/>
            </a:pPr>
            <a:r>
              <a:rPr lang="en-MY" i="1" dirty="0" smtClean="0"/>
              <a:t>Object</a:t>
            </a:r>
            <a:endParaRPr lang="en-MY" i="1" dirty="0"/>
          </a:p>
          <a:p>
            <a:pPr marL="571500" indent="-457200">
              <a:lnSpc>
                <a:spcPct val="120000"/>
              </a:lnSpc>
              <a:buFont typeface="+mj-lt"/>
              <a:buAutoNum type="arabicPeriod"/>
            </a:pPr>
            <a:r>
              <a:rPr lang="en-MY" i="1" dirty="0" smtClean="0"/>
              <a:t>Date</a:t>
            </a:r>
            <a:endParaRPr lang="en-MY" i="1" dirty="0"/>
          </a:p>
          <a:p>
            <a:pPr marL="571500" indent="-457200">
              <a:lnSpc>
                <a:spcPct val="120000"/>
              </a:lnSpc>
              <a:buFont typeface="+mj-lt"/>
              <a:buAutoNum type="arabicPeriod"/>
            </a:pPr>
            <a:r>
              <a:rPr lang="en-MY" i="1" dirty="0" smtClean="0"/>
              <a:t>Array</a:t>
            </a:r>
            <a:endParaRPr lang="en-MY" dirty="0"/>
          </a:p>
        </p:txBody>
      </p:sp>
    </p:spTree>
    <p:extLst>
      <p:ext uri="{BB962C8B-B14F-4D97-AF65-F5344CB8AC3E}">
        <p14:creationId xmlns:p14="http://schemas.microsoft.com/office/powerpoint/2010/main" val="37533692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Undefined and Null</a:t>
            </a:r>
            <a:endParaRPr lang="en-MY" sz="4800" dirty="0"/>
          </a:p>
        </p:txBody>
      </p:sp>
      <p:sp>
        <p:nvSpPr>
          <p:cNvPr id="3" name="Content Placeholder 2"/>
          <p:cNvSpPr>
            <a:spLocks noGrp="1"/>
          </p:cNvSpPr>
          <p:nvPr>
            <p:ph sz="quarter" idx="1"/>
          </p:nvPr>
        </p:nvSpPr>
        <p:spPr/>
        <p:txBody>
          <a:bodyPr>
            <a:normAutofit/>
          </a:bodyPr>
          <a:lstStyle/>
          <a:p>
            <a:pPr marL="571500" indent="-457200">
              <a:lnSpc>
                <a:spcPct val="150000"/>
              </a:lnSpc>
              <a:buFont typeface="+mj-lt"/>
              <a:buAutoNum type="arabicPeriod"/>
            </a:pPr>
            <a:r>
              <a:rPr lang="en-MY" sz="2400" dirty="0"/>
              <a:t>The variable is </a:t>
            </a:r>
            <a:r>
              <a:rPr lang="en-MY" sz="2400" dirty="0" smtClean="0"/>
              <a:t>not assigned </a:t>
            </a:r>
            <a:r>
              <a:rPr lang="en-MY" sz="2400" dirty="0"/>
              <a:t>with </a:t>
            </a:r>
            <a:r>
              <a:rPr lang="en-MY" sz="2400" dirty="0" smtClean="0"/>
              <a:t>any value</a:t>
            </a:r>
            <a:br>
              <a:rPr lang="en-MY" sz="2400" dirty="0" smtClean="0"/>
            </a:br>
            <a:r>
              <a:rPr lang="en-MY" sz="1800" i="1" dirty="0" err="1" smtClean="0"/>
              <a:t>var</a:t>
            </a:r>
            <a:r>
              <a:rPr lang="en-MY" sz="1800" i="1" dirty="0" smtClean="0"/>
              <a:t> </a:t>
            </a:r>
            <a:r>
              <a:rPr lang="en-MY" sz="1800" i="1" dirty="0" err="1"/>
              <a:t>myName</a:t>
            </a:r>
            <a:r>
              <a:rPr lang="en-MY" sz="1800" i="1" dirty="0"/>
              <a:t>; </a:t>
            </a:r>
            <a:r>
              <a:rPr lang="en-MY" sz="1800" i="1" dirty="0" smtClean="0"/>
              <a:t/>
            </a:r>
            <a:br>
              <a:rPr lang="en-MY" sz="1800" i="1" dirty="0" smtClean="0"/>
            </a:br>
            <a:r>
              <a:rPr lang="en-MY" sz="1800" i="1" dirty="0" smtClean="0"/>
              <a:t>console.log(</a:t>
            </a:r>
            <a:r>
              <a:rPr lang="en-MY" sz="1800" i="1" dirty="0" err="1" smtClean="0"/>
              <a:t>myName</a:t>
            </a:r>
            <a:r>
              <a:rPr lang="en-MY" sz="1800" i="1" dirty="0" smtClean="0"/>
              <a:t>);</a:t>
            </a:r>
            <a:br>
              <a:rPr lang="en-MY" sz="1800" i="1" dirty="0" smtClean="0"/>
            </a:br>
            <a:r>
              <a:rPr lang="en-MY" sz="2400" dirty="0" smtClean="0"/>
              <a:t>The </a:t>
            </a:r>
            <a:r>
              <a:rPr lang="en-MY" sz="2400" dirty="0"/>
              <a:t>result</a:t>
            </a:r>
            <a:r>
              <a:rPr lang="en-MY" sz="2400" dirty="0" smtClean="0"/>
              <a:t>: </a:t>
            </a:r>
            <a:r>
              <a:rPr lang="en-MY" sz="2400" b="1" dirty="0" smtClean="0"/>
              <a:t>undefined</a:t>
            </a:r>
            <a:br>
              <a:rPr lang="en-MY" sz="2400" b="1" dirty="0" smtClean="0"/>
            </a:br>
            <a:endParaRPr lang="en-MY" sz="2400" dirty="0" smtClean="0"/>
          </a:p>
          <a:p>
            <a:pPr marL="571500" indent="-457200">
              <a:lnSpc>
                <a:spcPct val="150000"/>
              </a:lnSpc>
              <a:buFont typeface="+mj-lt"/>
              <a:buAutoNum type="arabicPeriod"/>
            </a:pPr>
            <a:r>
              <a:rPr lang="en-MY" sz="2400" dirty="0" smtClean="0"/>
              <a:t>The variable is assigned with null value</a:t>
            </a:r>
            <a:br>
              <a:rPr lang="en-MY" sz="2400" dirty="0" smtClean="0"/>
            </a:br>
            <a:r>
              <a:rPr lang="en-MY" sz="1800" i="1" dirty="0" err="1" smtClean="0"/>
              <a:t>var</a:t>
            </a:r>
            <a:r>
              <a:rPr lang="en-MY" sz="1800" i="1" dirty="0" smtClean="0"/>
              <a:t> </a:t>
            </a:r>
            <a:r>
              <a:rPr lang="en-MY" sz="1800" i="1" dirty="0" err="1"/>
              <a:t>myName</a:t>
            </a:r>
            <a:r>
              <a:rPr lang="en-MY" sz="1800" i="1" dirty="0"/>
              <a:t> = null; </a:t>
            </a:r>
            <a:r>
              <a:rPr lang="en-MY" sz="1800" i="1" dirty="0" smtClean="0"/>
              <a:t/>
            </a:r>
            <a:br>
              <a:rPr lang="en-MY" sz="1800" i="1" dirty="0" smtClean="0"/>
            </a:br>
            <a:r>
              <a:rPr lang="en-MY" sz="1800" i="1" dirty="0" smtClean="0"/>
              <a:t>console.log(</a:t>
            </a:r>
            <a:r>
              <a:rPr lang="en-MY" sz="1800" i="1" dirty="0" err="1" smtClean="0"/>
              <a:t>myName</a:t>
            </a:r>
            <a:r>
              <a:rPr lang="en-MY" sz="1800" i="1" dirty="0" smtClean="0"/>
              <a:t>); </a:t>
            </a:r>
            <a:br>
              <a:rPr lang="en-MY" sz="1800" i="1" dirty="0" smtClean="0"/>
            </a:br>
            <a:r>
              <a:rPr lang="en-MY" sz="2400" dirty="0" smtClean="0"/>
              <a:t>The result</a:t>
            </a:r>
            <a:r>
              <a:rPr lang="en-MY" sz="2400" dirty="0"/>
              <a:t>: </a:t>
            </a:r>
            <a:r>
              <a:rPr lang="en-MY" sz="2400" b="1" dirty="0" smtClean="0"/>
              <a:t>null</a:t>
            </a:r>
            <a:endParaRPr lang="en-MY" sz="2400" b="1" dirty="0"/>
          </a:p>
        </p:txBody>
      </p:sp>
    </p:spTree>
    <p:extLst>
      <p:ext uri="{BB962C8B-B14F-4D97-AF65-F5344CB8AC3E}">
        <p14:creationId xmlns:p14="http://schemas.microsoft.com/office/powerpoint/2010/main" val="31160337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Arithmetic Operators</a:t>
            </a:r>
            <a:endParaRPr lang="en-MY" sz="4800" dirty="0"/>
          </a:p>
        </p:txBody>
      </p:sp>
      <p:graphicFrame>
        <p:nvGraphicFramePr>
          <p:cNvPr id="4" name="Table 3"/>
          <p:cNvGraphicFramePr>
            <a:graphicFrameLocks noGrp="1"/>
          </p:cNvGraphicFramePr>
          <p:nvPr>
            <p:extLst>
              <p:ext uri="{D42A27DB-BD31-4B8C-83A1-F6EECF244321}">
                <p14:modId xmlns:p14="http://schemas.microsoft.com/office/powerpoint/2010/main" val="3670614127"/>
              </p:ext>
            </p:extLst>
          </p:nvPr>
        </p:nvGraphicFramePr>
        <p:xfrm>
          <a:off x="755576" y="1700808"/>
          <a:ext cx="7560840" cy="3872786"/>
        </p:xfrm>
        <a:graphic>
          <a:graphicData uri="http://schemas.openxmlformats.org/drawingml/2006/table">
            <a:tbl>
              <a:tblPr firstRow="1" bandRow="1">
                <a:tableStyleId>{5C22544A-7EE6-4342-B048-85BDC9FD1C3A}</a:tableStyleId>
              </a:tblPr>
              <a:tblGrid>
                <a:gridCol w="2016224"/>
                <a:gridCol w="5544616"/>
              </a:tblGrid>
              <a:tr h="459026">
                <a:tc>
                  <a:txBody>
                    <a:bodyPr/>
                    <a:lstStyle/>
                    <a:p>
                      <a:pPr>
                        <a:lnSpc>
                          <a:spcPct val="100000"/>
                        </a:lnSpc>
                      </a:pPr>
                      <a:r>
                        <a:rPr lang="en-MY" sz="2200" dirty="0" smtClean="0">
                          <a:solidFill>
                            <a:schemeClr val="tx1"/>
                          </a:solidFill>
                        </a:rPr>
                        <a:t>Operator </a:t>
                      </a:r>
                      <a:endParaRPr lang="en-MY"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2200" dirty="0" smtClean="0">
                          <a:solidFill>
                            <a:schemeClr val="tx1"/>
                          </a:solidFill>
                        </a:rPr>
                        <a:t>Description</a:t>
                      </a:r>
                      <a:endParaRPr lang="en-MY"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17038">
                <a:tc>
                  <a:txBody>
                    <a:bodyPr/>
                    <a:lstStyle/>
                    <a:p>
                      <a:pPr>
                        <a:lnSpc>
                          <a:spcPct val="100000"/>
                        </a:lnSpc>
                      </a:pPr>
                      <a:r>
                        <a:rPr lang="en-MY" sz="2200" dirty="0" smtClean="0"/>
                        <a:t>+</a:t>
                      </a:r>
                      <a:endParaRPr lang="en-MY"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MY" sz="2200" dirty="0" smtClean="0"/>
                        <a:t>Addition</a:t>
                      </a:r>
                      <a:endParaRPr lang="en-MY"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62068">
                <a:tc>
                  <a:txBody>
                    <a:bodyPr/>
                    <a:lstStyle/>
                    <a:p>
                      <a:pPr>
                        <a:lnSpc>
                          <a:spcPct val="100000"/>
                        </a:lnSpc>
                      </a:pPr>
                      <a:r>
                        <a:rPr lang="en-MY" sz="2200" dirty="0" smtClean="0"/>
                        <a:t>-</a:t>
                      </a:r>
                      <a:endParaRPr lang="en-MY"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MY" sz="2200" dirty="0" smtClean="0"/>
                        <a:t>Subtraction</a:t>
                      </a:r>
                      <a:endParaRPr lang="en-MY"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07098">
                <a:tc>
                  <a:txBody>
                    <a:bodyPr/>
                    <a:lstStyle/>
                    <a:p>
                      <a:pPr>
                        <a:lnSpc>
                          <a:spcPct val="100000"/>
                        </a:lnSpc>
                      </a:pPr>
                      <a:r>
                        <a:rPr lang="en-MY" sz="2200" dirty="0" smtClean="0"/>
                        <a:t>*</a:t>
                      </a:r>
                      <a:endParaRPr lang="en-MY"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2200" dirty="0" smtClean="0"/>
                        <a:t>Multiplication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nSpc>
                          <a:spcPct val="100000"/>
                        </a:lnSpc>
                      </a:pPr>
                      <a:r>
                        <a:rPr lang="en-MY" sz="2200" dirty="0" smtClean="0"/>
                        <a:t>/</a:t>
                      </a:r>
                      <a:endParaRPr lang="en-MY"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2200" dirty="0" smtClean="0"/>
                        <a:t>Division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nSpc>
                          <a:spcPct val="100000"/>
                        </a:lnSpc>
                      </a:pPr>
                      <a:r>
                        <a:rPr lang="en-MY" sz="2200" dirty="0" smtClean="0"/>
                        <a:t>%</a:t>
                      </a:r>
                      <a:endParaRPr lang="en-MY"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MY" sz="2200" dirty="0" smtClean="0"/>
                        <a:t>Modulus</a:t>
                      </a:r>
                      <a:endParaRPr lang="en-MY"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nSpc>
                          <a:spcPct val="100000"/>
                        </a:lnSpc>
                      </a:pPr>
                      <a:r>
                        <a:rPr lang="en-MY" sz="2200" dirty="0" smtClean="0"/>
                        <a:t>++</a:t>
                      </a:r>
                      <a:endParaRPr lang="en-MY"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MY" sz="2200" dirty="0" smtClean="0"/>
                        <a:t>Increment</a:t>
                      </a:r>
                      <a:endParaRPr lang="en-MY"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nSpc>
                          <a:spcPct val="100000"/>
                        </a:lnSpc>
                      </a:pPr>
                      <a:r>
                        <a:rPr lang="en-MY" sz="2200" dirty="0" smtClean="0"/>
                        <a:t>--</a:t>
                      </a:r>
                      <a:endParaRPr lang="en-MY"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0000"/>
                        </a:lnSpc>
                      </a:pPr>
                      <a:r>
                        <a:rPr lang="en-MY" sz="2200" dirty="0" smtClean="0"/>
                        <a:t>Decrement</a:t>
                      </a:r>
                      <a:endParaRPr lang="en-MY"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93022">
                <a:tc>
                  <a:txBody>
                    <a:bodyPr/>
                    <a:lstStyle/>
                    <a:p>
                      <a:pPr>
                        <a:lnSpc>
                          <a:spcPct val="100000"/>
                        </a:lnSpc>
                      </a:pPr>
                      <a:r>
                        <a:rPr lang="en-MY" sz="2200" dirty="0" smtClean="0"/>
                        <a:t>+</a:t>
                      </a:r>
                      <a:endParaRPr lang="en-MY"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2200" dirty="0" smtClean="0"/>
                        <a:t>String concatenation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45291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Introduction</a:t>
            </a:r>
            <a:endParaRPr lang="en-MY" dirty="0"/>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lang="en-MY" dirty="0" smtClean="0"/>
              <a:t>The </a:t>
            </a:r>
            <a:r>
              <a:rPr lang="en-MY" b="1" dirty="0" smtClean="0"/>
              <a:t>ECMAScript</a:t>
            </a:r>
            <a:r>
              <a:rPr lang="en-MY" dirty="0" smtClean="0"/>
              <a:t> </a:t>
            </a:r>
            <a:r>
              <a:rPr lang="en-MY" dirty="0"/>
              <a:t>specification is a standardized specifications of a scripting language developed by Brendan </a:t>
            </a:r>
            <a:r>
              <a:rPr lang="en-MY" dirty="0" err="1"/>
              <a:t>Eich</a:t>
            </a:r>
            <a:r>
              <a:rPr lang="en-MY" dirty="0"/>
              <a:t> of </a:t>
            </a:r>
            <a:r>
              <a:rPr lang="en-MY" dirty="0" smtClean="0"/>
              <a:t>Netscape. </a:t>
            </a:r>
          </a:p>
          <a:p>
            <a:pPr marL="457200" indent="-457200">
              <a:lnSpc>
                <a:spcPct val="150000"/>
              </a:lnSpc>
              <a:buFont typeface="+mj-lt"/>
              <a:buAutoNum type="arabicPeriod"/>
            </a:pPr>
            <a:r>
              <a:rPr lang="en-MY" dirty="0" smtClean="0"/>
              <a:t>Initially the scripting language </a:t>
            </a:r>
            <a:r>
              <a:rPr lang="en-MY" dirty="0"/>
              <a:t>was named </a:t>
            </a:r>
            <a:r>
              <a:rPr lang="en-MY" dirty="0" smtClean="0"/>
              <a:t>as Mocha</a:t>
            </a:r>
            <a:r>
              <a:rPr lang="en-MY" dirty="0"/>
              <a:t>, later </a:t>
            </a:r>
            <a:r>
              <a:rPr lang="en-MY" dirty="0" err="1"/>
              <a:t>LiveScript</a:t>
            </a:r>
            <a:r>
              <a:rPr lang="en-MY" dirty="0"/>
              <a:t>, and finally JavaScript</a:t>
            </a:r>
            <a:r>
              <a:rPr lang="en-MY" dirty="0" smtClean="0"/>
              <a:t>.</a:t>
            </a:r>
          </a:p>
          <a:p>
            <a:pPr marL="457200" indent="-457200">
              <a:lnSpc>
                <a:spcPct val="150000"/>
              </a:lnSpc>
              <a:buFont typeface="+mj-lt"/>
              <a:buAutoNum type="arabicPeriod"/>
            </a:pPr>
            <a:r>
              <a:rPr lang="en-MY" dirty="0" smtClean="0"/>
              <a:t>The main objective of the JavaScript language was to be used as the client-side </a:t>
            </a:r>
            <a:r>
              <a:rPr lang="en-MY" dirty="0"/>
              <a:t>scripting </a:t>
            </a:r>
            <a:r>
              <a:rPr lang="en-MY" dirty="0" smtClean="0"/>
              <a:t>language (aka a program that runs only in the browser).</a:t>
            </a:r>
          </a:p>
          <a:p>
            <a:pPr marL="457200" indent="-457200">
              <a:lnSpc>
                <a:spcPct val="150000"/>
              </a:lnSpc>
              <a:buFont typeface="+mj-lt"/>
              <a:buAutoNum type="arabicPeriod"/>
            </a:pPr>
            <a:r>
              <a:rPr lang="en-MY" dirty="0"/>
              <a:t>JavaScript is used in conjunction with HTML to develop responsive </a:t>
            </a:r>
            <a:r>
              <a:rPr lang="en-MY" dirty="0" smtClean="0"/>
              <a:t>and dynamic webpages</a:t>
            </a:r>
            <a:r>
              <a:rPr lang="en-MY" dirty="0"/>
              <a:t>.</a:t>
            </a:r>
          </a:p>
        </p:txBody>
      </p:sp>
    </p:spTree>
    <p:extLst>
      <p:ext uri="{BB962C8B-B14F-4D97-AF65-F5344CB8AC3E}">
        <p14:creationId xmlns:p14="http://schemas.microsoft.com/office/powerpoint/2010/main" val="1296658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Assignment Operators</a:t>
            </a:r>
            <a:endParaRPr lang="en-MY" sz="4800" dirty="0"/>
          </a:p>
        </p:txBody>
      </p:sp>
      <p:graphicFrame>
        <p:nvGraphicFramePr>
          <p:cNvPr id="5" name="Table 4"/>
          <p:cNvGraphicFramePr>
            <a:graphicFrameLocks noGrp="1"/>
          </p:cNvGraphicFramePr>
          <p:nvPr>
            <p:extLst>
              <p:ext uri="{D42A27DB-BD31-4B8C-83A1-F6EECF244321}">
                <p14:modId xmlns:p14="http://schemas.microsoft.com/office/powerpoint/2010/main" val="4219555274"/>
              </p:ext>
            </p:extLst>
          </p:nvPr>
        </p:nvGraphicFramePr>
        <p:xfrm>
          <a:off x="683568" y="1700808"/>
          <a:ext cx="7560840" cy="3840480"/>
        </p:xfrm>
        <a:graphic>
          <a:graphicData uri="http://schemas.openxmlformats.org/drawingml/2006/table">
            <a:tbl>
              <a:tblPr firstRow="1" bandRow="1">
                <a:tableStyleId>{5C22544A-7EE6-4342-B048-85BDC9FD1C3A}</a:tableStyleId>
              </a:tblPr>
              <a:tblGrid>
                <a:gridCol w="2016224"/>
                <a:gridCol w="5544616"/>
              </a:tblGrid>
              <a:tr h="459026">
                <a:tc>
                  <a:txBody>
                    <a:bodyPr/>
                    <a:lstStyle/>
                    <a:p>
                      <a:pPr>
                        <a:lnSpc>
                          <a:spcPct val="150000"/>
                        </a:lnSpc>
                      </a:pPr>
                      <a:r>
                        <a:rPr lang="en-MY" sz="2000" dirty="0" smtClean="0">
                          <a:solidFill>
                            <a:schemeClr val="tx1"/>
                          </a:solidFill>
                        </a:rPr>
                        <a:t>Operator </a:t>
                      </a:r>
                      <a:endParaRPr lang="en-MY"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MY" sz="2000" dirty="0" smtClean="0">
                          <a:solidFill>
                            <a:schemeClr val="tx1"/>
                          </a:solidFill>
                        </a:rPr>
                        <a:t>Description</a:t>
                      </a:r>
                      <a:endParaRPr lang="en-MY"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17038">
                <a:tc>
                  <a:txBody>
                    <a:bodyPr/>
                    <a:lstStyle/>
                    <a:p>
                      <a:pPr>
                        <a:lnSpc>
                          <a:spcPct val="150000"/>
                        </a:lnSpc>
                      </a:pPr>
                      <a:r>
                        <a:rPr lang="en-MY" sz="2000" dirty="0" smtClean="0"/>
                        <a:t>=</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smtClean="0"/>
                        <a:t>Assignment</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2068">
                <a:tc>
                  <a:txBody>
                    <a:bodyPr/>
                    <a:lstStyle/>
                    <a:p>
                      <a:pPr>
                        <a:lnSpc>
                          <a:spcPct val="150000"/>
                        </a:lnSpc>
                      </a:pPr>
                      <a:r>
                        <a:rPr lang="en-MY" sz="2000" dirty="0" smtClean="0"/>
                        <a:t>+=</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MY" sz="2000" dirty="0" smtClean="0"/>
                        <a:t>Addition</a:t>
                      </a:r>
                      <a:r>
                        <a:rPr lang="en-MY" sz="2000" baseline="0" dirty="0"/>
                        <a:t> </a:t>
                      </a:r>
                      <a:r>
                        <a:rPr lang="en-MY" sz="2000" baseline="0" dirty="0" smtClean="0"/>
                        <a:t>Assignment</a:t>
                      </a:r>
                      <a:endParaRPr lang="en-MY"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7098">
                <a:tc>
                  <a:txBody>
                    <a:bodyPr/>
                    <a:lstStyle/>
                    <a:p>
                      <a:pPr>
                        <a:lnSpc>
                          <a:spcPct val="150000"/>
                        </a:lnSpc>
                      </a:pPr>
                      <a:r>
                        <a:rPr lang="en-MY" sz="2000" dirty="0" smtClean="0"/>
                        <a:t>-=</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MY" sz="2000" dirty="0" smtClean="0"/>
                        <a:t>Subtraction Assignment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nSpc>
                          <a:spcPct val="150000"/>
                        </a:lnSpc>
                      </a:pPr>
                      <a:r>
                        <a:rPr lang="en-MY" sz="2000" dirty="0" smtClean="0"/>
                        <a:t>*=</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MY" sz="2000" dirty="0" smtClean="0"/>
                        <a:t>Multiplication Assignment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nSpc>
                          <a:spcPct val="150000"/>
                        </a:lnSpc>
                      </a:pPr>
                      <a:r>
                        <a:rPr lang="en-MY" sz="2000" dirty="0" smtClean="0"/>
                        <a:t>/=</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MY" sz="2000" dirty="0" smtClean="0"/>
                        <a:t>Division Assignment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nSpc>
                          <a:spcPct val="150000"/>
                        </a:lnSpc>
                      </a:pPr>
                      <a:r>
                        <a:rPr lang="en-MY" sz="2000" dirty="0" smtClean="0"/>
                        <a:t>%=</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MY" sz="2000" dirty="0" smtClean="0"/>
                        <a:t>Modulus Assignment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870890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Comparison Operators</a:t>
            </a:r>
            <a:endParaRPr lang="en-MY" sz="4800" dirty="0"/>
          </a:p>
        </p:txBody>
      </p:sp>
      <p:graphicFrame>
        <p:nvGraphicFramePr>
          <p:cNvPr id="4" name="Table 3"/>
          <p:cNvGraphicFramePr>
            <a:graphicFrameLocks noGrp="1"/>
          </p:cNvGraphicFramePr>
          <p:nvPr>
            <p:extLst>
              <p:ext uri="{D42A27DB-BD31-4B8C-83A1-F6EECF244321}">
                <p14:modId xmlns:p14="http://schemas.microsoft.com/office/powerpoint/2010/main" val="2153509117"/>
              </p:ext>
            </p:extLst>
          </p:nvPr>
        </p:nvGraphicFramePr>
        <p:xfrm>
          <a:off x="755576" y="1254968"/>
          <a:ext cx="7560840" cy="5486400"/>
        </p:xfrm>
        <a:graphic>
          <a:graphicData uri="http://schemas.openxmlformats.org/drawingml/2006/table">
            <a:tbl>
              <a:tblPr firstRow="1" bandRow="1">
                <a:tableStyleId>{5C22544A-7EE6-4342-B048-85BDC9FD1C3A}</a:tableStyleId>
              </a:tblPr>
              <a:tblGrid>
                <a:gridCol w="2016224"/>
                <a:gridCol w="5544616"/>
              </a:tblGrid>
              <a:tr h="459026">
                <a:tc>
                  <a:txBody>
                    <a:bodyPr/>
                    <a:lstStyle/>
                    <a:p>
                      <a:pPr>
                        <a:lnSpc>
                          <a:spcPct val="150000"/>
                        </a:lnSpc>
                      </a:pPr>
                      <a:r>
                        <a:rPr lang="en-MY" sz="2000" dirty="0" smtClean="0">
                          <a:solidFill>
                            <a:schemeClr val="tx1"/>
                          </a:solidFill>
                        </a:rPr>
                        <a:t>Operator </a:t>
                      </a:r>
                      <a:endParaRPr lang="en-MY"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MY" sz="2000" dirty="0" smtClean="0">
                          <a:solidFill>
                            <a:schemeClr val="tx1"/>
                          </a:solidFill>
                        </a:rPr>
                        <a:t>Description</a:t>
                      </a:r>
                      <a:endParaRPr lang="en-MY"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1054">
                <a:tc>
                  <a:txBody>
                    <a:bodyPr/>
                    <a:lstStyle/>
                    <a:p>
                      <a:pPr>
                        <a:lnSpc>
                          <a:spcPct val="150000"/>
                        </a:lnSpc>
                      </a:pPr>
                      <a:r>
                        <a:rPr lang="en-MY" sz="2000" dirty="0" smtClean="0"/>
                        <a:t>==</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smtClean="0"/>
                        <a:t>Equal to</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3326">
                <a:tc>
                  <a:txBody>
                    <a:bodyPr/>
                    <a:lstStyle/>
                    <a:p>
                      <a:pPr>
                        <a:lnSpc>
                          <a:spcPct val="150000"/>
                        </a:lnSpc>
                      </a:pPr>
                      <a:r>
                        <a:rPr lang="en-MY" sz="2000" dirty="0" smtClean="0"/>
                        <a:t>===</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smtClean="0"/>
                        <a:t>Equal value and equal type</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nSpc>
                          <a:spcPct val="150000"/>
                        </a:lnSpc>
                      </a:pPr>
                      <a:r>
                        <a:rPr lang="en-MY" sz="2000" dirty="0" smtClean="0"/>
                        <a:t>!=</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smtClean="0"/>
                        <a:t>Not Equal</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nSpc>
                          <a:spcPct val="150000"/>
                        </a:lnSpc>
                      </a:pPr>
                      <a:r>
                        <a:rPr lang="en-MY" sz="2000" dirty="0" smtClean="0"/>
                        <a:t>!==</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smtClean="0"/>
                        <a:t>Not Equal</a:t>
                      </a:r>
                      <a:r>
                        <a:rPr lang="en-MY" sz="2000" baseline="0" dirty="0" smtClean="0"/>
                        <a:t> value or not equal type</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nSpc>
                          <a:spcPct val="150000"/>
                        </a:lnSpc>
                      </a:pPr>
                      <a:r>
                        <a:rPr lang="en-MY" sz="2000" dirty="0" smtClean="0"/>
                        <a:t>&gt;</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smtClean="0"/>
                        <a:t>Greater</a:t>
                      </a:r>
                      <a:r>
                        <a:rPr lang="en-MY" sz="2000" baseline="0" dirty="0" smtClean="0"/>
                        <a:t> than</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nSpc>
                          <a:spcPct val="150000"/>
                        </a:lnSpc>
                      </a:pPr>
                      <a:r>
                        <a:rPr lang="en-MY" sz="2000" dirty="0" smtClean="0"/>
                        <a:t>&lt;</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smtClean="0"/>
                        <a:t>Less than</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nSpc>
                          <a:spcPct val="150000"/>
                        </a:lnSpc>
                      </a:pPr>
                      <a:r>
                        <a:rPr lang="en-MY" sz="2000" dirty="0" smtClean="0"/>
                        <a:t>&gt;=</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smtClean="0"/>
                        <a:t>Greater than or</a:t>
                      </a:r>
                      <a:r>
                        <a:rPr lang="en-MY" sz="2000" baseline="0" dirty="0" smtClean="0"/>
                        <a:t> equal to</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9006">
                <a:tc>
                  <a:txBody>
                    <a:bodyPr/>
                    <a:lstStyle/>
                    <a:p>
                      <a:pPr>
                        <a:lnSpc>
                          <a:spcPct val="150000"/>
                        </a:lnSpc>
                      </a:pPr>
                      <a:r>
                        <a:rPr lang="en-MY" sz="2000" dirty="0" smtClean="0"/>
                        <a:t>&lt;=</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MY" sz="2000" dirty="0" smtClean="0"/>
                        <a:t>Less than or equal to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3286">
                <a:tc>
                  <a:txBody>
                    <a:bodyPr/>
                    <a:lstStyle/>
                    <a:p>
                      <a:pPr>
                        <a:lnSpc>
                          <a:spcPct val="150000"/>
                        </a:lnSpc>
                      </a:pPr>
                      <a:r>
                        <a:rPr lang="en-MY" sz="2000" dirty="0" smtClean="0"/>
                        <a:t>?</a:t>
                      </a:r>
                      <a:endParaRPr lang="en-MY"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MY" sz="2000" dirty="0" smtClean="0"/>
                        <a:t>Ternary</a:t>
                      </a:r>
                      <a:r>
                        <a:rPr lang="en-MY" sz="2000" baseline="0" dirty="0" smtClean="0"/>
                        <a:t> operator</a:t>
                      </a:r>
                      <a:endParaRPr lang="en-MY"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9907927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Other Operators</a:t>
            </a:r>
            <a:endParaRPr lang="en-MY" sz="4800" dirty="0"/>
          </a:p>
        </p:txBody>
      </p:sp>
      <p:graphicFrame>
        <p:nvGraphicFramePr>
          <p:cNvPr id="4" name="Table 3"/>
          <p:cNvGraphicFramePr>
            <a:graphicFrameLocks noGrp="1"/>
          </p:cNvGraphicFramePr>
          <p:nvPr>
            <p:extLst>
              <p:ext uri="{D42A27DB-BD31-4B8C-83A1-F6EECF244321}">
                <p14:modId xmlns:p14="http://schemas.microsoft.com/office/powerpoint/2010/main" val="2948845869"/>
              </p:ext>
            </p:extLst>
          </p:nvPr>
        </p:nvGraphicFramePr>
        <p:xfrm>
          <a:off x="755576" y="1412776"/>
          <a:ext cx="7560840" cy="5029200"/>
        </p:xfrm>
        <a:graphic>
          <a:graphicData uri="http://schemas.openxmlformats.org/drawingml/2006/table">
            <a:tbl>
              <a:tblPr firstRow="1" bandRow="1">
                <a:tableStyleId>{5C22544A-7EE6-4342-B048-85BDC9FD1C3A}</a:tableStyleId>
              </a:tblPr>
              <a:tblGrid>
                <a:gridCol w="1584176"/>
                <a:gridCol w="5976664"/>
              </a:tblGrid>
              <a:tr h="459026">
                <a:tc>
                  <a:txBody>
                    <a:bodyPr/>
                    <a:lstStyle/>
                    <a:p>
                      <a:pPr>
                        <a:lnSpc>
                          <a:spcPct val="150000"/>
                        </a:lnSpc>
                      </a:pPr>
                      <a:r>
                        <a:rPr lang="en-MY" sz="1800" dirty="0" smtClean="0">
                          <a:solidFill>
                            <a:schemeClr val="tx1"/>
                          </a:solidFill>
                        </a:rPr>
                        <a:t>Operator </a:t>
                      </a:r>
                      <a:endParaRPr lang="en-MY"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MY" sz="1800" dirty="0" smtClean="0">
                          <a:solidFill>
                            <a:schemeClr val="tx1"/>
                          </a:solidFill>
                        </a:rPr>
                        <a:t>Description</a:t>
                      </a:r>
                      <a:endParaRPr lang="en-MY"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61054">
                <a:tc>
                  <a:txBody>
                    <a:bodyPr/>
                    <a:lstStyle/>
                    <a:p>
                      <a:pPr>
                        <a:lnSpc>
                          <a:spcPct val="150000"/>
                        </a:lnSpc>
                      </a:pPr>
                      <a:r>
                        <a:rPr lang="en-MY" sz="1800" dirty="0" smtClean="0"/>
                        <a:t>&amp;&amp;</a:t>
                      </a:r>
                      <a:endParaRPr lang="en-MY"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1800" dirty="0" smtClean="0"/>
                        <a:t>Logical and</a:t>
                      </a:r>
                      <a:endParaRPr lang="en-MY"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3326">
                <a:tc>
                  <a:txBody>
                    <a:bodyPr/>
                    <a:lstStyle/>
                    <a:p>
                      <a:pPr>
                        <a:lnSpc>
                          <a:spcPct val="150000"/>
                        </a:lnSpc>
                      </a:pPr>
                      <a:r>
                        <a:rPr lang="en-MY" sz="1800" dirty="0" smtClean="0"/>
                        <a:t>||</a:t>
                      </a:r>
                      <a:endParaRPr lang="en-MY"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1800" dirty="0" smtClean="0"/>
                        <a:t>Logical or</a:t>
                      </a:r>
                      <a:endParaRPr lang="en-MY"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nSpc>
                          <a:spcPct val="150000"/>
                        </a:lnSpc>
                      </a:pPr>
                      <a:r>
                        <a:rPr lang="en-MY" sz="1800" dirty="0" smtClean="0"/>
                        <a:t>!</a:t>
                      </a:r>
                      <a:endParaRPr lang="en-MY"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1800" dirty="0" smtClean="0"/>
                        <a:t>Logical not</a:t>
                      </a:r>
                      <a:endParaRPr lang="en-MY"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nSpc>
                          <a:spcPct val="150000"/>
                        </a:lnSpc>
                      </a:pPr>
                      <a:r>
                        <a:rPr lang="en-MY" sz="1800" dirty="0" err="1" smtClean="0"/>
                        <a:t>typeof</a:t>
                      </a:r>
                      <a:endParaRPr lang="en-MY"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1800" dirty="0" smtClean="0"/>
                        <a:t>Returns the type of a variable</a:t>
                      </a:r>
                      <a:endParaRPr lang="en-MY"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nSpc>
                          <a:spcPct val="150000"/>
                        </a:lnSpc>
                      </a:pPr>
                      <a:r>
                        <a:rPr lang="en-MY" sz="1800" dirty="0" err="1" smtClean="0"/>
                        <a:t>Instanceof</a:t>
                      </a:r>
                      <a:endParaRPr lang="en-MY"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1800" dirty="0" smtClean="0"/>
                        <a:t>Returns true if an object is an instance</a:t>
                      </a:r>
                      <a:r>
                        <a:rPr lang="en-MY" sz="1800" baseline="0" dirty="0" smtClean="0"/>
                        <a:t> of an object type</a:t>
                      </a:r>
                      <a:endParaRPr lang="en-MY"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9006">
                <a:tc>
                  <a:txBody>
                    <a:bodyPr/>
                    <a:lstStyle/>
                    <a:p>
                      <a:pPr>
                        <a:lnSpc>
                          <a:spcPct val="150000"/>
                        </a:lnSpc>
                      </a:pPr>
                      <a:r>
                        <a:rPr lang="en-MY" sz="1800" dirty="0" smtClean="0"/>
                        <a:t>&amp;</a:t>
                      </a:r>
                      <a:endParaRPr lang="en-MY"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MY" sz="1800" dirty="0" smtClean="0"/>
                        <a:t>Bitwise 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3286">
                <a:tc>
                  <a:txBody>
                    <a:bodyPr/>
                    <a:lstStyle/>
                    <a:p>
                      <a:pPr>
                        <a:lnSpc>
                          <a:spcPct val="150000"/>
                        </a:lnSpc>
                      </a:pPr>
                      <a:r>
                        <a:rPr lang="en-MY" sz="1800" dirty="0" smtClean="0"/>
                        <a:t>|</a:t>
                      </a:r>
                      <a:endParaRPr lang="en-MY"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MY" sz="1800" dirty="0" smtClean="0"/>
                        <a:t>Bitwise 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3286">
                <a:tc>
                  <a:txBody>
                    <a:bodyPr/>
                    <a:lstStyle/>
                    <a:p>
                      <a:pPr>
                        <a:lnSpc>
                          <a:spcPct val="150000"/>
                        </a:lnSpc>
                      </a:pPr>
                      <a:r>
                        <a:rPr lang="en-MY" sz="1800" dirty="0" smtClean="0"/>
                        <a:t>~</a:t>
                      </a:r>
                      <a:endParaRPr lang="en-MY"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MY" sz="1800" dirty="0" smtClean="0"/>
                        <a:t>Bitwise NOT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3286">
                <a:tc>
                  <a:txBody>
                    <a:bodyPr/>
                    <a:lstStyle/>
                    <a:p>
                      <a:pPr>
                        <a:lnSpc>
                          <a:spcPct val="150000"/>
                        </a:lnSpc>
                      </a:pPr>
                      <a:r>
                        <a:rPr lang="en-MY" sz="1800" dirty="0" smtClean="0"/>
                        <a:t>^</a:t>
                      </a:r>
                      <a:endParaRPr lang="en-MY"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MY" sz="1800" dirty="0" smtClean="0"/>
                        <a:t>Bitwise XOR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1741782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a:t>Primitive </a:t>
            </a:r>
            <a:r>
              <a:rPr lang="en-MY" sz="4800" dirty="0" smtClean="0"/>
              <a:t>Types - Numbers </a:t>
            </a:r>
            <a:endParaRPr lang="en-MY" sz="4800" dirty="0"/>
          </a:p>
        </p:txBody>
      </p:sp>
      <p:sp>
        <p:nvSpPr>
          <p:cNvPr id="3" name="Content Placeholder 2"/>
          <p:cNvSpPr>
            <a:spLocks noGrp="1"/>
          </p:cNvSpPr>
          <p:nvPr>
            <p:ph sz="quarter" idx="1"/>
          </p:nvPr>
        </p:nvSpPr>
        <p:spPr/>
        <p:txBody>
          <a:bodyPr>
            <a:normAutofit/>
          </a:bodyPr>
          <a:lstStyle/>
          <a:p>
            <a:pPr marL="114300" indent="0">
              <a:lnSpc>
                <a:spcPct val="160000"/>
              </a:lnSpc>
              <a:buNone/>
            </a:pPr>
            <a:r>
              <a:rPr lang="en-MY" dirty="0" smtClean="0"/>
              <a:t>JavaScript </a:t>
            </a:r>
            <a:r>
              <a:rPr lang="en-MY" dirty="0"/>
              <a:t>does not define different types of numbers, like integers, short, long, floating-point etc. JavaScript numbers are always stored as double precision floating </a:t>
            </a:r>
            <a:r>
              <a:rPr lang="en-MY" dirty="0" smtClean="0"/>
              <a:t>point numbers. </a:t>
            </a:r>
          </a:p>
          <a:p>
            <a:pPr>
              <a:lnSpc>
                <a:spcPct val="160000"/>
              </a:lnSpc>
            </a:pPr>
            <a:r>
              <a:rPr lang="en-MY" i="1" dirty="0" err="1" smtClean="0"/>
              <a:t>var</a:t>
            </a:r>
            <a:r>
              <a:rPr lang="en-MY" i="1" dirty="0" smtClean="0"/>
              <a:t> </a:t>
            </a:r>
            <a:r>
              <a:rPr lang="en-MY" i="1" dirty="0"/>
              <a:t>val1 = 22</a:t>
            </a:r>
            <a:r>
              <a:rPr lang="en-MY" i="1" dirty="0" smtClean="0"/>
              <a:t>;</a:t>
            </a:r>
          </a:p>
          <a:p>
            <a:pPr>
              <a:lnSpc>
                <a:spcPct val="160000"/>
              </a:lnSpc>
            </a:pPr>
            <a:r>
              <a:rPr lang="en-MY" i="1" dirty="0" err="1" smtClean="0"/>
              <a:t>var</a:t>
            </a:r>
            <a:r>
              <a:rPr lang="en-MY" i="1" dirty="0" smtClean="0"/>
              <a:t> val2 = .5;</a:t>
            </a:r>
          </a:p>
          <a:p>
            <a:pPr>
              <a:lnSpc>
                <a:spcPct val="160000"/>
              </a:lnSpc>
            </a:pPr>
            <a:r>
              <a:rPr lang="en-MY" i="1" dirty="0" err="1" smtClean="0"/>
              <a:t>var</a:t>
            </a:r>
            <a:r>
              <a:rPr lang="en-MY" i="1" dirty="0" smtClean="0"/>
              <a:t> </a:t>
            </a:r>
            <a:r>
              <a:rPr lang="en-MY" i="1" dirty="0"/>
              <a:t>val3= 22.5</a:t>
            </a:r>
            <a:r>
              <a:rPr lang="en-MY" i="1" dirty="0" smtClean="0"/>
              <a:t>;</a:t>
            </a:r>
          </a:p>
          <a:p>
            <a:pPr marL="114300" indent="0">
              <a:lnSpc>
                <a:spcPct val="160000"/>
              </a:lnSpc>
              <a:buNone/>
            </a:pPr>
            <a:r>
              <a:rPr lang="en-MY" dirty="0" smtClean="0"/>
              <a:t>Can perform arithmetic operation on variables</a:t>
            </a:r>
          </a:p>
          <a:p>
            <a:pPr>
              <a:lnSpc>
                <a:spcPct val="160000"/>
              </a:lnSpc>
            </a:pPr>
            <a:r>
              <a:rPr lang="en-MY" i="1" dirty="0"/>
              <a:t>c</a:t>
            </a:r>
            <a:r>
              <a:rPr lang="en-MY" i="1" dirty="0" smtClean="0"/>
              <a:t>onsole.log(val1 + val2);</a:t>
            </a:r>
          </a:p>
          <a:p>
            <a:pPr>
              <a:lnSpc>
                <a:spcPct val="160000"/>
              </a:lnSpc>
            </a:pPr>
            <a:r>
              <a:rPr lang="en-MY" i="1" dirty="0" smtClean="0"/>
              <a:t>console.log(val2 + val3);</a:t>
            </a:r>
            <a:endParaRPr lang="en-MY" i="1" dirty="0"/>
          </a:p>
        </p:txBody>
      </p:sp>
    </p:spTree>
    <p:extLst>
      <p:ext uri="{BB962C8B-B14F-4D97-AF65-F5344CB8AC3E}">
        <p14:creationId xmlns:p14="http://schemas.microsoft.com/office/powerpoint/2010/main" val="38558362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a:t>Primitive </a:t>
            </a:r>
            <a:r>
              <a:rPr lang="en-MY" sz="4800" dirty="0" smtClean="0"/>
              <a:t>Types - Numbers </a:t>
            </a:r>
            <a:endParaRPr lang="en-MY" sz="4800" dirty="0"/>
          </a:p>
        </p:txBody>
      </p:sp>
      <p:sp>
        <p:nvSpPr>
          <p:cNvPr id="3" name="Content Placeholder 2"/>
          <p:cNvSpPr>
            <a:spLocks noGrp="1"/>
          </p:cNvSpPr>
          <p:nvPr>
            <p:ph sz="quarter" idx="1"/>
          </p:nvPr>
        </p:nvSpPr>
        <p:spPr/>
        <p:txBody>
          <a:bodyPr>
            <a:normAutofit lnSpcReduction="10000"/>
          </a:bodyPr>
          <a:lstStyle/>
          <a:p>
            <a:pPr>
              <a:lnSpc>
                <a:spcPct val="150000"/>
              </a:lnSpc>
            </a:pPr>
            <a:r>
              <a:rPr lang="en-MY" b="1" dirty="0" smtClean="0"/>
              <a:t>Precision </a:t>
            </a:r>
            <a:r>
              <a:rPr lang="en-MY" dirty="0" smtClean="0"/>
              <a:t>- Integers are </a:t>
            </a:r>
            <a:r>
              <a:rPr lang="en-MY" dirty="0"/>
              <a:t>considered accurate up to 15 digits. </a:t>
            </a:r>
            <a:r>
              <a:rPr lang="en-MY" dirty="0" smtClean="0"/>
              <a:t>Floating </a:t>
            </a:r>
            <a:r>
              <a:rPr lang="en-MY" dirty="0"/>
              <a:t>point arithmetic is not always 100% </a:t>
            </a:r>
            <a:r>
              <a:rPr lang="en-MY" dirty="0" smtClean="0"/>
              <a:t>accurate.</a:t>
            </a:r>
          </a:p>
          <a:p>
            <a:pPr>
              <a:lnSpc>
                <a:spcPct val="150000"/>
              </a:lnSpc>
            </a:pPr>
            <a:r>
              <a:rPr lang="en-MY" b="1" dirty="0" smtClean="0"/>
              <a:t>Hexadecimal </a:t>
            </a:r>
            <a:r>
              <a:rPr lang="en-MY" dirty="0" smtClean="0"/>
              <a:t>- JavaScript </a:t>
            </a:r>
            <a:r>
              <a:rPr lang="en-MY" dirty="0"/>
              <a:t>interprets numeric constants as hexadecimal if they are preceded by 0x.</a:t>
            </a:r>
          </a:p>
          <a:p>
            <a:pPr>
              <a:lnSpc>
                <a:spcPct val="150000"/>
              </a:lnSpc>
            </a:pPr>
            <a:r>
              <a:rPr lang="en-MY" b="1" dirty="0" smtClean="0"/>
              <a:t>Infinity </a:t>
            </a:r>
            <a:r>
              <a:rPr lang="en-MY" dirty="0" smtClean="0"/>
              <a:t>- Infinity </a:t>
            </a:r>
            <a:r>
              <a:rPr lang="en-MY" dirty="0"/>
              <a:t>(or -Infinity) is the value JavaScript will return if you calculate a number outside the largest possible number.</a:t>
            </a:r>
          </a:p>
          <a:p>
            <a:pPr>
              <a:lnSpc>
                <a:spcPct val="150000"/>
              </a:lnSpc>
            </a:pPr>
            <a:r>
              <a:rPr lang="en-MY" b="1" dirty="0" err="1"/>
              <a:t>NaN</a:t>
            </a:r>
            <a:r>
              <a:rPr lang="en-MY" b="1" dirty="0"/>
              <a:t> - Not a </a:t>
            </a:r>
            <a:r>
              <a:rPr lang="en-MY" b="1" dirty="0" smtClean="0"/>
              <a:t>Number </a:t>
            </a:r>
            <a:r>
              <a:rPr lang="en-MY" dirty="0" smtClean="0"/>
              <a:t>- </a:t>
            </a:r>
            <a:r>
              <a:rPr lang="en-MY" dirty="0" err="1" smtClean="0"/>
              <a:t>NaN</a:t>
            </a:r>
            <a:r>
              <a:rPr lang="en-MY" dirty="0" smtClean="0"/>
              <a:t> </a:t>
            </a:r>
            <a:r>
              <a:rPr lang="en-MY" dirty="0"/>
              <a:t>is a JavaScript reserved word indicating that a number is not a legal number</a:t>
            </a:r>
            <a:r>
              <a:rPr lang="en-MY" dirty="0" smtClean="0"/>
              <a:t>.</a:t>
            </a:r>
          </a:p>
          <a:p>
            <a:pPr>
              <a:lnSpc>
                <a:spcPct val="150000"/>
              </a:lnSpc>
            </a:pPr>
            <a:r>
              <a:rPr lang="en-MY" b="1" dirty="0" smtClean="0"/>
              <a:t>Numbers </a:t>
            </a:r>
            <a:r>
              <a:rPr lang="en-MY" b="1" dirty="0"/>
              <a:t>Can be </a:t>
            </a:r>
            <a:r>
              <a:rPr lang="en-MY" b="1" dirty="0" smtClean="0"/>
              <a:t>Objects </a:t>
            </a:r>
            <a:r>
              <a:rPr lang="en-MY" dirty="0" smtClean="0"/>
              <a:t>- Numbers </a:t>
            </a:r>
            <a:r>
              <a:rPr lang="en-MY" dirty="0"/>
              <a:t>can also be defined as objects with the keyword new: </a:t>
            </a:r>
            <a:r>
              <a:rPr lang="en-MY" b="1" dirty="0" err="1"/>
              <a:t>var</a:t>
            </a:r>
            <a:r>
              <a:rPr lang="en-MY" b="1" dirty="0"/>
              <a:t> y = new Number(123</a:t>
            </a:r>
            <a:r>
              <a:rPr lang="en-MY" b="1" dirty="0" smtClean="0"/>
              <a:t>)</a:t>
            </a:r>
            <a:endParaRPr lang="en-MY" i="1" dirty="0"/>
          </a:p>
        </p:txBody>
      </p:sp>
    </p:spTree>
    <p:extLst>
      <p:ext uri="{BB962C8B-B14F-4D97-AF65-F5344CB8AC3E}">
        <p14:creationId xmlns:p14="http://schemas.microsoft.com/office/powerpoint/2010/main" val="25549832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Numbers Properties</a:t>
            </a:r>
            <a:endParaRPr lang="en-MY" sz="4800" dirty="0"/>
          </a:p>
        </p:txBody>
      </p:sp>
      <p:sp>
        <p:nvSpPr>
          <p:cNvPr id="3" name="Content Placeholder 2"/>
          <p:cNvSpPr>
            <a:spLocks noGrp="1"/>
          </p:cNvSpPr>
          <p:nvPr>
            <p:ph sz="quarter" idx="1"/>
          </p:nvPr>
        </p:nvSpPr>
        <p:spPr/>
        <p:txBody>
          <a:bodyPr>
            <a:normAutofit/>
          </a:bodyPr>
          <a:lstStyle/>
          <a:p>
            <a:pPr marL="114300" indent="0">
              <a:lnSpc>
                <a:spcPct val="150000"/>
              </a:lnSpc>
              <a:buNone/>
            </a:pPr>
            <a:r>
              <a:rPr lang="en-MY" dirty="0"/>
              <a:t>Number properties belongs to the JavaScript's number object wrapper called </a:t>
            </a:r>
            <a:r>
              <a:rPr lang="en-MY" b="1" dirty="0" smtClean="0"/>
              <a:t>Number</a:t>
            </a:r>
            <a:r>
              <a:rPr lang="en-MY" dirty="0" smtClean="0"/>
              <a:t>. </a:t>
            </a:r>
            <a:r>
              <a:rPr lang="en-MY" dirty="0"/>
              <a:t>Number </a:t>
            </a:r>
            <a:r>
              <a:rPr lang="en-MY" dirty="0" smtClean="0"/>
              <a:t>properties </a:t>
            </a:r>
            <a:r>
              <a:rPr lang="en-MY" dirty="0"/>
              <a:t>can only be accessed as </a:t>
            </a:r>
            <a:r>
              <a:rPr lang="en-MY" b="1" dirty="0" err="1"/>
              <a:t>Number</a:t>
            </a:r>
            <a:r>
              <a:rPr lang="en-MY" dirty="0" err="1"/>
              <a:t>.MAX_VALUE</a:t>
            </a:r>
            <a:r>
              <a:rPr lang="en-MY" dirty="0"/>
              <a:t>.</a:t>
            </a:r>
          </a:p>
          <a:p>
            <a:pPr marL="571500" indent="-457200">
              <a:lnSpc>
                <a:spcPct val="150000"/>
              </a:lnSpc>
              <a:buFont typeface="+mj-lt"/>
              <a:buAutoNum type="arabicPeriod"/>
            </a:pPr>
            <a:r>
              <a:rPr lang="en-MY" b="1" dirty="0" smtClean="0"/>
              <a:t>MAX_VALUE</a:t>
            </a:r>
            <a:r>
              <a:rPr lang="en-MY" dirty="0" smtClean="0"/>
              <a:t> - Returns </a:t>
            </a:r>
            <a:r>
              <a:rPr lang="en-MY" dirty="0"/>
              <a:t>the largest number possible in JavaScript</a:t>
            </a:r>
          </a:p>
          <a:p>
            <a:pPr marL="571500" indent="-457200">
              <a:lnSpc>
                <a:spcPct val="150000"/>
              </a:lnSpc>
              <a:buFont typeface="+mj-lt"/>
              <a:buAutoNum type="arabicPeriod"/>
            </a:pPr>
            <a:r>
              <a:rPr lang="en-MY" b="1" dirty="0" smtClean="0"/>
              <a:t>MIN_VALUE</a:t>
            </a:r>
            <a:r>
              <a:rPr lang="en-MY" dirty="0" smtClean="0"/>
              <a:t> - Returns </a:t>
            </a:r>
            <a:r>
              <a:rPr lang="en-MY" dirty="0"/>
              <a:t>the smallest number possible in JavaScript</a:t>
            </a:r>
          </a:p>
          <a:p>
            <a:pPr marL="571500" indent="-457200">
              <a:lnSpc>
                <a:spcPct val="150000"/>
              </a:lnSpc>
              <a:buFont typeface="+mj-lt"/>
              <a:buAutoNum type="arabicPeriod"/>
            </a:pPr>
            <a:r>
              <a:rPr lang="en-MY" b="1" dirty="0" err="1"/>
              <a:t>NaN</a:t>
            </a:r>
            <a:r>
              <a:rPr lang="en-MY" dirty="0"/>
              <a:t> - Represents a "Not-a-Number" value</a:t>
            </a:r>
          </a:p>
          <a:p>
            <a:pPr marL="571500" indent="-457200">
              <a:lnSpc>
                <a:spcPct val="150000"/>
              </a:lnSpc>
              <a:buFont typeface="+mj-lt"/>
              <a:buAutoNum type="arabicPeriod"/>
            </a:pPr>
            <a:r>
              <a:rPr lang="en-MY" b="1" dirty="0" smtClean="0"/>
              <a:t>NEGATIVE_INFINITY</a:t>
            </a:r>
            <a:r>
              <a:rPr lang="en-MY" dirty="0" smtClean="0"/>
              <a:t> - Represents </a:t>
            </a:r>
            <a:r>
              <a:rPr lang="en-MY" dirty="0"/>
              <a:t>negative infinity (returned on overflow)</a:t>
            </a:r>
          </a:p>
          <a:p>
            <a:pPr marL="571500" indent="-457200">
              <a:lnSpc>
                <a:spcPct val="150000"/>
              </a:lnSpc>
              <a:buFont typeface="+mj-lt"/>
              <a:buAutoNum type="arabicPeriod"/>
            </a:pPr>
            <a:r>
              <a:rPr lang="en-MY" b="1" dirty="0" smtClean="0"/>
              <a:t>POSITIVE_INFINITY</a:t>
            </a:r>
            <a:r>
              <a:rPr lang="en-MY" dirty="0" smtClean="0"/>
              <a:t> - Represents </a:t>
            </a:r>
            <a:r>
              <a:rPr lang="en-MY" dirty="0"/>
              <a:t>infinity (returned on overflow) </a:t>
            </a:r>
          </a:p>
        </p:txBody>
      </p:sp>
    </p:spTree>
    <p:extLst>
      <p:ext uri="{BB962C8B-B14F-4D97-AF65-F5344CB8AC3E}">
        <p14:creationId xmlns:p14="http://schemas.microsoft.com/office/powerpoint/2010/main" val="2432284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Numbers Methods</a:t>
            </a:r>
            <a:endParaRPr lang="en-MY" sz="4800" dirty="0"/>
          </a:p>
        </p:txBody>
      </p:sp>
      <p:sp>
        <p:nvSpPr>
          <p:cNvPr id="3" name="Content Placeholder 2"/>
          <p:cNvSpPr>
            <a:spLocks noGrp="1"/>
          </p:cNvSpPr>
          <p:nvPr>
            <p:ph sz="quarter" idx="1"/>
          </p:nvPr>
        </p:nvSpPr>
        <p:spPr/>
        <p:txBody>
          <a:bodyPr>
            <a:normAutofit lnSpcReduction="10000"/>
          </a:bodyPr>
          <a:lstStyle/>
          <a:p>
            <a:pPr marL="114300" indent="0">
              <a:lnSpc>
                <a:spcPct val="150000"/>
              </a:lnSpc>
              <a:buNone/>
            </a:pPr>
            <a:r>
              <a:rPr lang="en-MY" dirty="0" smtClean="0"/>
              <a:t>Usually, primitive </a:t>
            </a:r>
            <a:r>
              <a:rPr lang="en-MY" dirty="0"/>
              <a:t>values </a:t>
            </a:r>
            <a:r>
              <a:rPr lang="en-MY" dirty="0" smtClean="0"/>
              <a:t>cannot </a:t>
            </a:r>
            <a:r>
              <a:rPr lang="en-MY" dirty="0"/>
              <a:t>have properties and </a:t>
            </a:r>
            <a:r>
              <a:rPr lang="en-MY" dirty="0" smtClean="0"/>
              <a:t>methods. But in JavaScript</a:t>
            </a:r>
            <a:r>
              <a:rPr lang="en-MY" dirty="0"/>
              <a:t>, </a:t>
            </a:r>
            <a:r>
              <a:rPr lang="en-MY" dirty="0" smtClean="0"/>
              <a:t>primitive values are treated as objects. </a:t>
            </a:r>
            <a:r>
              <a:rPr lang="en-MY" i="1" dirty="0" smtClean="0"/>
              <a:t>Example 9.656</a:t>
            </a:r>
          </a:p>
          <a:p>
            <a:pPr marL="571500" indent="-457200">
              <a:lnSpc>
                <a:spcPct val="150000"/>
              </a:lnSpc>
              <a:buFont typeface="+mj-lt"/>
              <a:buAutoNum type="arabicPeriod"/>
            </a:pPr>
            <a:r>
              <a:rPr lang="en-MY" dirty="0" err="1"/>
              <a:t>toString</a:t>
            </a:r>
            <a:r>
              <a:rPr lang="en-MY" dirty="0" smtClean="0"/>
              <a:t>() - </a:t>
            </a:r>
            <a:r>
              <a:rPr lang="en-MY" dirty="0"/>
              <a:t>returns a number as a </a:t>
            </a:r>
            <a:r>
              <a:rPr lang="en-MY" dirty="0" smtClean="0"/>
              <a:t>string</a:t>
            </a:r>
          </a:p>
          <a:p>
            <a:pPr marL="571500" indent="-457200">
              <a:lnSpc>
                <a:spcPct val="150000"/>
              </a:lnSpc>
              <a:buFont typeface="+mj-lt"/>
              <a:buAutoNum type="arabicPeriod"/>
            </a:pPr>
            <a:r>
              <a:rPr lang="en-MY" dirty="0" err="1" smtClean="0"/>
              <a:t>toExponential</a:t>
            </a:r>
            <a:r>
              <a:rPr lang="en-MY" dirty="0" smtClean="0"/>
              <a:t>()</a:t>
            </a:r>
          </a:p>
          <a:p>
            <a:pPr marL="571500" indent="-457200">
              <a:lnSpc>
                <a:spcPct val="150000"/>
              </a:lnSpc>
              <a:buFont typeface="+mj-lt"/>
              <a:buAutoNum type="arabicPeriod"/>
            </a:pPr>
            <a:r>
              <a:rPr lang="en-MY" dirty="0" err="1" smtClean="0"/>
              <a:t>toFixed</a:t>
            </a:r>
            <a:r>
              <a:rPr lang="en-MY" dirty="0" smtClean="0"/>
              <a:t>() - a specified number of decimals </a:t>
            </a:r>
            <a:r>
              <a:rPr lang="en-MY" i="1" dirty="0" smtClean="0"/>
              <a:t>[</a:t>
            </a:r>
            <a:r>
              <a:rPr lang="en-MY" i="1" dirty="0" err="1" smtClean="0"/>
              <a:t>toFixed</a:t>
            </a:r>
            <a:r>
              <a:rPr lang="en-MY" i="1" dirty="0" smtClean="0"/>
              <a:t>(2) =&gt; 9.66]</a:t>
            </a:r>
          </a:p>
          <a:p>
            <a:pPr marL="571500" indent="-457200">
              <a:lnSpc>
                <a:spcPct val="150000"/>
              </a:lnSpc>
              <a:buFont typeface="+mj-lt"/>
              <a:buAutoNum type="arabicPeriod"/>
            </a:pPr>
            <a:r>
              <a:rPr lang="en-MY" dirty="0" err="1" smtClean="0"/>
              <a:t>toPrecision</a:t>
            </a:r>
            <a:r>
              <a:rPr lang="en-MY" dirty="0"/>
              <a:t>() </a:t>
            </a:r>
            <a:r>
              <a:rPr lang="en-MY" dirty="0" smtClean="0"/>
              <a:t>- a </a:t>
            </a:r>
            <a:r>
              <a:rPr lang="en-MY" dirty="0"/>
              <a:t>specified </a:t>
            </a:r>
            <a:r>
              <a:rPr lang="en-MY" dirty="0" smtClean="0"/>
              <a:t>length </a:t>
            </a:r>
            <a:r>
              <a:rPr lang="en-MY" i="1" dirty="0"/>
              <a:t>[</a:t>
            </a:r>
            <a:r>
              <a:rPr lang="en-MY" i="1" dirty="0" err="1" smtClean="0"/>
              <a:t>toPrecision</a:t>
            </a:r>
            <a:r>
              <a:rPr lang="en-MY" i="1" dirty="0" smtClean="0"/>
              <a:t>(2</a:t>
            </a:r>
            <a:r>
              <a:rPr lang="en-MY" i="1" dirty="0"/>
              <a:t>) =&gt; </a:t>
            </a:r>
            <a:r>
              <a:rPr lang="en-MY" i="1" dirty="0" smtClean="0"/>
              <a:t>9.7]</a:t>
            </a:r>
          </a:p>
          <a:p>
            <a:pPr marL="571500" indent="-457200">
              <a:lnSpc>
                <a:spcPct val="150000"/>
              </a:lnSpc>
              <a:buFont typeface="+mj-lt"/>
              <a:buAutoNum type="arabicPeriod"/>
            </a:pPr>
            <a:r>
              <a:rPr lang="en-MY" dirty="0" err="1"/>
              <a:t>valueOf</a:t>
            </a:r>
            <a:r>
              <a:rPr lang="en-MY" dirty="0"/>
              <a:t>() </a:t>
            </a:r>
            <a:endParaRPr lang="en-MY" dirty="0" smtClean="0"/>
          </a:p>
          <a:p>
            <a:pPr marL="571500" indent="-457200">
              <a:lnSpc>
                <a:spcPct val="150000"/>
              </a:lnSpc>
              <a:buFont typeface="+mj-lt"/>
              <a:buAutoNum type="arabicPeriod"/>
            </a:pPr>
            <a:r>
              <a:rPr lang="en-MY" dirty="0" smtClean="0"/>
              <a:t>Number() - returns </a:t>
            </a:r>
            <a:r>
              <a:rPr lang="en-MY" dirty="0"/>
              <a:t>a number</a:t>
            </a:r>
            <a:endParaRPr lang="en-MY" dirty="0" smtClean="0"/>
          </a:p>
          <a:p>
            <a:pPr marL="571500" indent="-457200">
              <a:lnSpc>
                <a:spcPct val="150000"/>
              </a:lnSpc>
              <a:buFont typeface="+mj-lt"/>
              <a:buAutoNum type="arabicPeriod"/>
            </a:pPr>
            <a:r>
              <a:rPr lang="en-MY" dirty="0" err="1"/>
              <a:t>parseInt</a:t>
            </a:r>
            <a:r>
              <a:rPr lang="en-MY" dirty="0"/>
              <a:t>() </a:t>
            </a:r>
            <a:r>
              <a:rPr lang="en-MY" dirty="0" smtClean="0"/>
              <a:t> - </a:t>
            </a:r>
            <a:r>
              <a:rPr lang="en-MY" dirty="0"/>
              <a:t>returns </a:t>
            </a:r>
            <a:r>
              <a:rPr lang="en-MY" dirty="0" smtClean="0"/>
              <a:t>an integer</a:t>
            </a:r>
          </a:p>
          <a:p>
            <a:pPr marL="571500" indent="-457200">
              <a:lnSpc>
                <a:spcPct val="150000"/>
              </a:lnSpc>
              <a:buFont typeface="+mj-lt"/>
              <a:buAutoNum type="arabicPeriod"/>
            </a:pPr>
            <a:r>
              <a:rPr lang="en-MY" dirty="0" err="1" smtClean="0"/>
              <a:t>parseFloat</a:t>
            </a:r>
            <a:r>
              <a:rPr lang="en-MY" dirty="0" smtClean="0"/>
              <a:t>() - </a:t>
            </a:r>
            <a:r>
              <a:rPr lang="en-MY" dirty="0"/>
              <a:t>returns a floating point number</a:t>
            </a:r>
          </a:p>
        </p:txBody>
      </p:sp>
    </p:spTree>
    <p:extLst>
      <p:ext uri="{BB962C8B-B14F-4D97-AF65-F5344CB8AC3E}">
        <p14:creationId xmlns:p14="http://schemas.microsoft.com/office/powerpoint/2010/main" val="38356488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Math Object</a:t>
            </a:r>
            <a:endParaRPr lang="en-MY" sz="4800" dirty="0"/>
          </a:p>
        </p:txBody>
      </p:sp>
      <p:graphicFrame>
        <p:nvGraphicFramePr>
          <p:cNvPr id="4" name="Table 3"/>
          <p:cNvGraphicFramePr>
            <a:graphicFrameLocks noGrp="1"/>
          </p:cNvGraphicFramePr>
          <p:nvPr>
            <p:extLst>
              <p:ext uri="{D42A27DB-BD31-4B8C-83A1-F6EECF244321}">
                <p14:modId xmlns:p14="http://schemas.microsoft.com/office/powerpoint/2010/main" val="4089804269"/>
              </p:ext>
            </p:extLst>
          </p:nvPr>
        </p:nvGraphicFramePr>
        <p:xfrm>
          <a:off x="611560" y="1412776"/>
          <a:ext cx="7920880" cy="5486400"/>
        </p:xfrm>
        <a:graphic>
          <a:graphicData uri="http://schemas.openxmlformats.org/drawingml/2006/table">
            <a:tbl>
              <a:tblPr firstRow="1" bandRow="1">
                <a:tableStyleId>{5C22544A-7EE6-4342-B048-85BDC9FD1C3A}</a:tableStyleId>
              </a:tblPr>
              <a:tblGrid>
                <a:gridCol w="1904057"/>
                <a:gridCol w="6016823"/>
              </a:tblGrid>
              <a:tr h="0">
                <a:tc>
                  <a:txBody>
                    <a:bodyPr/>
                    <a:lstStyle/>
                    <a:p>
                      <a:pPr>
                        <a:lnSpc>
                          <a:spcPct val="150000"/>
                        </a:lnSpc>
                      </a:pPr>
                      <a:r>
                        <a:rPr lang="en-MY" sz="2000" dirty="0">
                          <a:solidFill>
                            <a:schemeClr val="tx1"/>
                          </a:solidFill>
                          <a:effectLst/>
                        </a:rPr>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a:solidFill>
                            <a:schemeClr val="tx1"/>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nSpc>
                          <a:spcPct val="150000"/>
                        </a:lnSpc>
                      </a:pPr>
                      <a:r>
                        <a:rPr lang="en-MY" sz="2000" dirty="0"/>
                        <a:t>abs(x)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a:t>Returns the absolute value of 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4024">
                <a:tc>
                  <a:txBody>
                    <a:bodyPr/>
                    <a:lstStyle/>
                    <a:p>
                      <a:pPr>
                        <a:lnSpc>
                          <a:spcPct val="150000"/>
                        </a:lnSpc>
                      </a:pPr>
                      <a:r>
                        <a:rPr lang="en-MY" sz="2000" dirty="0" err="1"/>
                        <a:t>acos</a:t>
                      </a:r>
                      <a:r>
                        <a:rPr lang="en-MY"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a:t>Returns the arccosine of x, in radians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7736">
                <a:tc>
                  <a:txBody>
                    <a:bodyPr/>
                    <a:lstStyle/>
                    <a:p>
                      <a:pPr>
                        <a:lnSpc>
                          <a:spcPct val="150000"/>
                        </a:lnSpc>
                      </a:pPr>
                      <a:r>
                        <a:rPr lang="en-MY" sz="2000" dirty="0" err="1"/>
                        <a:t>asin</a:t>
                      </a:r>
                      <a:r>
                        <a:rPr lang="en-MY"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a:t>Returns the arcsine of x, in radians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1448">
                <a:tc>
                  <a:txBody>
                    <a:bodyPr/>
                    <a:lstStyle/>
                    <a:p>
                      <a:pPr>
                        <a:lnSpc>
                          <a:spcPct val="150000"/>
                        </a:lnSpc>
                      </a:pPr>
                      <a:r>
                        <a:rPr lang="en-MY" sz="2000"/>
                        <a:t>atan(x)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a:t>Returns the arctangent of </a:t>
                      </a:r>
                      <a:r>
                        <a:rPr lang="en-MY" sz="2000" dirty="0" smtClean="0"/>
                        <a:t>x, in radians</a:t>
                      </a:r>
                      <a:endParaRPr lang="en-MY"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nSpc>
                          <a:spcPct val="150000"/>
                        </a:lnSpc>
                      </a:pPr>
                      <a:r>
                        <a:rPr lang="en-MY" sz="2000"/>
                        <a:t>atan2(y, 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a:t>Returns the arctangent of the quotient of its arguments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7160">
                <a:tc>
                  <a:txBody>
                    <a:bodyPr/>
                    <a:lstStyle/>
                    <a:p>
                      <a:pPr>
                        <a:lnSpc>
                          <a:spcPct val="150000"/>
                        </a:lnSpc>
                      </a:pPr>
                      <a:r>
                        <a:rPr lang="en-MY" sz="2000"/>
                        <a:t>ceil(x)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a:t>Returns the value of x rounded up to its nearest integer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0392">
                <a:tc>
                  <a:txBody>
                    <a:bodyPr/>
                    <a:lstStyle/>
                    <a:p>
                      <a:pPr>
                        <a:lnSpc>
                          <a:spcPct val="150000"/>
                        </a:lnSpc>
                      </a:pPr>
                      <a:r>
                        <a:rPr lang="en-MY" sz="2000"/>
                        <a:t>cos(x)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a:t>Returns the cosine of x (x is in radians)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nSpc>
                          <a:spcPct val="150000"/>
                        </a:lnSpc>
                      </a:pPr>
                      <a:r>
                        <a:rPr lang="en-MY" sz="2000"/>
                        <a:t>exp(x)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a:t>Returns the value of E</a:t>
                      </a:r>
                      <a:r>
                        <a:rPr lang="en-MY" sz="2000" baseline="30000" dirty="0"/>
                        <a:t>x</a:t>
                      </a:r>
                      <a:endParaRPr lang="en-MY"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nSpc>
                          <a:spcPct val="150000"/>
                        </a:lnSpc>
                      </a:pPr>
                      <a:r>
                        <a:rPr lang="en-MY" sz="2000"/>
                        <a:t>floor(x)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a:t>Returns </a:t>
                      </a:r>
                      <a:r>
                        <a:rPr lang="en-MY" sz="2000" dirty="0" smtClean="0"/>
                        <a:t>value </a:t>
                      </a:r>
                      <a:r>
                        <a:rPr lang="en-MY" sz="2000" dirty="0"/>
                        <a:t>of x rounded down to its nearest integer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193859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Math Object</a:t>
            </a:r>
            <a:endParaRPr lang="en-MY" sz="4800" dirty="0"/>
          </a:p>
        </p:txBody>
      </p:sp>
      <p:graphicFrame>
        <p:nvGraphicFramePr>
          <p:cNvPr id="4" name="Table 3"/>
          <p:cNvGraphicFramePr>
            <a:graphicFrameLocks noGrp="1"/>
          </p:cNvGraphicFramePr>
          <p:nvPr>
            <p:extLst>
              <p:ext uri="{D42A27DB-BD31-4B8C-83A1-F6EECF244321}">
                <p14:modId xmlns:p14="http://schemas.microsoft.com/office/powerpoint/2010/main" val="3023816320"/>
              </p:ext>
            </p:extLst>
          </p:nvPr>
        </p:nvGraphicFramePr>
        <p:xfrm>
          <a:off x="683568" y="1268760"/>
          <a:ext cx="7704859" cy="5486400"/>
        </p:xfrm>
        <a:graphic>
          <a:graphicData uri="http://schemas.openxmlformats.org/drawingml/2006/table">
            <a:tbl>
              <a:tblPr firstRow="1" bandRow="1">
                <a:tableStyleId>{5C22544A-7EE6-4342-B048-85BDC9FD1C3A}</a:tableStyleId>
              </a:tblPr>
              <a:tblGrid>
                <a:gridCol w="2115060"/>
                <a:gridCol w="5589799"/>
              </a:tblGrid>
              <a:tr h="0">
                <a:tc>
                  <a:txBody>
                    <a:bodyPr/>
                    <a:lstStyle/>
                    <a:p>
                      <a:pPr>
                        <a:lnSpc>
                          <a:spcPct val="150000"/>
                        </a:lnSpc>
                      </a:pPr>
                      <a:r>
                        <a:rPr lang="en-MY" sz="2000" dirty="0">
                          <a:solidFill>
                            <a:schemeClr val="tx1"/>
                          </a:solidFill>
                          <a:effectLst/>
                        </a:rPr>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a:solidFill>
                            <a:schemeClr val="tx1"/>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42096">
                <a:tc>
                  <a:txBody>
                    <a:bodyPr/>
                    <a:lstStyle/>
                    <a:p>
                      <a:pPr>
                        <a:lnSpc>
                          <a:spcPct val="150000"/>
                        </a:lnSpc>
                      </a:pPr>
                      <a:r>
                        <a:rPr lang="en-MY" sz="2000" dirty="0"/>
                        <a:t>log(x)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a:t>Returns the natural logarithm (base E) of 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25328">
                <a:tc>
                  <a:txBody>
                    <a:bodyPr/>
                    <a:lstStyle/>
                    <a:p>
                      <a:pPr>
                        <a:lnSpc>
                          <a:spcPct val="150000"/>
                        </a:lnSpc>
                      </a:pPr>
                      <a:r>
                        <a:rPr lang="en-MY" sz="2000"/>
                        <a:t>max(x, y, z, ..., 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a:t>Returns the number with the highest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nSpc>
                          <a:spcPct val="150000"/>
                        </a:lnSpc>
                      </a:pPr>
                      <a:r>
                        <a:rPr lang="en-MY" sz="2000"/>
                        <a:t>min(x, y, z, ..., 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a:t>Returns the number with the lowest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nSpc>
                          <a:spcPct val="150000"/>
                        </a:lnSpc>
                      </a:pPr>
                      <a:r>
                        <a:rPr lang="en-MY" sz="2000"/>
                        <a:t>pow(x, 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a:t>Returns the value of x to the power of 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3340">
                <a:tc>
                  <a:txBody>
                    <a:bodyPr/>
                    <a:lstStyle/>
                    <a:p>
                      <a:pPr>
                        <a:lnSpc>
                          <a:spcPct val="150000"/>
                        </a:lnSpc>
                      </a:pPr>
                      <a:r>
                        <a:rPr lang="en-MY" sz="2000"/>
                        <a:t>random()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a:t>Returns a random number between 0 and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30264">
                <a:tc>
                  <a:txBody>
                    <a:bodyPr/>
                    <a:lstStyle/>
                    <a:p>
                      <a:pPr>
                        <a:lnSpc>
                          <a:spcPct val="150000"/>
                        </a:lnSpc>
                      </a:pPr>
                      <a:r>
                        <a:rPr lang="en-MY" sz="2000"/>
                        <a:t>round(x)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a:t>Returns the value of x rounded to its nearest integer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nSpc>
                          <a:spcPct val="150000"/>
                        </a:lnSpc>
                      </a:pPr>
                      <a:r>
                        <a:rPr lang="en-MY" sz="2000" dirty="0"/>
                        <a:t>sin(x)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a:t>Returns the sine of x (x is in radians)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pPr>
                        <a:lnSpc>
                          <a:spcPct val="150000"/>
                        </a:lnSpc>
                      </a:pPr>
                      <a:r>
                        <a:rPr lang="en-MY" sz="2000" dirty="0" err="1"/>
                        <a:t>sqrt</a:t>
                      </a:r>
                      <a:r>
                        <a:rPr lang="en-MY" sz="2000" dirty="0"/>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a:t>Returns the square root of 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1968">
                <a:tc>
                  <a:txBody>
                    <a:bodyPr/>
                    <a:lstStyle/>
                    <a:p>
                      <a:pPr>
                        <a:lnSpc>
                          <a:spcPct val="150000"/>
                        </a:lnSpc>
                      </a:pPr>
                      <a:r>
                        <a:rPr lang="en-MY" sz="2000" dirty="0"/>
                        <a:t>tan(x)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a:t>Returns the tangent of an angle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6101151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a:t>Primitive Types </a:t>
            </a:r>
            <a:r>
              <a:rPr lang="en-MY" sz="4800" dirty="0" smtClean="0"/>
              <a:t>- Strings</a:t>
            </a:r>
            <a:endParaRPr lang="en-MY" sz="4800" dirty="0"/>
          </a:p>
        </p:txBody>
      </p:sp>
      <p:sp>
        <p:nvSpPr>
          <p:cNvPr id="3" name="Content Placeholder 2"/>
          <p:cNvSpPr>
            <a:spLocks noGrp="1"/>
          </p:cNvSpPr>
          <p:nvPr>
            <p:ph sz="quarter" idx="1"/>
          </p:nvPr>
        </p:nvSpPr>
        <p:spPr/>
        <p:txBody>
          <a:bodyPr>
            <a:noAutofit/>
          </a:bodyPr>
          <a:lstStyle/>
          <a:p>
            <a:pPr marL="114300" indent="0">
              <a:lnSpc>
                <a:spcPct val="160000"/>
              </a:lnSpc>
              <a:buNone/>
            </a:pPr>
            <a:r>
              <a:rPr lang="en-MY" dirty="0" smtClean="0"/>
              <a:t>Use either single quotation or double quotation.</a:t>
            </a:r>
            <a:endParaRPr lang="en-MY" dirty="0"/>
          </a:p>
          <a:p>
            <a:pPr>
              <a:lnSpc>
                <a:spcPct val="160000"/>
              </a:lnSpc>
            </a:pPr>
            <a:r>
              <a:rPr lang="en-MY" i="1" dirty="0" err="1"/>
              <a:t>var</a:t>
            </a:r>
            <a:r>
              <a:rPr lang="en-MY" i="1" dirty="0"/>
              <a:t> </a:t>
            </a:r>
            <a:r>
              <a:rPr lang="en-MY" i="1" dirty="0" err="1" smtClean="0"/>
              <a:t>firstName</a:t>
            </a:r>
            <a:r>
              <a:rPr lang="en-MY" i="1" dirty="0" smtClean="0"/>
              <a:t> </a:t>
            </a:r>
            <a:r>
              <a:rPr lang="en-MY" i="1" dirty="0"/>
              <a:t>=  </a:t>
            </a:r>
            <a:r>
              <a:rPr lang="en-MY" i="1" dirty="0" smtClean="0"/>
              <a:t>"Jane"; </a:t>
            </a:r>
            <a:endParaRPr lang="en-MY" i="1" dirty="0"/>
          </a:p>
          <a:p>
            <a:pPr marL="114300" indent="0">
              <a:lnSpc>
                <a:spcPct val="160000"/>
              </a:lnSpc>
              <a:buNone/>
            </a:pPr>
            <a:r>
              <a:rPr lang="en-MY" dirty="0" smtClean="0"/>
              <a:t>Using one within the other</a:t>
            </a:r>
            <a:endParaRPr lang="en-MY" b="1" dirty="0"/>
          </a:p>
          <a:p>
            <a:pPr>
              <a:lnSpc>
                <a:spcPct val="160000"/>
              </a:lnSpc>
            </a:pPr>
            <a:r>
              <a:rPr lang="en-MY" i="1" dirty="0" err="1"/>
              <a:t>var</a:t>
            </a:r>
            <a:r>
              <a:rPr lang="en-MY" i="1" dirty="0"/>
              <a:t> opinion = "It's alright</a:t>
            </a:r>
            <a:r>
              <a:rPr lang="en-MY" i="1" dirty="0" smtClean="0"/>
              <a:t>";</a:t>
            </a:r>
          </a:p>
          <a:p>
            <a:pPr>
              <a:lnSpc>
                <a:spcPct val="160000"/>
              </a:lnSpc>
            </a:pPr>
            <a:r>
              <a:rPr lang="en-MY" i="1" dirty="0" err="1"/>
              <a:t>var</a:t>
            </a:r>
            <a:r>
              <a:rPr lang="en-MY" i="1" dirty="0"/>
              <a:t> sentence = 'Billy said,  "How are you today?", and smiled</a:t>
            </a:r>
            <a:r>
              <a:rPr lang="en-MY" i="1" dirty="0" smtClean="0"/>
              <a:t>.';</a:t>
            </a:r>
            <a:r>
              <a:rPr lang="en-MY" dirty="0" smtClean="0"/>
              <a:t> </a:t>
            </a:r>
            <a:endParaRPr lang="en-MY" dirty="0"/>
          </a:p>
          <a:p>
            <a:pPr marL="114300" indent="0">
              <a:lnSpc>
                <a:spcPct val="160000"/>
              </a:lnSpc>
              <a:buNone/>
            </a:pPr>
            <a:r>
              <a:rPr lang="en-MY" dirty="0" smtClean="0"/>
              <a:t>Using backslash</a:t>
            </a:r>
            <a:endParaRPr lang="en-MY" b="1" dirty="0"/>
          </a:p>
          <a:p>
            <a:pPr>
              <a:lnSpc>
                <a:spcPct val="160000"/>
              </a:lnSpc>
            </a:pPr>
            <a:r>
              <a:rPr lang="en-MY" i="1" dirty="0" err="1"/>
              <a:t>var</a:t>
            </a:r>
            <a:r>
              <a:rPr lang="en-MY" i="1" dirty="0"/>
              <a:t> sentence = "Billy said, \"How are you today?\", and smiled."; </a:t>
            </a:r>
            <a:endParaRPr lang="en-MY" i="1" dirty="0" smtClean="0"/>
          </a:p>
          <a:p>
            <a:pPr>
              <a:lnSpc>
                <a:spcPct val="160000"/>
              </a:lnSpc>
            </a:pPr>
            <a:r>
              <a:rPr lang="en-MY" i="1" dirty="0" err="1"/>
              <a:t>var</a:t>
            </a:r>
            <a:r>
              <a:rPr lang="en-MY" i="1" dirty="0"/>
              <a:t> opinion = 'It\'s alright</a:t>
            </a:r>
            <a:r>
              <a:rPr lang="en-MY" i="1" dirty="0" smtClean="0"/>
              <a:t>';</a:t>
            </a:r>
            <a:endParaRPr lang="en-MY" i="1" dirty="0"/>
          </a:p>
        </p:txBody>
      </p:sp>
    </p:spTree>
    <p:extLst>
      <p:ext uri="{BB962C8B-B14F-4D97-AF65-F5344CB8AC3E}">
        <p14:creationId xmlns:p14="http://schemas.microsoft.com/office/powerpoint/2010/main" val="1278202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ECMA Script 6</a:t>
            </a:r>
            <a:endParaRPr lang="en-MY" dirty="0"/>
          </a:p>
        </p:txBody>
      </p:sp>
      <p:sp>
        <p:nvSpPr>
          <p:cNvPr id="3" name="Content Placeholder 2"/>
          <p:cNvSpPr>
            <a:spLocks noGrp="1"/>
          </p:cNvSpPr>
          <p:nvPr>
            <p:ph sz="half" idx="1"/>
          </p:nvPr>
        </p:nvSpPr>
        <p:spPr/>
        <p:txBody>
          <a:bodyPr>
            <a:normAutofit lnSpcReduction="10000"/>
          </a:bodyPr>
          <a:lstStyle/>
          <a:p>
            <a:pPr marL="457200" indent="-457200">
              <a:lnSpc>
                <a:spcPct val="150000"/>
              </a:lnSpc>
              <a:buFont typeface="+mj-lt"/>
              <a:buAutoNum type="arabicPeriod"/>
            </a:pPr>
            <a:r>
              <a:rPr lang="en-MY" sz="2200" dirty="0"/>
              <a:t>Support for constants </a:t>
            </a:r>
            <a:endParaRPr lang="en-MY" sz="2200" dirty="0" smtClean="0"/>
          </a:p>
          <a:p>
            <a:pPr marL="457200" indent="-457200">
              <a:lnSpc>
                <a:spcPct val="150000"/>
              </a:lnSpc>
              <a:buFont typeface="+mj-lt"/>
              <a:buAutoNum type="arabicPeriod"/>
            </a:pPr>
            <a:r>
              <a:rPr lang="en-MY" sz="2200" dirty="0" smtClean="0"/>
              <a:t>Block </a:t>
            </a:r>
            <a:r>
              <a:rPr lang="en-MY" sz="2200" dirty="0"/>
              <a:t>Scope </a:t>
            </a:r>
            <a:endParaRPr lang="en-MY" sz="2200" dirty="0" smtClean="0"/>
          </a:p>
          <a:p>
            <a:pPr marL="457200" indent="-457200">
              <a:lnSpc>
                <a:spcPct val="150000"/>
              </a:lnSpc>
              <a:buFont typeface="+mj-lt"/>
              <a:buAutoNum type="arabicPeriod"/>
            </a:pPr>
            <a:r>
              <a:rPr lang="en-MY" sz="2200" dirty="0" smtClean="0"/>
              <a:t>Arrow </a:t>
            </a:r>
            <a:r>
              <a:rPr lang="en-MY" sz="2200" dirty="0"/>
              <a:t>Functions </a:t>
            </a:r>
            <a:endParaRPr lang="en-MY" sz="2200" dirty="0" smtClean="0"/>
          </a:p>
          <a:p>
            <a:pPr marL="457200" indent="-457200">
              <a:lnSpc>
                <a:spcPct val="150000"/>
              </a:lnSpc>
              <a:buFont typeface="+mj-lt"/>
              <a:buAutoNum type="arabicPeriod"/>
            </a:pPr>
            <a:r>
              <a:rPr lang="en-MY" sz="2200" dirty="0" smtClean="0"/>
              <a:t>Extended </a:t>
            </a:r>
            <a:r>
              <a:rPr lang="en-MY" sz="2200" dirty="0"/>
              <a:t>Parameter Handling </a:t>
            </a:r>
            <a:endParaRPr lang="en-MY" sz="2200" dirty="0" smtClean="0"/>
          </a:p>
          <a:p>
            <a:pPr marL="457200" indent="-457200">
              <a:lnSpc>
                <a:spcPct val="150000"/>
              </a:lnSpc>
              <a:buFont typeface="+mj-lt"/>
              <a:buAutoNum type="arabicPeriod"/>
            </a:pPr>
            <a:r>
              <a:rPr lang="en-MY" sz="2200" dirty="0" smtClean="0"/>
              <a:t>Template </a:t>
            </a:r>
            <a:r>
              <a:rPr lang="en-MY" sz="2200" dirty="0"/>
              <a:t>Literals </a:t>
            </a:r>
            <a:endParaRPr lang="en-MY" sz="2200" dirty="0" smtClean="0"/>
          </a:p>
          <a:p>
            <a:pPr marL="457200" indent="-457200">
              <a:lnSpc>
                <a:spcPct val="150000"/>
              </a:lnSpc>
              <a:buFont typeface="+mj-lt"/>
              <a:buAutoNum type="arabicPeriod"/>
            </a:pPr>
            <a:r>
              <a:rPr lang="en-MY" sz="2200" dirty="0" smtClean="0"/>
              <a:t>Extended </a:t>
            </a:r>
            <a:r>
              <a:rPr lang="en-MY" sz="2200" dirty="0"/>
              <a:t>Literals </a:t>
            </a:r>
            <a:endParaRPr lang="en-MY" sz="2200" dirty="0" smtClean="0"/>
          </a:p>
          <a:p>
            <a:pPr marL="457200" indent="-457200">
              <a:lnSpc>
                <a:spcPct val="150000"/>
              </a:lnSpc>
              <a:buFont typeface="+mj-lt"/>
              <a:buAutoNum type="arabicPeriod"/>
            </a:pPr>
            <a:r>
              <a:rPr lang="en-MY" sz="2200" dirty="0" smtClean="0"/>
              <a:t>Enhanced </a:t>
            </a:r>
            <a:r>
              <a:rPr lang="en-MY" sz="2200" dirty="0"/>
              <a:t>Object Properties </a:t>
            </a:r>
            <a:endParaRPr lang="en-MY" sz="2200" dirty="0" smtClean="0"/>
          </a:p>
          <a:p>
            <a:pPr marL="457200" indent="-457200">
              <a:lnSpc>
                <a:spcPct val="150000"/>
              </a:lnSpc>
              <a:buFont typeface="+mj-lt"/>
              <a:buAutoNum type="arabicPeriod"/>
            </a:pPr>
            <a:r>
              <a:rPr lang="en-MY" sz="2200" dirty="0" smtClean="0"/>
              <a:t>De-structuring </a:t>
            </a:r>
            <a:r>
              <a:rPr lang="en-MY" sz="2200" dirty="0"/>
              <a:t>Assignment</a:t>
            </a:r>
          </a:p>
        </p:txBody>
      </p:sp>
      <p:sp>
        <p:nvSpPr>
          <p:cNvPr id="4" name="Content Placeholder 3"/>
          <p:cNvSpPr>
            <a:spLocks noGrp="1"/>
          </p:cNvSpPr>
          <p:nvPr>
            <p:ph sz="half" idx="2"/>
          </p:nvPr>
        </p:nvSpPr>
        <p:spPr/>
        <p:txBody>
          <a:bodyPr>
            <a:normAutofit lnSpcReduction="10000"/>
          </a:bodyPr>
          <a:lstStyle/>
          <a:p>
            <a:pPr marL="457200" indent="-457200">
              <a:lnSpc>
                <a:spcPct val="160000"/>
              </a:lnSpc>
              <a:buFont typeface="+mj-lt"/>
              <a:buAutoNum type="arabicPeriod" startAt="9"/>
            </a:pPr>
            <a:r>
              <a:rPr lang="en-MY" sz="2200" dirty="0"/>
              <a:t>Modules </a:t>
            </a:r>
            <a:endParaRPr lang="en-MY" sz="2200" dirty="0" smtClean="0"/>
          </a:p>
          <a:p>
            <a:pPr marL="457200" indent="-457200">
              <a:lnSpc>
                <a:spcPct val="160000"/>
              </a:lnSpc>
              <a:buFont typeface="+mj-lt"/>
              <a:buAutoNum type="arabicPeriod" startAt="9"/>
            </a:pPr>
            <a:r>
              <a:rPr lang="en-MY" sz="2200" dirty="0" smtClean="0"/>
              <a:t>Classes </a:t>
            </a:r>
          </a:p>
          <a:p>
            <a:pPr marL="457200" indent="-457200">
              <a:lnSpc>
                <a:spcPct val="160000"/>
              </a:lnSpc>
              <a:buFont typeface="+mj-lt"/>
              <a:buAutoNum type="arabicPeriod" startAt="9"/>
            </a:pPr>
            <a:r>
              <a:rPr lang="en-MY" sz="2200" dirty="0" smtClean="0"/>
              <a:t>Iterators </a:t>
            </a:r>
          </a:p>
          <a:p>
            <a:pPr marL="457200" indent="-457200">
              <a:lnSpc>
                <a:spcPct val="160000"/>
              </a:lnSpc>
              <a:buFont typeface="+mj-lt"/>
              <a:buAutoNum type="arabicPeriod" startAt="9"/>
            </a:pPr>
            <a:r>
              <a:rPr lang="en-MY" sz="2200" dirty="0" smtClean="0"/>
              <a:t>Generators </a:t>
            </a:r>
          </a:p>
          <a:p>
            <a:pPr marL="457200" indent="-457200">
              <a:lnSpc>
                <a:spcPct val="160000"/>
              </a:lnSpc>
              <a:buFont typeface="+mj-lt"/>
              <a:buAutoNum type="arabicPeriod" startAt="9"/>
            </a:pPr>
            <a:r>
              <a:rPr lang="en-MY" sz="2200" dirty="0" smtClean="0"/>
              <a:t>Collections </a:t>
            </a:r>
          </a:p>
          <a:p>
            <a:pPr marL="457200" indent="-457200">
              <a:lnSpc>
                <a:spcPct val="160000"/>
              </a:lnSpc>
              <a:buFont typeface="+mj-lt"/>
              <a:buAutoNum type="arabicPeriod" startAt="9"/>
            </a:pPr>
            <a:r>
              <a:rPr lang="en-MY" sz="2200" dirty="0" smtClean="0"/>
              <a:t>New </a:t>
            </a:r>
            <a:r>
              <a:rPr lang="en-MY" sz="2200" dirty="0"/>
              <a:t>built in methods for various classes </a:t>
            </a:r>
            <a:endParaRPr lang="en-MY" sz="2200" dirty="0" smtClean="0"/>
          </a:p>
          <a:p>
            <a:pPr marL="457200" indent="-457200">
              <a:lnSpc>
                <a:spcPct val="160000"/>
              </a:lnSpc>
              <a:buFont typeface="+mj-lt"/>
              <a:buAutoNum type="arabicPeriod" startAt="9"/>
            </a:pPr>
            <a:r>
              <a:rPr lang="en-MY" sz="2200" dirty="0" smtClean="0"/>
              <a:t>Promises</a:t>
            </a:r>
            <a:endParaRPr lang="en-MY" sz="2200" dirty="0"/>
          </a:p>
        </p:txBody>
      </p:sp>
    </p:spTree>
    <p:extLst>
      <p:ext uri="{BB962C8B-B14F-4D97-AF65-F5344CB8AC3E}">
        <p14:creationId xmlns:p14="http://schemas.microsoft.com/office/powerpoint/2010/main" val="42245055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Strings Methods</a:t>
            </a:r>
            <a:endParaRPr lang="en-MY" dirty="0"/>
          </a:p>
        </p:txBody>
      </p:sp>
      <p:sp>
        <p:nvSpPr>
          <p:cNvPr id="4" name="Content Placeholder 2"/>
          <p:cNvSpPr txBox="1">
            <a:spLocks/>
          </p:cNvSpPr>
          <p:nvPr/>
        </p:nvSpPr>
        <p:spPr>
          <a:xfrm>
            <a:off x="457200" y="2213208"/>
            <a:ext cx="4041648" cy="4168120"/>
          </a:xfrm>
          <a:prstGeom prst="rect">
            <a:avLst/>
          </a:prstGeom>
        </p:spPr>
        <p:txBody>
          <a:bodyPr>
            <a:normAutofit/>
          </a:bodyPr>
          <a:lstStyle>
            <a:lvl1pPr marL="457200" indent="-457200" algn="l" rtl="0" eaLnBrk="1" latinLnBrk="0" hangingPunct="1">
              <a:lnSpc>
                <a:spcPct val="150000"/>
              </a:lnSpc>
              <a:spcBef>
                <a:spcPts val="600"/>
              </a:spcBef>
              <a:buClr>
                <a:schemeClr val="tx1"/>
              </a:buClr>
              <a:buSzPct val="76000"/>
              <a:buFont typeface="+mj-lt"/>
              <a:buAutoNum type="arabicPeriod"/>
              <a:defRPr kumimoji="0" sz="2000" kern="1200">
                <a:solidFill>
                  <a:schemeClr val="tx1"/>
                </a:solidFill>
                <a:latin typeface="+mn-lt"/>
                <a:ea typeface="+mn-ea"/>
                <a:cs typeface="+mn-cs"/>
              </a:defRPr>
            </a:lvl1pPr>
            <a:lvl2pPr marL="731520" indent="-457200" algn="l" rtl="0" eaLnBrk="1" latinLnBrk="0" hangingPunct="1">
              <a:lnSpc>
                <a:spcPct val="150000"/>
              </a:lnSpc>
              <a:spcBef>
                <a:spcPts val="500"/>
              </a:spcBef>
              <a:buClr>
                <a:schemeClr val="tx1"/>
              </a:buClr>
              <a:buSzPct val="76000"/>
              <a:buFont typeface="+mj-lt"/>
              <a:buAutoNum type="arabicPeriod"/>
              <a:defRPr kumimoji="0" sz="2000" kern="1200">
                <a:solidFill>
                  <a:schemeClr val="tx2"/>
                </a:solidFill>
                <a:latin typeface="+mn-lt"/>
                <a:ea typeface="+mn-ea"/>
                <a:cs typeface="+mn-cs"/>
              </a:defRPr>
            </a:lvl2pPr>
            <a:lvl3pPr marL="1051560" indent="-457200" algn="l" rtl="0" eaLnBrk="1" latinLnBrk="0" hangingPunct="1">
              <a:lnSpc>
                <a:spcPct val="150000"/>
              </a:lnSpc>
              <a:spcBef>
                <a:spcPts val="500"/>
              </a:spcBef>
              <a:buClr>
                <a:schemeClr val="tx1"/>
              </a:buClr>
              <a:buSzPct val="76000"/>
              <a:buFont typeface="+mj-lt"/>
              <a:buAutoNum type="arabicPeriod"/>
              <a:defRPr kumimoji="0" sz="2000" kern="1200">
                <a:solidFill>
                  <a:schemeClr val="tx1"/>
                </a:solidFill>
                <a:latin typeface="+mn-lt"/>
                <a:ea typeface="+mn-ea"/>
                <a:cs typeface="+mn-cs"/>
              </a:defRPr>
            </a:lvl3pPr>
            <a:lvl4pPr marL="1325880" indent="-457200" algn="l" rtl="0" eaLnBrk="1" latinLnBrk="0" hangingPunct="1">
              <a:lnSpc>
                <a:spcPct val="150000"/>
              </a:lnSpc>
              <a:spcBef>
                <a:spcPts val="400"/>
              </a:spcBef>
              <a:buClr>
                <a:schemeClr val="tx1"/>
              </a:buClr>
              <a:buSzPct val="70000"/>
              <a:buFont typeface="+mj-lt"/>
              <a:buAutoNum type="arabicPeriod"/>
              <a:defRPr kumimoji="0" sz="2000" kern="1200">
                <a:solidFill>
                  <a:schemeClr val="tx1"/>
                </a:solidFill>
                <a:latin typeface="+mn-lt"/>
                <a:ea typeface="+mn-ea"/>
                <a:cs typeface="+mn-cs"/>
              </a:defRPr>
            </a:lvl4pPr>
            <a:lvl5pPr marL="1600200" indent="-457200" algn="l" rtl="0" eaLnBrk="1" latinLnBrk="0" hangingPunct="1">
              <a:lnSpc>
                <a:spcPct val="150000"/>
              </a:lnSpc>
              <a:spcBef>
                <a:spcPts val="300"/>
              </a:spcBef>
              <a:buClr>
                <a:schemeClr val="tx1"/>
              </a:buClr>
              <a:buSzPct val="70000"/>
              <a:buFont typeface="+mj-lt"/>
              <a:buAutoNum type="arabicPeriod"/>
              <a:defRPr kumimoji="0" sz="20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MY" sz="2200" dirty="0" smtClean="0"/>
              <a:t>length </a:t>
            </a:r>
          </a:p>
          <a:p>
            <a:r>
              <a:rPr lang="en-MY" sz="2200" dirty="0" err="1" smtClean="0"/>
              <a:t>indexOf</a:t>
            </a:r>
            <a:r>
              <a:rPr lang="en-MY" sz="2200" dirty="0" smtClean="0"/>
              <a:t>() </a:t>
            </a:r>
          </a:p>
          <a:p>
            <a:r>
              <a:rPr lang="en-MY" sz="2200" dirty="0" err="1" smtClean="0"/>
              <a:t>lastIndexOf</a:t>
            </a:r>
            <a:r>
              <a:rPr lang="en-MY" sz="2200" dirty="0" smtClean="0"/>
              <a:t>()</a:t>
            </a:r>
          </a:p>
          <a:p>
            <a:r>
              <a:rPr lang="en-MY" sz="2200" dirty="0" smtClean="0"/>
              <a:t>search() </a:t>
            </a:r>
          </a:p>
          <a:p>
            <a:r>
              <a:rPr lang="en-MY" sz="2200" dirty="0" smtClean="0"/>
              <a:t>slice()</a:t>
            </a:r>
          </a:p>
          <a:p>
            <a:r>
              <a:rPr lang="en-MY" sz="2200" dirty="0" smtClean="0"/>
              <a:t>substring()</a:t>
            </a:r>
          </a:p>
          <a:p>
            <a:r>
              <a:rPr lang="en-MY" sz="2200" dirty="0" err="1" smtClean="0"/>
              <a:t>substr</a:t>
            </a:r>
            <a:r>
              <a:rPr lang="en-MY" sz="2200" dirty="0" smtClean="0"/>
              <a:t>()</a:t>
            </a:r>
            <a:endParaRPr lang="en-MY" sz="2200" dirty="0"/>
          </a:p>
        </p:txBody>
      </p:sp>
      <p:sp>
        <p:nvSpPr>
          <p:cNvPr id="5" name="Content Placeholder 3"/>
          <p:cNvSpPr txBox="1">
            <a:spLocks/>
          </p:cNvSpPr>
          <p:nvPr/>
        </p:nvSpPr>
        <p:spPr>
          <a:xfrm>
            <a:off x="4632198" y="2213208"/>
            <a:ext cx="4041648" cy="4165072"/>
          </a:xfrm>
          <a:prstGeom prst="rect">
            <a:avLst/>
          </a:prstGeom>
        </p:spPr>
        <p:txBody>
          <a:bodyPr>
            <a:normAutofit/>
          </a:bodyPr>
          <a:lstStyle>
            <a:lvl1pPr marL="274320" indent="-274320" algn="l" rtl="0" eaLnBrk="1" latinLnBrk="0" hangingPunct="1">
              <a:spcBef>
                <a:spcPts val="600"/>
              </a:spcBef>
              <a:buClr>
                <a:schemeClr val="accent1"/>
              </a:buClr>
              <a:buSzPct val="76000"/>
              <a:buFont typeface="Wingdings 3"/>
              <a:buChar char=""/>
              <a:defRPr kumimoji="0" sz="20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20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20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457200" indent="-457200">
              <a:lnSpc>
                <a:spcPct val="150000"/>
              </a:lnSpc>
              <a:buFont typeface="+mj-lt"/>
              <a:buAutoNum type="arabicPeriod" startAt="8"/>
            </a:pPr>
            <a:r>
              <a:rPr lang="en-MY" sz="2200" dirty="0" smtClean="0"/>
              <a:t>replace()</a:t>
            </a:r>
          </a:p>
          <a:p>
            <a:pPr marL="457200" indent="-457200">
              <a:lnSpc>
                <a:spcPct val="150000"/>
              </a:lnSpc>
              <a:buFont typeface="+mj-lt"/>
              <a:buAutoNum type="arabicPeriod" startAt="8"/>
            </a:pPr>
            <a:r>
              <a:rPr lang="en-MY" sz="2200" dirty="0" err="1" smtClean="0"/>
              <a:t>toUpperCase</a:t>
            </a:r>
            <a:r>
              <a:rPr lang="en-MY" sz="2200" dirty="0" smtClean="0"/>
              <a:t>()</a:t>
            </a:r>
          </a:p>
          <a:p>
            <a:pPr marL="457200" indent="-457200">
              <a:lnSpc>
                <a:spcPct val="150000"/>
              </a:lnSpc>
              <a:buFont typeface="+mj-lt"/>
              <a:buAutoNum type="arabicPeriod" startAt="8"/>
            </a:pPr>
            <a:r>
              <a:rPr lang="en-MY" sz="2200" dirty="0" err="1" smtClean="0"/>
              <a:t>toLowerCase</a:t>
            </a:r>
            <a:r>
              <a:rPr lang="en-MY" sz="2200" dirty="0" smtClean="0"/>
              <a:t>()</a:t>
            </a:r>
          </a:p>
          <a:p>
            <a:pPr marL="457200" indent="-457200">
              <a:lnSpc>
                <a:spcPct val="150000"/>
              </a:lnSpc>
              <a:buFont typeface="+mj-lt"/>
              <a:buAutoNum type="arabicPeriod" startAt="8"/>
            </a:pPr>
            <a:r>
              <a:rPr lang="en-MY" sz="2200" dirty="0" err="1" smtClean="0"/>
              <a:t>concat</a:t>
            </a:r>
            <a:r>
              <a:rPr lang="en-MY" sz="2200" dirty="0" smtClean="0"/>
              <a:t>()</a:t>
            </a:r>
          </a:p>
          <a:p>
            <a:pPr marL="457200" indent="-457200">
              <a:lnSpc>
                <a:spcPct val="150000"/>
              </a:lnSpc>
              <a:buFont typeface="+mj-lt"/>
              <a:buAutoNum type="arabicPeriod" startAt="8"/>
            </a:pPr>
            <a:r>
              <a:rPr lang="en-MY" sz="2200" dirty="0" err="1" smtClean="0"/>
              <a:t>charAt</a:t>
            </a:r>
            <a:r>
              <a:rPr lang="en-MY" sz="2200" dirty="0" smtClean="0"/>
              <a:t>()</a:t>
            </a:r>
          </a:p>
          <a:p>
            <a:pPr marL="457200" indent="-457200">
              <a:lnSpc>
                <a:spcPct val="150000"/>
              </a:lnSpc>
              <a:buFont typeface="+mj-lt"/>
              <a:buAutoNum type="arabicPeriod" startAt="8"/>
            </a:pPr>
            <a:r>
              <a:rPr lang="en-MY" sz="2200" dirty="0" err="1" smtClean="0"/>
              <a:t>charCodeAt</a:t>
            </a:r>
            <a:r>
              <a:rPr lang="en-MY" sz="2200" dirty="0" smtClean="0"/>
              <a:t>()</a:t>
            </a:r>
          </a:p>
          <a:p>
            <a:pPr marL="571500" indent="-457200">
              <a:lnSpc>
                <a:spcPct val="150000"/>
              </a:lnSpc>
              <a:buFont typeface="+mj-lt"/>
              <a:buAutoNum type="arabicPeriod" startAt="8"/>
            </a:pPr>
            <a:endParaRPr lang="en-MY" sz="2200" dirty="0" smtClean="0"/>
          </a:p>
          <a:p>
            <a:pPr marL="571500" indent="-457200">
              <a:lnSpc>
                <a:spcPct val="150000"/>
              </a:lnSpc>
              <a:buFont typeface="+mj-lt"/>
              <a:buAutoNum type="arabicPeriod" startAt="8"/>
            </a:pPr>
            <a:endParaRPr lang="en-MY" sz="2200" dirty="0" smtClean="0"/>
          </a:p>
          <a:p>
            <a:pPr marL="457200" indent="-457200">
              <a:lnSpc>
                <a:spcPct val="150000"/>
              </a:lnSpc>
              <a:buFont typeface="+mj-lt"/>
              <a:buAutoNum type="arabicPeriod" startAt="8"/>
            </a:pPr>
            <a:endParaRPr lang="en-MY" sz="2200" dirty="0"/>
          </a:p>
        </p:txBody>
      </p:sp>
      <p:sp>
        <p:nvSpPr>
          <p:cNvPr id="6" name="TextBox 5"/>
          <p:cNvSpPr txBox="1"/>
          <p:nvPr/>
        </p:nvSpPr>
        <p:spPr>
          <a:xfrm>
            <a:off x="467544" y="1512436"/>
            <a:ext cx="8208912" cy="553998"/>
          </a:xfrm>
          <a:prstGeom prst="rect">
            <a:avLst/>
          </a:prstGeom>
          <a:noFill/>
        </p:spPr>
        <p:txBody>
          <a:bodyPr wrap="square" rtlCol="0">
            <a:spAutoFit/>
          </a:bodyPr>
          <a:lstStyle/>
          <a:p>
            <a:pPr>
              <a:lnSpc>
                <a:spcPct val="150000"/>
              </a:lnSpc>
            </a:pPr>
            <a:r>
              <a:rPr lang="en-MY" sz="2000" dirty="0" smtClean="0"/>
              <a:t>String methods help to work with strings.</a:t>
            </a:r>
            <a:endParaRPr lang="en-MY" sz="2000" dirty="0"/>
          </a:p>
        </p:txBody>
      </p:sp>
    </p:spTree>
    <p:extLst>
      <p:ext uri="{BB962C8B-B14F-4D97-AF65-F5344CB8AC3E}">
        <p14:creationId xmlns:p14="http://schemas.microsoft.com/office/powerpoint/2010/main" val="11019062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a:t>Primitive </a:t>
            </a:r>
            <a:r>
              <a:rPr lang="en-MY" sz="4800" dirty="0" smtClean="0"/>
              <a:t>Types - Booleans </a:t>
            </a:r>
            <a:endParaRPr lang="en-MY" sz="4800" dirty="0"/>
          </a:p>
        </p:txBody>
      </p:sp>
      <p:sp>
        <p:nvSpPr>
          <p:cNvPr id="3" name="Content Placeholder 2"/>
          <p:cNvSpPr>
            <a:spLocks noGrp="1"/>
          </p:cNvSpPr>
          <p:nvPr>
            <p:ph sz="quarter" idx="1"/>
          </p:nvPr>
        </p:nvSpPr>
        <p:spPr>
          <a:xfrm>
            <a:off x="457200" y="1484784"/>
            <a:ext cx="7620000" cy="5112568"/>
          </a:xfrm>
        </p:spPr>
        <p:txBody>
          <a:bodyPr>
            <a:noAutofit/>
          </a:bodyPr>
          <a:lstStyle/>
          <a:p>
            <a:pPr marL="114300" indent="0">
              <a:lnSpc>
                <a:spcPct val="150000"/>
              </a:lnSpc>
              <a:buNone/>
            </a:pPr>
            <a:r>
              <a:rPr lang="en-MY" dirty="0" smtClean="0"/>
              <a:t>A </a:t>
            </a:r>
            <a:r>
              <a:rPr lang="en-MY" dirty="0"/>
              <a:t>Boolean </a:t>
            </a:r>
            <a:r>
              <a:rPr lang="en-MY" dirty="0" smtClean="0"/>
              <a:t>variable can have either true or </a:t>
            </a:r>
            <a:r>
              <a:rPr lang="en-MY" dirty="0"/>
              <a:t>false. </a:t>
            </a:r>
            <a:r>
              <a:rPr lang="en-MY" dirty="0" smtClean="0"/>
              <a:t>Boolean</a:t>
            </a:r>
            <a:r>
              <a:rPr lang="en-MY" dirty="0"/>
              <a:t>() function </a:t>
            </a:r>
            <a:r>
              <a:rPr lang="en-MY" dirty="0" smtClean="0"/>
              <a:t>can be used to </a:t>
            </a:r>
            <a:r>
              <a:rPr lang="en-MY" dirty="0"/>
              <a:t>find out if an expression (or a variable) is </a:t>
            </a:r>
            <a:r>
              <a:rPr lang="en-MY" dirty="0" smtClean="0"/>
              <a:t>true or false.</a:t>
            </a:r>
            <a:endParaRPr lang="en-MY" dirty="0"/>
          </a:p>
          <a:p>
            <a:pPr>
              <a:lnSpc>
                <a:spcPct val="150000"/>
              </a:lnSpc>
            </a:pPr>
            <a:r>
              <a:rPr lang="en-MY" i="1" dirty="0" err="1"/>
              <a:t>var</a:t>
            </a:r>
            <a:r>
              <a:rPr lang="en-MY" i="1" dirty="0"/>
              <a:t> </a:t>
            </a:r>
            <a:r>
              <a:rPr lang="en-MY" i="1" dirty="0" err="1"/>
              <a:t>isLoggedIn</a:t>
            </a:r>
            <a:r>
              <a:rPr lang="en-MY" i="1" dirty="0"/>
              <a:t>  =  true; </a:t>
            </a:r>
            <a:endParaRPr lang="en-MY" i="1" dirty="0" smtClean="0"/>
          </a:p>
          <a:p>
            <a:pPr>
              <a:lnSpc>
                <a:spcPct val="150000"/>
              </a:lnSpc>
            </a:pPr>
            <a:r>
              <a:rPr lang="en-MY" i="1" dirty="0" err="1" smtClean="0"/>
              <a:t>var</a:t>
            </a:r>
            <a:r>
              <a:rPr lang="en-MY" i="1" dirty="0" smtClean="0"/>
              <a:t> </a:t>
            </a:r>
            <a:r>
              <a:rPr lang="en-MY" i="1" dirty="0" err="1"/>
              <a:t>isMember</a:t>
            </a:r>
            <a:r>
              <a:rPr lang="en-MY" i="1" dirty="0"/>
              <a:t>  =  false</a:t>
            </a:r>
            <a:r>
              <a:rPr lang="en-MY" i="1" dirty="0" smtClean="0"/>
              <a:t>;</a:t>
            </a:r>
            <a:r>
              <a:rPr lang="en-MY" dirty="0" smtClean="0"/>
              <a:t> </a:t>
            </a:r>
            <a:endParaRPr lang="en-MY" dirty="0"/>
          </a:p>
          <a:p>
            <a:pPr marL="114300" indent="0">
              <a:lnSpc>
                <a:spcPct val="150000"/>
              </a:lnSpc>
              <a:buNone/>
            </a:pPr>
            <a:r>
              <a:rPr lang="en-MY" b="1" dirty="0" smtClean="0"/>
              <a:t>True conditions</a:t>
            </a:r>
          </a:p>
          <a:p>
            <a:pPr>
              <a:lnSpc>
                <a:spcPct val="150000"/>
              </a:lnSpc>
            </a:pPr>
            <a:r>
              <a:rPr lang="en-MY" i="1" dirty="0" err="1" smtClean="0"/>
              <a:t>var</a:t>
            </a:r>
            <a:r>
              <a:rPr lang="en-MY" i="1" dirty="0" smtClean="0"/>
              <a:t> </a:t>
            </a:r>
            <a:r>
              <a:rPr lang="en-MY" i="1" dirty="0" err="1" smtClean="0"/>
              <a:t>isMember</a:t>
            </a:r>
            <a:r>
              <a:rPr lang="en-MY" i="1" dirty="0" smtClean="0"/>
              <a:t>  </a:t>
            </a:r>
            <a:r>
              <a:rPr lang="en-MY" i="1" dirty="0"/>
              <a:t>=  "false"; </a:t>
            </a:r>
            <a:endParaRPr lang="en-MY" i="1" dirty="0" smtClean="0"/>
          </a:p>
          <a:p>
            <a:pPr>
              <a:lnSpc>
                <a:spcPct val="150000"/>
              </a:lnSpc>
            </a:pPr>
            <a:r>
              <a:rPr lang="en-MY" i="1" dirty="0" err="1" smtClean="0"/>
              <a:t>var</a:t>
            </a:r>
            <a:r>
              <a:rPr lang="en-MY" i="1" dirty="0" smtClean="0"/>
              <a:t> </a:t>
            </a:r>
            <a:r>
              <a:rPr lang="en-MY" i="1" dirty="0" err="1" smtClean="0"/>
              <a:t>isMember</a:t>
            </a:r>
            <a:r>
              <a:rPr lang="en-MY" i="1" dirty="0" smtClean="0"/>
              <a:t>  </a:t>
            </a:r>
            <a:r>
              <a:rPr lang="en-MY" i="1" dirty="0"/>
              <a:t>=  1; </a:t>
            </a:r>
            <a:endParaRPr lang="en-MY" i="1" dirty="0" smtClean="0"/>
          </a:p>
          <a:p>
            <a:pPr>
              <a:lnSpc>
                <a:spcPct val="150000"/>
              </a:lnSpc>
            </a:pPr>
            <a:r>
              <a:rPr lang="en-MY" i="1" dirty="0" err="1" smtClean="0"/>
              <a:t>var</a:t>
            </a:r>
            <a:r>
              <a:rPr lang="en-MY" i="1" dirty="0" smtClean="0"/>
              <a:t> </a:t>
            </a:r>
            <a:r>
              <a:rPr lang="en-MY" i="1" dirty="0" err="1" smtClean="0"/>
              <a:t>isMember</a:t>
            </a:r>
            <a:r>
              <a:rPr lang="en-MY" i="1" dirty="0" smtClean="0"/>
              <a:t>  </a:t>
            </a:r>
            <a:r>
              <a:rPr lang="en-MY" i="1" dirty="0"/>
              <a:t>=  "Hello</a:t>
            </a:r>
            <a:r>
              <a:rPr lang="en-MY" i="1" dirty="0" smtClean="0"/>
              <a:t>";</a:t>
            </a:r>
            <a:r>
              <a:rPr lang="en-MY" dirty="0" smtClean="0"/>
              <a:t> </a:t>
            </a:r>
            <a:endParaRPr lang="en-MY" dirty="0"/>
          </a:p>
        </p:txBody>
      </p:sp>
    </p:spTree>
    <p:extLst>
      <p:ext uri="{BB962C8B-B14F-4D97-AF65-F5344CB8AC3E}">
        <p14:creationId xmlns:p14="http://schemas.microsoft.com/office/powerpoint/2010/main" val="14386317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a:t>Primitive </a:t>
            </a:r>
            <a:r>
              <a:rPr lang="en-MY" sz="4800" dirty="0" smtClean="0"/>
              <a:t>Types - Booleans </a:t>
            </a:r>
            <a:endParaRPr lang="en-MY" sz="4800" dirty="0"/>
          </a:p>
        </p:txBody>
      </p:sp>
      <p:sp>
        <p:nvSpPr>
          <p:cNvPr id="3" name="Content Placeholder 2"/>
          <p:cNvSpPr>
            <a:spLocks noGrp="1"/>
          </p:cNvSpPr>
          <p:nvPr>
            <p:ph sz="quarter" idx="1"/>
          </p:nvPr>
        </p:nvSpPr>
        <p:spPr>
          <a:xfrm>
            <a:off x="457200" y="1412776"/>
            <a:ext cx="8219256" cy="5112568"/>
          </a:xfrm>
        </p:spPr>
        <p:txBody>
          <a:bodyPr>
            <a:noAutofit/>
          </a:bodyPr>
          <a:lstStyle/>
          <a:p>
            <a:pPr marL="114300" indent="0">
              <a:lnSpc>
                <a:spcPct val="150000"/>
              </a:lnSpc>
              <a:buNone/>
            </a:pPr>
            <a:r>
              <a:rPr lang="en-MY" dirty="0" smtClean="0"/>
              <a:t>Comparing to other programming language the false value of a Boolean variable are quiet confusing. </a:t>
            </a:r>
          </a:p>
          <a:p>
            <a:pPr marL="114300" indent="0">
              <a:lnSpc>
                <a:spcPct val="150000"/>
              </a:lnSpc>
              <a:buNone/>
            </a:pPr>
            <a:r>
              <a:rPr lang="en-MY" b="1" dirty="0" smtClean="0"/>
              <a:t>False conditions</a:t>
            </a:r>
          </a:p>
          <a:p>
            <a:pPr>
              <a:lnSpc>
                <a:spcPct val="150000"/>
              </a:lnSpc>
            </a:pPr>
            <a:r>
              <a:rPr lang="en-MY" i="1" dirty="0" err="1" smtClean="0"/>
              <a:t>var</a:t>
            </a:r>
            <a:r>
              <a:rPr lang="en-MY" i="1" dirty="0" smtClean="0"/>
              <a:t> </a:t>
            </a:r>
            <a:r>
              <a:rPr lang="en-MY" i="1" dirty="0" err="1" smtClean="0"/>
              <a:t>isMember</a:t>
            </a:r>
            <a:r>
              <a:rPr lang="en-MY" i="1" dirty="0" smtClean="0"/>
              <a:t>  </a:t>
            </a:r>
            <a:r>
              <a:rPr lang="en-MY" i="1" dirty="0"/>
              <a:t>=  ""; </a:t>
            </a:r>
            <a:endParaRPr lang="en-MY" i="1" dirty="0" smtClean="0"/>
          </a:p>
          <a:p>
            <a:pPr>
              <a:lnSpc>
                <a:spcPct val="150000"/>
              </a:lnSpc>
            </a:pPr>
            <a:r>
              <a:rPr lang="en-MY" i="1" dirty="0" err="1"/>
              <a:t>v</a:t>
            </a:r>
            <a:r>
              <a:rPr lang="en-MY" i="1" dirty="0" err="1" smtClean="0"/>
              <a:t>ar</a:t>
            </a:r>
            <a:r>
              <a:rPr lang="en-MY" i="1" dirty="0" smtClean="0"/>
              <a:t> </a:t>
            </a:r>
            <a:r>
              <a:rPr lang="en-MY" i="1" dirty="0" err="1" smtClean="0"/>
              <a:t>isMember</a:t>
            </a:r>
            <a:r>
              <a:rPr lang="en-MY" i="1" dirty="0" smtClean="0"/>
              <a:t>  </a:t>
            </a:r>
            <a:r>
              <a:rPr lang="en-MY" i="1" dirty="0"/>
              <a:t>=  0; </a:t>
            </a:r>
            <a:endParaRPr lang="en-MY" i="1" dirty="0" smtClean="0"/>
          </a:p>
          <a:p>
            <a:pPr>
              <a:lnSpc>
                <a:spcPct val="150000"/>
              </a:lnSpc>
            </a:pPr>
            <a:r>
              <a:rPr lang="en-MY" i="1" dirty="0" err="1" smtClean="0"/>
              <a:t>var</a:t>
            </a:r>
            <a:r>
              <a:rPr lang="en-MY" i="1" dirty="0" smtClean="0"/>
              <a:t> </a:t>
            </a:r>
            <a:r>
              <a:rPr lang="en-MY" i="1" dirty="0" err="1" smtClean="0"/>
              <a:t>isMember</a:t>
            </a:r>
            <a:r>
              <a:rPr lang="en-MY" i="1" dirty="0" smtClean="0"/>
              <a:t>  </a:t>
            </a:r>
            <a:r>
              <a:rPr lang="en-MY" i="1" dirty="0"/>
              <a:t>=  -0</a:t>
            </a:r>
            <a:r>
              <a:rPr lang="en-MY" i="1" dirty="0" smtClean="0"/>
              <a:t>;</a:t>
            </a:r>
          </a:p>
          <a:p>
            <a:pPr>
              <a:lnSpc>
                <a:spcPct val="150000"/>
              </a:lnSpc>
            </a:pPr>
            <a:r>
              <a:rPr lang="en-MY" i="1" dirty="0" err="1" smtClean="0"/>
              <a:t>var</a:t>
            </a:r>
            <a:r>
              <a:rPr lang="en-MY" i="1" dirty="0" smtClean="0"/>
              <a:t> </a:t>
            </a:r>
            <a:r>
              <a:rPr lang="en-MY" i="1" dirty="0" err="1" smtClean="0"/>
              <a:t>isMember</a:t>
            </a:r>
            <a:r>
              <a:rPr lang="en-MY" i="1" dirty="0" smtClean="0"/>
              <a:t>;</a:t>
            </a:r>
          </a:p>
          <a:p>
            <a:pPr>
              <a:lnSpc>
                <a:spcPct val="150000"/>
              </a:lnSpc>
            </a:pPr>
            <a:r>
              <a:rPr lang="en-MY" i="1" dirty="0" err="1"/>
              <a:t>v</a:t>
            </a:r>
            <a:r>
              <a:rPr lang="en-MY" i="1" dirty="0" err="1" smtClean="0"/>
              <a:t>ar</a:t>
            </a:r>
            <a:r>
              <a:rPr lang="en-MY" i="1" dirty="0" smtClean="0"/>
              <a:t> </a:t>
            </a:r>
            <a:r>
              <a:rPr lang="en-MY" i="1" dirty="0" err="1" smtClean="0"/>
              <a:t>isMember</a:t>
            </a:r>
            <a:r>
              <a:rPr lang="en-MY" i="1" dirty="0" smtClean="0"/>
              <a:t> = null;</a:t>
            </a:r>
          </a:p>
          <a:p>
            <a:pPr>
              <a:lnSpc>
                <a:spcPct val="150000"/>
              </a:lnSpc>
            </a:pPr>
            <a:r>
              <a:rPr lang="en-MY" i="1" dirty="0" err="1" smtClean="0"/>
              <a:t>var</a:t>
            </a:r>
            <a:r>
              <a:rPr lang="en-MY" i="1" dirty="0" smtClean="0"/>
              <a:t> </a:t>
            </a:r>
            <a:r>
              <a:rPr lang="en-MY" i="1" dirty="0" err="1" smtClean="0"/>
              <a:t>isMember</a:t>
            </a:r>
            <a:r>
              <a:rPr lang="en-MY" i="1" dirty="0" smtClean="0"/>
              <a:t> = 10 / “H”;</a:t>
            </a:r>
            <a:endParaRPr lang="en-MY" i="1" dirty="0"/>
          </a:p>
          <a:p>
            <a:pPr marL="114300" indent="0">
              <a:lnSpc>
                <a:spcPct val="150000"/>
              </a:lnSpc>
              <a:buNone/>
            </a:pPr>
            <a:endParaRPr lang="en-MY" dirty="0"/>
          </a:p>
        </p:txBody>
      </p:sp>
    </p:spTree>
    <p:extLst>
      <p:ext uri="{BB962C8B-B14F-4D97-AF65-F5344CB8AC3E}">
        <p14:creationId xmlns:p14="http://schemas.microsoft.com/office/powerpoint/2010/main" val="5813902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Date</a:t>
            </a:r>
            <a:endParaRPr lang="en-MY" sz="4800" dirty="0"/>
          </a:p>
        </p:txBody>
      </p:sp>
      <p:sp>
        <p:nvSpPr>
          <p:cNvPr id="3" name="Content Placeholder 2"/>
          <p:cNvSpPr>
            <a:spLocks noGrp="1"/>
          </p:cNvSpPr>
          <p:nvPr>
            <p:ph sz="quarter" idx="1"/>
          </p:nvPr>
        </p:nvSpPr>
        <p:spPr/>
        <p:txBody>
          <a:bodyPr>
            <a:noAutofit/>
          </a:bodyPr>
          <a:lstStyle/>
          <a:p>
            <a:pPr marL="571500" indent="-457200">
              <a:lnSpc>
                <a:spcPct val="150000"/>
              </a:lnSpc>
              <a:buFont typeface="+mj-lt"/>
              <a:buAutoNum type="arabicPeriod"/>
            </a:pPr>
            <a:r>
              <a:rPr lang="en-MY" dirty="0" smtClean="0"/>
              <a:t>Displaying Date</a:t>
            </a:r>
            <a:br>
              <a:rPr lang="en-MY" dirty="0" smtClean="0"/>
            </a:br>
            <a:r>
              <a:rPr lang="en-MY" i="1" dirty="0" smtClean="0"/>
              <a:t>Date();</a:t>
            </a:r>
          </a:p>
          <a:p>
            <a:pPr marL="571500" indent="-457200">
              <a:lnSpc>
                <a:spcPct val="150000"/>
              </a:lnSpc>
              <a:buFont typeface="+mj-lt"/>
              <a:buAutoNum type="arabicPeriod"/>
            </a:pPr>
            <a:r>
              <a:rPr lang="en-MY" dirty="0" smtClean="0"/>
              <a:t>Creating </a:t>
            </a:r>
            <a:r>
              <a:rPr lang="en-MY" dirty="0"/>
              <a:t>Date </a:t>
            </a:r>
            <a:r>
              <a:rPr lang="en-MY" dirty="0" smtClean="0"/>
              <a:t>Objects</a:t>
            </a:r>
            <a:br>
              <a:rPr lang="en-MY" dirty="0" smtClean="0"/>
            </a:br>
            <a:r>
              <a:rPr lang="en-MY" i="1" dirty="0" smtClean="0"/>
              <a:t>new </a:t>
            </a:r>
            <a:r>
              <a:rPr lang="en-MY" i="1" dirty="0"/>
              <a:t>Date()</a:t>
            </a:r>
            <a:br>
              <a:rPr lang="en-MY" i="1" dirty="0"/>
            </a:br>
            <a:r>
              <a:rPr lang="en-MY" i="1" dirty="0"/>
              <a:t>new Date(milliseconds)</a:t>
            </a:r>
            <a:br>
              <a:rPr lang="en-MY" i="1" dirty="0"/>
            </a:br>
            <a:r>
              <a:rPr lang="en-MY" i="1" dirty="0"/>
              <a:t>new Date(</a:t>
            </a:r>
            <a:r>
              <a:rPr lang="en-MY" i="1" dirty="0" err="1"/>
              <a:t>dateString</a:t>
            </a:r>
            <a:r>
              <a:rPr lang="en-MY" i="1" dirty="0"/>
              <a:t>)</a:t>
            </a:r>
            <a:br>
              <a:rPr lang="en-MY" i="1" dirty="0"/>
            </a:br>
            <a:r>
              <a:rPr lang="en-MY" i="1" dirty="0"/>
              <a:t>new Date(year, month, day, hours, minutes, seconds, milliseconds</a:t>
            </a:r>
            <a:r>
              <a:rPr lang="en-MY" i="1" dirty="0" smtClean="0"/>
              <a:t>)</a:t>
            </a:r>
          </a:p>
          <a:p>
            <a:pPr marL="571500" indent="-457200">
              <a:lnSpc>
                <a:spcPct val="150000"/>
              </a:lnSpc>
              <a:buFont typeface="+mj-lt"/>
              <a:buAutoNum type="arabicPeriod"/>
            </a:pPr>
            <a:r>
              <a:rPr lang="en-MY" dirty="0" smtClean="0"/>
              <a:t>Methods</a:t>
            </a:r>
            <a:br>
              <a:rPr lang="en-MY" dirty="0" smtClean="0"/>
            </a:br>
            <a:r>
              <a:rPr lang="en-MY" i="1" dirty="0" err="1" smtClean="0"/>
              <a:t>toString</a:t>
            </a:r>
            <a:r>
              <a:rPr lang="en-MY" i="1" dirty="0" smtClean="0"/>
              <a:t>();</a:t>
            </a:r>
            <a:br>
              <a:rPr lang="en-MY" i="1" dirty="0" smtClean="0"/>
            </a:br>
            <a:r>
              <a:rPr lang="en-MY" i="1" dirty="0" err="1" smtClean="0"/>
              <a:t>toDateString</a:t>
            </a:r>
            <a:r>
              <a:rPr lang="en-MY" i="1" dirty="0"/>
              <a:t>();</a:t>
            </a:r>
          </a:p>
        </p:txBody>
      </p:sp>
    </p:spTree>
    <p:extLst>
      <p:ext uri="{BB962C8B-B14F-4D97-AF65-F5344CB8AC3E}">
        <p14:creationId xmlns:p14="http://schemas.microsoft.com/office/powerpoint/2010/main" val="13194708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Date Methods</a:t>
            </a:r>
            <a:endParaRPr lang="en-MY" sz="4800" dirty="0"/>
          </a:p>
        </p:txBody>
      </p:sp>
      <p:graphicFrame>
        <p:nvGraphicFramePr>
          <p:cNvPr id="4" name="Table 3"/>
          <p:cNvGraphicFramePr>
            <a:graphicFrameLocks noGrp="1"/>
          </p:cNvGraphicFramePr>
          <p:nvPr>
            <p:extLst>
              <p:ext uri="{D42A27DB-BD31-4B8C-83A1-F6EECF244321}">
                <p14:modId xmlns:p14="http://schemas.microsoft.com/office/powerpoint/2010/main" val="542561619"/>
              </p:ext>
            </p:extLst>
          </p:nvPr>
        </p:nvGraphicFramePr>
        <p:xfrm>
          <a:off x="827584" y="1268760"/>
          <a:ext cx="7416824" cy="5486400"/>
        </p:xfrm>
        <a:graphic>
          <a:graphicData uri="http://schemas.openxmlformats.org/drawingml/2006/table">
            <a:tbl>
              <a:tblPr firstRow="1" bandRow="1">
                <a:tableStyleId>{5C22544A-7EE6-4342-B048-85BDC9FD1C3A}</a:tableStyleId>
              </a:tblPr>
              <a:tblGrid>
                <a:gridCol w="2022770"/>
                <a:gridCol w="5394054"/>
              </a:tblGrid>
              <a:tr h="370840">
                <a:tc>
                  <a:txBody>
                    <a:bodyPr/>
                    <a:lstStyle/>
                    <a:p>
                      <a:pPr>
                        <a:lnSpc>
                          <a:spcPct val="150000"/>
                        </a:lnSpc>
                      </a:pPr>
                      <a:r>
                        <a:rPr lang="en-MY" sz="2000" dirty="0" smtClean="0">
                          <a:solidFill>
                            <a:schemeClr val="tx1"/>
                          </a:solidFill>
                        </a:rPr>
                        <a:t>Method</a:t>
                      </a:r>
                      <a:endParaRPr lang="en-MY"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smtClean="0">
                          <a:solidFill>
                            <a:schemeClr val="tx1"/>
                          </a:solidFill>
                        </a:rPr>
                        <a:t>Description</a:t>
                      </a:r>
                      <a:endParaRPr lang="en-MY"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nSpc>
                          <a:spcPct val="150000"/>
                        </a:lnSpc>
                      </a:pPr>
                      <a:r>
                        <a:rPr lang="en-MY" sz="2000" dirty="0" err="1"/>
                        <a:t>getDate</a:t>
                      </a:r>
                      <a:r>
                        <a:rPr lang="en-MY" sz="20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a:t>Get the day as a number (1-31)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nSpc>
                          <a:spcPct val="150000"/>
                        </a:lnSpc>
                      </a:pPr>
                      <a:r>
                        <a:rPr lang="en-MY" sz="2000"/>
                        <a:t>getDay()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a:t>Get the weekday as a number (0-6)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nSpc>
                          <a:spcPct val="150000"/>
                        </a:lnSpc>
                      </a:pPr>
                      <a:r>
                        <a:rPr lang="en-MY" sz="2000"/>
                        <a:t>getFullYear()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a:t>Get the four digit year (</a:t>
                      </a:r>
                      <a:r>
                        <a:rPr lang="en-MY" sz="2000" dirty="0" err="1"/>
                        <a:t>yyyy</a:t>
                      </a:r>
                      <a:r>
                        <a:rPr lang="en-MY" sz="20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nSpc>
                          <a:spcPct val="150000"/>
                        </a:lnSpc>
                      </a:pPr>
                      <a:r>
                        <a:rPr lang="en-MY" sz="2000"/>
                        <a:t>getHours()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a:t>Get the hour (0-23)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nSpc>
                          <a:spcPct val="150000"/>
                        </a:lnSpc>
                      </a:pPr>
                      <a:r>
                        <a:rPr lang="en-MY" sz="2000"/>
                        <a:t>getMilliseconds()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a:t>Get the milliseconds (0-999)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nSpc>
                          <a:spcPct val="150000"/>
                        </a:lnSpc>
                      </a:pPr>
                      <a:r>
                        <a:rPr lang="en-MY" sz="2000"/>
                        <a:t>getMinutes()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a:t>Get the minutes (0-59)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nSpc>
                          <a:spcPct val="150000"/>
                        </a:lnSpc>
                      </a:pPr>
                      <a:r>
                        <a:rPr lang="en-MY" sz="2000"/>
                        <a:t>getMonth()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a:t>Get the month (0-11)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nSpc>
                          <a:spcPct val="150000"/>
                        </a:lnSpc>
                      </a:pPr>
                      <a:r>
                        <a:rPr lang="en-MY" sz="2000"/>
                        <a:t>getSeconds()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a:t>Get the seconds (0-59)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nSpc>
                          <a:spcPct val="150000"/>
                        </a:lnSpc>
                      </a:pPr>
                      <a:r>
                        <a:rPr lang="en-MY" sz="2000"/>
                        <a:t>getTime()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50000"/>
                        </a:lnSpc>
                      </a:pPr>
                      <a:r>
                        <a:rPr lang="en-MY" sz="2000" dirty="0"/>
                        <a:t>Get the time (milliseconds since January 1, 1970)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7170278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Array</a:t>
            </a:r>
            <a:endParaRPr lang="en-MY" sz="4800" dirty="0"/>
          </a:p>
        </p:txBody>
      </p:sp>
      <p:sp>
        <p:nvSpPr>
          <p:cNvPr id="3" name="Content Placeholder 2"/>
          <p:cNvSpPr>
            <a:spLocks noGrp="1"/>
          </p:cNvSpPr>
          <p:nvPr>
            <p:ph sz="quarter" idx="1"/>
          </p:nvPr>
        </p:nvSpPr>
        <p:spPr/>
        <p:txBody>
          <a:bodyPr>
            <a:noAutofit/>
          </a:bodyPr>
          <a:lstStyle/>
          <a:p>
            <a:pPr marL="114300" indent="0">
              <a:lnSpc>
                <a:spcPct val="150000"/>
              </a:lnSpc>
              <a:buNone/>
            </a:pPr>
            <a:r>
              <a:rPr lang="en-MY" dirty="0"/>
              <a:t>An array is a special variable, which can hold more than one value at a time</a:t>
            </a:r>
            <a:r>
              <a:rPr lang="en-MY" dirty="0" smtClean="0"/>
              <a:t>. Storing multiple car names </a:t>
            </a:r>
            <a:r>
              <a:rPr lang="en-MY" dirty="0"/>
              <a:t>in single </a:t>
            </a:r>
            <a:r>
              <a:rPr lang="en-MY" dirty="0" smtClean="0"/>
              <a:t>variable</a:t>
            </a:r>
          </a:p>
          <a:p>
            <a:pPr marL="114300" indent="0">
              <a:lnSpc>
                <a:spcPct val="150000"/>
              </a:lnSpc>
              <a:buNone/>
            </a:pPr>
            <a:r>
              <a:rPr lang="en-MY" i="1" dirty="0" err="1"/>
              <a:t>var</a:t>
            </a:r>
            <a:r>
              <a:rPr lang="en-MY" i="1" dirty="0"/>
              <a:t> car1 = "Saab";</a:t>
            </a:r>
            <a:br>
              <a:rPr lang="en-MY" i="1" dirty="0"/>
            </a:br>
            <a:r>
              <a:rPr lang="en-MY" i="1" dirty="0" err="1"/>
              <a:t>var</a:t>
            </a:r>
            <a:r>
              <a:rPr lang="en-MY" i="1" dirty="0"/>
              <a:t> car2 = "Volvo";</a:t>
            </a:r>
            <a:br>
              <a:rPr lang="en-MY" i="1" dirty="0"/>
            </a:br>
            <a:r>
              <a:rPr lang="en-MY" i="1" dirty="0" err="1"/>
              <a:t>var</a:t>
            </a:r>
            <a:r>
              <a:rPr lang="en-MY" i="1" dirty="0"/>
              <a:t> car3 = "BMW</a:t>
            </a:r>
            <a:r>
              <a:rPr lang="en-MY" i="1" dirty="0" smtClean="0"/>
              <a:t>";</a:t>
            </a:r>
          </a:p>
          <a:p>
            <a:pPr marL="114300" indent="0">
              <a:lnSpc>
                <a:spcPct val="150000"/>
              </a:lnSpc>
              <a:buNone/>
            </a:pPr>
            <a:r>
              <a:rPr lang="en-MY" dirty="0" smtClean="0"/>
              <a:t>This is where the Array comes in.</a:t>
            </a:r>
          </a:p>
          <a:p>
            <a:pPr marL="114300" indent="0">
              <a:lnSpc>
                <a:spcPct val="150000"/>
              </a:lnSpc>
              <a:buNone/>
            </a:pPr>
            <a:r>
              <a:rPr lang="en-MY" dirty="0"/>
              <a:t>Using an array literal is the easiest way to create a JavaScript Array</a:t>
            </a:r>
            <a:r>
              <a:rPr lang="en-MY" dirty="0" smtClean="0"/>
              <a:t>.</a:t>
            </a:r>
          </a:p>
          <a:p>
            <a:pPr marL="114300" indent="0">
              <a:lnSpc>
                <a:spcPct val="150000"/>
              </a:lnSpc>
              <a:buNone/>
            </a:pPr>
            <a:r>
              <a:rPr lang="en-MY" i="1" dirty="0" err="1"/>
              <a:t>var</a:t>
            </a:r>
            <a:r>
              <a:rPr lang="en-MY" i="1" dirty="0"/>
              <a:t> cars = ["Saab", "Volvo", "BMW"];</a:t>
            </a:r>
          </a:p>
          <a:p>
            <a:pPr marL="114300" indent="0">
              <a:lnSpc>
                <a:spcPct val="150000"/>
              </a:lnSpc>
              <a:buNone/>
            </a:pPr>
            <a:r>
              <a:rPr lang="en-MY" dirty="0" smtClean="0"/>
              <a:t>Another way to create array is using the Array keyword.</a:t>
            </a:r>
          </a:p>
          <a:p>
            <a:pPr marL="114300" indent="0">
              <a:lnSpc>
                <a:spcPct val="150000"/>
              </a:lnSpc>
              <a:buNone/>
            </a:pPr>
            <a:r>
              <a:rPr lang="en-MY" i="1" dirty="0" err="1" smtClean="0"/>
              <a:t>var</a:t>
            </a:r>
            <a:r>
              <a:rPr lang="en-MY" i="1" dirty="0" smtClean="0"/>
              <a:t> </a:t>
            </a:r>
            <a:r>
              <a:rPr lang="en-MY" i="1" dirty="0"/>
              <a:t>cars = new Array("Saab", "Volvo", "BMW</a:t>
            </a:r>
            <a:r>
              <a:rPr lang="en-MY" i="1" dirty="0" smtClean="0"/>
              <a:t>");</a:t>
            </a:r>
            <a:endParaRPr lang="en-MY" i="1" dirty="0"/>
          </a:p>
        </p:txBody>
      </p:sp>
    </p:spTree>
    <p:extLst>
      <p:ext uri="{BB962C8B-B14F-4D97-AF65-F5344CB8AC3E}">
        <p14:creationId xmlns:p14="http://schemas.microsoft.com/office/powerpoint/2010/main" val="3217016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Array</a:t>
            </a:r>
            <a:endParaRPr lang="en-MY" sz="4800" dirty="0"/>
          </a:p>
        </p:txBody>
      </p:sp>
      <p:sp>
        <p:nvSpPr>
          <p:cNvPr id="3" name="Content Placeholder 2"/>
          <p:cNvSpPr>
            <a:spLocks noGrp="1"/>
          </p:cNvSpPr>
          <p:nvPr>
            <p:ph sz="quarter" idx="1"/>
          </p:nvPr>
        </p:nvSpPr>
        <p:spPr/>
        <p:txBody>
          <a:bodyPr>
            <a:noAutofit/>
          </a:bodyPr>
          <a:lstStyle/>
          <a:p>
            <a:pPr marL="114300" indent="0">
              <a:lnSpc>
                <a:spcPct val="150000"/>
              </a:lnSpc>
              <a:buNone/>
            </a:pPr>
            <a:r>
              <a:rPr lang="en-MY" b="1" dirty="0" smtClean="0"/>
              <a:t>Accessing the Array Elements</a:t>
            </a:r>
          </a:p>
          <a:p>
            <a:pPr marL="114300" indent="0">
              <a:lnSpc>
                <a:spcPct val="150000"/>
              </a:lnSpc>
              <a:buNone/>
            </a:pPr>
            <a:r>
              <a:rPr lang="en-MY" i="1" dirty="0" err="1" smtClean="0"/>
              <a:t>var</a:t>
            </a:r>
            <a:r>
              <a:rPr lang="en-MY" i="1" dirty="0" smtClean="0"/>
              <a:t> </a:t>
            </a:r>
            <a:r>
              <a:rPr lang="en-MY" i="1" dirty="0"/>
              <a:t>cars = new Array("Saab", "Volvo", "BMW</a:t>
            </a:r>
            <a:r>
              <a:rPr lang="en-MY" i="1" dirty="0" smtClean="0"/>
              <a:t>");</a:t>
            </a:r>
          </a:p>
          <a:p>
            <a:pPr marL="114300" indent="0">
              <a:buNone/>
            </a:pPr>
            <a:r>
              <a:rPr lang="en-MY" dirty="0" smtClean="0"/>
              <a:t>An </a:t>
            </a:r>
            <a:r>
              <a:rPr lang="en-MY" dirty="0"/>
              <a:t>array element </a:t>
            </a:r>
            <a:r>
              <a:rPr lang="en-MY" dirty="0" smtClean="0"/>
              <a:t>can be accessed by </a:t>
            </a:r>
            <a:r>
              <a:rPr lang="en-MY" dirty="0"/>
              <a:t>referring to the </a:t>
            </a:r>
            <a:r>
              <a:rPr lang="en-MY" b="1" dirty="0"/>
              <a:t>index number</a:t>
            </a:r>
            <a:r>
              <a:rPr lang="en-MY" dirty="0"/>
              <a:t>.</a:t>
            </a:r>
          </a:p>
          <a:p>
            <a:pPr marL="114300" indent="0">
              <a:buNone/>
            </a:pPr>
            <a:r>
              <a:rPr lang="en-MY" i="1" dirty="0" err="1" smtClean="0"/>
              <a:t>var</a:t>
            </a:r>
            <a:r>
              <a:rPr lang="en-MY" i="1" dirty="0" smtClean="0"/>
              <a:t> </a:t>
            </a:r>
            <a:r>
              <a:rPr lang="en-MY" i="1" dirty="0"/>
              <a:t>name = cars[0</a:t>
            </a:r>
            <a:r>
              <a:rPr lang="en-MY" i="1" dirty="0" smtClean="0"/>
              <a:t>];</a:t>
            </a:r>
          </a:p>
          <a:p>
            <a:pPr marL="114300" indent="0">
              <a:buNone/>
            </a:pPr>
            <a:r>
              <a:rPr lang="en-MY" i="1" dirty="0"/>
              <a:t>cars[0] = "Opel"; </a:t>
            </a:r>
          </a:p>
          <a:p>
            <a:pPr marL="114300" indent="0">
              <a:lnSpc>
                <a:spcPct val="150000"/>
              </a:lnSpc>
              <a:buNone/>
            </a:pPr>
            <a:r>
              <a:rPr lang="en-MY" dirty="0"/>
              <a:t>Array indexes start with 0</a:t>
            </a:r>
            <a:r>
              <a:rPr lang="en-MY" dirty="0" smtClean="0"/>
              <a:t>.</a:t>
            </a:r>
          </a:p>
          <a:p>
            <a:pPr marL="114300" indent="0">
              <a:lnSpc>
                <a:spcPct val="150000"/>
              </a:lnSpc>
              <a:buNone/>
            </a:pPr>
            <a:r>
              <a:rPr lang="en-MY" dirty="0" smtClean="0"/>
              <a:t>[</a:t>
            </a:r>
            <a:r>
              <a:rPr lang="en-MY" dirty="0"/>
              <a:t>0] is the first element in an array. </a:t>
            </a:r>
            <a:endParaRPr lang="en-MY" dirty="0" smtClean="0"/>
          </a:p>
          <a:p>
            <a:pPr marL="114300" indent="0">
              <a:lnSpc>
                <a:spcPct val="150000"/>
              </a:lnSpc>
              <a:buNone/>
            </a:pPr>
            <a:r>
              <a:rPr lang="en-MY" dirty="0" smtClean="0"/>
              <a:t>[</a:t>
            </a:r>
            <a:r>
              <a:rPr lang="en-MY" dirty="0"/>
              <a:t>1] is the </a:t>
            </a:r>
            <a:r>
              <a:rPr lang="en-MY" dirty="0" smtClean="0"/>
              <a:t>second element. </a:t>
            </a:r>
          </a:p>
          <a:p>
            <a:pPr marL="114300" indent="0">
              <a:lnSpc>
                <a:spcPct val="150000"/>
              </a:lnSpc>
              <a:buNone/>
            </a:pPr>
            <a:r>
              <a:rPr lang="en-MY" dirty="0" smtClean="0"/>
              <a:t>The </a:t>
            </a:r>
            <a:r>
              <a:rPr lang="en-MY" dirty="0"/>
              <a:t>full array can be accessed by referring to the array name</a:t>
            </a:r>
            <a:r>
              <a:rPr lang="en-MY" dirty="0" smtClean="0"/>
              <a:t>:</a:t>
            </a:r>
          </a:p>
          <a:p>
            <a:pPr marL="114300" indent="0">
              <a:lnSpc>
                <a:spcPct val="150000"/>
              </a:lnSpc>
              <a:buNone/>
            </a:pPr>
            <a:r>
              <a:rPr lang="en-MY" i="1" dirty="0" smtClean="0"/>
              <a:t>console.log(cars);</a:t>
            </a:r>
            <a:endParaRPr lang="en-MY" i="1" dirty="0"/>
          </a:p>
          <a:p>
            <a:pPr marL="114300" indent="0">
              <a:lnSpc>
                <a:spcPct val="150000"/>
              </a:lnSpc>
              <a:buNone/>
            </a:pPr>
            <a:endParaRPr lang="en-MY" dirty="0"/>
          </a:p>
        </p:txBody>
      </p:sp>
    </p:spTree>
    <p:extLst>
      <p:ext uri="{BB962C8B-B14F-4D97-AF65-F5344CB8AC3E}">
        <p14:creationId xmlns:p14="http://schemas.microsoft.com/office/powerpoint/2010/main" val="38997079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Array Properties and Methods</a:t>
            </a:r>
            <a:endParaRPr lang="en-MY" dirty="0"/>
          </a:p>
        </p:txBody>
      </p:sp>
      <p:sp>
        <p:nvSpPr>
          <p:cNvPr id="3" name="Content Placeholder 2"/>
          <p:cNvSpPr>
            <a:spLocks noGrp="1"/>
          </p:cNvSpPr>
          <p:nvPr>
            <p:ph idx="1"/>
          </p:nvPr>
        </p:nvSpPr>
        <p:spPr>
          <a:xfrm>
            <a:off x="457200" y="1268760"/>
            <a:ext cx="8229600" cy="576064"/>
          </a:xfrm>
        </p:spPr>
        <p:txBody>
          <a:bodyPr/>
          <a:lstStyle/>
          <a:p>
            <a:pPr marL="0" indent="0">
              <a:buNone/>
            </a:pPr>
            <a:r>
              <a:rPr lang="en-MY" dirty="0"/>
              <a:t>Array methods help to work with Arrays. </a:t>
            </a:r>
          </a:p>
        </p:txBody>
      </p:sp>
      <p:sp>
        <p:nvSpPr>
          <p:cNvPr id="4" name="Content Placeholder 4"/>
          <p:cNvSpPr txBox="1">
            <a:spLocks/>
          </p:cNvSpPr>
          <p:nvPr/>
        </p:nvSpPr>
        <p:spPr>
          <a:xfrm>
            <a:off x="457200" y="2174875"/>
            <a:ext cx="4040188" cy="39512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nSpc>
                <a:spcPct val="150000"/>
              </a:lnSpc>
              <a:buFont typeface="+mj-lt"/>
              <a:buAutoNum type="arabicPeriod"/>
            </a:pPr>
            <a:r>
              <a:rPr lang="en-MY" sz="2200" dirty="0" smtClean="0"/>
              <a:t>length </a:t>
            </a:r>
          </a:p>
          <a:p>
            <a:pPr marL="457200" indent="-457200">
              <a:lnSpc>
                <a:spcPct val="150000"/>
              </a:lnSpc>
              <a:buFont typeface="+mj-lt"/>
              <a:buAutoNum type="arabicPeriod"/>
            </a:pPr>
            <a:r>
              <a:rPr lang="en-MY" sz="2200" dirty="0" err="1" smtClean="0"/>
              <a:t>isArray</a:t>
            </a:r>
            <a:r>
              <a:rPr lang="en-MY" sz="2200" dirty="0" smtClean="0"/>
              <a:t>()</a:t>
            </a:r>
          </a:p>
          <a:p>
            <a:pPr marL="457200" indent="-457200">
              <a:lnSpc>
                <a:spcPct val="150000"/>
              </a:lnSpc>
              <a:buFont typeface="+mj-lt"/>
              <a:buAutoNum type="arabicPeriod"/>
            </a:pPr>
            <a:r>
              <a:rPr lang="en-MY" sz="2200" dirty="0" err="1" smtClean="0"/>
              <a:t>instanceof</a:t>
            </a:r>
            <a:r>
              <a:rPr lang="en-MY" sz="2200" dirty="0" smtClean="0"/>
              <a:t> </a:t>
            </a:r>
          </a:p>
          <a:p>
            <a:pPr marL="457200" indent="-457200">
              <a:lnSpc>
                <a:spcPct val="150000"/>
              </a:lnSpc>
              <a:buFont typeface="+mj-lt"/>
              <a:buAutoNum type="arabicPeriod"/>
            </a:pPr>
            <a:r>
              <a:rPr lang="en-MY" sz="2200" dirty="0" err="1" smtClean="0"/>
              <a:t>typeof</a:t>
            </a:r>
            <a:r>
              <a:rPr lang="en-MY" sz="2200" dirty="0" smtClean="0"/>
              <a:t> </a:t>
            </a:r>
          </a:p>
          <a:p>
            <a:pPr marL="457200" indent="-457200">
              <a:lnSpc>
                <a:spcPct val="150000"/>
              </a:lnSpc>
              <a:buFont typeface="+mj-lt"/>
              <a:buAutoNum type="arabicPeriod"/>
            </a:pPr>
            <a:r>
              <a:rPr lang="en-MY" sz="2200" dirty="0" smtClean="0"/>
              <a:t>join()</a:t>
            </a:r>
          </a:p>
          <a:p>
            <a:pPr marL="457200" indent="-457200">
              <a:lnSpc>
                <a:spcPct val="150000"/>
              </a:lnSpc>
              <a:buFont typeface="+mj-lt"/>
              <a:buAutoNum type="arabicPeriod"/>
            </a:pPr>
            <a:r>
              <a:rPr lang="en-MY" sz="2200" dirty="0" smtClean="0"/>
              <a:t>pop()</a:t>
            </a:r>
          </a:p>
          <a:p>
            <a:pPr marL="457200" indent="-457200">
              <a:lnSpc>
                <a:spcPct val="150000"/>
              </a:lnSpc>
              <a:buFont typeface="+mj-lt"/>
              <a:buAutoNum type="arabicPeriod"/>
            </a:pPr>
            <a:endParaRPr lang="en-MY" sz="2200" dirty="0"/>
          </a:p>
        </p:txBody>
      </p:sp>
      <p:sp>
        <p:nvSpPr>
          <p:cNvPr id="5" name="Content Placeholder 5"/>
          <p:cNvSpPr txBox="1">
            <a:spLocks/>
          </p:cNvSpPr>
          <p:nvPr/>
        </p:nvSpPr>
        <p:spPr>
          <a:xfrm>
            <a:off x="4645025" y="2174875"/>
            <a:ext cx="4041775" cy="3951288"/>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lnSpc>
                <a:spcPct val="150000"/>
              </a:lnSpc>
              <a:buFont typeface="+mj-lt"/>
              <a:buAutoNum type="arabicPeriod" startAt="7"/>
            </a:pPr>
            <a:r>
              <a:rPr lang="en-MY" dirty="0" smtClean="0"/>
              <a:t>push() </a:t>
            </a:r>
          </a:p>
          <a:p>
            <a:pPr marL="457200" indent="-457200">
              <a:lnSpc>
                <a:spcPct val="150000"/>
              </a:lnSpc>
              <a:buFont typeface="+mj-lt"/>
              <a:buAutoNum type="arabicPeriod" startAt="7"/>
            </a:pPr>
            <a:r>
              <a:rPr lang="en-MY" dirty="0" smtClean="0"/>
              <a:t>shift()</a:t>
            </a:r>
          </a:p>
          <a:p>
            <a:pPr marL="457200" indent="-457200">
              <a:lnSpc>
                <a:spcPct val="150000"/>
              </a:lnSpc>
              <a:buFont typeface="+mj-lt"/>
              <a:buAutoNum type="arabicPeriod" startAt="7"/>
            </a:pPr>
            <a:r>
              <a:rPr lang="en-MY" dirty="0" err="1" smtClean="0"/>
              <a:t>unshift</a:t>
            </a:r>
            <a:r>
              <a:rPr lang="en-MY" dirty="0" smtClean="0"/>
              <a:t>()</a:t>
            </a:r>
          </a:p>
          <a:p>
            <a:pPr marL="457200" indent="-457200">
              <a:lnSpc>
                <a:spcPct val="150000"/>
              </a:lnSpc>
              <a:buFont typeface="+mj-lt"/>
              <a:buAutoNum type="arabicPeriod" startAt="7"/>
            </a:pPr>
            <a:r>
              <a:rPr lang="en-MY" dirty="0" smtClean="0"/>
              <a:t>delete</a:t>
            </a:r>
          </a:p>
          <a:p>
            <a:pPr marL="457200" indent="-457200">
              <a:lnSpc>
                <a:spcPct val="150000"/>
              </a:lnSpc>
              <a:buFont typeface="+mj-lt"/>
              <a:buAutoNum type="arabicPeriod" startAt="7"/>
            </a:pPr>
            <a:r>
              <a:rPr lang="en-MY" dirty="0" smtClean="0"/>
              <a:t>splice()</a:t>
            </a:r>
          </a:p>
          <a:p>
            <a:pPr marL="457200" indent="-457200">
              <a:lnSpc>
                <a:spcPct val="150000"/>
              </a:lnSpc>
              <a:buFont typeface="+mj-lt"/>
              <a:buAutoNum type="arabicPeriod" startAt="7"/>
            </a:pPr>
            <a:r>
              <a:rPr lang="en-MY" dirty="0" err="1" smtClean="0"/>
              <a:t>concat</a:t>
            </a:r>
            <a:r>
              <a:rPr lang="en-MY" dirty="0" smtClean="0"/>
              <a:t>()</a:t>
            </a:r>
          </a:p>
          <a:p>
            <a:pPr marL="457200" indent="-457200">
              <a:lnSpc>
                <a:spcPct val="150000"/>
              </a:lnSpc>
              <a:buFont typeface="+mj-lt"/>
              <a:buAutoNum type="arabicPeriod" startAt="7"/>
            </a:pPr>
            <a:r>
              <a:rPr lang="en-MY" dirty="0" err="1" smtClean="0"/>
              <a:t>toString</a:t>
            </a:r>
            <a:r>
              <a:rPr lang="en-MY" dirty="0" smtClean="0"/>
              <a:t>()</a:t>
            </a:r>
          </a:p>
          <a:p>
            <a:pPr marL="457200" indent="-457200">
              <a:lnSpc>
                <a:spcPct val="150000"/>
              </a:lnSpc>
              <a:buFont typeface="+mj-lt"/>
              <a:buAutoNum type="arabicPeriod" startAt="7"/>
            </a:pPr>
            <a:endParaRPr lang="en-MY" dirty="0"/>
          </a:p>
        </p:txBody>
      </p:sp>
    </p:spTree>
    <p:extLst>
      <p:ext uri="{BB962C8B-B14F-4D97-AF65-F5344CB8AC3E}">
        <p14:creationId xmlns:p14="http://schemas.microsoft.com/office/powerpoint/2010/main" val="2644980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400" dirty="0" smtClean="0"/>
              <a:t>Array Properties and Methods</a:t>
            </a:r>
            <a:endParaRPr lang="en-MY" sz="4400" dirty="0"/>
          </a:p>
        </p:txBody>
      </p:sp>
      <p:sp>
        <p:nvSpPr>
          <p:cNvPr id="3" name="Content Placeholder 2"/>
          <p:cNvSpPr>
            <a:spLocks noGrp="1"/>
          </p:cNvSpPr>
          <p:nvPr>
            <p:ph sz="quarter" idx="1"/>
          </p:nvPr>
        </p:nvSpPr>
        <p:spPr/>
        <p:txBody>
          <a:bodyPr>
            <a:normAutofit/>
          </a:bodyPr>
          <a:lstStyle/>
          <a:p>
            <a:pPr marL="114300" indent="0">
              <a:lnSpc>
                <a:spcPct val="150000"/>
              </a:lnSpc>
              <a:buNone/>
            </a:pPr>
            <a:r>
              <a:rPr lang="en-MY" dirty="0" smtClean="0"/>
              <a:t>Array methods </a:t>
            </a:r>
            <a:r>
              <a:rPr lang="en-MY" dirty="0"/>
              <a:t>help to work with </a:t>
            </a:r>
            <a:r>
              <a:rPr lang="en-MY" dirty="0" smtClean="0"/>
              <a:t>Arrays</a:t>
            </a:r>
            <a:r>
              <a:rPr lang="en-MY" dirty="0"/>
              <a:t>. </a:t>
            </a:r>
          </a:p>
          <a:p>
            <a:pPr marL="571500" indent="-457200">
              <a:lnSpc>
                <a:spcPct val="150000"/>
              </a:lnSpc>
              <a:buFont typeface="+mj-lt"/>
              <a:buAutoNum type="arabicPeriod"/>
            </a:pPr>
            <a:r>
              <a:rPr lang="en-MY" dirty="0"/>
              <a:t>reverse()</a:t>
            </a:r>
          </a:p>
          <a:p>
            <a:pPr marL="571500" indent="-457200">
              <a:lnSpc>
                <a:spcPct val="150000"/>
              </a:lnSpc>
              <a:buFont typeface="+mj-lt"/>
              <a:buAutoNum type="arabicPeriod"/>
            </a:pPr>
            <a:r>
              <a:rPr lang="en-MY" dirty="0" smtClean="0"/>
              <a:t>sort()</a:t>
            </a:r>
          </a:p>
          <a:p>
            <a:pPr marL="114300" indent="0">
              <a:lnSpc>
                <a:spcPct val="150000"/>
              </a:lnSpc>
              <a:buNone/>
            </a:pPr>
            <a:r>
              <a:rPr lang="en-MY" dirty="0" smtClean="0"/>
              <a:t/>
            </a:r>
            <a:br>
              <a:rPr lang="en-MY" dirty="0" smtClean="0"/>
            </a:br>
            <a:r>
              <a:rPr lang="en-MY" dirty="0" smtClean="0"/>
              <a:t>By </a:t>
            </a:r>
            <a:r>
              <a:rPr lang="en-MY" dirty="0"/>
              <a:t>default, the sort() function sorts values </a:t>
            </a:r>
            <a:r>
              <a:rPr lang="en-MY" dirty="0" smtClean="0"/>
              <a:t>as </a:t>
            </a:r>
            <a:r>
              <a:rPr lang="en-MY" dirty="0"/>
              <a:t>strings. Because of this, </a:t>
            </a:r>
            <a:r>
              <a:rPr lang="en-MY" dirty="0" smtClean="0"/>
              <a:t>sort</a:t>
            </a:r>
            <a:r>
              <a:rPr lang="en-MY" dirty="0"/>
              <a:t>() method will produce incorrect result when sorting numbers</a:t>
            </a:r>
            <a:r>
              <a:rPr lang="en-MY" dirty="0" smtClean="0"/>
              <a:t>. This can be fixed by passing a compare function.</a:t>
            </a:r>
          </a:p>
          <a:p>
            <a:pPr marL="571500" indent="-457200">
              <a:lnSpc>
                <a:spcPct val="150000"/>
              </a:lnSpc>
              <a:buFont typeface="+mj-lt"/>
              <a:buAutoNum type="arabicPeriod"/>
            </a:pPr>
            <a:r>
              <a:rPr lang="en-MY" dirty="0" err="1"/>
              <a:t>Math.max.apply</a:t>
            </a:r>
            <a:r>
              <a:rPr lang="en-MY" dirty="0"/>
              <a:t> to find the highest number in an </a:t>
            </a:r>
            <a:r>
              <a:rPr lang="en-MY" dirty="0" smtClean="0"/>
              <a:t>array</a:t>
            </a:r>
          </a:p>
          <a:p>
            <a:pPr marL="571500" indent="-457200">
              <a:lnSpc>
                <a:spcPct val="150000"/>
              </a:lnSpc>
              <a:buFont typeface="+mj-lt"/>
              <a:buAutoNum type="arabicPeriod"/>
            </a:pPr>
            <a:r>
              <a:rPr lang="en-MY" dirty="0" err="1"/>
              <a:t>Math.min.apply</a:t>
            </a:r>
            <a:r>
              <a:rPr lang="en-MY" dirty="0"/>
              <a:t> to find the lowest number in an </a:t>
            </a:r>
            <a:r>
              <a:rPr lang="en-MY" dirty="0" smtClean="0"/>
              <a:t>array</a:t>
            </a:r>
            <a:endParaRPr lang="en-MY" dirty="0"/>
          </a:p>
          <a:p>
            <a:pPr marL="114300" indent="0">
              <a:lnSpc>
                <a:spcPct val="150000"/>
              </a:lnSpc>
              <a:buNone/>
            </a:pPr>
            <a:endParaRPr lang="en-MY" dirty="0" smtClean="0"/>
          </a:p>
          <a:p>
            <a:pPr marL="114300" indent="0">
              <a:lnSpc>
                <a:spcPct val="150000"/>
              </a:lnSpc>
              <a:buNone/>
            </a:pPr>
            <a:endParaRPr lang="en-MY" dirty="0"/>
          </a:p>
        </p:txBody>
      </p:sp>
    </p:spTree>
    <p:extLst>
      <p:ext uri="{BB962C8B-B14F-4D97-AF65-F5344CB8AC3E}">
        <p14:creationId xmlns:p14="http://schemas.microsoft.com/office/powerpoint/2010/main" val="10310073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Decision making</a:t>
            </a:r>
            <a:endParaRPr lang="en-MY" dirty="0"/>
          </a:p>
        </p:txBody>
      </p:sp>
      <p:sp>
        <p:nvSpPr>
          <p:cNvPr id="3" name="Text Placeholder 2"/>
          <p:cNvSpPr>
            <a:spLocks noGrp="1"/>
          </p:cNvSpPr>
          <p:nvPr>
            <p:ph type="body" idx="1"/>
          </p:nvPr>
        </p:nvSpPr>
        <p:spPr/>
        <p:txBody>
          <a:bodyPr/>
          <a:lstStyle/>
          <a:p>
            <a:endParaRPr lang="en-MY"/>
          </a:p>
        </p:txBody>
      </p:sp>
    </p:spTree>
    <p:extLst>
      <p:ext uri="{BB962C8B-B14F-4D97-AF65-F5344CB8AC3E}">
        <p14:creationId xmlns:p14="http://schemas.microsoft.com/office/powerpoint/2010/main" val="2064794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Babel</a:t>
            </a:r>
            <a:endParaRPr lang="en-MY" dirty="0"/>
          </a:p>
        </p:txBody>
      </p:sp>
      <p:sp>
        <p:nvSpPr>
          <p:cNvPr id="3" name="Content Placeholder 2"/>
          <p:cNvSpPr>
            <a:spLocks noGrp="1"/>
          </p:cNvSpPr>
          <p:nvPr>
            <p:ph idx="1"/>
          </p:nvPr>
        </p:nvSpPr>
        <p:spPr/>
        <p:txBody>
          <a:bodyPr>
            <a:normAutofit/>
          </a:bodyPr>
          <a:lstStyle/>
          <a:p>
            <a:pPr marL="514350" indent="-514350">
              <a:lnSpc>
                <a:spcPct val="150000"/>
              </a:lnSpc>
              <a:buFont typeface="+mj-lt"/>
              <a:buAutoNum type="arabicPeriod"/>
            </a:pPr>
            <a:r>
              <a:rPr lang="en-MY" dirty="0" smtClean="0"/>
              <a:t>Babel allows to create applications using ECMAScript 6 or ES6</a:t>
            </a:r>
          </a:p>
          <a:p>
            <a:pPr marL="514350" indent="-514350">
              <a:lnSpc>
                <a:spcPct val="150000"/>
              </a:lnSpc>
              <a:buFont typeface="+mj-lt"/>
              <a:buAutoNum type="arabicPeriod"/>
            </a:pPr>
            <a:r>
              <a:rPr lang="en-MY" dirty="0" smtClean="0"/>
              <a:t>Babel </a:t>
            </a:r>
            <a:r>
              <a:rPr lang="en-MY" dirty="0"/>
              <a:t>is </a:t>
            </a:r>
            <a:r>
              <a:rPr lang="en-MY" dirty="0" smtClean="0"/>
              <a:t>a JavaScript transpiler that converts edge JavaScript into plain old ES5 JavaScript that can run in any browser. </a:t>
            </a:r>
          </a:p>
          <a:p>
            <a:pPr marL="514350" indent="-514350">
              <a:lnSpc>
                <a:spcPct val="150000"/>
              </a:lnSpc>
              <a:buFont typeface="+mj-lt"/>
              <a:buAutoNum type="arabicPeriod"/>
            </a:pPr>
            <a:r>
              <a:rPr lang="en-MY" dirty="0" smtClean="0"/>
              <a:t>Babel </a:t>
            </a:r>
            <a:r>
              <a:rPr lang="en-MY" dirty="0"/>
              <a:t>is more of a </a:t>
            </a:r>
            <a:r>
              <a:rPr lang="en-MY" dirty="0" err="1"/>
              <a:t>polyfill</a:t>
            </a:r>
            <a:r>
              <a:rPr lang="en-MY" dirty="0"/>
              <a:t> to allow for the usage of the </a:t>
            </a:r>
            <a:r>
              <a:rPr lang="en-MY" dirty="0" smtClean="0"/>
              <a:t>ES6/Harmony/next </a:t>
            </a:r>
            <a:r>
              <a:rPr lang="en-MY" dirty="0"/>
              <a:t>features in current tech architecture until more support is added in browsers. </a:t>
            </a:r>
            <a:endParaRPr lang="en-MY" dirty="0" smtClean="0"/>
          </a:p>
          <a:p>
            <a:pPr marL="514350" indent="-514350">
              <a:lnSpc>
                <a:spcPct val="150000"/>
              </a:lnSpc>
              <a:buFont typeface="+mj-lt"/>
              <a:buAutoNum type="arabicPeriod"/>
            </a:pPr>
            <a:r>
              <a:rPr lang="en-MY" dirty="0" smtClean="0"/>
              <a:t>Babel </a:t>
            </a:r>
            <a:r>
              <a:rPr lang="en-MY" dirty="0"/>
              <a:t>is not adding any "syntactic sugar" on top of </a:t>
            </a:r>
            <a:r>
              <a:rPr lang="en-MY" dirty="0" smtClean="0"/>
              <a:t>JavaScript</a:t>
            </a:r>
            <a:r>
              <a:rPr lang="en-MY" dirty="0"/>
              <a:t>.</a:t>
            </a:r>
            <a:endParaRPr lang="en-MY" dirty="0" smtClean="0"/>
          </a:p>
          <a:p>
            <a:pPr marL="514350" indent="-514350">
              <a:lnSpc>
                <a:spcPct val="150000"/>
              </a:lnSpc>
              <a:buFont typeface="+mj-lt"/>
              <a:buAutoNum type="arabicPeriod"/>
            </a:pPr>
            <a:r>
              <a:rPr lang="en-MY" dirty="0" smtClean="0"/>
              <a:t>Babel is </a:t>
            </a:r>
            <a:r>
              <a:rPr lang="en-MY" dirty="0"/>
              <a:t>simply bridging the gap between ES5 and ES6. </a:t>
            </a:r>
            <a:endParaRPr lang="en-MY" sz="2200" dirty="0"/>
          </a:p>
        </p:txBody>
      </p:sp>
    </p:spTree>
    <p:extLst>
      <p:ext uri="{BB962C8B-B14F-4D97-AF65-F5344CB8AC3E}">
        <p14:creationId xmlns:p14="http://schemas.microsoft.com/office/powerpoint/2010/main" val="3582813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a:t>Conditional Statements </a:t>
            </a:r>
          </a:p>
        </p:txBody>
      </p:sp>
      <p:sp>
        <p:nvSpPr>
          <p:cNvPr id="3" name="Content Placeholder 2"/>
          <p:cNvSpPr>
            <a:spLocks noGrp="1"/>
          </p:cNvSpPr>
          <p:nvPr>
            <p:ph sz="quarter" idx="1"/>
          </p:nvPr>
        </p:nvSpPr>
        <p:spPr>
          <a:xfrm>
            <a:off x="457200" y="1219200"/>
            <a:ext cx="8229600" cy="5234136"/>
          </a:xfrm>
        </p:spPr>
        <p:txBody>
          <a:bodyPr>
            <a:noAutofit/>
          </a:bodyPr>
          <a:lstStyle/>
          <a:p>
            <a:pPr marL="571500" indent="-457200">
              <a:lnSpc>
                <a:spcPct val="160000"/>
              </a:lnSpc>
              <a:buFont typeface="+mj-lt"/>
              <a:buAutoNum type="arabicPeriod"/>
            </a:pPr>
            <a:r>
              <a:rPr lang="en-MY" b="1" dirty="0" smtClean="0"/>
              <a:t>if</a:t>
            </a:r>
            <a:r>
              <a:rPr lang="en-MY" dirty="0" smtClean="0"/>
              <a:t> </a:t>
            </a:r>
            <a:r>
              <a:rPr lang="en-MY" dirty="0"/>
              <a:t>statement </a:t>
            </a:r>
            <a:r>
              <a:rPr lang="en-MY" dirty="0" smtClean="0"/>
              <a:t>to </a:t>
            </a:r>
            <a:r>
              <a:rPr lang="en-MY" dirty="0"/>
              <a:t>specify a block of JavaScript code to be executed if a condition is </a:t>
            </a:r>
            <a:r>
              <a:rPr lang="en-MY" dirty="0" smtClean="0"/>
              <a:t>true.</a:t>
            </a:r>
            <a:br>
              <a:rPr lang="en-MY" dirty="0" smtClean="0"/>
            </a:br>
            <a:r>
              <a:rPr lang="en-MY" i="1" dirty="0" smtClean="0"/>
              <a:t>if </a:t>
            </a:r>
            <a:r>
              <a:rPr lang="en-MY" i="1" dirty="0"/>
              <a:t>(condition) </a:t>
            </a:r>
            <a:r>
              <a:rPr lang="en-MY" i="1" dirty="0" smtClean="0"/>
              <a:t>{</a:t>
            </a:r>
            <a:br>
              <a:rPr lang="en-MY" i="1" dirty="0" smtClean="0"/>
            </a:br>
            <a:r>
              <a:rPr lang="en-MY" i="1" dirty="0" smtClean="0"/>
              <a:t>	block </a:t>
            </a:r>
            <a:r>
              <a:rPr lang="en-MY" i="1" dirty="0"/>
              <a:t>of code to be executed if the condition is true</a:t>
            </a:r>
            <a:br>
              <a:rPr lang="en-MY" i="1" dirty="0"/>
            </a:br>
            <a:r>
              <a:rPr lang="en-MY" i="1" dirty="0"/>
              <a:t>} </a:t>
            </a:r>
          </a:p>
          <a:p>
            <a:pPr marL="571500" indent="-457200">
              <a:lnSpc>
                <a:spcPct val="160000"/>
              </a:lnSpc>
              <a:buFont typeface="+mj-lt"/>
              <a:buAutoNum type="arabicPeriod"/>
            </a:pPr>
            <a:r>
              <a:rPr lang="en-MY" b="1" dirty="0" smtClean="0"/>
              <a:t>else</a:t>
            </a:r>
            <a:r>
              <a:rPr lang="en-MY" dirty="0" smtClean="0"/>
              <a:t> </a:t>
            </a:r>
            <a:r>
              <a:rPr lang="en-MY" dirty="0"/>
              <a:t>to specify a block of code to be executed, if the same condition is false</a:t>
            </a:r>
          </a:p>
          <a:p>
            <a:pPr marL="571500" indent="-457200">
              <a:lnSpc>
                <a:spcPct val="160000"/>
              </a:lnSpc>
              <a:buFont typeface="+mj-lt"/>
              <a:buAutoNum type="arabicPeriod"/>
            </a:pPr>
            <a:r>
              <a:rPr lang="en-MY" b="1" dirty="0" smtClean="0"/>
              <a:t>else </a:t>
            </a:r>
            <a:r>
              <a:rPr lang="en-MY" b="1" dirty="0"/>
              <a:t>if</a:t>
            </a:r>
            <a:r>
              <a:rPr lang="en-MY" dirty="0"/>
              <a:t> to specify a new condition to test, if the first condition is false</a:t>
            </a:r>
          </a:p>
          <a:p>
            <a:pPr marL="114300" indent="0">
              <a:lnSpc>
                <a:spcPct val="160000"/>
              </a:lnSpc>
              <a:buNone/>
            </a:pPr>
            <a:endParaRPr lang="en-MY" dirty="0"/>
          </a:p>
        </p:txBody>
      </p:sp>
    </p:spTree>
    <p:extLst>
      <p:ext uri="{BB962C8B-B14F-4D97-AF65-F5344CB8AC3E}">
        <p14:creationId xmlns:p14="http://schemas.microsoft.com/office/powerpoint/2010/main" val="16783819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mtClean="0"/>
              <a:t>Conditional Statements </a:t>
            </a:r>
            <a:endParaRPr lang="en-MY" dirty="0"/>
          </a:p>
        </p:txBody>
      </p:sp>
      <p:sp>
        <p:nvSpPr>
          <p:cNvPr id="3" name="Content Placeholder 2"/>
          <p:cNvSpPr>
            <a:spLocks noGrp="1"/>
          </p:cNvSpPr>
          <p:nvPr>
            <p:ph sz="quarter" idx="1"/>
          </p:nvPr>
        </p:nvSpPr>
        <p:spPr/>
        <p:txBody>
          <a:bodyPr/>
          <a:lstStyle/>
          <a:p>
            <a:pPr marL="0" indent="0">
              <a:buNone/>
            </a:pPr>
            <a:r>
              <a:rPr lang="en-MY" dirty="0" smtClean="0"/>
              <a:t>Switch statement to select one of many blocks of code to be executed</a:t>
            </a:r>
          </a:p>
          <a:p>
            <a:pPr marL="0" indent="0">
              <a:lnSpc>
                <a:spcPct val="100000"/>
              </a:lnSpc>
              <a:buNone/>
            </a:pPr>
            <a:r>
              <a:rPr lang="en-MY" i="1" dirty="0" smtClean="0"/>
              <a:t>switch(expression) {</a:t>
            </a:r>
            <a:br>
              <a:rPr lang="en-MY" i="1" dirty="0" smtClean="0"/>
            </a:br>
            <a:r>
              <a:rPr lang="en-MY" i="1" dirty="0" smtClean="0"/>
              <a:t>	case n:</a:t>
            </a:r>
            <a:br>
              <a:rPr lang="en-MY" i="1" dirty="0" smtClean="0"/>
            </a:br>
            <a:r>
              <a:rPr lang="en-MY" i="1" dirty="0" smtClean="0"/>
              <a:t>		</a:t>
            </a:r>
            <a:r>
              <a:rPr lang="en-MY" i="1" dirty="0" err="1" smtClean="0"/>
              <a:t>javascript</a:t>
            </a:r>
            <a:r>
              <a:rPr lang="en-MY" i="1" dirty="0" smtClean="0"/>
              <a:t> code block</a:t>
            </a:r>
            <a:br>
              <a:rPr lang="en-MY" i="1" dirty="0" smtClean="0"/>
            </a:br>
            <a:r>
              <a:rPr lang="en-MY" i="1" dirty="0" smtClean="0"/>
              <a:t>		break;</a:t>
            </a:r>
            <a:br>
              <a:rPr lang="en-MY" i="1" dirty="0" smtClean="0"/>
            </a:br>
            <a:r>
              <a:rPr lang="en-MY" i="1" dirty="0" smtClean="0"/>
              <a:t>	case n:</a:t>
            </a:r>
            <a:br>
              <a:rPr lang="en-MY" i="1" dirty="0" smtClean="0"/>
            </a:br>
            <a:r>
              <a:rPr lang="en-MY" i="1" dirty="0" smtClean="0"/>
              <a:t>		</a:t>
            </a:r>
            <a:r>
              <a:rPr lang="en-MY" i="1" dirty="0" err="1" smtClean="0"/>
              <a:t>javascript</a:t>
            </a:r>
            <a:r>
              <a:rPr lang="en-MY" i="1" dirty="0" smtClean="0"/>
              <a:t> code block</a:t>
            </a:r>
            <a:br>
              <a:rPr lang="en-MY" i="1" dirty="0" smtClean="0"/>
            </a:br>
            <a:r>
              <a:rPr lang="en-MY" i="1" dirty="0" smtClean="0"/>
              <a:t>		break;</a:t>
            </a:r>
            <a:br>
              <a:rPr lang="en-MY" i="1" dirty="0" smtClean="0"/>
            </a:br>
            <a:r>
              <a:rPr lang="en-MY" i="1" dirty="0" smtClean="0"/>
              <a:t>	default:</a:t>
            </a:r>
            <a:br>
              <a:rPr lang="en-MY" i="1" dirty="0" smtClean="0"/>
            </a:br>
            <a:r>
              <a:rPr lang="en-MY" i="1" dirty="0" smtClean="0"/>
              <a:t>		</a:t>
            </a:r>
            <a:r>
              <a:rPr lang="en-MY" i="1" dirty="0" err="1" smtClean="0"/>
              <a:t>javascript</a:t>
            </a:r>
            <a:r>
              <a:rPr lang="en-MY" i="1" dirty="0" smtClean="0"/>
              <a:t> code block</a:t>
            </a:r>
            <a:br>
              <a:rPr lang="en-MY" i="1" dirty="0" smtClean="0"/>
            </a:br>
            <a:r>
              <a:rPr lang="en-MY" i="1" dirty="0" smtClean="0"/>
              <a:t>}</a:t>
            </a:r>
          </a:p>
          <a:p>
            <a:pPr marL="0" indent="0">
              <a:buNone/>
            </a:pPr>
            <a:r>
              <a:rPr lang="en-MY" dirty="0"/>
              <a:t>S</a:t>
            </a:r>
            <a:r>
              <a:rPr lang="en-MY" dirty="0" smtClean="0"/>
              <a:t>witch expression is evaluated only once and value of the expression is compared with the values of each case.</a:t>
            </a:r>
            <a:endParaRPr lang="en-MY" dirty="0"/>
          </a:p>
        </p:txBody>
      </p:sp>
    </p:spTree>
    <p:extLst>
      <p:ext uri="{BB962C8B-B14F-4D97-AF65-F5344CB8AC3E}">
        <p14:creationId xmlns:p14="http://schemas.microsoft.com/office/powerpoint/2010/main" val="42765063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Looping</a:t>
            </a:r>
            <a:endParaRPr lang="en-MY" dirty="0"/>
          </a:p>
        </p:txBody>
      </p:sp>
      <p:sp>
        <p:nvSpPr>
          <p:cNvPr id="3" name="Text Placeholder 2"/>
          <p:cNvSpPr>
            <a:spLocks noGrp="1"/>
          </p:cNvSpPr>
          <p:nvPr>
            <p:ph type="body" idx="1"/>
          </p:nvPr>
        </p:nvSpPr>
        <p:spPr/>
        <p:txBody>
          <a:bodyPr/>
          <a:lstStyle/>
          <a:p>
            <a:endParaRPr lang="en-MY"/>
          </a:p>
        </p:txBody>
      </p:sp>
    </p:spTree>
    <p:extLst>
      <p:ext uri="{BB962C8B-B14F-4D97-AF65-F5344CB8AC3E}">
        <p14:creationId xmlns:p14="http://schemas.microsoft.com/office/powerpoint/2010/main" val="20647949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Looping - FOR</a:t>
            </a:r>
            <a:endParaRPr lang="en-MY" sz="4800" dirty="0"/>
          </a:p>
        </p:txBody>
      </p:sp>
      <p:sp>
        <p:nvSpPr>
          <p:cNvPr id="3" name="Content Placeholder 2"/>
          <p:cNvSpPr>
            <a:spLocks noGrp="1"/>
          </p:cNvSpPr>
          <p:nvPr>
            <p:ph sz="quarter" idx="1"/>
          </p:nvPr>
        </p:nvSpPr>
        <p:spPr/>
        <p:txBody>
          <a:bodyPr>
            <a:noAutofit/>
          </a:bodyPr>
          <a:lstStyle/>
          <a:p>
            <a:pPr marL="114300" indent="0">
              <a:lnSpc>
                <a:spcPct val="150000"/>
              </a:lnSpc>
              <a:buNone/>
            </a:pPr>
            <a:r>
              <a:rPr lang="en-MY" dirty="0"/>
              <a:t>Loops can execute a block of code a number of times</a:t>
            </a:r>
            <a:r>
              <a:rPr lang="en-MY" dirty="0" smtClean="0"/>
              <a:t>.</a:t>
            </a:r>
          </a:p>
          <a:p>
            <a:pPr marL="114300" indent="0">
              <a:lnSpc>
                <a:spcPct val="100000"/>
              </a:lnSpc>
              <a:buNone/>
            </a:pPr>
            <a:r>
              <a:rPr lang="en-MY" i="1" dirty="0"/>
              <a:t>for (statement 1; statement 2; statement 3) </a:t>
            </a:r>
            <a:r>
              <a:rPr lang="en-MY" i="1" dirty="0" smtClean="0"/>
              <a:t>{</a:t>
            </a:r>
          </a:p>
          <a:p>
            <a:pPr marL="114300" indent="0">
              <a:lnSpc>
                <a:spcPct val="100000"/>
              </a:lnSpc>
              <a:buNone/>
            </a:pPr>
            <a:r>
              <a:rPr lang="en-MY" i="1" dirty="0"/>
              <a:t>	</a:t>
            </a:r>
            <a:r>
              <a:rPr lang="en-MY" i="1" dirty="0" smtClean="0"/>
              <a:t>code </a:t>
            </a:r>
            <a:r>
              <a:rPr lang="en-MY" i="1" dirty="0"/>
              <a:t>block to be executed</a:t>
            </a:r>
            <a:br>
              <a:rPr lang="en-MY" i="1" dirty="0"/>
            </a:br>
            <a:r>
              <a:rPr lang="en-MY" i="1" dirty="0" smtClean="0"/>
              <a:t>}</a:t>
            </a:r>
          </a:p>
          <a:p>
            <a:pPr marL="571500" indent="-457200">
              <a:lnSpc>
                <a:spcPct val="150000"/>
              </a:lnSpc>
              <a:buFont typeface="+mj-lt"/>
              <a:buAutoNum type="arabicPeriod"/>
            </a:pPr>
            <a:r>
              <a:rPr lang="en-MY" dirty="0"/>
              <a:t>Statement 1 is executed before the </a:t>
            </a:r>
            <a:r>
              <a:rPr lang="en-MY" dirty="0" smtClean="0"/>
              <a:t>code block </a:t>
            </a:r>
            <a:r>
              <a:rPr lang="en-MY" dirty="0"/>
              <a:t>starts.</a:t>
            </a:r>
          </a:p>
          <a:p>
            <a:pPr marL="571500" indent="-457200">
              <a:lnSpc>
                <a:spcPct val="150000"/>
              </a:lnSpc>
              <a:buFont typeface="+mj-lt"/>
              <a:buAutoNum type="arabicPeriod"/>
            </a:pPr>
            <a:r>
              <a:rPr lang="en-MY" dirty="0"/>
              <a:t>Statement 2 defines the condition for running the </a:t>
            </a:r>
            <a:r>
              <a:rPr lang="en-MY" dirty="0" smtClean="0"/>
              <a:t>code block.</a:t>
            </a:r>
            <a:endParaRPr lang="en-MY" dirty="0"/>
          </a:p>
          <a:p>
            <a:pPr marL="571500" indent="-457200">
              <a:lnSpc>
                <a:spcPct val="150000"/>
              </a:lnSpc>
              <a:buFont typeface="+mj-lt"/>
              <a:buAutoNum type="arabicPeriod"/>
            </a:pPr>
            <a:r>
              <a:rPr lang="en-MY" dirty="0"/>
              <a:t>Statement 3 is executed each time after the </a:t>
            </a:r>
            <a:r>
              <a:rPr lang="en-MY" dirty="0" smtClean="0"/>
              <a:t>code block </a:t>
            </a:r>
            <a:r>
              <a:rPr lang="en-MY" dirty="0"/>
              <a:t>has been executed.</a:t>
            </a:r>
          </a:p>
          <a:p>
            <a:pPr marL="114300" indent="0">
              <a:buNone/>
            </a:pPr>
            <a:r>
              <a:rPr lang="en-MY" i="1" dirty="0"/>
              <a:t>for (i = 0; i &lt; 5; i++) {</a:t>
            </a:r>
            <a:br>
              <a:rPr lang="en-MY" i="1" dirty="0"/>
            </a:br>
            <a:r>
              <a:rPr lang="en-MY" i="1" dirty="0" smtClean="0"/>
              <a:t>	text </a:t>
            </a:r>
            <a:r>
              <a:rPr lang="en-MY" i="1" dirty="0"/>
              <a:t>+= "The number is " + i + "&lt;</a:t>
            </a:r>
            <a:r>
              <a:rPr lang="en-MY" i="1" dirty="0" err="1"/>
              <a:t>br</a:t>
            </a:r>
            <a:r>
              <a:rPr lang="en-MY" i="1" dirty="0"/>
              <a:t>&gt;";</a:t>
            </a:r>
            <a:br>
              <a:rPr lang="en-MY" i="1" dirty="0"/>
            </a:br>
            <a:r>
              <a:rPr lang="en-MY" i="1" dirty="0"/>
              <a:t>}</a:t>
            </a:r>
          </a:p>
        </p:txBody>
      </p:sp>
    </p:spTree>
    <p:extLst>
      <p:ext uri="{BB962C8B-B14F-4D97-AF65-F5344CB8AC3E}">
        <p14:creationId xmlns:p14="http://schemas.microsoft.com/office/powerpoint/2010/main" val="37932722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Looping - FOR</a:t>
            </a:r>
            <a:endParaRPr lang="en-MY" sz="4800" dirty="0"/>
          </a:p>
        </p:txBody>
      </p:sp>
      <p:sp>
        <p:nvSpPr>
          <p:cNvPr id="3" name="Content Placeholder 2"/>
          <p:cNvSpPr>
            <a:spLocks noGrp="1"/>
          </p:cNvSpPr>
          <p:nvPr>
            <p:ph sz="quarter" idx="1"/>
          </p:nvPr>
        </p:nvSpPr>
        <p:spPr/>
        <p:txBody>
          <a:bodyPr>
            <a:normAutofit/>
          </a:bodyPr>
          <a:lstStyle/>
          <a:p>
            <a:pPr marL="571500" indent="-457200">
              <a:lnSpc>
                <a:spcPct val="150000"/>
              </a:lnSpc>
              <a:buFont typeface="+mj-lt"/>
              <a:buAutoNum type="arabicPeriod"/>
            </a:pPr>
            <a:r>
              <a:rPr lang="en-MY" sz="2000" b="1" dirty="0" smtClean="0"/>
              <a:t>Statement </a:t>
            </a:r>
            <a:r>
              <a:rPr lang="en-MY" sz="2000" b="1" dirty="0"/>
              <a:t>1</a:t>
            </a:r>
            <a:r>
              <a:rPr lang="en-MY" sz="2000" dirty="0"/>
              <a:t> </a:t>
            </a:r>
            <a:r>
              <a:rPr lang="en-MY" sz="2000" dirty="0" smtClean="0"/>
              <a:t>is used to </a:t>
            </a:r>
            <a:r>
              <a:rPr lang="en-MY" sz="2000" dirty="0"/>
              <a:t>initialize the variable used in the </a:t>
            </a:r>
            <a:r>
              <a:rPr lang="en-MY" sz="2000" dirty="0" smtClean="0"/>
              <a:t>loop. Statement </a:t>
            </a:r>
            <a:r>
              <a:rPr lang="en-MY" sz="2000" dirty="0"/>
              <a:t>1 is </a:t>
            </a:r>
            <a:r>
              <a:rPr lang="en-MY" sz="2000" dirty="0" smtClean="0"/>
              <a:t>optional, it can be omitted. Many variables can be initialized in </a:t>
            </a:r>
            <a:r>
              <a:rPr lang="en-MY" sz="2000" dirty="0"/>
              <a:t>statement </a:t>
            </a:r>
            <a:r>
              <a:rPr lang="en-MY" sz="2000" dirty="0" smtClean="0"/>
              <a:t>1.</a:t>
            </a:r>
          </a:p>
          <a:p>
            <a:pPr marL="571500" indent="-457200">
              <a:lnSpc>
                <a:spcPct val="150000"/>
              </a:lnSpc>
              <a:buFont typeface="+mj-lt"/>
              <a:buAutoNum type="arabicPeriod"/>
            </a:pPr>
            <a:r>
              <a:rPr lang="en-MY" sz="2000" b="1" dirty="0" smtClean="0"/>
              <a:t>Statement </a:t>
            </a:r>
            <a:r>
              <a:rPr lang="en-MY" sz="2000" b="1" dirty="0"/>
              <a:t>2</a:t>
            </a:r>
            <a:r>
              <a:rPr lang="en-MY" sz="2000" dirty="0"/>
              <a:t> </a:t>
            </a:r>
            <a:r>
              <a:rPr lang="en-MY" sz="2000" dirty="0" smtClean="0"/>
              <a:t>is </a:t>
            </a:r>
            <a:r>
              <a:rPr lang="en-MY" sz="2000" dirty="0"/>
              <a:t>used to evaluate the condition of the initial variable</a:t>
            </a:r>
            <a:r>
              <a:rPr lang="en-MY" sz="2000" dirty="0" smtClean="0"/>
              <a:t>. Statement </a:t>
            </a:r>
            <a:r>
              <a:rPr lang="en-MY" sz="2000" dirty="0"/>
              <a:t>2 is also </a:t>
            </a:r>
            <a:r>
              <a:rPr lang="en-MY" sz="2000" dirty="0" smtClean="0"/>
              <a:t>optional. If </a:t>
            </a:r>
            <a:r>
              <a:rPr lang="en-MY" sz="2000" dirty="0"/>
              <a:t>statement 2 returns true, the loop will start over again, if it returns false, the loop will end. If </a:t>
            </a:r>
            <a:r>
              <a:rPr lang="en-MY" sz="2000" dirty="0" smtClean="0"/>
              <a:t>statement 2 is omitted, must </a:t>
            </a:r>
            <a:r>
              <a:rPr lang="en-MY" sz="2000" dirty="0"/>
              <a:t>provide a </a:t>
            </a:r>
            <a:r>
              <a:rPr lang="en-MY" sz="2000" b="1" dirty="0"/>
              <a:t>break</a:t>
            </a:r>
            <a:r>
              <a:rPr lang="en-MY" sz="2000" dirty="0"/>
              <a:t> inside the loop. </a:t>
            </a:r>
            <a:endParaRPr lang="en-MY" sz="2000" dirty="0" smtClean="0"/>
          </a:p>
          <a:p>
            <a:pPr marL="571500" indent="-457200">
              <a:lnSpc>
                <a:spcPct val="150000"/>
              </a:lnSpc>
              <a:buFont typeface="+mj-lt"/>
              <a:buAutoNum type="arabicPeriod"/>
            </a:pPr>
            <a:r>
              <a:rPr lang="en-MY" sz="2000" b="1" dirty="0" smtClean="0"/>
              <a:t>Statement 3</a:t>
            </a:r>
            <a:r>
              <a:rPr lang="en-MY" sz="2000" dirty="0" smtClean="0"/>
              <a:t> increments </a:t>
            </a:r>
            <a:r>
              <a:rPr lang="en-MY" sz="2000" dirty="0"/>
              <a:t>the value of the initial </a:t>
            </a:r>
            <a:r>
              <a:rPr lang="en-MY" sz="2000" dirty="0" smtClean="0"/>
              <a:t>variable. Statement </a:t>
            </a:r>
            <a:r>
              <a:rPr lang="en-MY" sz="2000" dirty="0"/>
              <a:t>3 is </a:t>
            </a:r>
            <a:r>
              <a:rPr lang="en-MY" sz="2000" dirty="0" smtClean="0"/>
              <a:t>also optional. Statement </a:t>
            </a:r>
            <a:r>
              <a:rPr lang="en-MY" sz="2000" dirty="0"/>
              <a:t>3 can do anything like negative increment (i--), positive increment (i = i + 15), or anything else</a:t>
            </a:r>
            <a:r>
              <a:rPr lang="en-MY" sz="2000" dirty="0" smtClean="0"/>
              <a:t>. If statement </a:t>
            </a:r>
            <a:r>
              <a:rPr lang="en-MY" sz="2000" dirty="0"/>
              <a:t>3 </a:t>
            </a:r>
            <a:r>
              <a:rPr lang="en-MY" sz="2000" dirty="0" smtClean="0"/>
              <a:t>is </a:t>
            </a:r>
            <a:r>
              <a:rPr lang="en-MY" sz="2000" dirty="0"/>
              <a:t>omitted </a:t>
            </a:r>
            <a:r>
              <a:rPr lang="en-MY" sz="2000" dirty="0" smtClean="0"/>
              <a:t>code inside the loop must increment the variable.</a:t>
            </a:r>
            <a:endParaRPr lang="en-MY" sz="1600" i="1" dirty="0"/>
          </a:p>
        </p:txBody>
      </p:sp>
    </p:spTree>
    <p:extLst>
      <p:ext uri="{BB962C8B-B14F-4D97-AF65-F5344CB8AC3E}">
        <p14:creationId xmlns:p14="http://schemas.microsoft.com/office/powerpoint/2010/main" val="12737967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Looping - While</a:t>
            </a:r>
            <a:endParaRPr lang="en-MY" sz="4800" dirty="0"/>
          </a:p>
        </p:txBody>
      </p:sp>
      <p:sp>
        <p:nvSpPr>
          <p:cNvPr id="3" name="Content Placeholder 2"/>
          <p:cNvSpPr>
            <a:spLocks noGrp="1"/>
          </p:cNvSpPr>
          <p:nvPr>
            <p:ph sz="quarter" idx="1"/>
          </p:nvPr>
        </p:nvSpPr>
        <p:spPr/>
        <p:txBody>
          <a:bodyPr>
            <a:noAutofit/>
          </a:bodyPr>
          <a:lstStyle/>
          <a:p>
            <a:pPr marL="114300" indent="0">
              <a:lnSpc>
                <a:spcPct val="150000"/>
              </a:lnSpc>
              <a:buNone/>
            </a:pPr>
            <a:r>
              <a:rPr lang="en-MY" dirty="0"/>
              <a:t>The while loop loops through a block of code as long as </a:t>
            </a:r>
            <a:r>
              <a:rPr lang="en-MY" dirty="0" smtClean="0"/>
              <a:t>condition </a:t>
            </a:r>
            <a:r>
              <a:rPr lang="en-MY" dirty="0"/>
              <a:t>is true</a:t>
            </a:r>
            <a:r>
              <a:rPr lang="en-MY" dirty="0" smtClean="0"/>
              <a:t>.</a:t>
            </a:r>
          </a:p>
          <a:p>
            <a:pPr marL="114300" indent="0">
              <a:buNone/>
            </a:pPr>
            <a:r>
              <a:rPr lang="en-MY" i="1" dirty="0" smtClean="0"/>
              <a:t>while (condition) {</a:t>
            </a:r>
            <a:br>
              <a:rPr lang="en-MY" i="1" dirty="0" smtClean="0"/>
            </a:br>
            <a:r>
              <a:rPr lang="en-MY" i="1" dirty="0" smtClean="0"/>
              <a:t>	code block to be executed</a:t>
            </a:r>
            <a:br>
              <a:rPr lang="en-MY" i="1" dirty="0" smtClean="0"/>
            </a:br>
            <a:r>
              <a:rPr lang="en-MY" i="1" dirty="0" smtClean="0"/>
              <a:t>}</a:t>
            </a:r>
          </a:p>
          <a:p>
            <a:pPr marL="114300" indent="0">
              <a:lnSpc>
                <a:spcPct val="150000"/>
              </a:lnSpc>
              <a:buNone/>
            </a:pPr>
            <a:r>
              <a:rPr lang="en-MY" b="1" dirty="0" smtClean="0"/>
              <a:t>Example</a:t>
            </a:r>
          </a:p>
          <a:p>
            <a:pPr marL="114300" indent="0">
              <a:buNone/>
            </a:pPr>
            <a:r>
              <a:rPr lang="en-MY" i="1" dirty="0"/>
              <a:t>while (i &lt; 10) {</a:t>
            </a:r>
            <a:br>
              <a:rPr lang="en-MY" i="1" dirty="0"/>
            </a:br>
            <a:r>
              <a:rPr lang="en-MY" i="1" dirty="0" smtClean="0"/>
              <a:t>	text </a:t>
            </a:r>
            <a:r>
              <a:rPr lang="en-MY" i="1" dirty="0"/>
              <a:t>+= "The number is " + i;</a:t>
            </a:r>
            <a:br>
              <a:rPr lang="en-MY" i="1" dirty="0"/>
            </a:br>
            <a:r>
              <a:rPr lang="en-MY" i="1" dirty="0" smtClean="0"/>
              <a:t>	i</a:t>
            </a:r>
            <a:r>
              <a:rPr lang="en-MY" i="1" dirty="0"/>
              <a:t>++;</a:t>
            </a:r>
            <a:br>
              <a:rPr lang="en-MY" i="1" dirty="0"/>
            </a:br>
            <a:r>
              <a:rPr lang="en-MY" i="1" dirty="0" smtClean="0"/>
              <a:t>}</a:t>
            </a:r>
          </a:p>
          <a:p>
            <a:pPr marL="114300" indent="0">
              <a:lnSpc>
                <a:spcPct val="150000"/>
              </a:lnSpc>
              <a:buNone/>
            </a:pPr>
            <a:r>
              <a:rPr lang="en-MY" dirty="0" smtClean="0"/>
              <a:t>Don’t forget </a:t>
            </a:r>
            <a:r>
              <a:rPr lang="en-MY" dirty="0"/>
              <a:t>to increase the variable used in the condition, </a:t>
            </a:r>
            <a:r>
              <a:rPr lang="en-MY" dirty="0" smtClean="0"/>
              <a:t>otherwise the </a:t>
            </a:r>
            <a:r>
              <a:rPr lang="en-MY" dirty="0"/>
              <a:t>loop will never end. This will crash your browser.</a:t>
            </a:r>
          </a:p>
        </p:txBody>
      </p:sp>
    </p:spTree>
    <p:extLst>
      <p:ext uri="{BB962C8B-B14F-4D97-AF65-F5344CB8AC3E}">
        <p14:creationId xmlns:p14="http://schemas.microsoft.com/office/powerpoint/2010/main" val="7507261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Looping – Do / While</a:t>
            </a:r>
            <a:endParaRPr lang="en-MY" sz="4800" dirty="0"/>
          </a:p>
        </p:txBody>
      </p:sp>
      <p:sp>
        <p:nvSpPr>
          <p:cNvPr id="3" name="Content Placeholder 2"/>
          <p:cNvSpPr>
            <a:spLocks noGrp="1"/>
          </p:cNvSpPr>
          <p:nvPr>
            <p:ph sz="quarter" idx="1"/>
          </p:nvPr>
        </p:nvSpPr>
        <p:spPr/>
        <p:txBody>
          <a:bodyPr>
            <a:noAutofit/>
          </a:bodyPr>
          <a:lstStyle/>
          <a:p>
            <a:pPr marL="114300" indent="0">
              <a:lnSpc>
                <a:spcPct val="150000"/>
              </a:lnSpc>
              <a:buNone/>
            </a:pPr>
            <a:r>
              <a:rPr lang="en-MY" dirty="0" smtClean="0"/>
              <a:t>Do / while </a:t>
            </a:r>
            <a:r>
              <a:rPr lang="en-MY" dirty="0"/>
              <a:t>loop </a:t>
            </a:r>
            <a:r>
              <a:rPr lang="en-MY" dirty="0" smtClean="0"/>
              <a:t>execute code </a:t>
            </a:r>
            <a:r>
              <a:rPr lang="en-MY" dirty="0"/>
              <a:t>block once, before checking </a:t>
            </a:r>
            <a:r>
              <a:rPr lang="en-MY" dirty="0" smtClean="0"/>
              <a:t>the condition </a:t>
            </a:r>
            <a:r>
              <a:rPr lang="en-MY" dirty="0"/>
              <a:t>is true, then it will repeat the loop as long as the condition is true</a:t>
            </a:r>
            <a:r>
              <a:rPr lang="en-MY" dirty="0" smtClean="0"/>
              <a:t>.</a:t>
            </a:r>
          </a:p>
          <a:p>
            <a:pPr marL="114300" indent="0">
              <a:buNone/>
            </a:pPr>
            <a:r>
              <a:rPr lang="en-MY" i="1" dirty="0" smtClean="0"/>
              <a:t>do {</a:t>
            </a:r>
            <a:br>
              <a:rPr lang="en-MY" i="1" dirty="0" smtClean="0"/>
            </a:br>
            <a:r>
              <a:rPr lang="en-MY" i="1" dirty="0" smtClean="0"/>
              <a:t>	code block to be executed</a:t>
            </a:r>
            <a:br>
              <a:rPr lang="en-MY" i="1" dirty="0" smtClean="0"/>
            </a:br>
            <a:r>
              <a:rPr lang="en-MY" i="1" dirty="0" smtClean="0"/>
              <a:t>} </a:t>
            </a:r>
            <a:r>
              <a:rPr lang="en-MY" i="1" dirty="0"/>
              <a:t>while (condition)</a:t>
            </a:r>
            <a:endParaRPr lang="en-MY" i="1" dirty="0" smtClean="0"/>
          </a:p>
          <a:p>
            <a:pPr marL="114300" indent="0">
              <a:lnSpc>
                <a:spcPct val="150000"/>
              </a:lnSpc>
              <a:buNone/>
            </a:pPr>
            <a:r>
              <a:rPr lang="en-MY" b="1" dirty="0" smtClean="0"/>
              <a:t>Example</a:t>
            </a:r>
          </a:p>
          <a:p>
            <a:pPr marL="114300" indent="0">
              <a:buNone/>
            </a:pPr>
            <a:r>
              <a:rPr lang="en-MY" i="1" dirty="0" smtClean="0"/>
              <a:t>do {</a:t>
            </a:r>
            <a:r>
              <a:rPr lang="en-MY" i="1" dirty="0"/>
              <a:t/>
            </a:r>
            <a:br>
              <a:rPr lang="en-MY" i="1" dirty="0"/>
            </a:br>
            <a:r>
              <a:rPr lang="en-MY" i="1" dirty="0" smtClean="0"/>
              <a:t>	text </a:t>
            </a:r>
            <a:r>
              <a:rPr lang="en-MY" i="1" dirty="0"/>
              <a:t>+= "The number is " + i;</a:t>
            </a:r>
            <a:br>
              <a:rPr lang="en-MY" i="1" dirty="0"/>
            </a:br>
            <a:r>
              <a:rPr lang="en-MY" i="1" dirty="0" smtClean="0"/>
              <a:t>	i</a:t>
            </a:r>
            <a:r>
              <a:rPr lang="en-MY" i="1" dirty="0"/>
              <a:t>++;</a:t>
            </a:r>
            <a:br>
              <a:rPr lang="en-MY" i="1" dirty="0"/>
            </a:br>
            <a:r>
              <a:rPr lang="en-MY" i="1" dirty="0" smtClean="0"/>
              <a:t>} </a:t>
            </a:r>
            <a:r>
              <a:rPr lang="en-MY" i="1" dirty="0"/>
              <a:t>while </a:t>
            </a:r>
            <a:r>
              <a:rPr lang="en-MY" i="1" dirty="0" smtClean="0"/>
              <a:t>(I &lt; 10)</a:t>
            </a:r>
            <a:endParaRPr lang="en-MY" dirty="0"/>
          </a:p>
        </p:txBody>
      </p:sp>
    </p:spTree>
    <p:extLst>
      <p:ext uri="{BB962C8B-B14F-4D97-AF65-F5344CB8AC3E}">
        <p14:creationId xmlns:p14="http://schemas.microsoft.com/office/powerpoint/2010/main" val="42420856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Looping – Break / Continue</a:t>
            </a:r>
            <a:endParaRPr lang="en-MY" sz="4800" dirty="0"/>
          </a:p>
        </p:txBody>
      </p:sp>
      <p:sp>
        <p:nvSpPr>
          <p:cNvPr id="3" name="Content Placeholder 2"/>
          <p:cNvSpPr>
            <a:spLocks noGrp="1"/>
          </p:cNvSpPr>
          <p:nvPr>
            <p:ph sz="quarter" idx="1"/>
          </p:nvPr>
        </p:nvSpPr>
        <p:spPr/>
        <p:txBody>
          <a:bodyPr>
            <a:normAutofit lnSpcReduction="10000"/>
          </a:bodyPr>
          <a:lstStyle/>
          <a:p>
            <a:pPr marL="114300" indent="0">
              <a:lnSpc>
                <a:spcPct val="150000"/>
              </a:lnSpc>
              <a:buNone/>
            </a:pPr>
            <a:r>
              <a:rPr lang="en-MY" b="1" dirty="0" smtClean="0"/>
              <a:t>The </a:t>
            </a:r>
            <a:r>
              <a:rPr lang="en-MY" b="1" dirty="0"/>
              <a:t>Break </a:t>
            </a:r>
            <a:r>
              <a:rPr lang="en-MY" b="1" dirty="0" smtClean="0"/>
              <a:t>Statement </a:t>
            </a:r>
            <a:r>
              <a:rPr lang="en-MY" dirty="0"/>
              <a:t>breaks the loop and continues executing the code after the loop</a:t>
            </a:r>
            <a:endParaRPr lang="en-MY" b="1" dirty="0" smtClean="0"/>
          </a:p>
          <a:p>
            <a:pPr>
              <a:lnSpc>
                <a:spcPct val="150000"/>
              </a:lnSpc>
            </a:pPr>
            <a:r>
              <a:rPr lang="en-MY" dirty="0"/>
              <a:t>The break statement "jumps out" of a loop</a:t>
            </a:r>
            <a:r>
              <a:rPr lang="en-MY" dirty="0" smtClean="0"/>
              <a:t>.</a:t>
            </a:r>
            <a:endParaRPr lang="en-MY" b="1" dirty="0"/>
          </a:p>
          <a:p>
            <a:pPr>
              <a:lnSpc>
                <a:spcPct val="150000"/>
              </a:lnSpc>
            </a:pPr>
            <a:r>
              <a:rPr lang="en-MY" dirty="0" smtClean="0"/>
              <a:t>The break </a:t>
            </a:r>
            <a:r>
              <a:rPr lang="en-MY" dirty="0"/>
              <a:t>statement used switch() statement </a:t>
            </a:r>
            <a:r>
              <a:rPr lang="en-MY" dirty="0" smtClean="0"/>
              <a:t>to </a:t>
            </a:r>
            <a:r>
              <a:rPr lang="en-MY" dirty="0"/>
              <a:t>"jump out</a:t>
            </a:r>
            <a:r>
              <a:rPr lang="en-MY" dirty="0" smtClean="0"/>
              <a:t>".</a:t>
            </a:r>
            <a:endParaRPr lang="en-MY" dirty="0"/>
          </a:p>
          <a:p>
            <a:pPr>
              <a:lnSpc>
                <a:spcPct val="150000"/>
              </a:lnSpc>
            </a:pPr>
            <a:r>
              <a:rPr lang="en-MY" dirty="0"/>
              <a:t>The break statement can also be used to jump out of a loop.   </a:t>
            </a:r>
            <a:endParaRPr lang="en-MY" dirty="0" smtClean="0"/>
          </a:p>
          <a:p>
            <a:pPr marL="114300" indent="0">
              <a:lnSpc>
                <a:spcPct val="150000"/>
              </a:lnSpc>
              <a:buNone/>
            </a:pPr>
            <a:r>
              <a:rPr lang="en-MY" b="1" dirty="0" smtClean="0"/>
              <a:t>The </a:t>
            </a:r>
            <a:r>
              <a:rPr lang="en-MY" b="1" dirty="0"/>
              <a:t>Continue </a:t>
            </a:r>
            <a:r>
              <a:rPr lang="en-MY" b="1" dirty="0" smtClean="0"/>
              <a:t>Statement</a:t>
            </a:r>
            <a:endParaRPr lang="en-MY" b="1" dirty="0"/>
          </a:p>
          <a:p>
            <a:pPr>
              <a:lnSpc>
                <a:spcPct val="150000"/>
              </a:lnSpc>
            </a:pPr>
            <a:r>
              <a:rPr lang="en-MY" dirty="0"/>
              <a:t>The continue statement "jumps over" one iteration in </a:t>
            </a:r>
            <a:r>
              <a:rPr lang="en-MY" dirty="0" smtClean="0"/>
              <a:t>loop.</a:t>
            </a:r>
          </a:p>
          <a:p>
            <a:pPr>
              <a:lnSpc>
                <a:spcPct val="150000"/>
              </a:lnSpc>
            </a:pPr>
            <a:r>
              <a:rPr lang="en-MY" dirty="0" smtClean="0"/>
              <a:t>The </a:t>
            </a:r>
            <a:r>
              <a:rPr lang="en-MY" dirty="0"/>
              <a:t>continue statement breaks one iteration (in the loop), if a specified condition occurs, and continues with the next iteration in the loop</a:t>
            </a:r>
            <a:r>
              <a:rPr lang="en-MY" dirty="0" smtClean="0"/>
              <a:t>.</a:t>
            </a:r>
            <a:endParaRPr lang="en-MY" dirty="0"/>
          </a:p>
          <a:p>
            <a:pPr marL="114300" indent="0">
              <a:lnSpc>
                <a:spcPct val="150000"/>
              </a:lnSpc>
              <a:buNone/>
            </a:pPr>
            <a:endParaRPr lang="en-MY" dirty="0"/>
          </a:p>
        </p:txBody>
      </p:sp>
    </p:spTree>
    <p:extLst>
      <p:ext uri="{BB962C8B-B14F-4D97-AF65-F5344CB8AC3E}">
        <p14:creationId xmlns:p14="http://schemas.microsoft.com/office/powerpoint/2010/main" val="21080795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Functions</a:t>
            </a:r>
            <a:endParaRPr lang="en-MY" dirty="0"/>
          </a:p>
        </p:txBody>
      </p:sp>
      <p:sp>
        <p:nvSpPr>
          <p:cNvPr id="3" name="Text Placeholder 2"/>
          <p:cNvSpPr>
            <a:spLocks noGrp="1"/>
          </p:cNvSpPr>
          <p:nvPr>
            <p:ph type="body" idx="1"/>
          </p:nvPr>
        </p:nvSpPr>
        <p:spPr/>
        <p:txBody>
          <a:bodyPr/>
          <a:lstStyle/>
          <a:p>
            <a:endParaRPr lang="en-MY"/>
          </a:p>
        </p:txBody>
      </p:sp>
    </p:spTree>
    <p:extLst>
      <p:ext uri="{BB962C8B-B14F-4D97-AF65-F5344CB8AC3E}">
        <p14:creationId xmlns:p14="http://schemas.microsoft.com/office/powerpoint/2010/main" val="20647949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Functions</a:t>
            </a:r>
            <a:endParaRPr lang="en-MY" sz="4800" dirty="0"/>
          </a:p>
        </p:txBody>
      </p:sp>
      <p:sp>
        <p:nvSpPr>
          <p:cNvPr id="3" name="Content Placeholder 2"/>
          <p:cNvSpPr>
            <a:spLocks noGrp="1"/>
          </p:cNvSpPr>
          <p:nvPr>
            <p:ph sz="quarter" idx="1"/>
          </p:nvPr>
        </p:nvSpPr>
        <p:spPr/>
        <p:txBody>
          <a:bodyPr>
            <a:noAutofit/>
          </a:bodyPr>
          <a:lstStyle/>
          <a:p>
            <a:pPr marL="114300" indent="0">
              <a:lnSpc>
                <a:spcPct val="150000"/>
              </a:lnSpc>
              <a:buNone/>
            </a:pPr>
            <a:r>
              <a:rPr lang="en-MY" dirty="0" smtClean="0"/>
              <a:t>In JavaScript </a:t>
            </a:r>
            <a:r>
              <a:rPr lang="en-MY" dirty="0"/>
              <a:t>functions are </a:t>
            </a:r>
            <a:r>
              <a:rPr lang="en-MY" b="1" dirty="0"/>
              <a:t>defined</a:t>
            </a:r>
            <a:r>
              <a:rPr lang="en-MY" dirty="0"/>
              <a:t> </a:t>
            </a:r>
            <a:r>
              <a:rPr lang="en-MY" dirty="0" smtClean="0"/>
              <a:t>using the keyword</a:t>
            </a:r>
            <a:r>
              <a:rPr lang="en-MY" dirty="0"/>
              <a:t> </a:t>
            </a:r>
            <a:r>
              <a:rPr lang="en-MY" b="1" dirty="0"/>
              <a:t>function</a:t>
            </a:r>
            <a:r>
              <a:rPr lang="en-MY" dirty="0"/>
              <a:t> </a:t>
            </a:r>
            <a:endParaRPr lang="en-MY" dirty="0" smtClean="0"/>
          </a:p>
          <a:p>
            <a:pPr marL="114300" indent="0">
              <a:lnSpc>
                <a:spcPct val="150000"/>
              </a:lnSpc>
              <a:buNone/>
            </a:pPr>
            <a:r>
              <a:rPr lang="en-MY" i="1" dirty="0"/>
              <a:t>function </a:t>
            </a:r>
            <a:r>
              <a:rPr lang="en-MY" i="1" dirty="0" err="1"/>
              <a:t>functionName</a:t>
            </a:r>
            <a:r>
              <a:rPr lang="en-MY" i="1" dirty="0"/>
              <a:t>(parameters) {</a:t>
            </a:r>
            <a:br>
              <a:rPr lang="en-MY" i="1" dirty="0"/>
            </a:br>
            <a:r>
              <a:rPr lang="en-MY" i="1" dirty="0" smtClean="0"/>
              <a:t>	code </a:t>
            </a:r>
            <a:r>
              <a:rPr lang="en-MY" i="1" dirty="0"/>
              <a:t>to be </a:t>
            </a:r>
            <a:r>
              <a:rPr lang="en-MY" i="1" dirty="0" smtClean="0"/>
              <a:t>executed;</a:t>
            </a:r>
          </a:p>
          <a:p>
            <a:pPr marL="114300" indent="0">
              <a:lnSpc>
                <a:spcPct val="150000"/>
              </a:lnSpc>
              <a:buNone/>
            </a:pPr>
            <a:r>
              <a:rPr lang="en-MY" i="1" dirty="0" smtClean="0"/>
              <a:t>	return value;</a:t>
            </a:r>
            <a:r>
              <a:rPr lang="en-MY" i="1" dirty="0"/>
              <a:t/>
            </a:r>
            <a:br>
              <a:rPr lang="en-MY" i="1" dirty="0"/>
            </a:br>
            <a:r>
              <a:rPr lang="en-MY" i="1" dirty="0"/>
              <a:t>} </a:t>
            </a:r>
            <a:endParaRPr lang="en-MY" i="1" dirty="0" smtClean="0"/>
          </a:p>
          <a:p>
            <a:pPr marL="457200" indent="-342900">
              <a:lnSpc>
                <a:spcPct val="150000"/>
              </a:lnSpc>
              <a:buFont typeface="+mj-lt"/>
              <a:buAutoNum type="arabicPeriod"/>
            </a:pPr>
            <a:r>
              <a:rPr lang="en-MY" dirty="0"/>
              <a:t>Declared functions are not executed immediately</a:t>
            </a:r>
            <a:r>
              <a:rPr lang="en-MY" dirty="0" smtClean="0"/>
              <a:t>.</a:t>
            </a:r>
          </a:p>
          <a:p>
            <a:pPr marL="457200" indent="-342900">
              <a:lnSpc>
                <a:spcPct val="150000"/>
              </a:lnSpc>
              <a:buFont typeface="+mj-lt"/>
              <a:buAutoNum type="arabicPeriod"/>
            </a:pPr>
            <a:r>
              <a:rPr lang="en-MY" dirty="0" smtClean="0"/>
              <a:t>Functions are executed only when </a:t>
            </a:r>
            <a:r>
              <a:rPr lang="en-MY" dirty="0"/>
              <a:t>they are invoked (called upon</a:t>
            </a:r>
            <a:r>
              <a:rPr lang="en-MY" dirty="0" smtClean="0"/>
              <a:t>).</a:t>
            </a:r>
          </a:p>
          <a:p>
            <a:pPr marL="457200" indent="-342900">
              <a:lnSpc>
                <a:spcPct val="150000"/>
              </a:lnSpc>
              <a:buFont typeface="+mj-lt"/>
              <a:buAutoNum type="arabicPeriod"/>
            </a:pPr>
            <a:r>
              <a:rPr lang="en-MY" dirty="0"/>
              <a:t>Semicolons are used to separate executable JavaScript </a:t>
            </a:r>
            <a:r>
              <a:rPr lang="en-MY" dirty="0" smtClean="0"/>
              <a:t>statements.</a:t>
            </a:r>
          </a:p>
          <a:p>
            <a:pPr marL="457200" indent="-342900">
              <a:lnSpc>
                <a:spcPct val="150000"/>
              </a:lnSpc>
              <a:buFont typeface="+mj-lt"/>
              <a:buAutoNum type="arabicPeriod"/>
            </a:pPr>
            <a:r>
              <a:rPr lang="en-MY" dirty="0" smtClean="0"/>
              <a:t>Since </a:t>
            </a:r>
            <a:r>
              <a:rPr lang="en-MY" dirty="0"/>
              <a:t>a function </a:t>
            </a:r>
            <a:r>
              <a:rPr lang="en-MY" b="1" dirty="0"/>
              <a:t>declaration</a:t>
            </a:r>
            <a:r>
              <a:rPr lang="en-MY" dirty="0"/>
              <a:t> is not an executable statement, it is not common to end it with a semicolon.</a:t>
            </a:r>
            <a:endParaRPr lang="en-MY" i="1" dirty="0"/>
          </a:p>
        </p:txBody>
      </p:sp>
    </p:spTree>
    <p:extLst>
      <p:ext uri="{BB962C8B-B14F-4D97-AF65-F5344CB8AC3E}">
        <p14:creationId xmlns:p14="http://schemas.microsoft.com/office/powerpoint/2010/main" val="1729285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JavaScript</a:t>
            </a:r>
            <a:endParaRPr lang="en-MY" dirty="0"/>
          </a:p>
        </p:txBody>
      </p:sp>
      <p:sp>
        <p:nvSpPr>
          <p:cNvPr id="3" name="Text Placeholder 2"/>
          <p:cNvSpPr>
            <a:spLocks noGrp="1"/>
          </p:cNvSpPr>
          <p:nvPr>
            <p:ph type="body" idx="1"/>
          </p:nvPr>
        </p:nvSpPr>
        <p:spPr/>
        <p:txBody>
          <a:bodyPr/>
          <a:lstStyle/>
          <a:p>
            <a:endParaRPr lang="en-MY"/>
          </a:p>
        </p:txBody>
      </p:sp>
    </p:spTree>
    <p:extLst>
      <p:ext uri="{BB962C8B-B14F-4D97-AF65-F5344CB8AC3E}">
        <p14:creationId xmlns:p14="http://schemas.microsoft.com/office/powerpoint/2010/main" val="11856067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Function - Invoking</a:t>
            </a:r>
            <a:endParaRPr lang="en-MY" sz="4800" dirty="0"/>
          </a:p>
        </p:txBody>
      </p:sp>
      <p:sp>
        <p:nvSpPr>
          <p:cNvPr id="3" name="Content Placeholder 2"/>
          <p:cNvSpPr>
            <a:spLocks noGrp="1"/>
          </p:cNvSpPr>
          <p:nvPr>
            <p:ph sz="quarter" idx="1"/>
          </p:nvPr>
        </p:nvSpPr>
        <p:spPr/>
        <p:txBody>
          <a:bodyPr>
            <a:noAutofit/>
          </a:bodyPr>
          <a:lstStyle/>
          <a:p>
            <a:pPr marL="571500" indent="-457200">
              <a:lnSpc>
                <a:spcPct val="150000"/>
              </a:lnSpc>
              <a:buFont typeface="+mj-lt"/>
              <a:buAutoNum type="arabicPeriod"/>
            </a:pPr>
            <a:r>
              <a:rPr lang="en-MY" dirty="0" smtClean="0"/>
              <a:t>Code </a:t>
            </a:r>
            <a:r>
              <a:rPr lang="en-MY" dirty="0"/>
              <a:t>inside a function is </a:t>
            </a:r>
            <a:r>
              <a:rPr lang="en-MY" b="1" dirty="0"/>
              <a:t>not executed</a:t>
            </a:r>
            <a:r>
              <a:rPr lang="en-MY" dirty="0"/>
              <a:t> </a:t>
            </a:r>
            <a:r>
              <a:rPr lang="en-MY" dirty="0" smtClean="0"/>
              <a:t>when function </a:t>
            </a:r>
            <a:r>
              <a:rPr lang="en-MY" dirty="0"/>
              <a:t>is </a:t>
            </a:r>
            <a:r>
              <a:rPr lang="en-MY" b="1" dirty="0"/>
              <a:t>defined</a:t>
            </a:r>
            <a:r>
              <a:rPr lang="en-MY" dirty="0"/>
              <a:t>.</a:t>
            </a:r>
          </a:p>
          <a:p>
            <a:pPr marL="571500" indent="-457200">
              <a:lnSpc>
                <a:spcPct val="150000"/>
              </a:lnSpc>
              <a:buFont typeface="+mj-lt"/>
              <a:buAutoNum type="arabicPeriod"/>
            </a:pPr>
            <a:r>
              <a:rPr lang="en-MY" dirty="0" smtClean="0"/>
              <a:t>Code </a:t>
            </a:r>
            <a:r>
              <a:rPr lang="en-MY" dirty="0"/>
              <a:t>inside a function is </a:t>
            </a:r>
            <a:r>
              <a:rPr lang="en-MY" dirty="0" smtClean="0"/>
              <a:t>only </a:t>
            </a:r>
            <a:r>
              <a:rPr lang="en-MY" b="1" dirty="0" smtClean="0"/>
              <a:t>executed</a:t>
            </a:r>
            <a:r>
              <a:rPr lang="en-MY" dirty="0" smtClean="0"/>
              <a:t> </a:t>
            </a:r>
            <a:r>
              <a:rPr lang="en-MY" dirty="0"/>
              <a:t>when </a:t>
            </a:r>
            <a:r>
              <a:rPr lang="en-MY" dirty="0" smtClean="0"/>
              <a:t>the function </a:t>
            </a:r>
            <a:r>
              <a:rPr lang="en-MY" dirty="0"/>
              <a:t>is </a:t>
            </a:r>
            <a:r>
              <a:rPr lang="en-MY" b="1" dirty="0"/>
              <a:t>invoked</a:t>
            </a:r>
            <a:r>
              <a:rPr lang="en-MY" dirty="0" smtClean="0"/>
              <a:t>. The () operator invokes the function.</a:t>
            </a:r>
            <a:endParaRPr lang="en-MY" dirty="0"/>
          </a:p>
          <a:p>
            <a:pPr marL="777240" lvl="2" indent="0">
              <a:buNone/>
            </a:pPr>
            <a:r>
              <a:rPr lang="en-MY" i="1" dirty="0"/>
              <a:t>function </a:t>
            </a:r>
            <a:r>
              <a:rPr lang="en-MY" i="1" dirty="0" err="1" smtClean="0"/>
              <a:t>functionName</a:t>
            </a:r>
            <a:r>
              <a:rPr lang="en-MY" i="1" dirty="0" smtClean="0"/>
              <a:t> (param1,  param2) {</a:t>
            </a:r>
          </a:p>
          <a:p>
            <a:pPr marL="777240" lvl="2" indent="0">
              <a:buNone/>
            </a:pPr>
            <a:r>
              <a:rPr lang="en-MY" i="1" dirty="0"/>
              <a:t> 	</a:t>
            </a:r>
            <a:r>
              <a:rPr lang="en-MY" i="1" dirty="0" err="1" smtClean="0"/>
              <a:t>javascript</a:t>
            </a:r>
            <a:r>
              <a:rPr lang="en-MY" i="1" dirty="0" smtClean="0"/>
              <a:t> code;</a:t>
            </a:r>
            <a:r>
              <a:rPr lang="en-MY" i="1" dirty="0"/>
              <a:t/>
            </a:r>
            <a:br>
              <a:rPr lang="en-MY" i="1" dirty="0"/>
            </a:br>
            <a:r>
              <a:rPr lang="en-MY" i="1" dirty="0" smtClean="0"/>
              <a:t>	return value;</a:t>
            </a:r>
            <a:r>
              <a:rPr lang="en-MY" i="1" dirty="0"/>
              <a:t/>
            </a:r>
            <a:br>
              <a:rPr lang="en-MY" i="1" dirty="0"/>
            </a:br>
            <a:r>
              <a:rPr lang="en-MY" i="1" dirty="0"/>
              <a:t>}</a:t>
            </a:r>
            <a:br>
              <a:rPr lang="en-MY" i="1" dirty="0"/>
            </a:br>
            <a:r>
              <a:rPr lang="en-MY" i="1" dirty="0" err="1" smtClean="0"/>
              <a:t>var</a:t>
            </a:r>
            <a:r>
              <a:rPr lang="en-MY" i="1" dirty="0" smtClean="0"/>
              <a:t> result = </a:t>
            </a:r>
            <a:r>
              <a:rPr lang="en-MY" i="1" dirty="0" err="1" smtClean="0"/>
              <a:t>functionName</a:t>
            </a:r>
            <a:r>
              <a:rPr lang="en-MY" i="1" dirty="0" smtClean="0"/>
              <a:t> (value1, value2);</a:t>
            </a:r>
            <a:r>
              <a:rPr lang="en-MY" i="1" dirty="0"/>
              <a:t>   </a:t>
            </a:r>
            <a:endParaRPr lang="en-MY" i="1" dirty="0" smtClean="0"/>
          </a:p>
          <a:p>
            <a:pPr marL="571500" indent="-457200">
              <a:lnSpc>
                <a:spcPct val="150000"/>
              </a:lnSpc>
              <a:buFont typeface="+mj-lt"/>
              <a:buAutoNum type="arabicPeriod"/>
            </a:pPr>
            <a:r>
              <a:rPr lang="en-MY" dirty="0" smtClean="0"/>
              <a:t>Developers to define code once and use it many times. </a:t>
            </a:r>
          </a:p>
          <a:p>
            <a:pPr marL="571500" indent="-457200">
              <a:lnSpc>
                <a:spcPct val="150000"/>
              </a:lnSpc>
              <a:buFont typeface="+mj-lt"/>
              <a:buAutoNum type="arabicPeriod"/>
            </a:pPr>
            <a:r>
              <a:rPr lang="en-MY" dirty="0" smtClean="0"/>
              <a:t>Developers can invoke the same code many times with different arguments, to produce different results.</a:t>
            </a:r>
            <a:endParaRPr lang="en-MY" dirty="0"/>
          </a:p>
        </p:txBody>
      </p:sp>
    </p:spTree>
    <p:extLst>
      <p:ext uri="{BB962C8B-B14F-4D97-AF65-F5344CB8AC3E}">
        <p14:creationId xmlns:p14="http://schemas.microsoft.com/office/powerpoint/2010/main" val="4539247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a:t>Function </a:t>
            </a:r>
            <a:r>
              <a:rPr lang="en-MY" sz="4800" dirty="0" smtClean="0"/>
              <a:t>Expressions</a:t>
            </a:r>
            <a:endParaRPr lang="en-MY" sz="4800" dirty="0"/>
          </a:p>
        </p:txBody>
      </p:sp>
      <p:sp>
        <p:nvSpPr>
          <p:cNvPr id="3" name="Content Placeholder 2"/>
          <p:cNvSpPr>
            <a:spLocks noGrp="1"/>
          </p:cNvSpPr>
          <p:nvPr>
            <p:ph sz="quarter" idx="1"/>
          </p:nvPr>
        </p:nvSpPr>
        <p:spPr/>
        <p:txBody>
          <a:bodyPr>
            <a:noAutofit/>
          </a:bodyPr>
          <a:lstStyle/>
          <a:p>
            <a:pPr marL="114300" indent="0">
              <a:lnSpc>
                <a:spcPct val="150000"/>
              </a:lnSpc>
              <a:buNone/>
            </a:pPr>
            <a:r>
              <a:rPr lang="en-MY" dirty="0" smtClean="0"/>
              <a:t>In </a:t>
            </a:r>
            <a:r>
              <a:rPr lang="en-MY" dirty="0"/>
              <a:t>JavaScript </a:t>
            </a:r>
            <a:r>
              <a:rPr lang="en-MY" dirty="0" smtClean="0"/>
              <a:t>functions are called first class functions, because  the functions are treated as an expression. Function expression can </a:t>
            </a:r>
            <a:r>
              <a:rPr lang="en-MY" dirty="0"/>
              <a:t>be stored in a </a:t>
            </a:r>
            <a:r>
              <a:rPr lang="en-MY" dirty="0" smtClean="0"/>
              <a:t>variable.</a:t>
            </a:r>
            <a:br>
              <a:rPr lang="en-MY" dirty="0" smtClean="0"/>
            </a:br>
            <a:r>
              <a:rPr lang="en-MY" i="1" dirty="0" err="1" smtClean="0"/>
              <a:t>var</a:t>
            </a:r>
            <a:r>
              <a:rPr lang="en-MY" i="1" dirty="0" smtClean="0"/>
              <a:t> </a:t>
            </a:r>
            <a:r>
              <a:rPr lang="en-MY" i="1" dirty="0" err="1" smtClean="0"/>
              <a:t>func_variable</a:t>
            </a:r>
            <a:r>
              <a:rPr lang="en-MY" i="1" dirty="0" smtClean="0"/>
              <a:t> </a:t>
            </a:r>
            <a:r>
              <a:rPr lang="en-MY" i="1" dirty="0"/>
              <a:t>= function </a:t>
            </a:r>
            <a:r>
              <a:rPr lang="en-MY" i="1" dirty="0" smtClean="0"/>
              <a:t>(param1, param2) {</a:t>
            </a:r>
          </a:p>
          <a:p>
            <a:pPr marL="114300" indent="0">
              <a:buNone/>
            </a:pPr>
            <a:r>
              <a:rPr lang="en-MY" i="1" dirty="0" smtClean="0"/>
              <a:t>	return param1 * param2;</a:t>
            </a:r>
          </a:p>
          <a:p>
            <a:pPr marL="114300" indent="0">
              <a:buNone/>
            </a:pPr>
            <a:r>
              <a:rPr lang="en-MY" i="1" dirty="0" smtClean="0"/>
              <a:t>};</a:t>
            </a:r>
            <a:r>
              <a:rPr lang="en-MY" i="1" dirty="0"/>
              <a:t/>
            </a:r>
            <a:br>
              <a:rPr lang="en-MY" i="1" dirty="0"/>
            </a:br>
            <a:r>
              <a:rPr lang="en-MY" i="1" dirty="0" err="1" smtClean="0"/>
              <a:t>var</a:t>
            </a:r>
            <a:r>
              <a:rPr lang="en-MY" i="1" dirty="0" smtClean="0"/>
              <a:t> </a:t>
            </a:r>
            <a:r>
              <a:rPr lang="en-MY" i="1" dirty="0" err="1" smtClean="0"/>
              <a:t>square_result</a:t>
            </a:r>
            <a:r>
              <a:rPr lang="en-MY" i="1" dirty="0" smtClean="0"/>
              <a:t> </a:t>
            </a:r>
            <a:r>
              <a:rPr lang="en-MY" i="1" dirty="0"/>
              <a:t>= </a:t>
            </a:r>
            <a:r>
              <a:rPr lang="en-MY" i="1" dirty="0" err="1" smtClean="0"/>
              <a:t>func_variable</a:t>
            </a:r>
            <a:r>
              <a:rPr lang="en-MY" i="1" dirty="0" smtClean="0"/>
              <a:t>(3, 2);</a:t>
            </a:r>
          </a:p>
          <a:p>
            <a:pPr marL="571500" indent="-457200">
              <a:lnSpc>
                <a:spcPct val="150000"/>
              </a:lnSpc>
              <a:buFont typeface="+mj-lt"/>
              <a:buAutoNum type="arabicPeriod"/>
            </a:pPr>
            <a:r>
              <a:rPr lang="en-MY" dirty="0" smtClean="0"/>
              <a:t>Functions stored in variables do not need function names.</a:t>
            </a:r>
          </a:p>
          <a:p>
            <a:pPr marL="571500" indent="-457200">
              <a:lnSpc>
                <a:spcPct val="150000"/>
              </a:lnSpc>
              <a:buFont typeface="+mj-lt"/>
              <a:buAutoNum type="arabicPeriod"/>
            </a:pPr>
            <a:r>
              <a:rPr lang="en-MY" dirty="0" smtClean="0"/>
              <a:t>Functions are also called “anonymous function”, since there is no name given to the function.</a:t>
            </a:r>
          </a:p>
          <a:p>
            <a:pPr marL="571500" indent="-457200">
              <a:lnSpc>
                <a:spcPct val="150000"/>
              </a:lnSpc>
              <a:buFont typeface="+mj-lt"/>
              <a:buAutoNum type="arabicPeriod"/>
            </a:pPr>
            <a:r>
              <a:rPr lang="en-MY" dirty="0" smtClean="0"/>
              <a:t>These functions are always invoked using the variable name.</a:t>
            </a:r>
          </a:p>
        </p:txBody>
      </p:sp>
    </p:spTree>
    <p:extLst>
      <p:ext uri="{BB962C8B-B14F-4D97-AF65-F5344CB8AC3E}">
        <p14:creationId xmlns:p14="http://schemas.microsoft.com/office/powerpoint/2010/main" val="26689644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Self-Invoking Functions</a:t>
            </a:r>
            <a:endParaRPr lang="en-MY" sz="4800" dirty="0"/>
          </a:p>
        </p:txBody>
      </p:sp>
      <p:sp>
        <p:nvSpPr>
          <p:cNvPr id="3" name="Content Placeholder 2"/>
          <p:cNvSpPr>
            <a:spLocks noGrp="1"/>
          </p:cNvSpPr>
          <p:nvPr>
            <p:ph sz="quarter" idx="1"/>
          </p:nvPr>
        </p:nvSpPr>
        <p:spPr/>
        <p:txBody>
          <a:bodyPr>
            <a:normAutofit/>
          </a:bodyPr>
          <a:lstStyle/>
          <a:p>
            <a:pPr marL="571500" indent="-457200">
              <a:lnSpc>
                <a:spcPct val="150000"/>
              </a:lnSpc>
              <a:buFont typeface="+mj-lt"/>
              <a:buAutoNum type="arabicPeriod"/>
            </a:pPr>
            <a:r>
              <a:rPr lang="en-MY" dirty="0" smtClean="0"/>
              <a:t>Function expressions can </a:t>
            </a:r>
            <a:r>
              <a:rPr lang="en-MY" dirty="0"/>
              <a:t>be made "self-invoking".</a:t>
            </a:r>
          </a:p>
          <a:p>
            <a:pPr marL="571500" indent="-457200">
              <a:lnSpc>
                <a:spcPct val="150000"/>
              </a:lnSpc>
              <a:buFont typeface="+mj-lt"/>
              <a:buAutoNum type="arabicPeriod"/>
            </a:pPr>
            <a:r>
              <a:rPr lang="en-MY" dirty="0"/>
              <a:t>A self-invoking </a:t>
            </a:r>
            <a:r>
              <a:rPr lang="en-MY" dirty="0" smtClean="0"/>
              <a:t>function expression is </a:t>
            </a:r>
            <a:r>
              <a:rPr lang="en-MY" dirty="0"/>
              <a:t>invoked </a:t>
            </a:r>
            <a:r>
              <a:rPr lang="en-MY" dirty="0" smtClean="0"/>
              <a:t>(started) automatically</a:t>
            </a:r>
            <a:r>
              <a:rPr lang="en-MY" dirty="0"/>
              <a:t>, without being called</a:t>
            </a:r>
            <a:r>
              <a:rPr lang="en-MY" dirty="0" smtClean="0"/>
              <a:t>. </a:t>
            </a:r>
            <a:br>
              <a:rPr lang="en-MY" dirty="0" smtClean="0"/>
            </a:br>
            <a:r>
              <a:rPr lang="en-MY" i="1" dirty="0" smtClean="0"/>
              <a:t>(</a:t>
            </a:r>
            <a:r>
              <a:rPr lang="en-MY" i="1" dirty="0"/>
              <a:t>function () </a:t>
            </a:r>
            <a:r>
              <a:rPr lang="en-MY" i="1" dirty="0" smtClean="0"/>
              <a:t>{ </a:t>
            </a:r>
            <a:br>
              <a:rPr lang="en-MY" i="1" dirty="0" smtClean="0"/>
            </a:br>
            <a:r>
              <a:rPr lang="en-MY" i="1" dirty="0" smtClean="0"/>
              <a:t>	alert (“Hello World”);</a:t>
            </a:r>
            <a:br>
              <a:rPr lang="en-MY" i="1" dirty="0" smtClean="0"/>
            </a:br>
            <a:r>
              <a:rPr lang="en-MY" i="1" dirty="0" smtClean="0"/>
              <a:t>})();</a:t>
            </a:r>
            <a:endParaRPr lang="en-MY" i="1" dirty="0"/>
          </a:p>
          <a:p>
            <a:pPr marL="571500" indent="-457200">
              <a:lnSpc>
                <a:spcPct val="150000"/>
              </a:lnSpc>
              <a:buFont typeface="+mj-lt"/>
              <a:buAutoNum type="arabicPeriod"/>
            </a:pPr>
            <a:r>
              <a:rPr lang="en-MY" dirty="0" smtClean="0"/>
              <a:t>The above Function expression is executed </a:t>
            </a:r>
            <a:r>
              <a:rPr lang="en-MY" dirty="0"/>
              <a:t>automatically </a:t>
            </a:r>
            <a:r>
              <a:rPr lang="en-MY" dirty="0" smtClean="0"/>
              <a:t>since it is </a:t>
            </a:r>
            <a:r>
              <a:rPr lang="en-MY" dirty="0"/>
              <a:t>followed by ().</a:t>
            </a:r>
          </a:p>
          <a:p>
            <a:pPr marL="571500" indent="-457200">
              <a:lnSpc>
                <a:spcPct val="150000"/>
              </a:lnSpc>
              <a:buFont typeface="+mj-lt"/>
              <a:buAutoNum type="arabicPeriod"/>
            </a:pPr>
            <a:r>
              <a:rPr lang="en-MY" dirty="0" smtClean="0"/>
              <a:t>Parentheses is added around </a:t>
            </a:r>
            <a:r>
              <a:rPr lang="en-MY" dirty="0"/>
              <a:t>the function to indicate that it is a function </a:t>
            </a:r>
            <a:r>
              <a:rPr lang="en-MY" dirty="0" smtClean="0"/>
              <a:t>expression</a:t>
            </a:r>
            <a:endParaRPr lang="en-MY" dirty="0"/>
          </a:p>
        </p:txBody>
      </p:sp>
    </p:spTree>
    <p:extLst>
      <p:ext uri="{BB962C8B-B14F-4D97-AF65-F5344CB8AC3E}">
        <p14:creationId xmlns:p14="http://schemas.microsoft.com/office/powerpoint/2010/main" val="6616738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000" dirty="0" smtClean="0"/>
              <a:t>Function Parameters &amp; Arguments</a:t>
            </a:r>
            <a:endParaRPr lang="en-MY" sz="4000" dirty="0"/>
          </a:p>
        </p:txBody>
      </p:sp>
      <p:sp>
        <p:nvSpPr>
          <p:cNvPr id="3" name="Content Placeholder 2"/>
          <p:cNvSpPr>
            <a:spLocks noGrp="1"/>
          </p:cNvSpPr>
          <p:nvPr>
            <p:ph sz="quarter" idx="1"/>
          </p:nvPr>
        </p:nvSpPr>
        <p:spPr>
          <a:xfrm>
            <a:off x="457200" y="1268760"/>
            <a:ext cx="8435280" cy="5328592"/>
          </a:xfrm>
        </p:spPr>
        <p:txBody>
          <a:bodyPr>
            <a:noAutofit/>
          </a:bodyPr>
          <a:lstStyle/>
          <a:p>
            <a:pPr marL="571500" indent="-457200">
              <a:lnSpc>
                <a:spcPct val="150000"/>
              </a:lnSpc>
              <a:buFont typeface="+mj-lt"/>
              <a:buAutoNum type="arabicPeriod"/>
            </a:pPr>
            <a:r>
              <a:rPr lang="en-MY" u="sng" dirty="0" smtClean="0"/>
              <a:t>Function parameters </a:t>
            </a:r>
            <a:r>
              <a:rPr lang="en-MY" dirty="0" smtClean="0"/>
              <a:t>are </a:t>
            </a:r>
            <a:r>
              <a:rPr lang="en-MY" dirty="0"/>
              <a:t>the names listed in </a:t>
            </a:r>
            <a:r>
              <a:rPr lang="en-MY" dirty="0" smtClean="0"/>
              <a:t>function </a:t>
            </a:r>
            <a:r>
              <a:rPr lang="en-MY" dirty="0"/>
              <a:t>definition.</a:t>
            </a:r>
          </a:p>
          <a:p>
            <a:pPr marL="571500" indent="-457200">
              <a:lnSpc>
                <a:spcPct val="150000"/>
              </a:lnSpc>
              <a:buFont typeface="+mj-lt"/>
              <a:buAutoNum type="arabicPeriod"/>
            </a:pPr>
            <a:r>
              <a:rPr lang="en-MY" u="sng" dirty="0"/>
              <a:t>Function </a:t>
            </a:r>
            <a:r>
              <a:rPr lang="en-MY" u="sng" dirty="0" smtClean="0"/>
              <a:t>arguments </a:t>
            </a:r>
            <a:r>
              <a:rPr lang="en-MY" dirty="0" smtClean="0"/>
              <a:t>are real </a:t>
            </a:r>
            <a:r>
              <a:rPr lang="en-MY" dirty="0"/>
              <a:t>values passed to </a:t>
            </a:r>
            <a:r>
              <a:rPr lang="en-MY" dirty="0" smtClean="0"/>
              <a:t>and </a:t>
            </a:r>
            <a:r>
              <a:rPr lang="en-MY" dirty="0"/>
              <a:t>received </a:t>
            </a:r>
            <a:r>
              <a:rPr lang="en-MY" dirty="0" smtClean="0"/>
              <a:t>by.</a:t>
            </a:r>
          </a:p>
          <a:p>
            <a:pPr marL="114300" indent="0">
              <a:lnSpc>
                <a:spcPct val="150000"/>
              </a:lnSpc>
              <a:buNone/>
            </a:pPr>
            <a:r>
              <a:rPr lang="en-MY" b="1" dirty="0" smtClean="0"/>
              <a:t>Parameter Rules</a:t>
            </a:r>
            <a:endParaRPr lang="en-MY" b="1" dirty="0"/>
          </a:p>
          <a:p>
            <a:pPr marL="571500" indent="-457200">
              <a:lnSpc>
                <a:spcPct val="150000"/>
              </a:lnSpc>
              <a:buFont typeface="+mj-lt"/>
              <a:buAutoNum type="arabicPeriod"/>
            </a:pPr>
            <a:r>
              <a:rPr lang="en-MY" dirty="0" smtClean="0"/>
              <a:t>Function </a:t>
            </a:r>
            <a:r>
              <a:rPr lang="en-MY" dirty="0"/>
              <a:t>definitions do not specify data types for parameters.</a:t>
            </a:r>
          </a:p>
          <a:p>
            <a:pPr marL="571500" indent="-457200">
              <a:lnSpc>
                <a:spcPct val="150000"/>
              </a:lnSpc>
              <a:buFont typeface="+mj-lt"/>
              <a:buAutoNum type="arabicPeriod"/>
            </a:pPr>
            <a:r>
              <a:rPr lang="en-MY" dirty="0" smtClean="0"/>
              <a:t>Functions </a:t>
            </a:r>
            <a:r>
              <a:rPr lang="en-MY" dirty="0"/>
              <a:t>do not perform type checking on </a:t>
            </a:r>
            <a:r>
              <a:rPr lang="en-MY" dirty="0" smtClean="0"/>
              <a:t>passed </a:t>
            </a:r>
            <a:r>
              <a:rPr lang="en-MY" dirty="0"/>
              <a:t>arguments.</a:t>
            </a:r>
          </a:p>
          <a:p>
            <a:pPr marL="571500" indent="-457200">
              <a:lnSpc>
                <a:spcPct val="150000"/>
              </a:lnSpc>
              <a:buFont typeface="+mj-lt"/>
              <a:buAutoNum type="arabicPeriod"/>
            </a:pPr>
            <a:r>
              <a:rPr lang="en-MY" dirty="0" smtClean="0"/>
              <a:t>Functions </a:t>
            </a:r>
            <a:r>
              <a:rPr lang="en-MY" dirty="0"/>
              <a:t>do not check the number of arguments received</a:t>
            </a:r>
            <a:r>
              <a:rPr lang="en-MY" dirty="0" smtClean="0"/>
              <a:t>.</a:t>
            </a:r>
          </a:p>
          <a:p>
            <a:pPr marL="571500" indent="-457200">
              <a:lnSpc>
                <a:spcPct val="150000"/>
              </a:lnSpc>
              <a:buFont typeface="+mj-lt"/>
              <a:buAutoNum type="arabicPeriod"/>
            </a:pPr>
            <a:r>
              <a:rPr lang="en-MY" dirty="0"/>
              <a:t>If a function is called with missing </a:t>
            </a:r>
            <a:r>
              <a:rPr lang="en-MY" dirty="0" smtClean="0"/>
              <a:t>arguments (less than declared), </a:t>
            </a:r>
            <a:r>
              <a:rPr lang="en-MY" dirty="0"/>
              <a:t>the missing values are set to: </a:t>
            </a:r>
            <a:r>
              <a:rPr lang="en-MY" dirty="0" smtClean="0"/>
              <a:t>undefined</a:t>
            </a:r>
          </a:p>
          <a:p>
            <a:pPr marL="571500" indent="-457200">
              <a:lnSpc>
                <a:spcPct val="150000"/>
              </a:lnSpc>
              <a:buFont typeface="+mj-lt"/>
              <a:buAutoNum type="arabicPeriod"/>
            </a:pPr>
            <a:r>
              <a:rPr lang="en-MY" dirty="0"/>
              <a:t>If a function is called with too many arguments (more than declared), these arguments can be reached using </a:t>
            </a:r>
            <a:r>
              <a:rPr lang="en-MY" dirty="0" smtClean="0"/>
              <a:t>arguments </a:t>
            </a:r>
            <a:r>
              <a:rPr lang="en-MY" dirty="0"/>
              <a:t>object</a:t>
            </a:r>
            <a:r>
              <a:rPr lang="en-MY" dirty="0" smtClean="0"/>
              <a:t>.</a:t>
            </a:r>
            <a:endParaRPr lang="en-MY" dirty="0"/>
          </a:p>
        </p:txBody>
      </p:sp>
    </p:spTree>
    <p:extLst>
      <p:ext uri="{BB962C8B-B14F-4D97-AF65-F5344CB8AC3E}">
        <p14:creationId xmlns:p14="http://schemas.microsoft.com/office/powerpoint/2010/main" val="3503937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000" dirty="0" smtClean="0"/>
              <a:t>Function Parameters &amp; Arguments</a:t>
            </a:r>
            <a:endParaRPr lang="en-MY" sz="4000" dirty="0"/>
          </a:p>
        </p:txBody>
      </p:sp>
      <p:sp>
        <p:nvSpPr>
          <p:cNvPr id="3" name="Content Placeholder 2"/>
          <p:cNvSpPr>
            <a:spLocks noGrp="1"/>
          </p:cNvSpPr>
          <p:nvPr>
            <p:ph sz="quarter" idx="1"/>
          </p:nvPr>
        </p:nvSpPr>
        <p:spPr>
          <a:xfrm>
            <a:off x="457200" y="1124744"/>
            <a:ext cx="8229600" cy="5616624"/>
          </a:xfrm>
        </p:spPr>
        <p:txBody>
          <a:bodyPr>
            <a:noAutofit/>
          </a:bodyPr>
          <a:lstStyle/>
          <a:p>
            <a:pPr marL="114300" indent="0">
              <a:lnSpc>
                <a:spcPct val="150000"/>
              </a:lnSpc>
              <a:buNone/>
            </a:pPr>
            <a:r>
              <a:rPr lang="en-MY" b="1" dirty="0"/>
              <a:t>The Arguments Object</a:t>
            </a:r>
          </a:p>
          <a:p>
            <a:pPr>
              <a:lnSpc>
                <a:spcPct val="150000"/>
              </a:lnSpc>
            </a:pPr>
            <a:r>
              <a:rPr lang="en-MY" dirty="0"/>
              <a:t>JavaScript functions have a built-in object called </a:t>
            </a:r>
            <a:r>
              <a:rPr lang="en-MY" dirty="0" smtClean="0"/>
              <a:t>arguments </a:t>
            </a:r>
            <a:r>
              <a:rPr lang="en-MY" dirty="0"/>
              <a:t>object.</a:t>
            </a:r>
          </a:p>
          <a:p>
            <a:pPr>
              <a:lnSpc>
                <a:spcPct val="150000"/>
              </a:lnSpc>
            </a:pPr>
            <a:r>
              <a:rPr lang="en-MY" dirty="0"/>
              <a:t>The argument object contains an array of the arguments used when the function was called (invoked</a:t>
            </a:r>
            <a:r>
              <a:rPr lang="en-MY" dirty="0" smtClean="0"/>
              <a:t>).</a:t>
            </a:r>
          </a:p>
          <a:p>
            <a:pPr marL="114300" indent="0">
              <a:lnSpc>
                <a:spcPct val="150000"/>
              </a:lnSpc>
              <a:buNone/>
            </a:pPr>
            <a:r>
              <a:rPr lang="en-MY" b="1" dirty="0" smtClean="0"/>
              <a:t>Arguments are Passed by Value</a:t>
            </a:r>
          </a:p>
          <a:p>
            <a:pPr>
              <a:lnSpc>
                <a:spcPct val="150000"/>
              </a:lnSpc>
            </a:pPr>
            <a:r>
              <a:rPr lang="en-MY" dirty="0"/>
              <a:t>The parameters, in a function call, are the function's arguments.</a:t>
            </a:r>
          </a:p>
          <a:p>
            <a:pPr>
              <a:lnSpc>
                <a:spcPct val="150000"/>
              </a:lnSpc>
            </a:pPr>
            <a:r>
              <a:rPr lang="en-MY" dirty="0" smtClean="0"/>
              <a:t>The </a:t>
            </a:r>
            <a:r>
              <a:rPr lang="en-MY" dirty="0"/>
              <a:t>function only gets to know </a:t>
            </a:r>
            <a:r>
              <a:rPr lang="en-MY" dirty="0" smtClean="0"/>
              <a:t>values</a:t>
            </a:r>
            <a:r>
              <a:rPr lang="en-MY" dirty="0"/>
              <a:t>, not </a:t>
            </a:r>
            <a:r>
              <a:rPr lang="en-MY" dirty="0" smtClean="0"/>
              <a:t>argument's </a:t>
            </a:r>
            <a:r>
              <a:rPr lang="en-MY" dirty="0"/>
              <a:t>locations.</a:t>
            </a:r>
          </a:p>
          <a:p>
            <a:pPr marL="114300" indent="0">
              <a:lnSpc>
                <a:spcPct val="150000"/>
              </a:lnSpc>
              <a:buNone/>
            </a:pPr>
            <a:r>
              <a:rPr lang="en-MY" b="1" dirty="0" smtClean="0"/>
              <a:t>Objects </a:t>
            </a:r>
            <a:r>
              <a:rPr lang="en-MY" b="1" dirty="0"/>
              <a:t>are Passed by Reference</a:t>
            </a:r>
          </a:p>
          <a:p>
            <a:pPr>
              <a:lnSpc>
                <a:spcPct val="150000"/>
              </a:lnSpc>
            </a:pPr>
            <a:r>
              <a:rPr lang="en-MY" dirty="0"/>
              <a:t>In JavaScript, </a:t>
            </a:r>
            <a:r>
              <a:rPr lang="en-MY" dirty="0" smtClean="0"/>
              <a:t>objects </a:t>
            </a:r>
            <a:r>
              <a:rPr lang="en-MY" dirty="0"/>
              <a:t>will behave like they are passed by </a:t>
            </a:r>
            <a:r>
              <a:rPr lang="en-MY" dirty="0" smtClean="0"/>
              <a:t>reference.</a:t>
            </a:r>
            <a:endParaRPr lang="en-MY" dirty="0"/>
          </a:p>
          <a:p>
            <a:pPr>
              <a:lnSpc>
                <a:spcPct val="150000"/>
              </a:lnSpc>
            </a:pPr>
            <a:r>
              <a:rPr lang="en-MY" dirty="0"/>
              <a:t>If a function changes an object property, it changes </a:t>
            </a:r>
            <a:r>
              <a:rPr lang="en-MY" dirty="0" smtClean="0"/>
              <a:t>original </a:t>
            </a:r>
            <a:r>
              <a:rPr lang="en-MY" dirty="0"/>
              <a:t>value</a:t>
            </a:r>
            <a:r>
              <a:rPr lang="en-MY" dirty="0" smtClean="0"/>
              <a:t>.</a:t>
            </a:r>
            <a:endParaRPr lang="en-MY" dirty="0"/>
          </a:p>
        </p:txBody>
      </p:sp>
    </p:spTree>
    <p:extLst>
      <p:ext uri="{BB962C8B-B14F-4D97-AF65-F5344CB8AC3E}">
        <p14:creationId xmlns:p14="http://schemas.microsoft.com/office/powerpoint/2010/main" val="16372932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Objects</a:t>
            </a:r>
            <a:endParaRPr lang="en-MY" dirty="0"/>
          </a:p>
        </p:txBody>
      </p:sp>
      <p:sp>
        <p:nvSpPr>
          <p:cNvPr id="3" name="Text Placeholder 2"/>
          <p:cNvSpPr>
            <a:spLocks noGrp="1"/>
          </p:cNvSpPr>
          <p:nvPr>
            <p:ph type="body" idx="1"/>
          </p:nvPr>
        </p:nvSpPr>
        <p:spPr/>
        <p:txBody>
          <a:bodyPr/>
          <a:lstStyle/>
          <a:p>
            <a:endParaRPr lang="en-MY"/>
          </a:p>
        </p:txBody>
      </p:sp>
    </p:spTree>
    <p:extLst>
      <p:ext uri="{BB962C8B-B14F-4D97-AF65-F5344CB8AC3E}">
        <p14:creationId xmlns:p14="http://schemas.microsoft.com/office/powerpoint/2010/main" val="20647949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Classes</a:t>
            </a:r>
            <a:endParaRPr lang="en-MY" dirty="0"/>
          </a:p>
        </p:txBody>
      </p:sp>
      <p:sp>
        <p:nvSpPr>
          <p:cNvPr id="3" name="Content Placeholder 2"/>
          <p:cNvSpPr>
            <a:spLocks noGrp="1"/>
          </p:cNvSpPr>
          <p:nvPr>
            <p:ph idx="1"/>
          </p:nvPr>
        </p:nvSpPr>
        <p:spPr/>
        <p:txBody>
          <a:bodyPr>
            <a:normAutofit/>
          </a:bodyPr>
          <a:lstStyle/>
          <a:p>
            <a:pPr>
              <a:lnSpc>
                <a:spcPct val="150000"/>
              </a:lnSpc>
            </a:pPr>
            <a:r>
              <a:rPr lang="en-MY" dirty="0" smtClean="0"/>
              <a:t>ES5 JavaScript </a:t>
            </a:r>
            <a:r>
              <a:rPr lang="en-MY" dirty="0"/>
              <a:t>is class free. </a:t>
            </a:r>
            <a:endParaRPr lang="en-MY" dirty="0" smtClean="0"/>
          </a:p>
          <a:p>
            <a:pPr>
              <a:lnSpc>
                <a:spcPct val="150000"/>
              </a:lnSpc>
            </a:pPr>
            <a:r>
              <a:rPr lang="en-MY" dirty="0" smtClean="0"/>
              <a:t>Objects </a:t>
            </a:r>
            <a:r>
              <a:rPr lang="en-MY" dirty="0"/>
              <a:t>inherit directly from other objects, so any object can be the parent (superclass) of any other object.</a:t>
            </a:r>
          </a:p>
          <a:p>
            <a:pPr>
              <a:lnSpc>
                <a:spcPct val="150000"/>
              </a:lnSpc>
            </a:pPr>
            <a:r>
              <a:rPr lang="en-MY" dirty="0"/>
              <a:t>Any function can be a constructor function, and calling it with the new keyword will yield a new object.</a:t>
            </a:r>
          </a:p>
          <a:p>
            <a:pPr>
              <a:lnSpc>
                <a:spcPct val="150000"/>
              </a:lnSpc>
            </a:pPr>
            <a:r>
              <a:rPr lang="en-MY" dirty="0" smtClean="0"/>
              <a:t>ES6 </a:t>
            </a:r>
            <a:r>
              <a:rPr lang="en-MY" dirty="0"/>
              <a:t>introduces the class keyword. This lets us define functions which can only be used as constructors.</a:t>
            </a:r>
          </a:p>
          <a:p>
            <a:pPr>
              <a:lnSpc>
                <a:spcPct val="150000"/>
              </a:lnSpc>
            </a:pPr>
            <a:r>
              <a:rPr lang="en-MY" dirty="0"/>
              <a:t>A class, </a:t>
            </a:r>
            <a:r>
              <a:rPr lang="en-MY" dirty="0" smtClean="0"/>
              <a:t>can </a:t>
            </a:r>
            <a:r>
              <a:rPr lang="en-MY" dirty="0"/>
              <a:t>only be used to define other objects. This is a special case of prototypical </a:t>
            </a:r>
            <a:r>
              <a:rPr lang="en-MY" dirty="0" err="1"/>
              <a:t>inheritence</a:t>
            </a:r>
            <a:r>
              <a:rPr lang="en-MY" dirty="0"/>
              <a:t>. </a:t>
            </a:r>
          </a:p>
          <a:p>
            <a:pPr>
              <a:lnSpc>
                <a:spcPct val="150000"/>
              </a:lnSpc>
            </a:pPr>
            <a:endParaRPr lang="en-MY" dirty="0"/>
          </a:p>
        </p:txBody>
      </p:sp>
    </p:spTree>
    <p:extLst>
      <p:ext uri="{BB962C8B-B14F-4D97-AF65-F5344CB8AC3E}">
        <p14:creationId xmlns:p14="http://schemas.microsoft.com/office/powerpoint/2010/main" val="37862634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Objects - Introduction</a:t>
            </a:r>
            <a:endParaRPr lang="en-MY" sz="4800" dirty="0"/>
          </a:p>
        </p:txBody>
      </p:sp>
      <p:sp>
        <p:nvSpPr>
          <p:cNvPr id="3" name="Content Placeholder 2"/>
          <p:cNvSpPr>
            <a:spLocks noGrp="1"/>
          </p:cNvSpPr>
          <p:nvPr>
            <p:ph sz="quarter" idx="1"/>
          </p:nvPr>
        </p:nvSpPr>
        <p:spPr/>
        <p:txBody>
          <a:bodyPr>
            <a:normAutofit fontScale="92500"/>
          </a:bodyPr>
          <a:lstStyle/>
          <a:p>
            <a:pPr marL="114300" indent="0">
              <a:lnSpc>
                <a:spcPct val="150000"/>
              </a:lnSpc>
              <a:buNone/>
            </a:pPr>
            <a:r>
              <a:rPr lang="en-MY" dirty="0"/>
              <a:t>In JavaScript, objects are king. </a:t>
            </a:r>
            <a:r>
              <a:rPr lang="en-MY" dirty="0" smtClean="0"/>
              <a:t>In </a:t>
            </a:r>
            <a:r>
              <a:rPr lang="en-MY" dirty="0"/>
              <a:t>JavaScript, almost "everything" is an object.</a:t>
            </a:r>
          </a:p>
          <a:p>
            <a:pPr marL="571500" indent="-457200">
              <a:lnSpc>
                <a:spcPct val="150000"/>
              </a:lnSpc>
              <a:buFont typeface="+mj-lt"/>
              <a:buAutoNum type="arabicPeriod"/>
            </a:pPr>
            <a:r>
              <a:rPr lang="en-MY" dirty="0"/>
              <a:t>Booleans can be objects (if defined with the </a:t>
            </a:r>
            <a:r>
              <a:rPr lang="en-MY" b="1" dirty="0"/>
              <a:t>new</a:t>
            </a:r>
            <a:r>
              <a:rPr lang="en-MY" dirty="0"/>
              <a:t> keyword)</a:t>
            </a:r>
          </a:p>
          <a:p>
            <a:pPr marL="571500" indent="-457200">
              <a:lnSpc>
                <a:spcPct val="150000"/>
              </a:lnSpc>
              <a:buFont typeface="+mj-lt"/>
              <a:buAutoNum type="arabicPeriod"/>
            </a:pPr>
            <a:r>
              <a:rPr lang="en-MY" dirty="0"/>
              <a:t>Numbers can be objects (if defined with the </a:t>
            </a:r>
            <a:r>
              <a:rPr lang="en-MY" b="1" dirty="0"/>
              <a:t>new</a:t>
            </a:r>
            <a:r>
              <a:rPr lang="en-MY" dirty="0"/>
              <a:t> keyword)</a:t>
            </a:r>
          </a:p>
          <a:p>
            <a:pPr marL="571500" indent="-457200">
              <a:lnSpc>
                <a:spcPct val="150000"/>
              </a:lnSpc>
              <a:buFont typeface="+mj-lt"/>
              <a:buAutoNum type="arabicPeriod"/>
            </a:pPr>
            <a:r>
              <a:rPr lang="en-MY" dirty="0"/>
              <a:t>Strings can be objects (if defined with the </a:t>
            </a:r>
            <a:r>
              <a:rPr lang="en-MY" b="1" dirty="0"/>
              <a:t>new</a:t>
            </a:r>
            <a:r>
              <a:rPr lang="en-MY" dirty="0"/>
              <a:t> keyword)</a:t>
            </a:r>
          </a:p>
          <a:p>
            <a:pPr marL="571500" indent="-457200">
              <a:lnSpc>
                <a:spcPct val="150000"/>
              </a:lnSpc>
              <a:buFont typeface="+mj-lt"/>
              <a:buAutoNum type="arabicPeriod"/>
            </a:pPr>
            <a:r>
              <a:rPr lang="en-MY" dirty="0"/>
              <a:t>Dates are always objects</a:t>
            </a:r>
          </a:p>
          <a:p>
            <a:pPr marL="571500" indent="-457200">
              <a:lnSpc>
                <a:spcPct val="150000"/>
              </a:lnSpc>
              <a:buFont typeface="+mj-lt"/>
              <a:buAutoNum type="arabicPeriod"/>
            </a:pPr>
            <a:r>
              <a:rPr lang="en-MY" dirty="0"/>
              <a:t>Maths are always objects</a:t>
            </a:r>
          </a:p>
          <a:p>
            <a:pPr marL="571500" indent="-457200">
              <a:lnSpc>
                <a:spcPct val="150000"/>
              </a:lnSpc>
              <a:buFont typeface="+mj-lt"/>
              <a:buAutoNum type="arabicPeriod"/>
            </a:pPr>
            <a:r>
              <a:rPr lang="en-MY" dirty="0"/>
              <a:t>Regular expressions are always objects</a:t>
            </a:r>
          </a:p>
          <a:p>
            <a:pPr marL="571500" indent="-457200">
              <a:lnSpc>
                <a:spcPct val="150000"/>
              </a:lnSpc>
              <a:buFont typeface="+mj-lt"/>
              <a:buAutoNum type="arabicPeriod"/>
            </a:pPr>
            <a:r>
              <a:rPr lang="en-MY" dirty="0"/>
              <a:t>Arrays are always objects</a:t>
            </a:r>
          </a:p>
          <a:p>
            <a:pPr marL="571500" indent="-457200">
              <a:lnSpc>
                <a:spcPct val="150000"/>
              </a:lnSpc>
              <a:buFont typeface="+mj-lt"/>
              <a:buAutoNum type="arabicPeriod"/>
            </a:pPr>
            <a:r>
              <a:rPr lang="en-MY" dirty="0"/>
              <a:t>Functions are always objects</a:t>
            </a:r>
          </a:p>
          <a:p>
            <a:pPr marL="571500" indent="-457200">
              <a:lnSpc>
                <a:spcPct val="150000"/>
              </a:lnSpc>
              <a:buFont typeface="+mj-lt"/>
              <a:buAutoNum type="arabicPeriod"/>
            </a:pPr>
            <a:r>
              <a:rPr lang="en-MY" dirty="0"/>
              <a:t>Objects are always objects</a:t>
            </a:r>
          </a:p>
          <a:p>
            <a:pPr marL="114300" indent="0">
              <a:lnSpc>
                <a:spcPct val="150000"/>
              </a:lnSpc>
              <a:buNone/>
            </a:pPr>
            <a:endParaRPr lang="en-MY" dirty="0"/>
          </a:p>
        </p:txBody>
      </p:sp>
    </p:spTree>
    <p:extLst>
      <p:ext uri="{BB962C8B-B14F-4D97-AF65-F5344CB8AC3E}">
        <p14:creationId xmlns:p14="http://schemas.microsoft.com/office/powerpoint/2010/main" val="13013626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Objects - Creation</a:t>
            </a:r>
            <a:endParaRPr lang="en-MY" sz="4800" dirty="0"/>
          </a:p>
        </p:txBody>
      </p:sp>
      <p:sp>
        <p:nvSpPr>
          <p:cNvPr id="3" name="Content Placeholder 2"/>
          <p:cNvSpPr>
            <a:spLocks noGrp="1"/>
          </p:cNvSpPr>
          <p:nvPr>
            <p:ph sz="quarter" idx="1"/>
          </p:nvPr>
        </p:nvSpPr>
        <p:spPr/>
        <p:txBody>
          <a:bodyPr>
            <a:noAutofit/>
          </a:bodyPr>
          <a:lstStyle/>
          <a:p>
            <a:pPr marL="114300" indent="0">
              <a:lnSpc>
                <a:spcPct val="150000"/>
              </a:lnSpc>
              <a:buNone/>
            </a:pPr>
            <a:r>
              <a:rPr lang="en-MY" sz="2000" dirty="0" smtClean="0"/>
              <a:t>Objects are variables containing variables. Variables can contain single value. Objects can contain many values. In object values are written as </a:t>
            </a:r>
            <a:r>
              <a:rPr lang="en-MY" sz="2000" u="sng" dirty="0" smtClean="0"/>
              <a:t>key : value</a:t>
            </a:r>
            <a:r>
              <a:rPr lang="en-MY" sz="2000" dirty="0" smtClean="0"/>
              <a:t> pairs, where key and value are separated by colon. </a:t>
            </a:r>
          </a:p>
          <a:p>
            <a:pPr marL="114300" indent="0">
              <a:lnSpc>
                <a:spcPct val="150000"/>
              </a:lnSpc>
              <a:buNone/>
            </a:pPr>
            <a:r>
              <a:rPr lang="en-MY" sz="2000" i="1" dirty="0" err="1"/>
              <a:t>var</a:t>
            </a:r>
            <a:r>
              <a:rPr lang="en-MY" sz="2000" i="1" dirty="0"/>
              <a:t> person = {</a:t>
            </a:r>
            <a:r>
              <a:rPr lang="en-MY" sz="2000" i="1" dirty="0" err="1"/>
              <a:t>firstName</a:t>
            </a:r>
            <a:r>
              <a:rPr lang="en-MY" sz="2000" i="1" dirty="0"/>
              <a:t>:"John", </a:t>
            </a:r>
            <a:r>
              <a:rPr lang="en-MY" sz="2000" i="1" dirty="0" err="1"/>
              <a:t>lastName</a:t>
            </a:r>
            <a:r>
              <a:rPr lang="en-MY" sz="2000" i="1" dirty="0"/>
              <a:t>:"Doe", age:50, </a:t>
            </a:r>
            <a:r>
              <a:rPr lang="en-MY" sz="2000" i="1" dirty="0" err="1"/>
              <a:t>eyeColor</a:t>
            </a:r>
            <a:r>
              <a:rPr lang="en-MY" sz="2000" i="1" dirty="0"/>
              <a:t>:"blue</a:t>
            </a:r>
            <a:r>
              <a:rPr lang="en-MY" sz="2000" i="1" dirty="0" smtClean="0"/>
              <a:t>"};</a:t>
            </a:r>
          </a:p>
          <a:p>
            <a:pPr marL="114300" indent="0">
              <a:lnSpc>
                <a:spcPct val="150000"/>
              </a:lnSpc>
              <a:buNone/>
            </a:pPr>
            <a:r>
              <a:rPr lang="en-MY" sz="2000" dirty="0" smtClean="0"/>
              <a:t>In the above example the person object contain multiple values such as </a:t>
            </a:r>
            <a:r>
              <a:rPr lang="en-MY" sz="2000" dirty="0" err="1" smtClean="0"/>
              <a:t>firstName</a:t>
            </a:r>
            <a:r>
              <a:rPr lang="en-MY" sz="2000" dirty="0" smtClean="0"/>
              <a:t>, </a:t>
            </a:r>
            <a:r>
              <a:rPr lang="en-MY" sz="2000" dirty="0" err="1" smtClean="0"/>
              <a:t>lastName</a:t>
            </a:r>
            <a:r>
              <a:rPr lang="en-MY" sz="2000" dirty="0" smtClean="0"/>
              <a:t>, age and </a:t>
            </a:r>
            <a:r>
              <a:rPr lang="en-MY" sz="2000" dirty="0" err="1" smtClean="0"/>
              <a:t>eyeColor</a:t>
            </a:r>
            <a:r>
              <a:rPr lang="en-MY" sz="2000" dirty="0"/>
              <a:t>.</a:t>
            </a:r>
          </a:p>
          <a:p>
            <a:pPr marL="114300" indent="0">
              <a:lnSpc>
                <a:spcPct val="150000"/>
              </a:lnSpc>
              <a:buNone/>
            </a:pPr>
            <a:r>
              <a:rPr lang="en-MY" sz="2000" dirty="0" smtClean="0"/>
              <a:t>Objects are created in three different ways and they are</a:t>
            </a:r>
          </a:p>
          <a:p>
            <a:pPr marL="571500" indent="-457200">
              <a:lnSpc>
                <a:spcPct val="150000"/>
              </a:lnSpc>
              <a:buFont typeface="+mj-lt"/>
              <a:buAutoNum type="arabicPeriod"/>
            </a:pPr>
            <a:r>
              <a:rPr lang="en-MY" sz="2000" dirty="0" smtClean="0"/>
              <a:t>Object literal way</a:t>
            </a:r>
          </a:p>
          <a:p>
            <a:pPr marL="571500" indent="-457200">
              <a:lnSpc>
                <a:spcPct val="150000"/>
              </a:lnSpc>
              <a:buFont typeface="+mj-lt"/>
              <a:buAutoNum type="arabicPeriod"/>
            </a:pPr>
            <a:r>
              <a:rPr lang="en-MY" sz="2000" dirty="0" smtClean="0"/>
              <a:t>Using the keyword new</a:t>
            </a:r>
          </a:p>
          <a:p>
            <a:pPr marL="571500" indent="-457200">
              <a:lnSpc>
                <a:spcPct val="150000"/>
              </a:lnSpc>
              <a:buFont typeface="+mj-lt"/>
              <a:buAutoNum type="arabicPeriod"/>
            </a:pPr>
            <a:r>
              <a:rPr lang="en-MY" sz="2000" dirty="0" smtClean="0"/>
              <a:t>Function Constructor</a:t>
            </a:r>
            <a:endParaRPr lang="en-MY" sz="2000" dirty="0"/>
          </a:p>
        </p:txBody>
      </p:sp>
    </p:spTree>
    <p:extLst>
      <p:ext uri="{BB962C8B-B14F-4D97-AF65-F5344CB8AC3E}">
        <p14:creationId xmlns:p14="http://schemas.microsoft.com/office/powerpoint/2010/main" val="5970652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Objects - Creation</a:t>
            </a:r>
            <a:endParaRPr lang="en-MY" sz="4800" dirty="0"/>
          </a:p>
        </p:txBody>
      </p:sp>
      <p:sp>
        <p:nvSpPr>
          <p:cNvPr id="3" name="Content Placeholder 2"/>
          <p:cNvSpPr>
            <a:spLocks noGrp="1"/>
          </p:cNvSpPr>
          <p:nvPr>
            <p:ph sz="quarter" idx="1"/>
          </p:nvPr>
        </p:nvSpPr>
        <p:spPr/>
        <p:txBody>
          <a:bodyPr>
            <a:noAutofit/>
          </a:bodyPr>
          <a:lstStyle/>
          <a:p>
            <a:pPr marL="114300" indent="0">
              <a:lnSpc>
                <a:spcPct val="150000"/>
              </a:lnSpc>
              <a:buNone/>
            </a:pPr>
            <a:r>
              <a:rPr lang="en-MY" b="1" dirty="0" smtClean="0"/>
              <a:t>Object Literal Way </a:t>
            </a:r>
          </a:p>
          <a:p>
            <a:pPr marL="114300" indent="0">
              <a:lnSpc>
                <a:spcPct val="120000"/>
              </a:lnSpc>
              <a:buNone/>
            </a:pPr>
            <a:r>
              <a:rPr lang="en-MY" i="1" dirty="0" err="1" smtClean="0"/>
              <a:t>var</a:t>
            </a:r>
            <a:r>
              <a:rPr lang="en-MY" i="1" dirty="0" smtClean="0"/>
              <a:t> person = {</a:t>
            </a:r>
          </a:p>
          <a:p>
            <a:pPr marL="114300" indent="0">
              <a:lnSpc>
                <a:spcPct val="120000"/>
              </a:lnSpc>
              <a:buNone/>
            </a:pPr>
            <a:r>
              <a:rPr lang="en-MY" i="1" dirty="0"/>
              <a:t>	</a:t>
            </a:r>
            <a:r>
              <a:rPr lang="en-MY" i="1" dirty="0" err="1" smtClean="0"/>
              <a:t>firstName</a:t>
            </a:r>
            <a:r>
              <a:rPr lang="en-MY" i="1" dirty="0" smtClean="0"/>
              <a:t>: “John”, </a:t>
            </a:r>
          </a:p>
          <a:p>
            <a:pPr marL="114300" indent="0">
              <a:lnSpc>
                <a:spcPct val="120000"/>
              </a:lnSpc>
              <a:buNone/>
            </a:pPr>
            <a:r>
              <a:rPr lang="en-MY" i="1" dirty="0"/>
              <a:t>	</a:t>
            </a:r>
            <a:r>
              <a:rPr lang="en-MY" i="1" dirty="0" err="1" smtClean="0"/>
              <a:t>lastName</a:t>
            </a:r>
            <a:r>
              <a:rPr lang="en-MY" i="1" dirty="0" smtClean="0"/>
              <a:t>: “Doe”, </a:t>
            </a:r>
          </a:p>
          <a:p>
            <a:pPr marL="114300" indent="0">
              <a:lnSpc>
                <a:spcPct val="120000"/>
              </a:lnSpc>
              <a:buNone/>
            </a:pPr>
            <a:r>
              <a:rPr lang="en-MY" i="1" dirty="0"/>
              <a:t>	</a:t>
            </a:r>
            <a:r>
              <a:rPr lang="en-MY" i="1" dirty="0" smtClean="0"/>
              <a:t>age: 50, </a:t>
            </a:r>
          </a:p>
          <a:p>
            <a:pPr marL="114300" indent="0">
              <a:lnSpc>
                <a:spcPct val="120000"/>
              </a:lnSpc>
              <a:buNone/>
            </a:pPr>
            <a:r>
              <a:rPr lang="en-MY" i="1" dirty="0"/>
              <a:t>	</a:t>
            </a:r>
            <a:r>
              <a:rPr lang="en-MY" i="1" dirty="0" err="1" smtClean="0"/>
              <a:t>eyeColor</a:t>
            </a:r>
            <a:r>
              <a:rPr lang="en-MY" i="1" dirty="0" smtClean="0"/>
              <a:t>: “blue</a:t>
            </a:r>
            <a:r>
              <a:rPr lang="en-MY" i="1" dirty="0"/>
              <a:t>” ,</a:t>
            </a:r>
          </a:p>
          <a:p>
            <a:pPr marL="114300" indent="0">
              <a:lnSpc>
                <a:spcPct val="120000"/>
              </a:lnSpc>
              <a:buNone/>
            </a:pPr>
            <a:r>
              <a:rPr lang="en-MY" i="1" dirty="0" smtClean="0"/>
              <a:t>	</a:t>
            </a:r>
            <a:r>
              <a:rPr lang="en-MY" i="1" dirty="0" err="1" smtClean="0"/>
              <a:t>fullName</a:t>
            </a:r>
            <a:r>
              <a:rPr lang="en-MY" i="1" dirty="0" smtClean="0"/>
              <a:t>: </a:t>
            </a:r>
            <a:r>
              <a:rPr lang="en-MY" i="1" dirty="0"/>
              <a:t>function() {</a:t>
            </a:r>
          </a:p>
          <a:p>
            <a:pPr marL="114300" indent="0">
              <a:lnSpc>
                <a:spcPct val="120000"/>
              </a:lnSpc>
              <a:buNone/>
            </a:pPr>
            <a:r>
              <a:rPr lang="en-MY" i="1" dirty="0"/>
              <a:t>    	</a:t>
            </a:r>
            <a:r>
              <a:rPr lang="en-MY" i="1" dirty="0" smtClean="0"/>
              <a:t>	return </a:t>
            </a:r>
            <a:r>
              <a:rPr lang="en-MY" i="1" dirty="0" err="1"/>
              <a:t>this.firstName</a:t>
            </a:r>
            <a:r>
              <a:rPr lang="en-MY" i="1" dirty="0"/>
              <a:t> + " " + </a:t>
            </a:r>
            <a:r>
              <a:rPr lang="en-MY" i="1" dirty="0" err="1"/>
              <a:t>this.lastName</a:t>
            </a:r>
            <a:r>
              <a:rPr lang="en-MY" i="1" dirty="0"/>
              <a:t>;</a:t>
            </a:r>
          </a:p>
          <a:p>
            <a:pPr marL="114300" indent="0">
              <a:lnSpc>
                <a:spcPct val="120000"/>
              </a:lnSpc>
              <a:buNone/>
            </a:pPr>
            <a:r>
              <a:rPr lang="en-MY" i="1" dirty="0"/>
              <a:t>	}</a:t>
            </a:r>
            <a:endParaRPr lang="en-MY" i="1" dirty="0" smtClean="0"/>
          </a:p>
          <a:p>
            <a:pPr marL="114300" indent="0">
              <a:lnSpc>
                <a:spcPct val="120000"/>
              </a:lnSpc>
              <a:buNone/>
            </a:pPr>
            <a:r>
              <a:rPr lang="en-MY" i="1" dirty="0" smtClean="0"/>
              <a:t>};</a:t>
            </a:r>
          </a:p>
          <a:p>
            <a:pPr marL="114300" indent="0">
              <a:lnSpc>
                <a:spcPct val="150000"/>
              </a:lnSpc>
              <a:buNone/>
            </a:pPr>
            <a:r>
              <a:rPr lang="en-MY" dirty="0" smtClean="0"/>
              <a:t>Object </a:t>
            </a:r>
            <a:r>
              <a:rPr lang="en-MY" dirty="0"/>
              <a:t>is </a:t>
            </a:r>
            <a:r>
              <a:rPr lang="en-MY" dirty="0" smtClean="0"/>
              <a:t>collection </a:t>
            </a:r>
            <a:r>
              <a:rPr lang="en-MY" dirty="0"/>
              <a:t>of </a:t>
            </a:r>
            <a:r>
              <a:rPr lang="en-MY" dirty="0" smtClean="0"/>
              <a:t>named values, called </a:t>
            </a:r>
            <a:r>
              <a:rPr lang="en-MY" u="sng" dirty="0" smtClean="0"/>
              <a:t>properties and methods</a:t>
            </a:r>
            <a:r>
              <a:rPr lang="en-MY" dirty="0" smtClean="0"/>
              <a:t>. </a:t>
            </a:r>
            <a:endParaRPr lang="en-MY" i="1" dirty="0"/>
          </a:p>
        </p:txBody>
      </p:sp>
    </p:spTree>
    <p:extLst>
      <p:ext uri="{BB962C8B-B14F-4D97-AF65-F5344CB8AC3E}">
        <p14:creationId xmlns:p14="http://schemas.microsoft.com/office/powerpoint/2010/main" val="1497295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a:t>JavaScript </a:t>
            </a:r>
            <a:r>
              <a:rPr lang="en-MY" sz="4800" dirty="0" smtClean="0"/>
              <a:t>Primer - Objectives</a:t>
            </a:r>
            <a:endParaRPr lang="en-MY" sz="4800" dirty="0"/>
          </a:p>
        </p:txBody>
      </p:sp>
      <p:sp>
        <p:nvSpPr>
          <p:cNvPr id="3" name="Content Placeholder 2"/>
          <p:cNvSpPr>
            <a:spLocks noGrp="1"/>
          </p:cNvSpPr>
          <p:nvPr>
            <p:ph sz="quarter" idx="1"/>
          </p:nvPr>
        </p:nvSpPr>
        <p:spPr/>
        <p:txBody>
          <a:bodyPr>
            <a:normAutofit fontScale="92500"/>
          </a:bodyPr>
          <a:lstStyle/>
          <a:p>
            <a:pPr marL="114300" indent="0">
              <a:lnSpc>
                <a:spcPct val="150000"/>
              </a:lnSpc>
              <a:buNone/>
            </a:pPr>
            <a:r>
              <a:rPr lang="en-MY" dirty="0" smtClean="0"/>
              <a:t>By end of chapter, everybody should know</a:t>
            </a:r>
          </a:p>
          <a:p>
            <a:pPr marL="571500" indent="-457200">
              <a:lnSpc>
                <a:spcPct val="150000"/>
              </a:lnSpc>
              <a:buFont typeface="+mj-lt"/>
              <a:buAutoNum type="arabicPeriod"/>
            </a:pPr>
            <a:r>
              <a:rPr lang="en-MY" dirty="0" smtClean="0"/>
              <a:t>Include a JavaScript on web page</a:t>
            </a:r>
          </a:p>
          <a:p>
            <a:pPr marL="571500" indent="-457200">
              <a:lnSpc>
                <a:spcPct val="150000"/>
              </a:lnSpc>
              <a:buFont typeface="+mj-lt"/>
              <a:buAutoNum type="arabicPeriod"/>
            </a:pPr>
            <a:r>
              <a:rPr lang="en-MY" dirty="0" smtClean="0"/>
              <a:t>Statements</a:t>
            </a:r>
          </a:p>
          <a:p>
            <a:pPr marL="571500" indent="-457200">
              <a:lnSpc>
                <a:spcPct val="150000"/>
              </a:lnSpc>
              <a:buFont typeface="+mj-lt"/>
              <a:buAutoNum type="arabicPeriod"/>
            </a:pPr>
            <a:r>
              <a:rPr lang="en-MY" dirty="0" smtClean="0"/>
              <a:t>Types and variables</a:t>
            </a:r>
          </a:p>
          <a:p>
            <a:pPr marL="571500" indent="-457200">
              <a:lnSpc>
                <a:spcPct val="150000"/>
              </a:lnSpc>
              <a:buFont typeface="+mj-lt"/>
              <a:buAutoNum type="arabicPeriod"/>
            </a:pPr>
            <a:r>
              <a:rPr lang="en-MY" dirty="0" smtClean="0"/>
              <a:t>Operators</a:t>
            </a:r>
          </a:p>
          <a:p>
            <a:pPr marL="571500" indent="-457200">
              <a:lnSpc>
                <a:spcPct val="150000"/>
              </a:lnSpc>
              <a:buFont typeface="+mj-lt"/>
              <a:buAutoNum type="arabicPeriod"/>
            </a:pPr>
            <a:r>
              <a:rPr lang="en-MY" dirty="0"/>
              <a:t>C</a:t>
            </a:r>
            <a:r>
              <a:rPr lang="en-MY" dirty="0" smtClean="0"/>
              <a:t>ontrol structures</a:t>
            </a:r>
          </a:p>
          <a:p>
            <a:pPr marL="571500" indent="-457200">
              <a:lnSpc>
                <a:spcPct val="150000"/>
              </a:lnSpc>
              <a:buFont typeface="+mj-lt"/>
              <a:buAutoNum type="arabicPeriod"/>
            </a:pPr>
            <a:r>
              <a:rPr lang="en-MY" dirty="0" smtClean="0"/>
              <a:t>Functions, Parameters and Return Values</a:t>
            </a:r>
          </a:p>
          <a:p>
            <a:pPr marL="571500" indent="-457200">
              <a:lnSpc>
                <a:spcPct val="150000"/>
              </a:lnSpc>
              <a:buFont typeface="+mj-lt"/>
              <a:buAutoNum type="arabicPeriod"/>
            </a:pPr>
            <a:r>
              <a:rPr lang="en-MY" dirty="0" smtClean="0"/>
              <a:t>Objects, Properties and Methods</a:t>
            </a:r>
          </a:p>
          <a:p>
            <a:pPr marL="571500" indent="-457200">
              <a:lnSpc>
                <a:spcPct val="150000"/>
              </a:lnSpc>
              <a:buFont typeface="+mj-lt"/>
              <a:buAutoNum type="arabicPeriod"/>
            </a:pPr>
            <a:r>
              <a:rPr lang="en-MY" dirty="0" smtClean="0"/>
              <a:t>Arrays and JSON</a:t>
            </a:r>
          </a:p>
          <a:p>
            <a:pPr marL="571500" indent="-457200">
              <a:lnSpc>
                <a:spcPct val="150000"/>
              </a:lnSpc>
              <a:buFont typeface="+mj-lt"/>
              <a:buAutoNum type="arabicPeriod"/>
            </a:pPr>
            <a:r>
              <a:rPr lang="en-MY" dirty="0" err="1" smtClean="0"/>
              <a:t>Callbacks</a:t>
            </a:r>
            <a:endParaRPr lang="en-MY" dirty="0"/>
          </a:p>
        </p:txBody>
      </p:sp>
    </p:spTree>
    <p:extLst>
      <p:ext uri="{BB962C8B-B14F-4D97-AF65-F5344CB8AC3E}">
        <p14:creationId xmlns:p14="http://schemas.microsoft.com/office/powerpoint/2010/main" val="24496639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Objects - Creation</a:t>
            </a:r>
            <a:endParaRPr lang="en-MY" sz="4800" dirty="0"/>
          </a:p>
        </p:txBody>
      </p:sp>
      <p:sp>
        <p:nvSpPr>
          <p:cNvPr id="3" name="Content Placeholder 2"/>
          <p:cNvSpPr>
            <a:spLocks noGrp="1"/>
          </p:cNvSpPr>
          <p:nvPr>
            <p:ph sz="quarter" idx="1"/>
          </p:nvPr>
        </p:nvSpPr>
        <p:spPr/>
        <p:txBody>
          <a:bodyPr>
            <a:noAutofit/>
          </a:bodyPr>
          <a:lstStyle/>
          <a:p>
            <a:pPr marL="114300" indent="0">
              <a:lnSpc>
                <a:spcPct val="150000"/>
              </a:lnSpc>
              <a:buNone/>
            </a:pPr>
            <a:r>
              <a:rPr lang="en-MY" b="1" dirty="0" smtClean="0"/>
              <a:t>Using the keyword new</a:t>
            </a:r>
          </a:p>
          <a:p>
            <a:pPr marL="114300" indent="0">
              <a:lnSpc>
                <a:spcPct val="150000"/>
              </a:lnSpc>
              <a:buNone/>
            </a:pPr>
            <a:r>
              <a:rPr lang="en-MY" i="1" dirty="0" err="1" smtClean="0"/>
              <a:t>var</a:t>
            </a:r>
            <a:r>
              <a:rPr lang="en-MY" i="1" dirty="0" smtClean="0"/>
              <a:t> </a:t>
            </a:r>
            <a:r>
              <a:rPr lang="en-MY" i="1" dirty="0"/>
              <a:t>person = new Object();</a:t>
            </a:r>
          </a:p>
          <a:p>
            <a:pPr marL="114300" indent="0">
              <a:lnSpc>
                <a:spcPct val="150000"/>
              </a:lnSpc>
              <a:buNone/>
            </a:pPr>
            <a:r>
              <a:rPr lang="en-MY" i="1" dirty="0" err="1"/>
              <a:t>person.firstName</a:t>
            </a:r>
            <a:r>
              <a:rPr lang="en-MY" i="1" dirty="0"/>
              <a:t> = "John";</a:t>
            </a:r>
          </a:p>
          <a:p>
            <a:pPr marL="114300" indent="0">
              <a:lnSpc>
                <a:spcPct val="150000"/>
              </a:lnSpc>
              <a:buNone/>
            </a:pPr>
            <a:r>
              <a:rPr lang="en-MY" i="1" dirty="0" err="1"/>
              <a:t>person.lastName</a:t>
            </a:r>
            <a:r>
              <a:rPr lang="en-MY" i="1" dirty="0"/>
              <a:t> = "Doe";</a:t>
            </a:r>
          </a:p>
          <a:p>
            <a:pPr marL="114300" indent="0">
              <a:lnSpc>
                <a:spcPct val="150000"/>
              </a:lnSpc>
              <a:buNone/>
            </a:pPr>
            <a:r>
              <a:rPr lang="en-MY" i="1" dirty="0" err="1"/>
              <a:t>person.age</a:t>
            </a:r>
            <a:r>
              <a:rPr lang="en-MY" i="1" dirty="0"/>
              <a:t> = 50;</a:t>
            </a:r>
          </a:p>
          <a:p>
            <a:pPr marL="114300" indent="0">
              <a:lnSpc>
                <a:spcPct val="150000"/>
              </a:lnSpc>
              <a:buNone/>
            </a:pPr>
            <a:r>
              <a:rPr lang="en-MY" i="1" dirty="0" err="1"/>
              <a:t>person.eyeColor</a:t>
            </a:r>
            <a:r>
              <a:rPr lang="en-MY" i="1" dirty="0"/>
              <a:t> = "blue";</a:t>
            </a:r>
          </a:p>
          <a:p>
            <a:pPr marL="114300" indent="0">
              <a:lnSpc>
                <a:spcPct val="150000"/>
              </a:lnSpc>
              <a:buNone/>
            </a:pPr>
            <a:r>
              <a:rPr lang="en-MY" i="1" dirty="0" err="1"/>
              <a:t>person.fullName</a:t>
            </a:r>
            <a:r>
              <a:rPr lang="en-MY" i="1" dirty="0"/>
              <a:t> = function() {</a:t>
            </a:r>
          </a:p>
          <a:p>
            <a:pPr marL="114300" indent="0">
              <a:lnSpc>
                <a:spcPct val="150000"/>
              </a:lnSpc>
              <a:buNone/>
            </a:pPr>
            <a:r>
              <a:rPr lang="en-MY" i="1" dirty="0"/>
              <a:t>	return </a:t>
            </a:r>
            <a:r>
              <a:rPr lang="en-MY" i="1" dirty="0" err="1"/>
              <a:t>this.firstName</a:t>
            </a:r>
            <a:r>
              <a:rPr lang="en-MY" i="1" dirty="0"/>
              <a:t> + " " + </a:t>
            </a:r>
            <a:r>
              <a:rPr lang="en-MY" i="1" dirty="0" err="1"/>
              <a:t>this.lastName</a:t>
            </a:r>
            <a:r>
              <a:rPr lang="en-MY" i="1" dirty="0"/>
              <a:t> + </a:t>
            </a:r>
            <a:r>
              <a:rPr lang="en-MY" i="1" dirty="0" err="1"/>
              <a:t>this.age</a:t>
            </a:r>
            <a:r>
              <a:rPr lang="en-MY" i="1" dirty="0"/>
              <a:t>;</a:t>
            </a:r>
          </a:p>
          <a:p>
            <a:pPr marL="114300" indent="0">
              <a:lnSpc>
                <a:spcPct val="150000"/>
              </a:lnSpc>
              <a:buNone/>
            </a:pPr>
            <a:r>
              <a:rPr lang="en-MY" i="1" dirty="0" smtClean="0"/>
              <a:t>};</a:t>
            </a:r>
          </a:p>
        </p:txBody>
      </p:sp>
    </p:spTree>
    <p:extLst>
      <p:ext uri="{BB962C8B-B14F-4D97-AF65-F5344CB8AC3E}">
        <p14:creationId xmlns:p14="http://schemas.microsoft.com/office/powerpoint/2010/main" val="13276651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a:t>Objects - Creation</a:t>
            </a:r>
          </a:p>
        </p:txBody>
      </p:sp>
      <p:sp>
        <p:nvSpPr>
          <p:cNvPr id="3" name="Content Placeholder 2"/>
          <p:cNvSpPr>
            <a:spLocks noGrp="1"/>
          </p:cNvSpPr>
          <p:nvPr>
            <p:ph sz="quarter" idx="1"/>
          </p:nvPr>
        </p:nvSpPr>
        <p:spPr/>
        <p:txBody>
          <a:bodyPr>
            <a:noAutofit/>
          </a:bodyPr>
          <a:lstStyle/>
          <a:p>
            <a:pPr marL="114300" indent="0">
              <a:lnSpc>
                <a:spcPct val="150000"/>
              </a:lnSpc>
              <a:buNone/>
            </a:pPr>
            <a:r>
              <a:rPr lang="en-MY" b="1" dirty="0" smtClean="0"/>
              <a:t>Object Constructor</a:t>
            </a:r>
          </a:p>
          <a:p>
            <a:pPr marL="114300" indent="0">
              <a:lnSpc>
                <a:spcPct val="150000"/>
              </a:lnSpc>
              <a:buNone/>
            </a:pPr>
            <a:r>
              <a:rPr lang="en-MY" dirty="0" smtClean="0"/>
              <a:t>JavaScript allows to create "</a:t>
            </a:r>
            <a:r>
              <a:rPr lang="en-MY" dirty="0"/>
              <a:t>object type" that can be used to create many objects of one type</a:t>
            </a:r>
            <a:r>
              <a:rPr lang="en-MY" dirty="0" smtClean="0"/>
              <a:t>. To </a:t>
            </a:r>
            <a:r>
              <a:rPr lang="en-MY" dirty="0"/>
              <a:t>create </a:t>
            </a:r>
            <a:r>
              <a:rPr lang="en-MY" dirty="0" smtClean="0"/>
              <a:t>"</a:t>
            </a:r>
            <a:r>
              <a:rPr lang="en-MY" dirty="0"/>
              <a:t>object type" </a:t>
            </a:r>
            <a:r>
              <a:rPr lang="en-MY" dirty="0" smtClean="0"/>
              <a:t>use object </a:t>
            </a:r>
            <a:r>
              <a:rPr lang="en-MY" dirty="0"/>
              <a:t>constructor </a:t>
            </a:r>
            <a:r>
              <a:rPr lang="en-MY" dirty="0" smtClean="0"/>
              <a:t>function.</a:t>
            </a:r>
          </a:p>
          <a:p>
            <a:pPr marL="114300" indent="0">
              <a:buNone/>
            </a:pPr>
            <a:r>
              <a:rPr lang="en-MY" i="1" dirty="0" smtClean="0"/>
              <a:t>function </a:t>
            </a:r>
            <a:r>
              <a:rPr lang="en-MY" i="1" dirty="0"/>
              <a:t>P</a:t>
            </a:r>
            <a:r>
              <a:rPr lang="en-MY" i="1" dirty="0" smtClean="0"/>
              <a:t>erson(first</a:t>
            </a:r>
            <a:r>
              <a:rPr lang="en-MY" i="1" dirty="0"/>
              <a:t>, last, age, eye) {</a:t>
            </a:r>
            <a:br>
              <a:rPr lang="en-MY" i="1" dirty="0"/>
            </a:br>
            <a:r>
              <a:rPr lang="en-MY" i="1" dirty="0" smtClean="0"/>
              <a:t>	</a:t>
            </a:r>
            <a:r>
              <a:rPr lang="en-MY" i="1" dirty="0" err="1" smtClean="0"/>
              <a:t>this.firstName</a:t>
            </a:r>
            <a:r>
              <a:rPr lang="en-MY" i="1" dirty="0" smtClean="0"/>
              <a:t> </a:t>
            </a:r>
            <a:r>
              <a:rPr lang="en-MY" i="1" dirty="0"/>
              <a:t>= first;</a:t>
            </a:r>
            <a:br>
              <a:rPr lang="en-MY" i="1" dirty="0"/>
            </a:br>
            <a:r>
              <a:rPr lang="en-MY" i="1" dirty="0" smtClean="0"/>
              <a:t>	</a:t>
            </a:r>
            <a:r>
              <a:rPr lang="en-MY" i="1" dirty="0" err="1" smtClean="0"/>
              <a:t>this.lastName</a:t>
            </a:r>
            <a:r>
              <a:rPr lang="en-MY" i="1" dirty="0" smtClean="0"/>
              <a:t> </a:t>
            </a:r>
            <a:r>
              <a:rPr lang="en-MY" i="1" dirty="0"/>
              <a:t>= last;</a:t>
            </a:r>
            <a:br>
              <a:rPr lang="en-MY" i="1" dirty="0"/>
            </a:br>
            <a:r>
              <a:rPr lang="en-MY" i="1" dirty="0" smtClean="0"/>
              <a:t>	</a:t>
            </a:r>
            <a:r>
              <a:rPr lang="en-MY" i="1" dirty="0" err="1" smtClean="0"/>
              <a:t>this.age</a:t>
            </a:r>
            <a:r>
              <a:rPr lang="en-MY" i="1" dirty="0" smtClean="0"/>
              <a:t> </a:t>
            </a:r>
            <a:r>
              <a:rPr lang="en-MY" i="1" dirty="0"/>
              <a:t>= age;</a:t>
            </a:r>
            <a:br>
              <a:rPr lang="en-MY" i="1" dirty="0"/>
            </a:br>
            <a:r>
              <a:rPr lang="en-MY" i="1" dirty="0" smtClean="0"/>
              <a:t>	</a:t>
            </a:r>
            <a:r>
              <a:rPr lang="en-MY" i="1" dirty="0" err="1" smtClean="0"/>
              <a:t>this.eyeColor</a:t>
            </a:r>
            <a:r>
              <a:rPr lang="en-MY" i="1" dirty="0" smtClean="0"/>
              <a:t> </a:t>
            </a:r>
            <a:r>
              <a:rPr lang="en-MY" i="1" dirty="0"/>
              <a:t>= eye;</a:t>
            </a:r>
            <a:br>
              <a:rPr lang="en-MY" i="1" dirty="0"/>
            </a:br>
            <a:r>
              <a:rPr lang="en-MY" i="1" dirty="0"/>
              <a:t>}</a:t>
            </a:r>
            <a:br>
              <a:rPr lang="en-MY" i="1" dirty="0"/>
            </a:br>
            <a:r>
              <a:rPr lang="en-MY" i="1" dirty="0" err="1"/>
              <a:t>var</a:t>
            </a:r>
            <a:r>
              <a:rPr lang="en-MY" i="1" dirty="0"/>
              <a:t> </a:t>
            </a:r>
            <a:r>
              <a:rPr lang="en-MY" i="1" dirty="0" err="1"/>
              <a:t>myFather</a:t>
            </a:r>
            <a:r>
              <a:rPr lang="en-MY" i="1" dirty="0"/>
              <a:t> = new person("John", "Doe", 50, "blue</a:t>
            </a:r>
            <a:r>
              <a:rPr lang="en-MY" i="1" dirty="0" smtClean="0"/>
              <a:t>");</a:t>
            </a:r>
            <a:br>
              <a:rPr lang="en-MY" i="1" dirty="0" smtClean="0"/>
            </a:br>
            <a:r>
              <a:rPr lang="en-MY" i="1" dirty="0"/>
              <a:t/>
            </a:r>
            <a:br>
              <a:rPr lang="en-MY" i="1" dirty="0"/>
            </a:br>
            <a:r>
              <a:rPr lang="en-MY" dirty="0" smtClean="0"/>
              <a:t>Constructor </a:t>
            </a:r>
            <a:r>
              <a:rPr lang="en-MY" dirty="0"/>
              <a:t>function </a:t>
            </a:r>
            <a:r>
              <a:rPr lang="en-MY" dirty="0" smtClean="0"/>
              <a:t>creates </a:t>
            </a:r>
            <a:r>
              <a:rPr lang="en-MY" dirty="0"/>
              <a:t>the </a:t>
            </a:r>
            <a:r>
              <a:rPr lang="en-MY" b="1" dirty="0"/>
              <a:t>prototype</a:t>
            </a:r>
            <a:r>
              <a:rPr lang="en-MY" dirty="0"/>
              <a:t> for Person </a:t>
            </a:r>
            <a:r>
              <a:rPr lang="en-MY" dirty="0" smtClean="0"/>
              <a:t>object. </a:t>
            </a:r>
            <a:endParaRPr lang="en-MY" dirty="0"/>
          </a:p>
        </p:txBody>
      </p:sp>
    </p:spTree>
    <p:extLst>
      <p:ext uri="{BB962C8B-B14F-4D97-AF65-F5344CB8AC3E}">
        <p14:creationId xmlns:p14="http://schemas.microsoft.com/office/powerpoint/2010/main" val="19711455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Objects - Property</a:t>
            </a:r>
            <a:endParaRPr lang="en-MY" sz="4800" dirty="0"/>
          </a:p>
        </p:txBody>
      </p:sp>
      <p:sp>
        <p:nvSpPr>
          <p:cNvPr id="3" name="Content Placeholder 2"/>
          <p:cNvSpPr>
            <a:spLocks noGrp="1"/>
          </p:cNvSpPr>
          <p:nvPr>
            <p:ph sz="quarter" idx="1"/>
          </p:nvPr>
        </p:nvSpPr>
        <p:spPr/>
        <p:txBody>
          <a:bodyPr>
            <a:normAutofit/>
          </a:bodyPr>
          <a:lstStyle/>
          <a:p>
            <a:pPr marL="571500" indent="-457200">
              <a:lnSpc>
                <a:spcPct val="160000"/>
              </a:lnSpc>
              <a:buFont typeface="+mj-lt"/>
              <a:buAutoNum type="arabicPeriod"/>
            </a:pPr>
            <a:r>
              <a:rPr lang="en-MY" dirty="0" smtClean="0"/>
              <a:t>Syntax </a:t>
            </a:r>
            <a:r>
              <a:rPr lang="en-MY" dirty="0"/>
              <a:t>for accessing the property of an object </a:t>
            </a:r>
            <a:r>
              <a:rPr lang="en-MY" dirty="0" smtClean="0"/>
              <a:t>is:</a:t>
            </a:r>
            <a:br>
              <a:rPr lang="en-MY" dirty="0" smtClean="0"/>
            </a:br>
            <a:r>
              <a:rPr lang="en-MY" i="1" dirty="0" err="1" smtClean="0"/>
              <a:t>objectName.property</a:t>
            </a:r>
            <a:r>
              <a:rPr lang="en-MY" i="1" dirty="0"/>
              <a:t>          </a:t>
            </a:r>
            <a:r>
              <a:rPr lang="en-MY" i="1" dirty="0" smtClean="0"/>
              <a:t>   //  </a:t>
            </a:r>
            <a:r>
              <a:rPr lang="en-MY" i="1" dirty="0" err="1" smtClean="0"/>
              <a:t>person.age</a:t>
            </a:r>
            <a:r>
              <a:rPr lang="en-MY" i="1" dirty="0" smtClean="0"/>
              <a:t/>
            </a:r>
            <a:br>
              <a:rPr lang="en-MY" i="1" dirty="0" smtClean="0"/>
            </a:br>
            <a:r>
              <a:rPr lang="en-MY" i="1" dirty="0" err="1" smtClean="0"/>
              <a:t>objectName</a:t>
            </a:r>
            <a:r>
              <a:rPr lang="en-MY" i="1" dirty="0"/>
              <a:t>["property"]       // </a:t>
            </a:r>
            <a:r>
              <a:rPr lang="en-MY" i="1" dirty="0" smtClean="0"/>
              <a:t>  person</a:t>
            </a:r>
            <a:r>
              <a:rPr lang="en-MY" i="1" dirty="0"/>
              <a:t>["age</a:t>
            </a:r>
            <a:r>
              <a:rPr lang="en-MY" i="1" dirty="0" smtClean="0"/>
              <a:t>"]</a:t>
            </a:r>
            <a:br>
              <a:rPr lang="en-MY" i="1" dirty="0" smtClean="0"/>
            </a:br>
            <a:r>
              <a:rPr lang="en-MY" i="1" dirty="0" err="1" smtClean="0"/>
              <a:t>objectName</a:t>
            </a:r>
            <a:r>
              <a:rPr lang="en-MY" i="1" dirty="0" smtClean="0"/>
              <a:t>[expression</a:t>
            </a:r>
            <a:r>
              <a:rPr lang="en-MY" i="1" dirty="0"/>
              <a:t>]       // </a:t>
            </a:r>
            <a:r>
              <a:rPr lang="en-MY" i="1" dirty="0" smtClean="0"/>
              <a:t>  x </a:t>
            </a:r>
            <a:r>
              <a:rPr lang="en-MY" i="1" dirty="0"/>
              <a:t>= "age"; person[x]</a:t>
            </a:r>
          </a:p>
          <a:p>
            <a:pPr marL="571500" indent="-457200">
              <a:lnSpc>
                <a:spcPct val="160000"/>
              </a:lnSpc>
              <a:buFont typeface="+mj-lt"/>
              <a:buAutoNum type="arabicPeriod"/>
            </a:pPr>
            <a:r>
              <a:rPr lang="en-MY" dirty="0" smtClean="0"/>
              <a:t>New </a:t>
            </a:r>
            <a:r>
              <a:rPr lang="en-MY" dirty="0"/>
              <a:t>properties </a:t>
            </a:r>
            <a:r>
              <a:rPr lang="en-MY" dirty="0" smtClean="0"/>
              <a:t>can be added to </a:t>
            </a:r>
            <a:r>
              <a:rPr lang="en-MY" dirty="0"/>
              <a:t>an existing object by </a:t>
            </a:r>
            <a:r>
              <a:rPr lang="en-MY" dirty="0" smtClean="0"/>
              <a:t>giving </a:t>
            </a:r>
            <a:r>
              <a:rPr lang="en-MY" dirty="0"/>
              <a:t>it a value. </a:t>
            </a:r>
            <a:r>
              <a:rPr lang="en-MY" dirty="0" smtClean="0"/>
              <a:t/>
            </a:r>
            <a:br>
              <a:rPr lang="en-MY" dirty="0" smtClean="0"/>
            </a:br>
            <a:r>
              <a:rPr lang="en-MY" i="1" dirty="0" err="1" smtClean="0"/>
              <a:t>object.property</a:t>
            </a:r>
            <a:r>
              <a:rPr lang="en-MY" i="1" dirty="0" smtClean="0"/>
              <a:t> </a:t>
            </a:r>
            <a:r>
              <a:rPr lang="en-MY" i="1" dirty="0"/>
              <a:t>= "English"; </a:t>
            </a:r>
            <a:endParaRPr lang="en-MY" i="1" dirty="0" smtClean="0"/>
          </a:p>
          <a:p>
            <a:pPr marL="571500" indent="-457200">
              <a:lnSpc>
                <a:spcPct val="160000"/>
              </a:lnSpc>
              <a:buFont typeface="+mj-lt"/>
              <a:buAutoNum type="arabicPeriod"/>
            </a:pPr>
            <a:r>
              <a:rPr lang="en-MY" dirty="0"/>
              <a:t>The delete keyword deletes a property from an </a:t>
            </a:r>
            <a:r>
              <a:rPr lang="en-MY" dirty="0" smtClean="0"/>
              <a:t>object:</a:t>
            </a:r>
            <a:br>
              <a:rPr lang="en-MY" dirty="0" smtClean="0"/>
            </a:br>
            <a:r>
              <a:rPr lang="en-MY" i="1" dirty="0" smtClean="0"/>
              <a:t>delete </a:t>
            </a:r>
            <a:r>
              <a:rPr lang="en-MY" i="1" dirty="0" err="1" smtClean="0"/>
              <a:t>object.property</a:t>
            </a:r>
            <a:r>
              <a:rPr lang="en-MY" i="1" dirty="0" smtClean="0"/>
              <a:t>;</a:t>
            </a:r>
            <a:endParaRPr lang="en-MY" i="1" dirty="0"/>
          </a:p>
        </p:txBody>
      </p:sp>
    </p:spTree>
    <p:extLst>
      <p:ext uri="{BB962C8B-B14F-4D97-AF65-F5344CB8AC3E}">
        <p14:creationId xmlns:p14="http://schemas.microsoft.com/office/powerpoint/2010/main" val="24779092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Objects - Method</a:t>
            </a:r>
            <a:endParaRPr lang="en-MY" sz="4800" dirty="0"/>
          </a:p>
        </p:txBody>
      </p:sp>
      <p:sp>
        <p:nvSpPr>
          <p:cNvPr id="3" name="Content Placeholder 2"/>
          <p:cNvSpPr>
            <a:spLocks noGrp="1"/>
          </p:cNvSpPr>
          <p:nvPr>
            <p:ph sz="quarter" idx="1"/>
          </p:nvPr>
        </p:nvSpPr>
        <p:spPr/>
        <p:txBody>
          <a:bodyPr>
            <a:noAutofit/>
          </a:bodyPr>
          <a:lstStyle/>
          <a:p>
            <a:pPr marL="114300" indent="0">
              <a:lnSpc>
                <a:spcPct val="150000"/>
              </a:lnSpc>
              <a:buNone/>
            </a:pPr>
            <a:r>
              <a:rPr lang="en-MY" dirty="0" smtClean="0"/>
              <a:t>Methods </a:t>
            </a:r>
            <a:r>
              <a:rPr lang="en-MY" dirty="0"/>
              <a:t>are </a:t>
            </a:r>
            <a:r>
              <a:rPr lang="en-MY" dirty="0" smtClean="0"/>
              <a:t>actions </a:t>
            </a:r>
            <a:r>
              <a:rPr lang="en-MY" dirty="0"/>
              <a:t>that can be performed on objects</a:t>
            </a:r>
            <a:r>
              <a:rPr lang="en-MY" dirty="0" smtClean="0"/>
              <a:t>. A </a:t>
            </a:r>
            <a:r>
              <a:rPr lang="en-MY" dirty="0"/>
              <a:t>JavaScript method is a property containing a function definition. </a:t>
            </a:r>
            <a:endParaRPr lang="en-MY" dirty="0" smtClean="0"/>
          </a:p>
          <a:p>
            <a:pPr marL="114300" indent="0">
              <a:lnSpc>
                <a:spcPct val="150000"/>
              </a:lnSpc>
              <a:buNone/>
            </a:pPr>
            <a:r>
              <a:rPr lang="en-MY" dirty="0" smtClean="0"/>
              <a:t>Syntax of an </a:t>
            </a:r>
            <a:r>
              <a:rPr lang="en-MY" dirty="0"/>
              <a:t>object </a:t>
            </a:r>
            <a:r>
              <a:rPr lang="en-MY" dirty="0" smtClean="0"/>
              <a:t>method</a:t>
            </a:r>
            <a:endParaRPr lang="en-MY" dirty="0"/>
          </a:p>
          <a:p>
            <a:pPr marL="114300" indent="0">
              <a:lnSpc>
                <a:spcPct val="150000"/>
              </a:lnSpc>
              <a:buNone/>
            </a:pPr>
            <a:r>
              <a:rPr lang="en-MY" i="1" dirty="0" err="1" smtClean="0"/>
              <a:t>methodName</a:t>
            </a:r>
            <a:r>
              <a:rPr lang="en-MY" i="1" dirty="0" smtClean="0"/>
              <a:t> </a:t>
            </a:r>
            <a:r>
              <a:rPr lang="en-MY" i="1" dirty="0"/>
              <a:t>: function() { </a:t>
            </a:r>
            <a:endParaRPr lang="en-MY" i="1" dirty="0" smtClean="0"/>
          </a:p>
          <a:p>
            <a:pPr marL="114300" indent="0">
              <a:lnSpc>
                <a:spcPct val="150000"/>
              </a:lnSpc>
              <a:buNone/>
            </a:pPr>
            <a:r>
              <a:rPr lang="en-MY" i="1" dirty="0" smtClean="0"/>
              <a:t>	code lines</a:t>
            </a:r>
          </a:p>
          <a:p>
            <a:pPr marL="114300" indent="0">
              <a:lnSpc>
                <a:spcPct val="150000"/>
              </a:lnSpc>
              <a:buNone/>
            </a:pPr>
            <a:r>
              <a:rPr lang="en-MY" i="1" dirty="0" smtClean="0"/>
              <a:t>}</a:t>
            </a:r>
            <a:br>
              <a:rPr lang="en-MY" i="1" dirty="0" smtClean="0"/>
            </a:br>
            <a:r>
              <a:rPr lang="en-MY" dirty="0" smtClean="0"/>
              <a:t>An </a:t>
            </a:r>
            <a:r>
              <a:rPr lang="en-MY" dirty="0"/>
              <a:t>object method </a:t>
            </a:r>
            <a:r>
              <a:rPr lang="en-MY" dirty="0" smtClean="0"/>
              <a:t>can be accessed with </a:t>
            </a:r>
            <a:r>
              <a:rPr lang="en-MY" dirty="0"/>
              <a:t>the following syntax:</a:t>
            </a:r>
          </a:p>
          <a:p>
            <a:pPr marL="114300" indent="0">
              <a:lnSpc>
                <a:spcPct val="150000"/>
              </a:lnSpc>
              <a:buNone/>
            </a:pPr>
            <a:r>
              <a:rPr lang="en-MY" i="1" dirty="0" err="1" smtClean="0"/>
              <a:t>objectName.methodName</a:t>
            </a:r>
            <a:r>
              <a:rPr lang="en-MY" i="1" dirty="0" smtClean="0"/>
              <a:t>()</a:t>
            </a:r>
            <a:endParaRPr lang="en-MY" i="1" dirty="0"/>
          </a:p>
        </p:txBody>
      </p:sp>
    </p:spTree>
    <p:extLst>
      <p:ext uri="{BB962C8B-B14F-4D97-AF65-F5344CB8AC3E}">
        <p14:creationId xmlns:p14="http://schemas.microsoft.com/office/powerpoint/2010/main" val="39476502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Objects - Adding</a:t>
            </a:r>
            <a:endParaRPr lang="en-MY" sz="4800" dirty="0"/>
          </a:p>
        </p:txBody>
      </p:sp>
      <p:sp>
        <p:nvSpPr>
          <p:cNvPr id="3" name="Content Placeholder 2"/>
          <p:cNvSpPr>
            <a:spLocks noGrp="1"/>
          </p:cNvSpPr>
          <p:nvPr>
            <p:ph sz="quarter" idx="1"/>
          </p:nvPr>
        </p:nvSpPr>
        <p:spPr/>
        <p:txBody>
          <a:bodyPr>
            <a:normAutofit lnSpcReduction="10000"/>
          </a:bodyPr>
          <a:lstStyle/>
          <a:p>
            <a:pPr marL="571500" indent="-457200">
              <a:lnSpc>
                <a:spcPct val="150000"/>
              </a:lnSpc>
              <a:buFont typeface="+mj-lt"/>
              <a:buAutoNum type="arabicPeriod"/>
            </a:pPr>
            <a:r>
              <a:rPr lang="en-MY" dirty="0" smtClean="0"/>
              <a:t>Add </a:t>
            </a:r>
            <a:r>
              <a:rPr lang="en-MY" dirty="0"/>
              <a:t>new </a:t>
            </a:r>
            <a:r>
              <a:rPr lang="en-MY" dirty="0" smtClean="0"/>
              <a:t>properties/methods </a:t>
            </a:r>
            <a:r>
              <a:rPr lang="en-MY" dirty="0"/>
              <a:t>to an existing object</a:t>
            </a:r>
            <a:r>
              <a:rPr lang="en-MY" dirty="0" smtClean="0"/>
              <a:t>.</a:t>
            </a:r>
            <a:br>
              <a:rPr lang="en-MY" dirty="0" smtClean="0"/>
            </a:br>
            <a:r>
              <a:rPr lang="en-MY" i="1" dirty="0" err="1" smtClean="0"/>
              <a:t>myFather.nationality</a:t>
            </a:r>
            <a:r>
              <a:rPr lang="en-MY" i="1" dirty="0" smtClean="0"/>
              <a:t> </a:t>
            </a:r>
            <a:r>
              <a:rPr lang="en-MY" i="1" dirty="0"/>
              <a:t>= "English</a:t>
            </a:r>
            <a:r>
              <a:rPr lang="en-MY" i="1" dirty="0" smtClean="0"/>
              <a:t>";</a:t>
            </a:r>
            <a:br>
              <a:rPr lang="en-MY" i="1" dirty="0" smtClean="0"/>
            </a:br>
            <a:r>
              <a:rPr lang="en-MY" i="1" dirty="0"/>
              <a:t>myFather.name = function () {</a:t>
            </a:r>
            <a:br>
              <a:rPr lang="en-MY" i="1" dirty="0"/>
            </a:br>
            <a:r>
              <a:rPr lang="en-MY" i="1" dirty="0" smtClean="0"/>
              <a:t>	return </a:t>
            </a:r>
            <a:r>
              <a:rPr lang="en-MY" i="1" dirty="0" err="1"/>
              <a:t>this.firstName</a:t>
            </a:r>
            <a:r>
              <a:rPr lang="en-MY" i="1" dirty="0"/>
              <a:t> + " " + </a:t>
            </a:r>
            <a:r>
              <a:rPr lang="en-MY" i="1" dirty="0" err="1"/>
              <a:t>this.lastName</a:t>
            </a:r>
            <a:r>
              <a:rPr lang="en-MY" i="1" dirty="0"/>
              <a:t>;</a:t>
            </a:r>
            <a:br>
              <a:rPr lang="en-MY" i="1" dirty="0"/>
            </a:br>
            <a:r>
              <a:rPr lang="en-MY" i="1" dirty="0" smtClean="0"/>
              <a:t>};</a:t>
            </a:r>
            <a:br>
              <a:rPr lang="en-MY" i="1" dirty="0" smtClean="0"/>
            </a:br>
            <a:endParaRPr lang="en-MY" i="1" dirty="0"/>
          </a:p>
          <a:p>
            <a:pPr marL="571500" indent="-457200">
              <a:lnSpc>
                <a:spcPct val="150000"/>
              </a:lnSpc>
              <a:buFont typeface="+mj-lt"/>
              <a:buAutoNum type="arabicPeriod"/>
            </a:pPr>
            <a:r>
              <a:rPr lang="en-MY" dirty="0" smtClean="0"/>
              <a:t>Add </a:t>
            </a:r>
            <a:r>
              <a:rPr lang="en-MY" dirty="0"/>
              <a:t>new </a:t>
            </a:r>
            <a:r>
              <a:rPr lang="en-MY" dirty="0" smtClean="0"/>
              <a:t>properties/methods using prototype keyword.</a:t>
            </a:r>
            <a:br>
              <a:rPr lang="en-MY" dirty="0" smtClean="0"/>
            </a:br>
            <a:r>
              <a:rPr lang="en-MY" i="1" dirty="0" err="1" smtClean="0"/>
              <a:t>Person.prototype.nationality</a:t>
            </a:r>
            <a:r>
              <a:rPr lang="en-MY" i="1" dirty="0" smtClean="0"/>
              <a:t> </a:t>
            </a:r>
            <a:r>
              <a:rPr lang="en-MY" i="1" dirty="0"/>
              <a:t>= "English</a:t>
            </a:r>
            <a:r>
              <a:rPr lang="en-MY" i="1" dirty="0" smtClean="0"/>
              <a:t>";</a:t>
            </a:r>
            <a:br>
              <a:rPr lang="en-MY" i="1" dirty="0" smtClean="0"/>
            </a:br>
            <a:r>
              <a:rPr lang="en-MY" i="1" dirty="0"/>
              <a:t>Person.prototype.name = function() {</a:t>
            </a:r>
            <a:br>
              <a:rPr lang="en-MY" i="1" dirty="0"/>
            </a:br>
            <a:r>
              <a:rPr lang="en-MY" i="1" dirty="0" smtClean="0"/>
              <a:t>	return </a:t>
            </a:r>
            <a:r>
              <a:rPr lang="en-MY" i="1" dirty="0" err="1"/>
              <a:t>this.firstName</a:t>
            </a:r>
            <a:r>
              <a:rPr lang="en-MY" i="1" dirty="0"/>
              <a:t> + " " + </a:t>
            </a:r>
            <a:r>
              <a:rPr lang="en-MY" i="1" dirty="0" err="1"/>
              <a:t>this.lastName</a:t>
            </a:r>
            <a:r>
              <a:rPr lang="en-MY" i="1" dirty="0"/>
              <a:t>;</a:t>
            </a:r>
            <a:br>
              <a:rPr lang="en-MY" i="1" dirty="0"/>
            </a:br>
            <a:r>
              <a:rPr lang="en-MY" i="1" dirty="0" smtClean="0"/>
              <a:t>};</a:t>
            </a:r>
            <a:endParaRPr lang="en-MY" dirty="0"/>
          </a:p>
        </p:txBody>
      </p:sp>
    </p:spTree>
    <p:extLst>
      <p:ext uri="{BB962C8B-B14F-4D97-AF65-F5344CB8AC3E}">
        <p14:creationId xmlns:p14="http://schemas.microsoft.com/office/powerpoint/2010/main" val="37744975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Objects – Indexed Properties</a:t>
            </a:r>
            <a:endParaRPr lang="en-MY" dirty="0"/>
          </a:p>
        </p:txBody>
      </p:sp>
      <p:sp>
        <p:nvSpPr>
          <p:cNvPr id="3" name="Content Placeholder 2"/>
          <p:cNvSpPr>
            <a:spLocks noGrp="1"/>
          </p:cNvSpPr>
          <p:nvPr>
            <p:ph sz="quarter" idx="1"/>
          </p:nvPr>
        </p:nvSpPr>
        <p:spPr>
          <a:xfrm>
            <a:off x="457200" y="1412776"/>
            <a:ext cx="8229600" cy="5184576"/>
          </a:xfrm>
        </p:spPr>
        <p:txBody>
          <a:bodyPr>
            <a:normAutofit/>
          </a:bodyPr>
          <a:lstStyle/>
          <a:p>
            <a:pPr marL="114300" indent="0">
              <a:lnSpc>
                <a:spcPct val="150000"/>
              </a:lnSpc>
              <a:buNone/>
            </a:pPr>
            <a:r>
              <a:rPr lang="en-MY" dirty="0" smtClean="0"/>
              <a:t>JavaScript supports </a:t>
            </a:r>
            <a:r>
              <a:rPr lang="en-MY" dirty="0"/>
              <a:t>objects with indexed </a:t>
            </a:r>
            <a:r>
              <a:rPr lang="en-MY" dirty="0" smtClean="0"/>
              <a:t>properties. An Indexed property</a:t>
            </a:r>
            <a:endParaRPr lang="en-MY" dirty="0"/>
          </a:p>
          <a:p>
            <a:pPr marL="571500" indent="-457200">
              <a:lnSpc>
                <a:spcPct val="150000"/>
              </a:lnSpc>
              <a:buFont typeface="+mj-lt"/>
              <a:buAutoNum type="arabicPeriod"/>
            </a:pPr>
            <a:r>
              <a:rPr lang="en-MY" dirty="0" smtClean="0"/>
              <a:t>is </a:t>
            </a:r>
            <a:r>
              <a:rPr lang="en-MY" dirty="0"/>
              <a:t>a property with an index number instead of a property name.</a:t>
            </a:r>
          </a:p>
          <a:p>
            <a:pPr marL="571500" indent="-457200">
              <a:lnSpc>
                <a:spcPct val="150000"/>
              </a:lnSpc>
              <a:buFont typeface="+mj-lt"/>
              <a:buAutoNum type="arabicPeriod"/>
            </a:pPr>
            <a:r>
              <a:rPr lang="en-MY" dirty="0" smtClean="0"/>
              <a:t>can </a:t>
            </a:r>
            <a:r>
              <a:rPr lang="en-MY" dirty="0"/>
              <a:t>not be accessed with the dot (.) operator.</a:t>
            </a:r>
          </a:p>
          <a:p>
            <a:pPr marL="571500" indent="-457200">
              <a:lnSpc>
                <a:spcPct val="150000"/>
              </a:lnSpc>
              <a:buFont typeface="+mj-lt"/>
              <a:buAutoNum type="arabicPeriod"/>
            </a:pPr>
            <a:r>
              <a:rPr lang="en-MY" dirty="0" smtClean="0"/>
              <a:t>can </a:t>
            </a:r>
            <a:r>
              <a:rPr lang="en-MY" dirty="0"/>
              <a:t>be accessed with the associate array operator (['index']).</a:t>
            </a:r>
          </a:p>
          <a:p>
            <a:pPr marL="571500" indent="-457200">
              <a:lnSpc>
                <a:spcPct val="150000"/>
              </a:lnSpc>
              <a:buFont typeface="+mj-lt"/>
              <a:buAutoNum type="arabicPeriod"/>
            </a:pPr>
            <a:r>
              <a:rPr lang="en-MY" dirty="0" smtClean="0"/>
              <a:t>can </a:t>
            </a:r>
            <a:r>
              <a:rPr lang="en-MY" dirty="0"/>
              <a:t>also be accessed with the array operator ([index]).</a:t>
            </a:r>
          </a:p>
          <a:p>
            <a:pPr marL="571500" indent="-457200">
              <a:lnSpc>
                <a:spcPct val="150000"/>
              </a:lnSpc>
              <a:buFont typeface="+mj-lt"/>
              <a:buAutoNum type="arabicPeriod"/>
            </a:pPr>
            <a:r>
              <a:rPr lang="en-MY" dirty="0" smtClean="0"/>
              <a:t>can </a:t>
            </a:r>
            <a:r>
              <a:rPr lang="en-MY" dirty="0"/>
              <a:t>be assigned with a function to become an indexed method.</a:t>
            </a:r>
          </a:p>
          <a:p>
            <a:pPr marL="114300" indent="0">
              <a:lnSpc>
                <a:spcPct val="150000"/>
              </a:lnSpc>
              <a:buNone/>
            </a:pPr>
            <a:endParaRPr lang="en-MY" dirty="0"/>
          </a:p>
        </p:txBody>
      </p:sp>
    </p:spTree>
    <p:extLst>
      <p:ext uri="{BB962C8B-B14F-4D97-AF65-F5344CB8AC3E}">
        <p14:creationId xmlns:p14="http://schemas.microsoft.com/office/powerpoint/2010/main" val="25898314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Objects – Indexed Properties</a:t>
            </a:r>
            <a:endParaRPr lang="en-MY" dirty="0"/>
          </a:p>
        </p:txBody>
      </p:sp>
      <p:sp>
        <p:nvSpPr>
          <p:cNvPr id="3" name="Content Placeholder 2"/>
          <p:cNvSpPr>
            <a:spLocks noGrp="1"/>
          </p:cNvSpPr>
          <p:nvPr>
            <p:ph sz="quarter" idx="1"/>
          </p:nvPr>
        </p:nvSpPr>
        <p:spPr/>
        <p:txBody>
          <a:bodyPr>
            <a:noAutofit/>
          </a:bodyPr>
          <a:lstStyle/>
          <a:p>
            <a:pPr marL="114300" indent="0">
              <a:lnSpc>
                <a:spcPct val="100000"/>
              </a:lnSpc>
              <a:buNone/>
            </a:pPr>
            <a:r>
              <a:rPr lang="en-MY" dirty="0" err="1"/>
              <a:t>var</a:t>
            </a:r>
            <a:r>
              <a:rPr lang="en-MY" dirty="0"/>
              <a:t> </a:t>
            </a:r>
            <a:r>
              <a:rPr lang="en-MY" dirty="0" err="1"/>
              <a:t>myBook</a:t>
            </a:r>
            <a:r>
              <a:rPr lang="en-MY" dirty="0"/>
              <a:t> = { </a:t>
            </a:r>
            <a:endParaRPr lang="en-MY" dirty="0" smtClean="0"/>
          </a:p>
          <a:p>
            <a:pPr marL="114300" indent="0">
              <a:lnSpc>
                <a:spcPct val="100000"/>
              </a:lnSpc>
              <a:buNone/>
            </a:pPr>
            <a:r>
              <a:rPr lang="en-MY" dirty="0" smtClean="0"/>
              <a:t>	author: "</a:t>
            </a:r>
            <a:r>
              <a:rPr lang="en-MY" dirty="0" err="1" smtClean="0"/>
              <a:t>Herong</a:t>
            </a:r>
            <a:r>
              <a:rPr lang="en-MY" dirty="0" smtClean="0"/>
              <a:t> Yang", </a:t>
            </a:r>
          </a:p>
          <a:p>
            <a:pPr marL="114300" indent="0">
              <a:lnSpc>
                <a:spcPct val="100000"/>
              </a:lnSpc>
              <a:buNone/>
            </a:pPr>
            <a:r>
              <a:rPr lang="en-MY" dirty="0" smtClean="0"/>
              <a:t>	title</a:t>
            </a:r>
            <a:r>
              <a:rPr lang="en-MY" dirty="0"/>
              <a:t>: "JavaScript Tutorials", </a:t>
            </a:r>
            <a:endParaRPr lang="en-MY" dirty="0" smtClean="0"/>
          </a:p>
          <a:p>
            <a:pPr marL="114300" indent="0">
              <a:lnSpc>
                <a:spcPct val="100000"/>
              </a:lnSpc>
              <a:buNone/>
            </a:pPr>
            <a:r>
              <a:rPr lang="en-MY" dirty="0" smtClean="0"/>
              <a:t>	3</a:t>
            </a:r>
            <a:r>
              <a:rPr lang="en-MY" dirty="0"/>
              <a:t>: 2008, </a:t>
            </a:r>
            <a:endParaRPr lang="en-MY" dirty="0" smtClean="0"/>
          </a:p>
          <a:p>
            <a:pPr marL="114300" indent="0">
              <a:lnSpc>
                <a:spcPct val="100000"/>
              </a:lnSpc>
              <a:buNone/>
            </a:pPr>
            <a:r>
              <a:rPr lang="en-MY" dirty="0" smtClean="0"/>
              <a:t>	price</a:t>
            </a:r>
            <a:r>
              <a:rPr lang="en-MY" dirty="0"/>
              <a:t>: "Free", </a:t>
            </a:r>
            <a:endParaRPr lang="en-MY" dirty="0" smtClean="0"/>
          </a:p>
          <a:p>
            <a:pPr marL="114300" indent="0">
              <a:lnSpc>
                <a:spcPct val="100000"/>
              </a:lnSpc>
              <a:buNone/>
            </a:pPr>
            <a:r>
              <a:rPr lang="en-MY" dirty="0" smtClean="0"/>
              <a:t>	4</a:t>
            </a:r>
            <a:r>
              <a:rPr lang="en-MY" dirty="0"/>
              <a:t>: </a:t>
            </a:r>
            <a:r>
              <a:rPr lang="en-MY" dirty="0" err="1"/>
              <a:t>myToString</a:t>
            </a:r>
            <a:r>
              <a:rPr lang="en-MY" dirty="0"/>
              <a:t> </a:t>
            </a:r>
            <a:endParaRPr lang="en-MY" dirty="0" smtClean="0"/>
          </a:p>
          <a:p>
            <a:pPr marL="114300" indent="0">
              <a:lnSpc>
                <a:spcPct val="100000"/>
              </a:lnSpc>
              <a:buNone/>
            </a:pPr>
            <a:r>
              <a:rPr lang="en-MY" dirty="0" smtClean="0"/>
              <a:t>};</a:t>
            </a:r>
          </a:p>
          <a:p>
            <a:pPr marL="114300" indent="0">
              <a:lnSpc>
                <a:spcPct val="100000"/>
              </a:lnSpc>
              <a:buNone/>
            </a:pPr>
            <a:r>
              <a:rPr lang="en-MY" dirty="0" err="1"/>
              <a:t>myBook</a:t>
            </a:r>
            <a:r>
              <a:rPr lang="en-MY" dirty="0"/>
              <a:t>[9] = "Programming</a:t>
            </a:r>
            <a:r>
              <a:rPr lang="en-MY" dirty="0" smtClean="0"/>
              <a:t>";</a:t>
            </a:r>
          </a:p>
          <a:p>
            <a:pPr marL="114300" indent="0">
              <a:lnSpc>
                <a:spcPct val="100000"/>
              </a:lnSpc>
              <a:buNone/>
            </a:pPr>
            <a:r>
              <a:rPr lang="en-MY" dirty="0" err="1"/>
              <a:t>document.writeln</a:t>
            </a:r>
            <a:r>
              <a:rPr lang="en-MY" dirty="0"/>
              <a:t>("</a:t>
            </a:r>
            <a:r>
              <a:rPr lang="en-MY" dirty="0" err="1"/>
              <a:t>myBook</a:t>
            </a:r>
            <a:r>
              <a:rPr lang="en-MY" dirty="0" smtClean="0"/>
              <a:t>['author']: </a:t>
            </a:r>
            <a:r>
              <a:rPr lang="en-MY" dirty="0"/>
              <a:t>" + </a:t>
            </a:r>
            <a:r>
              <a:rPr lang="en-MY" dirty="0" err="1"/>
              <a:t>myBook</a:t>
            </a:r>
            <a:r>
              <a:rPr lang="en-MY" dirty="0"/>
              <a:t>['author']</a:t>
            </a:r>
            <a:r>
              <a:rPr lang="en-MY" dirty="0" smtClean="0"/>
              <a:t>); </a:t>
            </a:r>
            <a:endParaRPr lang="en-MY" dirty="0"/>
          </a:p>
          <a:p>
            <a:pPr marL="114300" indent="0">
              <a:lnSpc>
                <a:spcPct val="100000"/>
              </a:lnSpc>
              <a:buNone/>
            </a:pPr>
            <a:r>
              <a:rPr lang="en-MY" dirty="0" err="1" smtClean="0"/>
              <a:t>document.writeln</a:t>
            </a:r>
            <a:r>
              <a:rPr lang="en-MY" dirty="0"/>
              <a:t>("</a:t>
            </a:r>
            <a:r>
              <a:rPr lang="en-MY" dirty="0" err="1"/>
              <a:t>myBook</a:t>
            </a:r>
            <a:r>
              <a:rPr lang="en-MY" dirty="0"/>
              <a:t>[3]: "</a:t>
            </a:r>
            <a:r>
              <a:rPr lang="en-MY" dirty="0" smtClean="0"/>
              <a:t> + </a:t>
            </a:r>
            <a:r>
              <a:rPr lang="en-MY" dirty="0" err="1" smtClean="0"/>
              <a:t>myBook</a:t>
            </a:r>
            <a:r>
              <a:rPr lang="en-MY" dirty="0" smtClean="0"/>
              <a:t>[3</a:t>
            </a:r>
            <a:r>
              <a:rPr lang="en-MY" dirty="0"/>
              <a:t>]); </a:t>
            </a:r>
            <a:endParaRPr lang="en-MY" dirty="0" smtClean="0"/>
          </a:p>
          <a:p>
            <a:pPr marL="114300" indent="0">
              <a:lnSpc>
                <a:spcPct val="100000"/>
              </a:lnSpc>
              <a:buNone/>
            </a:pPr>
            <a:r>
              <a:rPr lang="en-MY" dirty="0" err="1" smtClean="0"/>
              <a:t>document.writeln</a:t>
            </a:r>
            <a:r>
              <a:rPr lang="en-MY" dirty="0"/>
              <a:t>("</a:t>
            </a:r>
            <a:r>
              <a:rPr lang="en-MY" dirty="0" err="1"/>
              <a:t>myBook</a:t>
            </a:r>
            <a:r>
              <a:rPr lang="en-MY" dirty="0"/>
              <a:t>['3']: "</a:t>
            </a:r>
            <a:r>
              <a:rPr lang="en-MY" dirty="0" smtClean="0"/>
              <a:t> + </a:t>
            </a:r>
            <a:r>
              <a:rPr lang="en-MY" dirty="0" err="1" smtClean="0"/>
              <a:t>myBook</a:t>
            </a:r>
            <a:r>
              <a:rPr lang="en-MY" dirty="0"/>
              <a:t>['3']); </a:t>
            </a:r>
            <a:endParaRPr lang="en-MY" dirty="0" smtClean="0"/>
          </a:p>
          <a:p>
            <a:pPr marL="114300" indent="0">
              <a:lnSpc>
                <a:spcPct val="100000"/>
              </a:lnSpc>
              <a:buNone/>
            </a:pPr>
            <a:r>
              <a:rPr lang="en-MY" dirty="0" err="1" smtClean="0"/>
              <a:t>document.writeln</a:t>
            </a:r>
            <a:r>
              <a:rPr lang="en-MY" dirty="0"/>
              <a:t>("</a:t>
            </a:r>
            <a:r>
              <a:rPr lang="en-MY" dirty="0" err="1"/>
              <a:t>myBook</a:t>
            </a:r>
            <a:r>
              <a:rPr lang="en-MY" dirty="0"/>
              <a:t>[4]: "</a:t>
            </a:r>
            <a:r>
              <a:rPr lang="en-MY" dirty="0" smtClean="0"/>
              <a:t> + </a:t>
            </a:r>
            <a:r>
              <a:rPr lang="en-MY" dirty="0" err="1" smtClean="0"/>
              <a:t>myBook</a:t>
            </a:r>
            <a:r>
              <a:rPr lang="en-MY" dirty="0" smtClean="0"/>
              <a:t>[4</a:t>
            </a:r>
            <a:r>
              <a:rPr lang="en-MY" dirty="0"/>
              <a:t>]); </a:t>
            </a:r>
            <a:endParaRPr lang="en-MY" dirty="0" smtClean="0"/>
          </a:p>
          <a:p>
            <a:pPr marL="114300" indent="0">
              <a:lnSpc>
                <a:spcPct val="100000"/>
              </a:lnSpc>
              <a:buNone/>
            </a:pPr>
            <a:r>
              <a:rPr lang="en-MY" dirty="0" err="1" smtClean="0"/>
              <a:t>document.writeln</a:t>
            </a:r>
            <a:r>
              <a:rPr lang="en-MY" dirty="0"/>
              <a:t>("</a:t>
            </a:r>
            <a:r>
              <a:rPr lang="en-MY" dirty="0" err="1"/>
              <a:t>myBook</a:t>
            </a:r>
            <a:r>
              <a:rPr lang="en-MY" dirty="0"/>
              <a:t>[9]: "</a:t>
            </a:r>
            <a:r>
              <a:rPr lang="en-MY" dirty="0" smtClean="0"/>
              <a:t> + </a:t>
            </a:r>
            <a:r>
              <a:rPr lang="en-MY" dirty="0" err="1" smtClean="0"/>
              <a:t>myBook</a:t>
            </a:r>
            <a:r>
              <a:rPr lang="en-MY" dirty="0" smtClean="0"/>
              <a:t>[9</a:t>
            </a:r>
            <a:r>
              <a:rPr lang="en-MY" dirty="0"/>
              <a:t>]);</a:t>
            </a:r>
          </a:p>
        </p:txBody>
      </p:sp>
    </p:spTree>
    <p:extLst>
      <p:ext uri="{BB962C8B-B14F-4D97-AF65-F5344CB8AC3E}">
        <p14:creationId xmlns:p14="http://schemas.microsoft.com/office/powerpoint/2010/main" val="16594740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Looping – FOR / IN</a:t>
            </a:r>
            <a:endParaRPr lang="en-MY" sz="4800" dirty="0"/>
          </a:p>
        </p:txBody>
      </p:sp>
      <p:sp>
        <p:nvSpPr>
          <p:cNvPr id="3" name="Content Placeholder 2"/>
          <p:cNvSpPr>
            <a:spLocks noGrp="1"/>
          </p:cNvSpPr>
          <p:nvPr>
            <p:ph sz="quarter" idx="1"/>
          </p:nvPr>
        </p:nvSpPr>
        <p:spPr/>
        <p:txBody>
          <a:bodyPr>
            <a:normAutofit/>
          </a:bodyPr>
          <a:lstStyle/>
          <a:p>
            <a:pPr marL="571500" indent="-457200">
              <a:lnSpc>
                <a:spcPct val="150000"/>
              </a:lnSpc>
              <a:buFont typeface="+mj-lt"/>
              <a:buAutoNum type="arabicPeriod"/>
            </a:pPr>
            <a:r>
              <a:rPr lang="en-MY" dirty="0" smtClean="0"/>
              <a:t>JavaScript </a:t>
            </a:r>
            <a:r>
              <a:rPr lang="en-MY" dirty="0"/>
              <a:t>for/in </a:t>
            </a:r>
            <a:r>
              <a:rPr lang="en-MY" dirty="0" smtClean="0"/>
              <a:t>loops </a:t>
            </a:r>
            <a:r>
              <a:rPr lang="en-MY" dirty="0"/>
              <a:t>through </a:t>
            </a:r>
            <a:r>
              <a:rPr lang="en-MY" dirty="0" smtClean="0"/>
              <a:t>properties </a:t>
            </a:r>
            <a:r>
              <a:rPr lang="en-MY" dirty="0"/>
              <a:t>of an </a:t>
            </a:r>
            <a:r>
              <a:rPr lang="en-MY" dirty="0" smtClean="0"/>
              <a:t>object. </a:t>
            </a:r>
          </a:p>
          <a:p>
            <a:pPr marL="571500" indent="-457200">
              <a:buFont typeface="+mj-lt"/>
              <a:buAutoNum type="arabicPeriod"/>
            </a:pPr>
            <a:r>
              <a:rPr lang="en-MY" dirty="0" smtClean="0"/>
              <a:t>Block </a:t>
            </a:r>
            <a:r>
              <a:rPr lang="en-MY" dirty="0"/>
              <a:t>of code inside </a:t>
            </a:r>
            <a:r>
              <a:rPr lang="en-MY" dirty="0" smtClean="0"/>
              <a:t>loop </a:t>
            </a:r>
            <a:r>
              <a:rPr lang="en-MY" dirty="0"/>
              <a:t>will be executed once for each </a:t>
            </a:r>
            <a:r>
              <a:rPr lang="en-MY" dirty="0" smtClean="0"/>
              <a:t>property.</a:t>
            </a:r>
            <a:br>
              <a:rPr lang="en-MY" dirty="0" smtClean="0"/>
            </a:br>
            <a:r>
              <a:rPr lang="en-MY" i="1" dirty="0" err="1" smtClean="0"/>
              <a:t>var</a:t>
            </a:r>
            <a:r>
              <a:rPr lang="en-MY" i="1" dirty="0" smtClean="0"/>
              <a:t> </a:t>
            </a:r>
            <a:r>
              <a:rPr lang="en-MY" i="1" dirty="0"/>
              <a:t>person = {</a:t>
            </a:r>
            <a:r>
              <a:rPr lang="en-MY" i="1" dirty="0" err="1"/>
              <a:t>fname</a:t>
            </a:r>
            <a:r>
              <a:rPr lang="en-MY" i="1" dirty="0"/>
              <a:t>:"John", </a:t>
            </a:r>
            <a:r>
              <a:rPr lang="en-MY" i="1" dirty="0" err="1"/>
              <a:t>lname</a:t>
            </a:r>
            <a:r>
              <a:rPr lang="en-MY" i="1" dirty="0"/>
              <a:t>:"Doe", age:25}; </a:t>
            </a:r>
            <a:r>
              <a:rPr lang="en-MY" i="1" dirty="0" smtClean="0"/>
              <a:t/>
            </a:r>
            <a:br>
              <a:rPr lang="en-MY" i="1" dirty="0" smtClean="0"/>
            </a:br>
            <a:r>
              <a:rPr lang="en-MY" i="1" dirty="0" err="1" smtClean="0"/>
              <a:t>var</a:t>
            </a:r>
            <a:r>
              <a:rPr lang="en-MY" i="1" dirty="0" smtClean="0"/>
              <a:t> </a:t>
            </a:r>
            <a:r>
              <a:rPr lang="en-MY" i="1" dirty="0"/>
              <a:t>text = </a:t>
            </a:r>
            <a:r>
              <a:rPr lang="en-MY" i="1" dirty="0" smtClean="0"/>
              <a:t>"";</a:t>
            </a:r>
            <a:br>
              <a:rPr lang="en-MY" i="1" dirty="0" smtClean="0"/>
            </a:br>
            <a:r>
              <a:rPr lang="en-MY" i="1" dirty="0" err="1" smtClean="0"/>
              <a:t>var</a:t>
            </a:r>
            <a:r>
              <a:rPr lang="en-MY" i="1" dirty="0" smtClean="0"/>
              <a:t> x;</a:t>
            </a:r>
            <a:br>
              <a:rPr lang="en-MY" i="1" dirty="0" smtClean="0"/>
            </a:br>
            <a:r>
              <a:rPr lang="en-MY" i="1" dirty="0" smtClean="0"/>
              <a:t>for </a:t>
            </a:r>
            <a:r>
              <a:rPr lang="en-MY" i="1" dirty="0"/>
              <a:t>(x in person) </a:t>
            </a:r>
            <a:r>
              <a:rPr lang="en-MY" i="1" dirty="0" smtClean="0"/>
              <a:t>{</a:t>
            </a:r>
            <a:br>
              <a:rPr lang="en-MY" i="1" dirty="0" smtClean="0"/>
            </a:br>
            <a:r>
              <a:rPr lang="en-MY" i="1" dirty="0" smtClean="0"/>
              <a:t>	text </a:t>
            </a:r>
            <a:r>
              <a:rPr lang="en-MY" i="1" dirty="0"/>
              <a:t>+= person[x];</a:t>
            </a:r>
            <a:br>
              <a:rPr lang="en-MY" i="1" dirty="0"/>
            </a:br>
            <a:r>
              <a:rPr lang="en-MY" i="1" dirty="0" smtClean="0"/>
              <a:t>}</a:t>
            </a:r>
            <a:br>
              <a:rPr lang="en-MY" i="1" dirty="0" smtClean="0"/>
            </a:br>
            <a:r>
              <a:rPr lang="en-MY" i="1" dirty="0" smtClean="0"/>
              <a:t>console.log(text);</a:t>
            </a:r>
          </a:p>
          <a:p>
            <a:pPr marL="571500" indent="-457200">
              <a:lnSpc>
                <a:spcPct val="150000"/>
              </a:lnSpc>
              <a:buFont typeface="+mj-lt"/>
              <a:buAutoNum type="arabicPeriod"/>
            </a:pPr>
            <a:r>
              <a:rPr lang="en-MY" dirty="0" smtClean="0"/>
              <a:t>Do not use for/in statement to loop through arrays where index order is important. Use the for statement instead.</a:t>
            </a:r>
            <a:endParaRPr lang="en-MY" dirty="0"/>
          </a:p>
        </p:txBody>
      </p:sp>
    </p:spTree>
    <p:extLst>
      <p:ext uri="{BB962C8B-B14F-4D97-AF65-F5344CB8AC3E}">
        <p14:creationId xmlns:p14="http://schemas.microsoft.com/office/powerpoint/2010/main" val="39379001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Call or Apply Method</a:t>
            </a:r>
            <a:endParaRPr lang="en-MY" sz="4800" dirty="0"/>
          </a:p>
        </p:txBody>
      </p:sp>
      <p:sp>
        <p:nvSpPr>
          <p:cNvPr id="3" name="Content Placeholder 2"/>
          <p:cNvSpPr>
            <a:spLocks noGrp="1"/>
          </p:cNvSpPr>
          <p:nvPr>
            <p:ph sz="quarter" idx="1"/>
          </p:nvPr>
        </p:nvSpPr>
        <p:spPr/>
        <p:txBody>
          <a:bodyPr>
            <a:noAutofit/>
          </a:bodyPr>
          <a:lstStyle/>
          <a:p>
            <a:pPr marL="114300" indent="0">
              <a:lnSpc>
                <a:spcPct val="170000"/>
              </a:lnSpc>
              <a:buNone/>
            </a:pPr>
            <a:r>
              <a:rPr lang="en-MY" dirty="0"/>
              <a:t>The call() </a:t>
            </a:r>
            <a:r>
              <a:rPr lang="en-MY" dirty="0" smtClean="0"/>
              <a:t>or apply() methods are used </a:t>
            </a:r>
            <a:r>
              <a:rPr lang="en-MY" dirty="0"/>
              <a:t>to invoke </a:t>
            </a:r>
            <a:r>
              <a:rPr lang="en-MY" dirty="0" smtClean="0"/>
              <a:t>a </a:t>
            </a:r>
            <a:r>
              <a:rPr lang="en-MY" dirty="0"/>
              <a:t>function with an owner object as </a:t>
            </a:r>
            <a:r>
              <a:rPr lang="en-MY" dirty="0" smtClean="0"/>
              <a:t>first argument. This code calls </a:t>
            </a:r>
            <a:r>
              <a:rPr lang="en-MY" dirty="0" err="1" smtClean="0"/>
              <a:t>fullName</a:t>
            </a:r>
            <a:r>
              <a:rPr lang="en-MY" dirty="0" smtClean="0"/>
              <a:t> </a:t>
            </a:r>
            <a:r>
              <a:rPr lang="en-MY" dirty="0"/>
              <a:t>function of </a:t>
            </a:r>
            <a:r>
              <a:rPr lang="en-MY" dirty="0" smtClean="0"/>
              <a:t>person object by sending the </a:t>
            </a:r>
            <a:r>
              <a:rPr lang="en-MY" dirty="0" err="1" smtClean="0"/>
              <a:t>myObject</a:t>
            </a:r>
            <a:r>
              <a:rPr lang="en-MY" dirty="0" smtClean="0"/>
              <a:t> as parameter.</a:t>
            </a:r>
          </a:p>
          <a:p>
            <a:pPr marL="114300" indent="0">
              <a:lnSpc>
                <a:spcPct val="120000"/>
              </a:lnSpc>
              <a:buNone/>
            </a:pPr>
            <a:r>
              <a:rPr lang="en-MY" i="1" dirty="0" err="1" smtClean="0"/>
              <a:t>var</a:t>
            </a:r>
            <a:r>
              <a:rPr lang="en-MY" i="1" dirty="0" smtClean="0"/>
              <a:t> person = {</a:t>
            </a:r>
            <a:br>
              <a:rPr lang="en-MY" i="1" dirty="0" smtClean="0"/>
            </a:br>
            <a:r>
              <a:rPr lang="en-MY" i="1" dirty="0" smtClean="0"/>
              <a:t>	</a:t>
            </a:r>
            <a:r>
              <a:rPr lang="en-MY" i="1" dirty="0" err="1" smtClean="0"/>
              <a:t>firstName</a:t>
            </a:r>
            <a:r>
              <a:rPr lang="en-MY" i="1" dirty="0" smtClean="0"/>
              <a:t>:"John",</a:t>
            </a:r>
            <a:br>
              <a:rPr lang="en-MY" i="1" dirty="0" smtClean="0"/>
            </a:br>
            <a:r>
              <a:rPr lang="en-MY" i="1" dirty="0" smtClean="0"/>
              <a:t>	</a:t>
            </a:r>
            <a:r>
              <a:rPr lang="en-MY" i="1" dirty="0" err="1" smtClean="0"/>
              <a:t>fullName</a:t>
            </a:r>
            <a:r>
              <a:rPr lang="en-MY" i="1" dirty="0" smtClean="0"/>
              <a:t>: function() {     return </a:t>
            </a:r>
            <a:r>
              <a:rPr lang="en-MY" i="1" dirty="0" err="1" smtClean="0"/>
              <a:t>this.firstName</a:t>
            </a:r>
            <a:r>
              <a:rPr lang="en-MY" i="1" dirty="0" smtClean="0"/>
              <a:t>;   }</a:t>
            </a:r>
            <a:br>
              <a:rPr lang="en-MY" i="1" dirty="0" smtClean="0"/>
            </a:br>
            <a:r>
              <a:rPr lang="en-MY" i="1" dirty="0" smtClean="0"/>
              <a:t>}</a:t>
            </a:r>
            <a:br>
              <a:rPr lang="en-MY" i="1" dirty="0" smtClean="0"/>
            </a:br>
            <a:r>
              <a:rPr lang="en-MY" i="1" dirty="0" err="1" smtClean="0"/>
              <a:t>var</a:t>
            </a:r>
            <a:r>
              <a:rPr lang="en-MY" i="1" dirty="0" smtClean="0"/>
              <a:t> </a:t>
            </a:r>
            <a:r>
              <a:rPr lang="en-MY" i="1" dirty="0" err="1" smtClean="0"/>
              <a:t>myObject</a:t>
            </a:r>
            <a:r>
              <a:rPr lang="en-MY" i="1" dirty="0" smtClean="0"/>
              <a:t> = {</a:t>
            </a:r>
            <a:br>
              <a:rPr lang="en-MY" i="1" dirty="0" smtClean="0"/>
            </a:br>
            <a:r>
              <a:rPr lang="en-MY" i="1" dirty="0" smtClean="0"/>
              <a:t>	</a:t>
            </a:r>
            <a:r>
              <a:rPr lang="en-MY" i="1" dirty="0" err="1" smtClean="0"/>
              <a:t>firstName</a:t>
            </a:r>
            <a:r>
              <a:rPr lang="en-MY" i="1" dirty="0" smtClean="0"/>
              <a:t>:"Mary",</a:t>
            </a:r>
            <a:br>
              <a:rPr lang="en-MY" i="1" dirty="0" smtClean="0"/>
            </a:br>
            <a:r>
              <a:rPr lang="en-MY" i="1" dirty="0" smtClean="0"/>
              <a:t>}</a:t>
            </a:r>
            <a:br>
              <a:rPr lang="en-MY" i="1" dirty="0" smtClean="0"/>
            </a:br>
            <a:r>
              <a:rPr lang="en-MY" i="1" dirty="0" err="1" smtClean="0"/>
              <a:t>person.fullName.call</a:t>
            </a:r>
            <a:r>
              <a:rPr lang="en-MY" i="1" dirty="0" smtClean="0"/>
              <a:t>(</a:t>
            </a:r>
            <a:r>
              <a:rPr lang="en-MY" i="1" dirty="0" err="1" smtClean="0"/>
              <a:t>myObject</a:t>
            </a:r>
            <a:r>
              <a:rPr lang="en-MY" i="1" dirty="0" smtClean="0"/>
              <a:t>);  // Will return "Mary" </a:t>
            </a:r>
          </a:p>
        </p:txBody>
      </p:sp>
    </p:spTree>
    <p:extLst>
      <p:ext uri="{BB962C8B-B14F-4D97-AF65-F5344CB8AC3E}">
        <p14:creationId xmlns:p14="http://schemas.microsoft.com/office/powerpoint/2010/main" val="10944023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err="1" smtClean="0"/>
              <a:t>typeof</a:t>
            </a:r>
            <a:r>
              <a:rPr lang="en-MY" sz="4800" dirty="0" smtClean="0"/>
              <a:t> Operator</a:t>
            </a:r>
            <a:endParaRPr lang="en-MY" sz="4800" dirty="0"/>
          </a:p>
        </p:txBody>
      </p:sp>
      <p:sp>
        <p:nvSpPr>
          <p:cNvPr id="3" name="Content Placeholder 2"/>
          <p:cNvSpPr>
            <a:spLocks noGrp="1"/>
          </p:cNvSpPr>
          <p:nvPr>
            <p:ph sz="quarter" idx="1"/>
          </p:nvPr>
        </p:nvSpPr>
        <p:spPr/>
        <p:txBody>
          <a:bodyPr>
            <a:normAutofit fontScale="92500" lnSpcReduction="20000"/>
          </a:bodyPr>
          <a:lstStyle/>
          <a:p>
            <a:pPr marL="571500" indent="-457200">
              <a:lnSpc>
                <a:spcPct val="170000"/>
              </a:lnSpc>
              <a:buFont typeface="+mj-lt"/>
              <a:buAutoNum type="arabicPeriod"/>
            </a:pPr>
            <a:r>
              <a:rPr lang="en-MY" dirty="0" err="1"/>
              <a:t>typeof</a:t>
            </a:r>
            <a:r>
              <a:rPr lang="en-MY" dirty="0"/>
              <a:t> "</a:t>
            </a:r>
            <a:r>
              <a:rPr lang="en-MY" dirty="0" smtClean="0"/>
              <a:t>John" 		// </a:t>
            </a:r>
            <a:r>
              <a:rPr lang="en-MY" dirty="0"/>
              <a:t>Returns "string"</a:t>
            </a:r>
          </a:p>
          <a:p>
            <a:pPr marL="571500" indent="-457200">
              <a:lnSpc>
                <a:spcPct val="170000"/>
              </a:lnSpc>
              <a:buFont typeface="+mj-lt"/>
              <a:buAutoNum type="arabicPeriod"/>
            </a:pPr>
            <a:r>
              <a:rPr lang="en-MY" dirty="0" err="1"/>
              <a:t>typeof</a:t>
            </a:r>
            <a:r>
              <a:rPr lang="en-MY" dirty="0"/>
              <a:t> </a:t>
            </a:r>
            <a:r>
              <a:rPr lang="en-MY" dirty="0" smtClean="0"/>
              <a:t>3.14			// </a:t>
            </a:r>
            <a:r>
              <a:rPr lang="en-MY" dirty="0"/>
              <a:t>Returns "number"</a:t>
            </a:r>
          </a:p>
          <a:p>
            <a:pPr marL="571500" indent="-457200">
              <a:lnSpc>
                <a:spcPct val="170000"/>
              </a:lnSpc>
              <a:buFont typeface="+mj-lt"/>
              <a:buAutoNum type="arabicPeriod"/>
            </a:pPr>
            <a:r>
              <a:rPr lang="en-MY" dirty="0" err="1"/>
              <a:t>typeof</a:t>
            </a:r>
            <a:r>
              <a:rPr lang="en-MY" dirty="0"/>
              <a:t> </a:t>
            </a:r>
            <a:r>
              <a:rPr lang="en-MY" dirty="0" err="1" smtClean="0"/>
              <a:t>NaN</a:t>
            </a:r>
            <a:r>
              <a:rPr lang="en-MY" dirty="0" smtClean="0"/>
              <a:t>			// </a:t>
            </a:r>
            <a:r>
              <a:rPr lang="en-MY" dirty="0"/>
              <a:t>Returns "number"</a:t>
            </a:r>
          </a:p>
          <a:p>
            <a:pPr marL="571500" indent="-457200">
              <a:lnSpc>
                <a:spcPct val="170000"/>
              </a:lnSpc>
              <a:buFont typeface="+mj-lt"/>
              <a:buAutoNum type="arabicPeriod"/>
            </a:pPr>
            <a:r>
              <a:rPr lang="en-MY" dirty="0" err="1"/>
              <a:t>typeof</a:t>
            </a:r>
            <a:r>
              <a:rPr lang="en-MY" dirty="0"/>
              <a:t> </a:t>
            </a:r>
            <a:r>
              <a:rPr lang="en-MY" dirty="0" smtClean="0"/>
              <a:t>false			// </a:t>
            </a:r>
            <a:r>
              <a:rPr lang="en-MY" dirty="0"/>
              <a:t>Returns "boolean"</a:t>
            </a:r>
          </a:p>
          <a:p>
            <a:pPr marL="571500" indent="-457200">
              <a:lnSpc>
                <a:spcPct val="170000"/>
              </a:lnSpc>
              <a:buFont typeface="+mj-lt"/>
              <a:buAutoNum type="arabicPeriod"/>
            </a:pPr>
            <a:r>
              <a:rPr lang="en-MY" dirty="0" err="1"/>
              <a:t>typeof</a:t>
            </a:r>
            <a:r>
              <a:rPr lang="en-MY" dirty="0"/>
              <a:t> [1,2,3,4</a:t>
            </a:r>
            <a:r>
              <a:rPr lang="en-MY" dirty="0" smtClean="0"/>
              <a:t>]		 // </a:t>
            </a:r>
            <a:r>
              <a:rPr lang="en-MY" dirty="0"/>
              <a:t>Returns "object"</a:t>
            </a:r>
          </a:p>
          <a:p>
            <a:pPr marL="571500" indent="-457200">
              <a:lnSpc>
                <a:spcPct val="170000"/>
              </a:lnSpc>
              <a:buFont typeface="+mj-lt"/>
              <a:buAutoNum type="arabicPeriod"/>
            </a:pPr>
            <a:r>
              <a:rPr lang="en-MY" dirty="0" err="1"/>
              <a:t>typeof</a:t>
            </a:r>
            <a:r>
              <a:rPr lang="en-MY" dirty="0"/>
              <a:t> {</a:t>
            </a:r>
            <a:r>
              <a:rPr lang="en-MY" dirty="0" err="1"/>
              <a:t>name:'John</a:t>
            </a:r>
            <a:r>
              <a:rPr lang="en-MY" dirty="0"/>
              <a:t>', age:34}  </a:t>
            </a:r>
            <a:r>
              <a:rPr lang="en-MY" dirty="0" smtClean="0"/>
              <a:t>	// </a:t>
            </a:r>
            <a:r>
              <a:rPr lang="en-MY" dirty="0"/>
              <a:t>Returns "object"</a:t>
            </a:r>
          </a:p>
          <a:p>
            <a:pPr marL="571500" indent="-457200">
              <a:lnSpc>
                <a:spcPct val="170000"/>
              </a:lnSpc>
              <a:buFont typeface="+mj-lt"/>
              <a:buAutoNum type="arabicPeriod"/>
            </a:pPr>
            <a:r>
              <a:rPr lang="en-MY" dirty="0" err="1"/>
              <a:t>typeof</a:t>
            </a:r>
            <a:r>
              <a:rPr lang="en-MY" dirty="0"/>
              <a:t> new Date</a:t>
            </a:r>
            <a:r>
              <a:rPr lang="en-MY" dirty="0" smtClean="0"/>
              <a:t>()		// </a:t>
            </a:r>
            <a:r>
              <a:rPr lang="en-MY" dirty="0"/>
              <a:t>Returns "object"</a:t>
            </a:r>
          </a:p>
          <a:p>
            <a:pPr marL="571500" indent="-457200">
              <a:lnSpc>
                <a:spcPct val="170000"/>
              </a:lnSpc>
              <a:buFont typeface="+mj-lt"/>
              <a:buAutoNum type="arabicPeriod"/>
            </a:pPr>
            <a:r>
              <a:rPr lang="en-MY" dirty="0" err="1"/>
              <a:t>typeof</a:t>
            </a:r>
            <a:r>
              <a:rPr lang="en-MY" dirty="0"/>
              <a:t> function () </a:t>
            </a:r>
            <a:r>
              <a:rPr lang="en-MY" dirty="0" smtClean="0"/>
              <a:t>{}		// </a:t>
            </a:r>
            <a:r>
              <a:rPr lang="en-MY" dirty="0"/>
              <a:t>Returns "function"</a:t>
            </a:r>
          </a:p>
          <a:p>
            <a:pPr marL="571500" indent="-457200">
              <a:lnSpc>
                <a:spcPct val="170000"/>
              </a:lnSpc>
              <a:buFont typeface="+mj-lt"/>
              <a:buAutoNum type="arabicPeriod"/>
            </a:pPr>
            <a:r>
              <a:rPr lang="en-MY" dirty="0" err="1"/>
              <a:t>typeof</a:t>
            </a:r>
            <a:r>
              <a:rPr lang="en-MY" dirty="0"/>
              <a:t> </a:t>
            </a:r>
            <a:r>
              <a:rPr lang="en-MY" dirty="0" err="1" smtClean="0"/>
              <a:t>myCar</a:t>
            </a:r>
            <a:r>
              <a:rPr lang="en-MY" dirty="0" smtClean="0"/>
              <a:t>		// </a:t>
            </a:r>
            <a:r>
              <a:rPr lang="en-MY" dirty="0"/>
              <a:t>Returns "undefined" *</a:t>
            </a:r>
          </a:p>
          <a:p>
            <a:pPr marL="571500" indent="-457200">
              <a:lnSpc>
                <a:spcPct val="170000"/>
              </a:lnSpc>
              <a:buFont typeface="+mj-lt"/>
              <a:buAutoNum type="arabicPeriod"/>
            </a:pPr>
            <a:r>
              <a:rPr lang="en-MY" dirty="0" err="1"/>
              <a:t>typeof</a:t>
            </a:r>
            <a:r>
              <a:rPr lang="en-MY" dirty="0"/>
              <a:t> </a:t>
            </a:r>
            <a:r>
              <a:rPr lang="en-MY" dirty="0" smtClean="0"/>
              <a:t>null			// </a:t>
            </a:r>
            <a:r>
              <a:rPr lang="en-MY" dirty="0"/>
              <a:t>Returns "object" </a:t>
            </a:r>
          </a:p>
        </p:txBody>
      </p:sp>
    </p:spTree>
    <p:extLst>
      <p:ext uri="{BB962C8B-B14F-4D97-AF65-F5344CB8AC3E}">
        <p14:creationId xmlns:p14="http://schemas.microsoft.com/office/powerpoint/2010/main" val="1963357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Include JavaScript</a:t>
            </a:r>
            <a:endParaRPr lang="en-MY" dirty="0"/>
          </a:p>
        </p:txBody>
      </p:sp>
      <p:sp>
        <p:nvSpPr>
          <p:cNvPr id="3" name="Content Placeholder 2"/>
          <p:cNvSpPr>
            <a:spLocks noGrp="1"/>
          </p:cNvSpPr>
          <p:nvPr>
            <p:ph sz="quarter" idx="1"/>
          </p:nvPr>
        </p:nvSpPr>
        <p:spPr/>
        <p:txBody>
          <a:bodyPr/>
          <a:lstStyle/>
          <a:p>
            <a:pPr marL="114300" indent="0">
              <a:lnSpc>
                <a:spcPct val="150000"/>
              </a:lnSpc>
              <a:buNone/>
            </a:pPr>
            <a:r>
              <a:rPr lang="en-MY" dirty="0"/>
              <a:t>There are two ways to include a JavaScript on web page</a:t>
            </a:r>
          </a:p>
          <a:p>
            <a:pPr marL="571500">
              <a:lnSpc>
                <a:spcPct val="150000"/>
              </a:lnSpc>
            </a:pPr>
            <a:r>
              <a:rPr lang="en-MY" u="sng" dirty="0"/>
              <a:t>Referencing an External Script</a:t>
            </a:r>
            <a:r>
              <a:rPr lang="en-MY" dirty="0"/>
              <a:t/>
            </a:r>
            <a:br>
              <a:rPr lang="en-MY" dirty="0"/>
            </a:br>
            <a:r>
              <a:rPr lang="en-MY" dirty="0"/>
              <a:t>It is better to keep the scripts in a separate file and create a reference to the file in the web page. </a:t>
            </a:r>
            <a:br>
              <a:rPr lang="en-MY" dirty="0"/>
            </a:br>
            <a:r>
              <a:rPr lang="en-MY" dirty="0"/>
              <a:t>This way, the scripts can be reused. </a:t>
            </a:r>
            <a:br>
              <a:rPr lang="en-MY" dirty="0"/>
            </a:br>
            <a:r>
              <a:rPr lang="en-MY" dirty="0"/>
              <a:t>To do this use the script tag</a:t>
            </a:r>
            <a:br>
              <a:rPr lang="en-MY" dirty="0"/>
            </a:br>
            <a:r>
              <a:rPr lang="en-MY" dirty="0"/>
              <a:t>The </a:t>
            </a:r>
            <a:r>
              <a:rPr lang="en-MY" dirty="0" err="1"/>
              <a:t>src</a:t>
            </a:r>
            <a:r>
              <a:rPr lang="en-MY" dirty="0"/>
              <a:t> attribute points to the location of a JavaScript file.</a:t>
            </a:r>
            <a:br>
              <a:rPr lang="en-MY" dirty="0"/>
            </a:br>
            <a:r>
              <a:rPr lang="en-MY" dirty="0"/>
              <a:t/>
            </a:r>
            <a:br>
              <a:rPr lang="en-MY" dirty="0"/>
            </a:br>
            <a:r>
              <a:rPr lang="en-MY" dirty="0"/>
              <a:t>Example</a:t>
            </a:r>
            <a:br>
              <a:rPr lang="en-MY" dirty="0"/>
            </a:br>
            <a:r>
              <a:rPr lang="en-MY" i="1" dirty="0">
                <a:cs typeface="Courier New" pitchFamily="49" charset="0"/>
              </a:rPr>
              <a:t>&lt;script </a:t>
            </a:r>
            <a:r>
              <a:rPr lang="en-MY" i="1" dirty="0" err="1">
                <a:cs typeface="Courier New" pitchFamily="49" charset="0"/>
              </a:rPr>
              <a:t>src</a:t>
            </a:r>
            <a:r>
              <a:rPr lang="en-MY" i="1" dirty="0">
                <a:cs typeface="Courier New" pitchFamily="49" charset="0"/>
              </a:rPr>
              <a:t>="scripts/myScript.js"&gt;&lt;/script</a:t>
            </a:r>
            <a:r>
              <a:rPr lang="en-MY" i="1" dirty="0" smtClean="0">
                <a:cs typeface="Courier New" pitchFamily="49" charset="0"/>
              </a:rPr>
              <a:t>&gt;</a:t>
            </a:r>
            <a:endParaRPr lang="en-MY" i="1" dirty="0"/>
          </a:p>
        </p:txBody>
      </p:sp>
    </p:spTree>
    <p:extLst>
      <p:ext uri="{BB962C8B-B14F-4D97-AF65-F5344CB8AC3E}">
        <p14:creationId xmlns:p14="http://schemas.microsoft.com/office/powerpoint/2010/main" val="258902047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a:t>C</a:t>
            </a:r>
            <a:r>
              <a:rPr lang="en-MY" sz="4800" dirty="0" smtClean="0"/>
              <a:t>onstructor Property</a:t>
            </a:r>
            <a:endParaRPr lang="en-MY" sz="4800" dirty="0"/>
          </a:p>
        </p:txBody>
      </p:sp>
      <p:sp>
        <p:nvSpPr>
          <p:cNvPr id="3" name="Content Placeholder 2"/>
          <p:cNvSpPr>
            <a:spLocks noGrp="1"/>
          </p:cNvSpPr>
          <p:nvPr>
            <p:ph sz="quarter" idx="1"/>
          </p:nvPr>
        </p:nvSpPr>
        <p:spPr/>
        <p:txBody>
          <a:bodyPr>
            <a:normAutofit/>
          </a:bodyPr>
          <a:lstStyle/>
          <a:p>
            <a:pPr marL="571500" indent="-457200">
              <a:lnSpc>
                <a:spcPct val="150000"/>
              </a:lnSpc>
              <a:buFont typeface="+mj-lt"/>
              <a:buAutoNum type="arabicPeriod"/>
            </a:pPr>
            <a:r>
              <a:rPr lang="en-MY" dirty="0" smtClean="0"/>
              <a:t>"</a:t>
            </a:r>
            <a:r>
              <a:rPr lang="en-MY" dirty="0" err="1"/>
              <a:t>John".</a:t>
            </a:r>
            <a:r>
              <a:rPr lang="en-MY" dirty="0" err="1" smtClean="0"/>
              <a:t>constructor</a:t>
            </a:r>
            <a:r>
              <a:rPr lang="en-MY" dirty="0" smtClean="0"/>
              <a:t>		// </a:t>
            </a:r>
            <a:r>
              <a:rPr lang="en-MY" dirty="0"/>
              <a:t>Returns function String</a:t>
            </a:r>
            <a:r>
              <a:rPr lang="en-MY" dirty="0" smtClean="0"/>
              <a:t>()</a:t>
            </a:r>
            <a:endParaRPr lang="en-MY" dirty="0"/>
          </a:p>
          <a:p>
            <a:pPr marL="571500" indent="-457200">
              <a:lnSpc>
                <a:spcPct val="150000"/>
              </a:lnSpc>
              <a:buFont typeface="+mj-lt"/>
              <a:buAutoNum type="arabicPeriod"/>
            </a:pPr>
            <a:r>
              <a:rPr lang="en-MY" dirty="0"/>
              <a:t>(3.14).</a:t>
            </a:r>
            <a:r>
              <a:rPr lang="en-MY" dirty="0" smtClean="0"/>
              <a:t>constructor		// </a:t>
            </a:r>
            <a:r>
              <a:rPr lang="en-MY" dirty="0"/>
              <a:t>Returns function Number</a:t>
            </a:r>
            <a:r>
              <a:rPr lang="en-MY" dirty="0" smtClean="0"/>
              <a:t>()</a:t>
            </a:r>
            <a:endParaRPr lang="en-MY" dirty="0"/>
          </a:p>
          <a:p>
            <a:pPr marL="571500" indent="-457200">
              <a:lnSpc>
                <a:spcPct val="150000"/>
              </a:lnSpc>
              <a:buFont typeface="+mj-lt"/>
              <a:buAutoNum type="arabicPeriod"/>
            </a:pPr>
            <a:r>
              <a:rPr lang="en-MY" dirty="0" err="1" smtClean="0"/>
              <a:t>false.constructor</a:t>
            </a:r>
            <a:r>
              <a:rPr lang="en-MY" dirty="0" smtClean="0"/>
              <a:t>		// </a:t>
            </a:r>
            <a:r>
              <a:rPr lang="en-MY" dirty="0"/>
              <a:t>Returns function Boolean</a:t>
            </a:r>
            <a:r>
              <a:rPr lang="en-MY" dirty="0" smtClean="0"/>
              <a:t>()</a:t>
            </a:r>
            <a:endParaRPr lang="en-MY" dirty="0"/>
          </a:p>
          <a:p>
            <a:pPr marL="571500" indent="-457200">
              <a:lnSpc>
                <a:spcPct val="150000"/>
              </a:lnSpc>
              <a:buFont typeface="+mj-lt"/>
              <a:buAutoNum type="arabicPeriod"/>
            </a:pPr>
            <a:r>
              <a:rPr lang="en-MY" dirty="0"/>
              <a:t>[1,2,3,4].constructor </a:t>
            </a:r>
            <a:r>
              <a:rPr lang="en-MY" dirty="0" smtClean="0"/>
              <a:t>	// </a:t>
            </a:r>
            <a:r>
              <a:rPr lang="en-MY" dirty="0"/>
              <a:t>Returns function Array</a:t>
            </a:r>
            <a:r>
              <a:rPr lang="en-MY" dirty="0" smtClean="0"/>
              <a:t>()</a:t>
            </a:r>
            <a:endParaRPr lang="en-MY" dirty="0"/>
          </a:p>
          <a:p>
            <a:pPr marL="571500" indent="-457200">
              <a:lnSpc>
                <a:spcPct val="150000"/>
              </a:lnSpc>
              <a:buFont typeface="+mj-lt"/>
              <a:buAutoNum type="arabicPeriod"/>
            </a:pPr>
            <a:r>
              <a:rPr lang="en-MY" dirty="0"/>
              <a:t>{name:'John',age:34}.constructor  </a:t>
            </a:r>
            <a:r>
              <a:rPr lang="en-MY" dirty="0" smtClean="0"/>
              <a:t/>
            </a:r>
            <a:br>
              <a:rPr lang="en-MY" dirty="0" smtClean="0"/>
            </a:br>
            <a:r>
              <a:rPr lang="en-MY" dirty="0" smtClean="0"/>
              <a:t>				// </a:t>
            </a:r>
            <a:r>
              <a:rPr lang="en-MY" dirty="0"/>
              <a:t>Returns function Object</a:t>
            </a:r>
            <a:r>
              <a:rPr lang="en-MY" dirty="0" smtClean="0"/>
              <a:t>()</a:t>
            </a:r>
            <a:endParaRPr lang="en-MY" dirty="0"/>
          </a:p>
          <a:p>
            <a:pPr marL="571500" indent="-457200">
              <a:lnSpc>
                <a:spcPct val="150000"/>
              </a:lnSpc>
              <a:buFont typeface="+mj-lt"/>
              <a:buAutoNum type="arabicPeriod"/>
            </a:pPr>
            <a:r>
              <a:rPr lang="en-MY" dirty="0"/>
              <a:t>new Date().constructor </a:t>
            </a:r>
            <a:r>
              <a:rPr lang="en-MY" dirty="0" smtClean="0"/>
              <a:t>	// </a:t>
            </a:r>
            <a:r>
              <a:rPr lang="en-MY" dirty="0"/>
              <a:t>Returns function Date</a:t>
            </a:r>
            <a:r>
              <a:rPr lang="en-MY" dirty="0" smtClean="0"/>
              <a:t>()</a:t>
            </a:r>
          </a:p>
          <a:p>
            <a:pPr marL="571500" indent="-457200">
              <a:lnSpc>
                <a:spcPct val="150000"/>
              </a:lnSpc>
              <a:buFont typeface="+mj-lt"/>
              <a:buAutoNum type="arabicPeriod"/>
            </a:pPr>
            <a:r>
              <a:rPr lang="en-MY" dirty="0" smtClean="0"/>
              <a:t>function </a:t>
            </a:r>
            <a:r>
              <a:rPr lang="en-MY" dirty="0"/>
              <a:t>() {}.constructor </a:t>
            </a:r>
            <a:r>
              <a:rPr lang="en-MY" dirty="0" smtClean="0"/>
              <a:t>	// </a:t>
            </a:r>
            <a:r>
              <a:rPr lang="en-MY" dirty="0"/>
              <a:t>Returns </a:t>
            </a:r>
            <a:r>
              <a:rPr lang="en-MY" dirty="0" smtClean="0"/>
              <a:t>function</a:t>
            </a:r>
            <a:endParaRPr lang="en-MY" dirty="0"/>
          </a:p>
        </p:txBody>
      </p:sp>
    </p:spTree>
    <p:extLst>
      <p:ext uri="{BB962C8B-B14F-4D97-AF65-F5344CB8AC3E}">
        <p14:creationId xmlns:p14="http://schemas.microsoft.com/office/powerpoint/2010/main" val="99379610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Scope</a:t>
            </a:r>
            <a:endParaRPr lang="en-MY" sz="4800" dirty="0"/>
          </a:p>
        </p:txBody>
      </p:sp>
      <p:sp>
        <p:nvSpPr>
          <p:cNvPr id="3" name="Content Placeholder 2"/>
          <p:cNvSpPr>
            <a:spLocks noGrp="1"/>
          </p:cNvSpPr>
          <p:nvPr>
            <p:ph sz="quarter" idx="1"/>
          </p:nvPr>
        </p:nvSpPr>
        <p:spPr/>
        <p:txBody>
          <a:bodyPr>
            <a:normAutofit/>
          </a:bodyPr>
          <a:lstStyle/>
          <a:p>
            <a:pPr marL="114300" indent="0">
              <a:lnSpc>
                <a:spcPct val="150000"/>
              </a:lnSpc>
              <a:buNone/>
            </a:pPr>
            <a:r>
              <a:rPr lang="en-MY" b="1" dirty="0" smtClean="0"/>
              <a:t>Local Variables</a:t>
            </a:r>
            <a:endParaRPr lang="en-MY" b="1" dirty="0"/>
          </a:p>
          <a:p>
            <a:pPr>
              <a:lnSpc>
                <a:spcPct val="150000"/>
              </a:lnSpc>
            </a:pPr>
            <a:r>
              <a:rPr lang="en-MY" dirty="0" smtClean="0"/>
              <a:t>Variables </a:t>
            </a:r>
            <a:r>
              <a:rPr lang="en-MY" dirty="0"/>
              <a:t>declared within a JavaScript function, become </a:t>
            </a:r>
            <a:r>
              <a:rPr lang="en-MY" b="1" dirty="0"/>
              <a:t>LOCAL</a:t>
            </a:r>
            <a:r>
              <a:rPr lang="en-MY" dirty="0"/>
              <a:t> to the function.</a:t>
            </a:r>
          </a:p>
          <a:p>
            <a:pPr>
              <a:lnSpc>
                <a:spcPct val="150000"/>
              </a:lnSpc>
            </a:pPr>
            <a:r>
              <a:rPr lang="en-MY" dirty="0"/>
              <a:t>Local variables have </a:t>
            </a:r>
            <a:r>
              <a:rPr lang="en-MY" b="1" dirty="0"/>
              <a:t>local </a:t>
            </a:r>
            <a:r>
              <a:rPr lang="en-MY" b="1" dirty="0" smtClean="0"/>
              <a:t>scope</a:t>
            </a:r>
            <a:r>
              <a:rPr lang="en-MY" dirty="0" smtClean="0"/>
              <a:t> meaning they </a:t>
            </a:r>
            <a:r>
              <a:rPr lang="en-MY" dirty="0"/>
              <a:t>can only be accessed within the function.</a:t>
            </a:r>
          </a:p>
          <a:p>
            <a:pPr marL="114300" indent="0">
              <a:lnSpc>
                <a:spcPct val="150000"/>
              </a:lnSpc>
              <a:buNone/>
            </a:pPr>
            <a:r>
              <a:rPr lang="en-MY" b="1" dirty="0" smtClean="0"/>
              <a:t>Global Variables</a:t>
            </a:r>
          </a:p>
          <a:p>
            <a:pPr>
              <a:lnSpc>
                <a:spcPct val="150000"/>
              </a:lnSpc>
            </a:pPr>
            <a:r>
              <a:rPr lang="en-MY" dirty="0"/>
              <a:t>A variable declared outside a function, becomes </a:t>
            </a:r>
            <a:r>
              <a:rPr lang="en-MY" b="1" dirty="0"/>
              <a:t>GLOBAL</a:t>
            </a:r>
            <a:r>
              <a:rPr lang="en-MY" dirty="0"/>
              <a:t>.</a:t>
            </a:r>
          </a:p>
          <a:p>
            <a:pPr>
              <a:lnSpc>
                <a:spcPct val="150000"/>
              </a:lnSpc>
            </a:pPr>
            <a:r>
              <a:rPr lang="en-MY" dirty="0"/>
              <a:t>A global variable has </a:t>
            </a:r>
            <a:r>
              <a:rPr lang="en-MY" b="1" dirty="0"/>
              <a:t>global </a:t>
            </a:r>
            <a:r>
              <a:rPr lang="en-MY" b="1" dirty="0" smtClean="0"/>
              <a:t>scope</a:t>
            </a:r>
            <a:r>
              <a:rPr lang="en-MY" dirty="0" smtClean="0"/>
              <a:t> meaning all </a:t>
            </a:r>
            <a:r>
              <a:rPr lang="en-MY" dirty="0"/>
              <a:t>scripts and functions on a web </a:t>
            </a:r>
            <a:r>
              <a:rPr lang="en-MY" dirty="0" smtClean="0"/>
              <a:t>page / java script file </a:t>
            </a:r>
            <a:r>
              <a:rPr lang="en-MY" dirty="0"/>
              <a:t>can access it. </a:t>
            </a:r>
          </a:p>
        </p:txBody>
      </p:sp>
    </p:spTree>
    <p:extLst>
      <p:ext uri="{BB962C8B-B14F-4D97-AF65-F5344CB8AC3E}">
        <p14:creationId xmlns:p14="http://schemas.microsoft.com/office/powerpoint/2010/main" val="324931001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sz="4800" dirty="0" smtClean="0"/>
              <a:t>Closures</a:t>
            </a:r>
            <a:endParaRPr lang="en-MY" sz="4800" dirty="0"/>
          </a:p>
        </p:txBody>
      </p:sp>
      <p:sp>
        <p:nvSpPr>
          <p:cNvPr id="3" name="Content Placeholder 2"/>
          <p:cNvSpPr>
            <a:spLocks noGrp="1"/>
          </p:cNvSpPr>
          <p:nvPr>
            <p:ph sz="quarter" idx="1"/>
          </p:nvPr>
        </p:nvSpPr>
        <p:spPr/>
        <p:txBody>
          <a:bodyPr>
            <a:noAutofit/>
          </a:bodyPr>
          <a:lstStyle/>
          <a:p>
            <a:pPr marL="114300" indent="0">
              <a:lnSpc>
                <a:spcPct val="150000"/>
              </a:lnSpc>
              <a:buNone/>
            </a:pPr>
            <a:r>
              <a:rPr lang="en-MY" sz="2000" dirty="0" smtClean="0"/>
              <a:t>Closure </a:t>
            </a:r>
            <a:r>
              <a:rPr lang="en-MY" sz="2000" dirty="0"/>
              <a:t>has </a:t>
            </a:r>
            <a:r>
              <a:rPr lang="en-MY" sz="2000" dirty="0" smtClean="0"/>
              <a:t>3 </a:t>
            </a:r>
            <a:r>
              <a:rPr lang="en-MY" sz="2000" dirty="0"/>
              <a:t>scope </a:t>
            </a:r>
            <a:r>
              <a:rPr lang="en-MY" sz="2000" dirty="0" smtClean="0"/>
              <a:t>chains and they are</a:t>
            </a:r>
          </a:p>
          <a:p>
            <a:pPr marL="571500" indent="-457200">
              <a:lnSpc>
                <a:spcPct val="150000"/>
              </a:lnSpc>
              <a:buFont typeface="+mj-lt"/>
              <a:buAutoNum type="arabicPeriod"/>
            </a:pPr>
            <a:r>
              <a:rPr lang="en-MY" sz="2000" dirty="0" smtClean="0"/>
              <a:t>it can </a:t>
            </a:r>
            <a:r>
              <a:rPr lang="en-MY" sz="2000" dirty="0"/>
              <a:t>access to its own </a:t>
            </a:r>
            <a:r>
              <a:rPr lang="en-MY" sz="2000" dirty="0" smtClean="0"/>
              <a:t>scope</a:t>
            </a:r>
          </a:p>
          <a:p>
            <a:pPr marL="571500" indent="-457200">
              <a:lnSpc>
                <a:spcPct val="150000"/>
              </a:lnSpc>
              <a:buFont typeface="+mj-lt"/>
              <a:buAutoNum type="arabicPeriod"/>
            </a:pPr>
            <a:r>
              <a:rPr lang="en-MY" sz="2000" dirty="0" smtClean="0"/>
              <a:t>it can </a:t>
            </a:r>
            <a:r>
              <a:rPr lang="en-MY" sz="2000" dirty="0"/>
              <a:t>access to </a:t>
            </a:r>
            <a:r>
              <a:rPr lang="en-MY" sz="2000" dirty="0" smtClean="0"/>
              <a:t>outer </a:t>
            </a:r>
            <a:r>
              <a:rPr lang="en-MY" sz="2000" dirty="0"/>
              <a:t>function’s </a:t>
            </a:r>
            <a:r>
              <a:rPr lang="en-MY" sz="2000" dirty="0" smtClean="0"/>
              <a:t>variables</a:t>
            </a:r>
          </a:p>
          <a:p>
            <a:pPr marL="571500" indent="-457200">
              <a:lnSpc>
                <a:spcPct val="150000"/>
              </a:lnSpc>
              <a:buFont typeface="+mj-lt"/>
              <a:buAutoNum type="arabicPeriod"/>
            </a:pPr>
            <a:r>
              <a:rPr lang="en-MY" sz="2000" dirty="0" smtClean="0"/>
              <a:t>it can </a:t>
            </a:r>
            <a:r>
              <a:rPr lang="en-MY" sz="2000" dirty="0"/>
              <a:t>access to </a:t>
            </a:r>
            <a:r>
              <a:rPr lang="en-MY" sz="2000" dirty="0" smtClean="0"/>
              <a:t>global variables</a:t>
            </a:r>
          </a:p>
          <a:p>
            <a:pPr marL="708660" lvl="2" indent="0">
              <a:lnSpc>
                <a:spcPct val="100000"/>
              </a:lnSpc>
              <a:buNone/>
            </a:pPr>
            <a:r>
              <a:rPr lang="en-MY" sz="2000" i="1" dirty="0"/>
              <a:t>function </a:t>
            </a:r>
            <a:r>
              <a:rPr lang="en-MY" sz="2000" i="1" dirty="0" err="1"/>
              <a:t>showName</a:t>
            </a:r>
            <a:r>
              <a:rPr lang="en-MY" sz="2000" i="1" dirty="0"/>
              <a:t> (</a:t>
            </a:r>
            <a:r>
              <a:rPr lang="en-MY" sz="2000" i="1" dirty="0" err="1"/>
              <a:t>firstName</a:t>
            </a:r>
            <a:r>
              <a:rPr lang="en-MY" sz="2000" i="1" dirty="0"/>
              <a:t>, </a:t>
            </a:r>
            <a:r>
              <a:rPr lang="en-MY" sz="2000" i="1" dirty="0" err="1"/>
              <a:t>lastName</a:t>
            </a:r>
            <a:r>
              <a:rPr lang="en-MY" sz="2000" i="1" dirty="0"/>
              <a:t>) {</a:t>
            </a:r>
          </a:p>
          <a:p>
            <a:pPr marL="708660" lvl="2" indent="0">
              <a:lnSpc>
                <a:spcPct val="100000"/>
              </a:lnSpc>
              <a:buNone/>
            </a:pPr>
            <a:r>
              <a:rPr lang="en-MY" sz="2000" i="1" dirty="0"/>
              <a:t>	​</a:t>
            </a:r>
            <a:r>
              <a:rPr lang="en-MY" sz="2000" i="1" dirty="0" err="1"/>
              <a:t>var</a:t>
            </a:r>
            <a:r>
              <a:rPr lang="en-MY" sz="2000" i="1" dirty="0"/>
              <a:t> </a:t>
            </a:r>
            <a:r>
              <a:rPr lang="en-MY" sz="2000" i="1" dirty="0" err="1"/>
              <a:t>nameIntro</a:t>
            </a:r>
            <a:r>
              <a:rPr lang="en-MY" sz="2000" i="1" dirty="0"/>
              <a:t> = "Your name is ";	</a:t>
            </a:r>
          </a:p>
          <a:p>
            <a:pPr marL="708660" lvl="2" indent="0">
              <a:lnSpc>
                <a:spcPct val="100000"/>
              </a:lnSpc>
              <a:buNone/>
            </a:pPr>
            <a:r>
              <a:rPr lang="en-MY" sz="2000" i="1" dirty="0"/>
              <a:t>	​function </a:t>
            </a:r>
            <a:r>
              <a:rPr lang="en-MY" sz="2000" i="1" dirty="0" err="1"/>
              <a:t>makeFullName</a:t>
            </a:r>
            <a:r>
              <a:rPr lang="en-MY" sz="2000" i="1" dirty="0"/>
              <a:t> () </a:t>
            </a:r>
            <a:r>
              <a:rPr lang="en-MY" sz="2000" i="1" dirty="0" smtClean="0"/>
              <a:t>{</a:t>
            </a:r>
            <a:br>
              <a:rPr lang="en-MY" sz="2000" i="1" dirty="0" smtClean="0"/>
            </a:br>
            <a:r>
              <a:rPr lang="en-MY" sz="2000" i="1" dirty="0" smtClean="0"/>
              <a:t>		// access local &amp; outer variable including parameters</a:t>
            </a:r>
          </a:p>
          <a:p>
            <a:pPr marL="708660" lvl="2" indent="0">
              <a:lnSpc>
                <a:spcPct val="100000"/>
              </a:lnSpc>
              <a:buNone/>
            </a:pPr>
            <a:r>
              <a:rPr lang="en-MY" sz="2000" i="1" dirty="0" smtClean="0"/>
              <a:t>		​return </a:t>
            </a:r>
            <a:r>
              <a:rPr lang="en-MY" sz="2000" i="1" dirty="0" err="1" smtClean="0"/>
              <a:t>nameIntro</a:t>
            </a:r>
            <a:r>
              <a:rPr lang="en-MY" sz="2000" i="1" dirty="0" smtClean="0"/>
              <a:t> + </a:t>
            </a:r>
            <a:r>
              <a:rPr lang="en-MY" sz="2000" i="1" dirty="0" err="1" smtClean="0"/>
              <a:t>firstName</a:t>
            </a:r>
            <a:r>
              <a:rPr lang="en-MY" sz="2000" i="1" dirty="0" smtClean="0"/>
              <a:t> + " " + </a:t>
            </a:r>
            <a:r>
              <a:rPr lang="en-MY" sz="2000" i="1" dirty="0" err="1" smtClean="0"/>
              <a:t>lastName</a:t>
            </a:r>
            <a:r>
              <a:rPr lang="en-MY" sz="2000" i="1" dirty="0" smtClean="0"/>
              <a:t>;</a:t>
            </a:r>
          </a:p>
          <a:p>
            <a:pPr marL="708660" lvl="2" indent="0">
              <a:lnSpc>
                <a:spcPct val="100000"/>
              </a:lnSpc>
              <a:buNone/>
            </a:pPr>
            <a:r>
              <a:rPr lang="en-MY" sz="2000" i="1" dirty="0"/>
              <a:t>	}	​</a:t>
            </a:r>
          </a:p>
          <a:p>
            <a:pPr marL="708660" lvl="2" indent="0">
              <a:lnSpc>
                <a:spcPct val="100000"/>
              </a:lnSpc>
              <a:buNone/>
            </a:pPr>
            <a:r>
              <a:rPr lang="en-MY" sz="2000" i="1" dirty="0"/>
              <a:t>	​return </a:t>
            </a:r>
            <a:r>
              <a:rPr lang="en-MY" sz="2000" i="1" dirty="0" err="1"/>
              <a:t>makeFullName</a:t>
            </a:r>
            <a:r>
              <a:rPr lang="en-MY" sz="2000" i="1" dirty="0"/>
              <a:t> ();</a:t>
            </a:r>
          </a:p>
          <a:p>
            <a:pPr marL="708660" lvl="2" indent="0">
              <a:lnSpc>
                <a:spcPct val="100000"/>
              </a:lnSpc>
              <a:buNone/>
            </a:pPr>
            <a:r>
              <a:rPr lang="en-MY" sz="2000" i="1" dirty="0"/>
              <a:t>}</a:t>
            </a:r>
          </a:p>
          <a:p>
            <a:pPr marL="708660" lvl="2" indent="0">
              <a:lnSpc>
                <a:spcPct val="100000"/>
              </a:lnSpc>
              <a:buNone/>
            </a:pPr>
            <a:r>
              <a:rPr lang="en-MY" sz="2000" i="1" dirty="0" err="1"/>
              <a:t>showName</a:t>
            </a:r>
            <a:r>
              <a:rPr lang="en-MY" sz="2000" i="1" dirty="0"/>
              <a:t> ("Michael", "Jackson</a:t>
            </a:r>
            <a:r>
              <a:rPr lang="en-MY" sz="2000" i="1" dirty="0" smtClean="0"/>
              <a:t>");</a:t>
            </a:r>
            <a:endParaRPr lang="en-MY" sz="2000" dirty="0"/>
          </a:p>
        </p:txBody>
      </p:sp>
    </p:spTree>
    <p:extLst>
      <p:ext uri="{BB962C8B-B14F-4D97-AF65-F5344CB8AC3E}">
        <p14:creationId xmlns:p14="http://schemas.microsoft.com/office/powerpoint/2010/main" val="360916398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smtClean="0"/>
              <a:t>React</a:t>
            </a:r>
            <a:endParaRPr lang="en-MY" dirty="0"/>
          </a:p>
        </p:txBody>
      </p:sp>
      <p:sp>
        <p:nvSpPr>
          <p:cNvPr id="3" name="Subtitle 2"/>
          <p:cNvSpPr>
            <a:spLocks noGrp="1"/>
          </p:cNvSpPr>
          <p:nvPr>
            <p:ph type="subTitle" idx="1"/>
          </p:nvPr>
        </p:nvSpPr>
        <p:spPr/>
        <p:txBody>
          <a:bodyPr/>
          <a:lstStyle/>
          <a:p>
            <a:r>
              <a:rPr lang="en-MY" dirty="0" smtClean="0"/>
              <a:t>A JavaScript library for building user interfaces</a:t>
            </a:r>
            <a:endParaRPr lang="en-MY" dirty="0"/>
          </a:p>
        </p:txBody>
      </p:sp>
    </p:spTree>
    <p:extLst>
      <p:ext uri="{BB962C8B-B14F-4D97-AF65-F5344CB8AC3E}">
        <p14:creationId xmlns:p14="http://schemas.microsoft.com/office/powerpoint/2010/main" val="48106351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Introduction</a:t>
            </a:r>
            <a:endParaRPr lang="en-MY" dirty="0"/>
          </a:p>
        </p:txBody>
      </p:sp>
      <p:sp>
        <p:nvSpPr>
          <p:cNvPr id="3" name="Content Placeholder 2"/>
          <p:cNvSpPr>
            <a:spLocks noGrp="1"/>
          </p:cNvSpPr>
          <p:nvPr>
            <p:ph idx="1"/>
          </p:nvPr>
        </p:nvSpPr>
        <p:spPr/>
        <p:txBody>
          <a:bodyPr>
            <a:normAutofit/>
          </a:bodyPr>
          <a:lstStyle/>
          <a:p>
            <a:pPr marL="514350" indent="-514350">
              <a:lnSpc>
                <a:spcPct val="150000"/>
              </a:lnSpc>
              <a:buFont typeface="+mj-lt"/>
              <a:buAutoNum type="arabicPeriod"/>
            </a:pPr>
            <a:r>
              <a:rPr lang="en-MY" dirty="0" smtClean="0"/>
              <a:t>ReactJS is a declarative, efficient, and flexible JavaScript front-end library for building user interfaces.</a:t>
            </a:r>
          </a:p>
          <a:p>
            <a:pPr marL="514350" indent="-514350">
              <a:lnSpc>
                <a:spcPct val="150000"/>
              </a:lnSpc>
              <a:buFont typeface="+mj-lt"/>
              <a:buAutoNum type="arabicPeriod"/>
            </a:pPr>
            <a:r>
              <a:rPr lang="en-MY" dirty="0" smtClean="0"/>
              <a:t>ReactJS is </a:t>
            </a:r>
            <a:r>
              <a:rPr lang="en-MY" sz="2200" dirty="0" smtClean="0"/>
              <a:t>developed by Facebook. </a:t>
            </a:r>
          </a:p>
          <a:p>
            <a:pPr marL="514350" indent="-514350">
              <a:lnSpc>
                <a:spcPct val="150000"/>
              </a:lnSpc>
              <a:buFont typeface="+mj-lt"/>
              <a:buAutoNum type="arabicPeriod"/>
            </a:pPr>
            <a:r>
              <a:rPr lang="en-MY" sz="2200" dirty="0" smtClean="0"/>
              <a:t>ReactJS is used for handling view layer for web and mobile apps. </a:t>
            </a:r>
          </a:p>
          <a:p>
            <a:pPr marL="514350" indent="-514350">
              <a:lnSpc>
                <a:spcPct val="150000"/>
              </a:lnSpc>
              <a:buFont typeface="+mj-lt"/>
              <a:buAutoNum type="arabicPeriod"/>
            </a:pPr>
            <a:r>
              <a:rPr lang="en-MY" sz="2200" dirty="0" smtClean="0"/>
              <a:t>ReactJS is the </a:t>
            </a:r>
            <a:r>
              <a:rPr lang="en-MY" dirty="0" smtClean="0"/>
              <a:t>"V" in MVC</a:t>
            </a:r>
          </a:p>
          <a:p>
            <a:pPr marL="514350" indent="-514350">
              <a:lnSpc>
                <a:spcPct val="150000"/>
              </a:lnSpc>
              <a:buFont typeface="+mj-lt"/>
              <a:buAutoNum type="arabicPeriod"/>
            </a:pPr>
            <a:r>
              <a:rPr lang="en-MY" sz="2200" dirty="0" smtClean="0"/>
              <a:t>ReactJS allows to create Reusable User Interface (UI) components. </a:t>
            </a:r>
          </a:p>
          <a:p>
            <a:pPr marL="514350" indent="-514350">
              <a:lnSpc>
                <a:spcPct val="150000"/>
              </a:lnSpc>
              <a:buFont typeface="+mj-lt"/>
              <a:buAutoNum type="arabicPeriod"/>
            </a:pPr>
            <a:r>
              <a:rPr lang="en-MY" dirty="0"/>
              <a:t>React implements Unidirectional data </a:t>
            </a:r>
            <a:r>
              <a:rPr lang="en-MY" dirty="0" smtClean="0"/>
              <a:t>flow.</a:t>
            </a:r>
            <a:endParaRPr lang="en-MY" sz="2200" dirty="0" smtClean="0"/>
          </a:p>
          <a:p>
            <a:pPr marL="514350" indent="-514350">
              <a:lnSpc>
                <a:spcPct val="150000"/>
              </a:lnSpc>
              <a:buFont typeface="+mj-lt"/>
              <a:buAutoNum type="arabicPeriod"/>
            </a:pPr>
            <a:r>
              <a:rPr lang="en-MY" sz="2200" dirty="0" smtClean="0"/>
              <a:t>ReactJS is currently one of the most popular JavaScript libraries.</a:t>
            </a:r>
          </a:p>
          <a:p>
            <a:pPr marL="514350" indent="-514350">
              <a:lnSpc>
                <a:spcPct val="150000"/>
              </a:lnSpc>
              <a:buFont typeface="+mj-lt"/>
              <a:buAutoNum type="arabicPeriod"/>
            </a:pPr>
            <a:r>
              <a:rPr lang="en-MY" sz="2200" dirty="0" smtClean="0"/>
              <a:t>ReactJS has a strong foundation and large community.</a:t>
            </a:r>
            <a:endParaRPr lang="en-MY" sz="2200" dirty="0"/>
          </a:p>
        </p:txBody>
      </p:sp>
    </p:spTree>
    <p:extLst>
      <p:ext uri="{BB962C8B-B14F-4D97-AF65-F5344CB8AC3E}">
        <p14:creationId xmlns:p14="http://schemas.microsoft.com/office/powerpoint/2010/main" val="224818673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Imperative vs Declarative</a:t>
            </a:r>
            <a:endParaRPr lang="en-MY" dirty="0"/>
          </a:p>
        </p:txBody>
      </p:sp>
      <p:sp>
        <p:nvSpPr>
          <p:cNvPr id="3" name="Content Placeholder 2"/>
          <p:cNvSpPr>
            <a:spLocks noGrp="1"/>
          </p:cNvSpPr>
          <p:nvPr>
            <p:ph idx="1"/>
          </p:nvPr>
        </p:nvSpPr>
        <p:spPr/>
        <p:txBody>
          <a:bodyPr>
            <a:normAutofit/>
          </a:bodyPr>
          <a:lstStyle/>
          <a:p>
            <a:pPr marL="0" indent="0">
              <a:lnSpc>
                <a:spcPct val="150000"/>
              </a:lnSpc>
              <a:buNone/>
            </a:pPr>
            <a:r>
              <a:rPr lang="en-MY" dirty="0" smtClean="0"/>
              <a:t>Imperative code exactly says </a:t>
            </a:r>
            <a:r>
              <a:rPr lang="en-MY" b="1" dirty="0" smtClean="0"/>
              <a:t>"how to get what you want"</a:t>
            </a:r>
            <a:r>
              <a:rPr lang="en-MY" dirty="0" smtClean="0"/>
              <a:t>. For example, the following loop</a:t>
            </a:r>
            <a:r>
              <a:rPr lang="en-MY" dirty="0"/>
              <a:t> </a:t>
            </a:r>
            <a:r>
              <a:rPr lang="en-MY" dirty="0" smtClean="0"/>
              <a:t>adds GST 6% to every price of an array</a:t>
            </a:r>
          </a:p>
          <a:p>
            <a:pPr marL="0" indent="0">
              <a:lnSpc>
                <a:spcPct val="150000"/>
              </a:lnSpc>
              <a:buNone/>
            </a:pPr>
            <a:r>
              <a:rPr lang="en-MY" dirty="0" err="1" smtClean="0"/>
              <a:t>var</a:t>
            </a:r>
            <a:r>
              <a:rPr lang="en-MY" dirty="0" smtClean="0"/>
              <a:t> prices = [100, 50, 300, 150, 200, 1000] </a:t>
            </a:r>
          </a:p>
          <a:p>
            <a:pPr marL="0" indent="0">
              <a:lnSpc>
                <a:spcPct val="110000"/>
              </a:lnSpc>
              <a:buNone/>
            </a:pPr>
            <a:r>
              <a:rPr lang="en-MY" dirty="0" smtClean="0"/>
              <a:t>for (let i = 0; i &lt; </a:t>
            </a:r>
            <a:r>
              <a:rPr lang="en-MY" dirty="0" err="1" smtClean="0"/>
              <a:t>prices.length</a:t>
            </a:r>
            <a:r>
              <a:rPr lang="en-MY" dirty="0" smtClean="0"/>
              <a:t>; i++) { </a:t>
            </a:r>
          </a:p>
          <a:p>
            <a:pPr marL="0" indent="0">
              <a:lnSpc>
                <a:spcPct val="110000"/>
              </a:lnSpc>
              <a:buNone/>
            </a:pPr>
            <a:r>
              <a:rPr lang="en-MY" dirty="0"/>
              <a:t>	</a:t>
            </a:r>
            <a:r>
              <a:rPr lang="en-MY" dirty="0" smtClean="0"/>
              <a:t>prices[i] = prices[i] + (prices[i] * 0.06)</a:t>
            </a:r>
          </a:p>
          <a:p>
            <a:pPr marL="0" indent="0">
              <a:lnSpc>
                <a:spcPct val="110000"/>
              </a:lnSpc>
              <a:buNone/>
            </a:pPr>
            <a:r>
              <a:rPr lang="en-MY" dirty="0" smtClean="0"/>
              <a:t>} </a:t>
            </a:r>
          </a:p>
          <a:p>
            <a:pPr marL="457200" indent="-457200">
              <a:lnSpc>
                <a:spcPct val="110000"/>
              </a:lnSpc>
              <a:buFont typeface="+mj-lt"/>
              <a:buAutoNum type="arabicPeriod"/>
            </a:pPr>
            <a:r>
              <a:rPr lang="en-MY" dirty="0" smtClean="0"/>
              <a:t>set an initial value for the iterator - (let i = 0)</a:t>
            </a:r>
          </a:p>
          <a:p>
            <a:pPr marL="457200" indent="-457200">
              <a:lnSpc>
                <a:spcPct val="110000"/>
              </a:lnSpc>
              <a:buFont typeface="+mj-lt"/>
              <a:buAutoNum type="arabicPeriod"/>
            </a:pPr>
            <a:r>
              <a:rPr lang="en-MY" dirty="0" smtClean="0"/>
              <a:t>tell the for loop when it needs to stop - (i &lt; </a:t>
            </a:r>
            <a:r>
              <a:rPr lang="en-MY" dirty="0" err="1" smtClean="0"/>
              <a:t>prices.length</a:t>
            </a:r>
            <a:r>
              <a:rPr lang="en-MY" dirty="0" smtClean="0"/>
              <a:t>)</a:t>
            </a:r>
          </a:p>
          <a:p>
            <a:pPr marL="457200" indent="-457200">
              <a:lnSpc>
                <a:spcPct val="110000"/>
              </a:lnSpc>
              <a:buFont typeface="+mj-lt"/>
              <a:buAutoNum type="arabicPeriod"/>
            </a:pPr>
            <a:r>
              <a:rPr lang="en-MY" dirty="0" smtClean="0"/>
              <a:t>get the price at the current position and add GST</a:t>
            </a:r>
          </a:p>
          <a:p>
            <a:pPr marL="457200" indent="-457200">
              <a:lnSpc>
                <a:spcPct val="110000"/>
              </a:lnSpc>
              <a:buFont typeface="+mj-lt"/>
              <a:buAutoNum type="arabicPeriod"/>
            </a:pPr>
            <a:r>
              <a:rPr lang="en-MY" dirty="0" smtClean="0"/>
              <a:t>store the data in the I </a:t>
            </a:r>
            <a:r>
              <a:rPr lang="en-MY" dirty="0" err="1" smtClean="0"/>
              <a:t>th</a:t>
            </a:r>
            <a:r>
              <a:rPr lang="en-MY" dirty="0" smtClean="0"/>
              <a:t> position</a:t>
            </a:r>
          </a:p>
          <a:p>
            <a:pPr marL="457200" indent="-457200">
              <a:lnSpc>
                <a:spcPct val="110000"/>
              </a:lnSpc>
              <a:buFont typeface="+mj-lt"/>
              <a:buAutoNum type="arabicPeriod"/>
            </a:pPr>
            <a:r>
              <a:rPr lang="en-MY" dirty="0" smtClean="0"/>
              <a:t>increment the i variable by one - (i++)</a:t>
            </a:r>
            <a:endParaRPr lang="en-MY" dirty="0"/>
          </a:p>
        </p:txBody>
      </p:sp>
    </p:spTree>
    <p:extLst>
      <p:ext uri="{BB962C8B-B14F-4D97-AF65-F5344CB8AC3E}">
        <p14:creationId xmlns:p14="http://schemas.microsoft.com/office/powerpoint/2010/main" val="341266532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Imperative vs Declarative</a:t>
            </a:r>
            <a:endParaRPr lang="en-MY" dirty="0"/>
          </a:p>
        </p:txBody>
      </p:sp>
      <p:sp>
        <p:nvSpPr>
          <p:cNvPr id="3" name="Content Placeholder 2"/>
          <p:cNvSpPr>
            <a:spLocks noGrp="1"/>
          </p:cNvSpPr>
          <p:nvPr>
            <p:ph idx="1"/>
          </p:nvPr>
        </p:nvSpPr>
        <p:spPr/>
        <p:txBody>
          <a:bodyPr>
            <a:normAutofit/>
          </a:bodyPr>
          <a:lstStyle/>
          <a:p>
            <a:pPr marL="0" indent="0">
              <a:lnSpc>
                <a:spcPct val="150000"/>
              </a:lnSpc>
              <a:buNone/>
            </a:pPr>
            <a:r>
              <a:rPr lang="en-MY" dirty="0" smtClean="0"/>
              <a:t>Declarative code exactly says </a:t>
            </a:r>
            <a:r>
              <a:rPr lang="en-MY" b="1" dirty="0" smtClean="0"/>
              <a:t>"What you want"</a:t>
            </a:r>
            <a:r>
              <a:rPr lang="en-MY" dirty="0" smtClean="0"/>
              <a:t>. Let us see how to code </a:t>
            </a:r>
            <a:r>
              <a:rPr lang="en-MY" dirty="0"/>
              <a:t>in Declarative, </a:t>
            </a:r>
            <a:r>
              <a:rPr lang="en-MY" dirty="0" smtClean="0"/>
              <a:t>adding </a:t>
            </a:r>
            <a:r>
              <a:rPr lang="en-MY" dirty="0"/>
              <a:t>GST 6% to every price of an array</a:t>
            </a:r>
            <a:endParaRPr lang="en-MY" dirty="0" smtClean="0"/>
          </a:p>
          <a:p>
            <a:pPr marL="0" indent="0">
              <a:lnSpc>
                <a:spcPct val="150000"/>
              </a:lnSpc>
              <a:buNone/>
            </a:pPr>
            <a:r>
              <a:rPr lang="en-MY" dirty="0" err="1"/>
              <a:t>var</a:t>
            </a:r>
            <a:r>
              <a:rPr lang="en-MY" dirty="0"/>
              <a:t> prices = [100, 50, 300, 150, 200, 1000] </a:t>
            </a:r>
            <a:endParaRPr lang="en-MY" dirty="0" smtClean="0"/>
          </a:p>
          <a:p>
            <a:pPr marL="0" indent="0">
              <a:lnSpc>
                <a:spcPct val="150000"/>
              </a:lnSpc>
              <a:buNone/>
            </a:pPr>
            <a:r>
              <a:rPr lang="en-MY" dirty="0" smtClean="0"/>
              <a:t>prices = </a:t>
            </a:r>
            <a:r>
              <a:rPr lang="en-MY" dirty="0" err="1" smtClean="0"/>
              <a:t>prices.map</a:t>
            </a:r>
            <a:r>
              <a:rPr lang="en-MY" dirty="0" smtClean="0"/>
              <a:t> (price =&gt; price + (price * 0.06)</a:t>
            </a:r>
            <a:endParaRPr lang="en-MY" dirty="0"/>
          </a:p>
          <a:p>
            <a:pPr marL="0" indent="0">
              <a:lnSpc>
                <a:spcPct val="150000"/>
              </a:lnSpc>
              <a:buNone/>
            </a:pPr>
            <a:r>
              <a:rPr lang="en-MY" dirty="0" smtClean="0"/>
              <a:t>In this code </a:t>
            </a:r>
          </a:p>
          <a:p>
            <a:pPr marL="457200" indent="-457200">
              <a:lnSpc>
                <a:spcPct val="150000"/>
              </a:lnSpc>
              <a:buFont typeface="+mj-lt"/>
              <a:buAutoNum type="arabicPeriod"/>
            </a:pPr>
            <a:r>
              <a:rPr lang="en-MY" dirty="0" smtClean="0"/>
              <a:t>We haven't created an iterator object </a:t>
            </a:r>
          </a:p>
          <a:p>
            <a:pPr marL="457200" indent="-457200">
              <a:lnSpc>
                <a:spcPct val="150000"/>
              </a:lnSpc>
              <a:buFont typeface="+mj-lt"/>
              <a:buAutoNum type="arabicPeriod"/>
            </a:pPr>
            <a:r>
              <a:rPr lang="en-MY" dirty="0" smtClean="0"/>
              <a:t>We haven't told the code when it should stop running </a:t>
            </a:r>
          </a:p>
          <a:p>
            <a:pPr marL="457200" indent="-457200">
              <a:lnSpc>
                <a:spcPct val="150000"/>
              </a:lnSpc>
              <a:buFont typeface="+mj-lt"/>
              <a:buAutoNum type="arabicPeriod"/>
            </a:pPr>
            <a:r>
              <a:rPr lang="en-MY" dirty="0" smtClean="0"/>
              <a:t>We haven't used the iterator to access a specific item in price array </a:t>
            </a:r>
          </a:p>
          <a:p>
            <a:pPr marL="0" indent="0">
              <a:lnSpc>
                <a:spcPct val="150000"/>
              </a:lnSpc>
              <a:buNone/>
            </a:pPr>
            <a:r>
              <a:rPr lang="en-MY" dirty="0" smtClean="0"/>
              <a:t>All steps are taken care of by JavaScript's .map() Array method.</a:t>
            </a:r>
          </a:p>
        </p:txBody>
      </p:sp>
    </p:spTree>
    <p:extLst>
      <p:ext uri="{BB962C8B-B14F-4D97-AF65-F5344CB8AC3E}">
        <p14:creationId xmlns:p14="http://schemas.microsoft.com/office/powerpoint/2010/main" val="393803051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Why UI Library</a:t>
            </a:r>
            <a:endParaRPr lang="en-MY" dirty="0"/>
          </a:p>
        </p:txBody>
      </p:sp>
      <p:sp>
        <p:nvSpPr>
          <p:cNvPr id="3" name="Content Placeholder 2"/>
          <p:cNvSpPr>
            <a:spLocks noGrp="1"/>
          </p:cNvSpPr>
          <p:nvPr>
            <p:ph idx="1"/>
          </p:nvPr>
        </p:nvSpPr>
        <p:spPr/>
        <p:txBody>
          <a:bodyPr>
            <a:normAutofit/>
          </a:bodyPr>
          <a:lstStyle/>
          <a:p>
            <a:pPr marL="457200" indent="-457200">
              <a:lnSpc>
                <a:spcPct val="150000"/>
              </a:lnSpc>
              <a:buFont typeface="+mj-lt"/>
              <a:buAutoNum type="arabicPeriod"/>
            </a:pPr>
            <a:r>
              <a:rPr lang="en-MY" dirty="0" smtClean="0"/>
              <a:t>In reactive </a:t>
            </a:r>
            <a:r>
              <a:rPr lang="en-MY" dirty="0"/>
              <a:t>programming </a:t>
            </a:r>
            <a:r>
              <a:rPr lang="en-MY" dirty="0" smtClean="0"/>
              <a:t>the </a:t>
            </a:r>
            <a:r>
              <a:rPr lang="en-MY" dirty="0"/>
              <a:t>systems should be event-driven and responsive to state changes.</a:t>
            </a:r>
          </a:p>
          <a:p>
            <a:pPr marL="457200" indent="-457200">
              <a:lnSpc>
                <a:spcPct val="150000"/>
              </a:lnSpc>
              <a:buFont typeface="+mj-lt"/>
              <a:buAutoNum type="arabicPeriod"/>
            </a:pPr>
            <a:r>
              <a:rPr lang="en-MY" dirty="0" smtClean="0"/>
              <a:t>DOM’s </a:t>
            </a:r>
            <a:r>
              <a:rPr lang="en-MY" dirty="0"/>
              <a:t>user interface components have internal </a:t>
            </a:r>
            <a:r>
              <a:rPr lang="en-MY" dirty="0" smtClean="0"/>
              <a:t>state </a:t>
            </a:r>
            <a:r>
              <a:rPr lang="en-MY" dirty="0"/>
              <a:t>and updating </a:t>
            </a:r>
            <a:r>
              <a:rPr lang="en-MY" dirty="0" smtClean="0"/>
              <a:t>DOM is complicated whenever changes occurs. For </a:t>
            </a:r>
            <a:r>
              <a:rPr lang="en-MY" dirty="0"/>
              <a:t>example, </a:t>
            </a:r>
            <a:r>
              <a:rPr lang="en-MY" dirty="0" smtClean="0"/>
              <a:t>in Gmail if browser refreshed </a:t>
            </a:r>
            <a:r>
              <a:rPr lang="en-MY" dirty="0"/>
              <a:t>in order to display a new message, wiping out the email </a:t>
            </a:r>
            <a:r>
              <a:rPr lang="en-MY" dirty="0" smtClean="0"/>
              <a:t>being composed it will be annoying.</a:t>
            </a:r>
            <a:endParaRPr lang="en-MY" dirty="0"/>
          </a:p>
          <a:p>
            <a:pPr marL="457200" indent="-457200">
              <a:lnSpc>
                <a:spcPct val="150000"/>
              </a:lnSpc>
              <a:buFont typeface="+mj-lt"/>
              <a:buAutoNum type="arabicPeriod"/>
            </a:pPr>
            <a:r>
              <a:rPr lang="en-MY" dirty="0" smtClean="0"/>
              <a:t>UI </a:t>
            </a:r>
            <a:r>
              <a:rPr lang="en-MY" dirty="0"/>
              <a:t>libraries </a:t>
            </a:r>
            <a:r>
              <a:rPr lang="en-MY" dirty="0" smtClean="0"/>
              <a:t>watch for changes in </a:t>
            </a:r>
            <a:r>
              <a:rPr lang="en-MY" dirty="0"/>
              <a:t>data model and </a:t>
            </a:r>
            <a:r>
              <a:rPr lang="en-MY" dirty="0" smtClean="0"/>
              <a:t>update </a:t>
            </a:r>
            <a:r>
              <a:rPr lang="en-MY" dirty="0"/>
              <a:t>the </a:t>
            </a:r>
            <a:r>
              <a:rPr lang="en-MY" dirty="0" smtClean="0"/>
              <a:t>DOM. It also watch </a:t>
            </a:r>
            <a:r>
              <a:rPr lang="en-MY" dirty="0"/>
              <a:t>for </a:t>
            </a:r>
            <a:r>
              <a:rPr lang="en-MY" dirty="0" smtClean="0"/>
              <a:t>changes </a:t>
            </a:r>
            <a:r>
              <a:rPr lang="en-MY" dirty="0"/>
              <a:t>in </a:t>
            </a:r>
            <a:r>
              <a:rPr lang="en-MY" dirty="0" smtClean="0"/>
              <a:t>DOM </a:t>
            </a:r>
            <a:r>
              <a:rPr lang="en-MY" dirty="0"/>
              <a:t>and </a:t>
            </a:r>
            <a:r>
              <a:rPr lang="en-MY" dirty="0" smtClean="0"/>
              <a:t>update </a:t>
            </a:r>
            <a:r>
              <a:rPr lang="en-MY" dirty="0"/>
              <a:t>the data </a:t>
            </a:r>
            <a:r>
              <a:rPr lang="en-MY" dirty="0" smtClean="0"/>
              <a:t>model.</a:t>
            </a:r>
            <a:endParaRPr lang="en-MY" dirty="0"/>
          </a:p>
          <a:p>
            <a:pPr marL="457200" indent="-457200">
              <a:lnSpc>
                <a:spcPct val="150000"/>
              </a:lnSpc>
              <a:buFont typeface="+mj-lt"/>
              <a:buAutoNum type="arabicPeriod"/>
            </a:pPr>
            <a:r>
              <a:rPr lang="en-MY" dirty="0"/>
              <a:t>This type of watching and updating is called two-way </a:t>
            </a:r>
            <a:r>
              <a:rPr lang="en-MY" dirty="0" smtClean="0"/>
              <a:t>binding.</a:t>
            </a:r>
            <a:endParaRPr lang="en-MY" dirty="0"/>
          </a:p>
        </p:txBody>
      </p:sp>
    </p:spTree>
    <p:extLst>
      <p:ext uri="{BB962C8B-B14F-4D97-AF65-F5344CB8AC3E}">
        <p14:creationId xmlns:p14="http://schemas.microsoft.com/office/powerpoint/2010/main" val="74889287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React and Virtual DOM</a:t>
            </a:r>
            <a:endParaRPr lang="en-MY" dirty="0"/>
          </a:p>
        </p:txBody>
      </p:sp>
      <p:sp>
        <p:nvSpPr>
          <p:cNvPr id="3" name="Content Placeholder 2"/>
          <p:cNvSpPr>
            <a:spLocks noGrp="1"/>
          </p:cNvSpPr>
          <p:nvPr>
            <p:ph idx="1"/>
          </p:nvPr>
        </p:nvSpPr>
        <p:spPr/>
        <p:txBody>
          <a:bodyPr>
            <a:normAutofit lnSpcReduction="10000"/>
          </a:bodyPr>
          <a:lstStyle/>
          <a:p>
            <a:pPr marL="0" indent="0">
              <a:lnSpc>
                <a:spcPct val="150000"/>
              </a:lnSpc>
              <a:buNone/>
            </a:pPr>
            <a:r>
              <a:rPr lang="en-MY" dirty="0"/>
              <a:t>Like the actual DOM, the Virtual DOM is a node tree that lists elements and their attributes and content as objects and properties.</a:t>
            </a:r>
          </a:p>
          <a:p>
            <a:pPr marL="457200" indent="-457200">
              <a:lnSpc>
                <a:spcPct val="150000"/>
              </a:lnSpc>
              <a:buFont typeface="+mj-lt"/>
              <a:buAutoNum type="arabicPeriod"/>
            </a:pPr>
            <a:r>
              <a:rPr lang="en-MY" dirty="0" smtClean="0"/>
              <a:t>Developers write </a:t>
            </a:r>
            <a:r>
              <a:rPr lang="en-MY" dirty="0"/>
              <a:t>pure JavaScript </a:t>
            </a:r>
            <a:r>
              <a:rPr lang="en-MY" dirty="0" smtClean="0"/>
              <a:t>code that </a:t>
            </a:r>
            <a:r>
              <a:rPr lang="en-MY" dirty="0"/>
              <a:t>updates React </a:t>
            </a:r>
            <a:r>
              <a:rPr lang="en-MY" dirty="0" smtClean="0"/>
              <a:t>components </a:t>
            </a:r>
            <a:r>
              <a:rPr lang="en-MY" dirty="0"/>
              <a:t>and React updates the </a:t>
            </a:r>
            <a:r>
              <a:rPr lang="en-MY" dirty="0" smtClean="0"/>
              <a:t>DOM. </a:t>
            </a:r>
            <a:endParaRPr lang="en-MY" dirty="0"/>
          </a:p>
          <a:p>
            <a:pPr marL="457200" indent="-457200">
              <a:lnSpc>
                <a:spcPct val="150000"/>
              </a:lnSpc>
              <a:buFont typeface="+mj-lt"/>
              <a:buAutoNum type="arabicPeriod"/>
            </a:pPr>
            <a:r>
              <a:rPr lang="en-MY" dirty="0"/>
              <a:t>React uses one-way data binding to make things simpler. </a:t>
            </a:r>
            <a:r>
              <a:rPr lang="en-MY" dirty="0" smtClean="0"/>
              <a:t>So the </a:t>
            </a:r>
            <a:r>
              <a:rPr lang="en-MY" dirty="0"/>
              <a:t>data binding </a:t>
            </a:r>
            <a:r>
              <a:rPr lang="en-MY" dirty="0" smtClean="0"/>
              <a:t>is not </a:t>
            </a:r>
            <a:r>
              <a:rPr lang="en-MY" dirty="0"/>
              <a:t>intertwined with the application.</a:t>
            </a:r>
            <a:endParaRPr lang="en-MY" dirty="0" smtClean="0"/>
          </a:p>
          <a:p>
            <a:pPr marL="457200" indent="-457200">
              <a:lnSpc>
                <a:spcPct val="150000"/>
              </a:lnSpc>
              <a:buFont typeface="+mj-lt"/>
              <a:buAutoNum type="arabicPeriod"/>
            </a:pPr>
            <a:r>
              <a:rPr lang="en-MY" dirty="0" smtClean="0"/>
              <a:t>Every </a:t>
            </a:r>
            <a:r>
              <a:rPr lang="en-MY" dirty="0"/>
              <a:t>time </a:t>
            </a:r>
            <a:r>
              <a:rPr lang="en-MY" dirty="0" smtClean="0"/>
              <a:t>user </a:t>
            </a:r>
            <a:r>
              <a:rPr lang="en-MY" dirty="0"/>
              <a:t>type in an input field in a React </a:t>
            </a:r>
            <a:r>
              <a:rPr lang="en-MY" dirty="0" smtClean="0"/>
              <a:t>UI it does not </a:t>
            </a:r>
            <a:r>
              <a:rPr lang="en-MY" dirty="0"/>
              <a:t>directly change the state of </a:t>
            </a:r>
            <a:r>
              <a:rPr lang="en-MY" dirty="0" smtClean="0"/>
              <a:t>the </a:t>
            </a:r>
            <a:r>
              <a:rPr lang="en-MY" dirty="0"/>
              <a:t>component. </a:t>
            </a:r>
            <a:endParaRPr lang="en-MY" dirty="0" smtClean="0"/>
          </a:p>
          <a:p>
            <a:pPr marL="457200" indent="-457200">
              <a:lnSpc>
                <a:spcPct val="150000"/>
              </a:lnSpc>
              <a:buFont typeface="+mj-lt"/>
              <a:buAutoNum type="arabicPeriod"/>
            </a:pPr>
            <a:r>
              <a:rPr lang="en-MY" dirty="0" smtClean="0"/>
              <a:t>Instead</a:t>
            </a:r>
            <a:r>
              <a:rPr lang="en-MY" dirty="0"/>
              <a:t>, it updates the data model, which causes the UI to be updated and the text you typed into the field appears in the field.</a:t>
            </a:r>
          </a:p>
        </p:txBody>
      </p:sp>
    </p:spTree>
    <p:extLst>
      <p:ext uri="{BB962C8B-B14F-4D97-AF65-F5344CB8AC3E}">
        <p14:creationId xmlns:p14="http://schemas.microsoft.com/office/powerpoint/2010/main" val="324893397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React and Virtual DOM</a:t>
            </a:r>
            <a:endParaRPr lang="en-MY" dirty="0"/>
          </a:p>
        </p:txBody>
      </p:sp>
      <p:sp>
        <p:nvSpPr>
          <p:cNvPr id="3" name="Content Placeholder 2"/>
          <p:cNvSpPr>
            <a:spLocks noGrp="1"/>
          </p:cNvSpPr>
          <p:nvPr>
            <p:ph idx="1"/>
          </p:nvPr>
        </p:nvSpPr>
        <p:spPr/>
        <p:txBody>
          <a:bodyPr>
            <a:normAutofit/>
          </a:bodyPr>
          <a:lstStyle/>
          <a:p>
            <a:pPr marL="0" indent="0">
              <a:lnSpc>
                <a:spcPct val="150000"/>
              </a:lnSpc>
              <a:buNone/>
            </a:pPr>
            <a:r>
              <a:rPr lang="en-MY" dirty="0" smtClean="0"/>
              <a:t>When ever </a:t>
            </a:r>
            <a:r>
              <a:rPr lang="en-MY" dirty="0"/>
              <a:t>the underlying data </a:t>
            </a:r>
            <a:r>
              <a:rPr lang="en-MY" dirty="0" smtClean="0"/>
              <a:t>changes the </a:t>
            </a:r>
            <a:r>
              <a:rPr lang="en-MY" dirty="0"/>
              <a:t>new Virtual DOM representation of the user interface is </a:t>
            </a:r>
            <a:r>
              <a:rPr lang="en-MY" dirty="0" smtClean="0"/>
              <a:t>created. React updates </a:t>
            </a:r>
            <a:r>
              <a:rPr lang="en-MY" dirty="0"/>
              <a:t>the browser’s DOM is a three-step </a:t>
            </a:r>
            <a:r>
              <a:rPr lang="en-MY" dirty="0" smtClean="0"/>
              <a:t>process.</a:t>
            </a:r>
            <a:endParaRPr lang="en-MY" dirty="0"/>
          </a:p>
          <a:p>
            <a:pPr marL="457200" indent="-457200">
              <a:lnSpc>
                <a:spcPct val="150000"/>
              </a:lnSpc>
              <a:buFont typeface="+mj-lt"/>
              <a:buAutoNum type="arabicPeriod"/>
            </a:pPr>
            <a:r>
              <a:rPr lang="en-MY" dirty="0" smtClean="0"/>
              <a:t>Whenever </a:t>
            </a:r>
            <a:r>
              <a:rPr lang="en-MY" dirty="0"/>
              <a:t>anything </a:t>
            </a:r>
            <a:r>
              <a:rPr lang="en-MY" dirty="0" smtClean="0"/>
              <a:t>changes </a:t>
            </a:r>
            <a:r>
              <a:rPr lang="en-MY" dirty="0"/>
              <a:t>the entire UI will be re-rendered in a Virtual DOM </a:t>
            </a:r>
            <a:r>
              <a:rPr lang="en-MY" dirty="0" smtClean="0"/>
              <a:t>representation.</a:t>
            </a:r>
          </a:p>
          <a:p>
            <a:pPr marL="457200" indent="-457200">
              <a:lnSpc>
                <a:spcPct val="150000"/>
              </a:lnSpc>
              <a:buFont typeface="+mj-lt"/>
              <a:buAutoNum type="arabicPeriod"/>
            </a:pPr>
            <a:r>
              <a:rPr lang="en-MY" dirty="0" smtClean="0"/>
              <a:t>Difference </a:t>
            </a:r>
            <a:r>
              <a:rPr lang="en-MY" dirty="0"/>
              <a:t>between the previous Virtual DOM representation and the new one will be </a:t>
            </a:r>
            <a:r>
              <a:rPr lang="en-MY" dirty="0" smtClean="0"/>
              <a:t>calculated.</a:t>
            </a:r>
          </a:p>
          <a:p>
            <a:pPr marL="457200" indent="-457200">
              <a:lnSpc>
                <a:spcPct val="150000"/>
              </a:lnSpc>
              <a:buFont typeface="+mj-lt"/>
              <a:buAutoNum type="arabicPeriod"/>
            </a:pPr>
            <a:r>
              <a:rPr lang="en-MY" dirty="0" smtClean="0"/>
              <a:t>The </a:t>
            </a:r>
            <a:r>
              <a:rPr lang="en-MY" dirty="0"/>
              <a:t>real DOM will be updated with what has actually changed. This is very much like applying a patch.</a:t>
            </a:r>
          </a:p>
        </p:txBody>
      </p:sp>
    </p:spTree>
    <p:extLst>
      <p:ext uri="{BB962C8B-B14F-4D97-AF65-F5344CB8AC3E}">
        <p14:creationId xmlns:p14="http://schemas.microsoft.com/office/powerpoint/2010/main" val="2697894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Include JavaScript</a:t>
            </a:r>
            <a:endParaRPr lang="en-MY" dirty="0"/>
          </a:p>
        </p:txBody>
      </p:sp>
      <p:sp>
        <p:nvSpPr>
          <p:cNvPr id="3" name="Content Placeholder 2"/>
          <p:cNvSpPr>
            <a:spLocks noGrp="1"/>
          </p:cNvSpPr>
          <p:nvPr>
            <p:ph sz="quarter" idx="1"/>
          </p:nvPr>
        </p:nvSpPr>
        <p:spPr/>
        <p:txBody>
          <a:bodyPr/>
          <a:lstStyle/>
          <a:p>
            <a:pPr marL="114300" indent="0">
              <a:lnSpc>
                <a:spcPct val="150000"/>
              </a:lnSpc>
              <a:buNone/>
            </a:pPr>
            <a:r>
              <a:rPr lang="en-MY" dirty="0"/>
              <a:t>There are two ways to include a JavaScript on web page</a:t>
            </a:r>
          </a:p>
          <a:p>
            <a:pPr marL="571500">
              <a:lnSpc>
                <a:spcPct val="150000"/>
              </a:lnSpc>
              <a:buFont typeface="+mj-lt"/>
              <a:buAutoNum type="arabicPeriod" startAt="2"/>
            </a:pPr>
            <a:r>
              <a:rPr lang="en-MY" u="sng" dirty="0"/>
              <a:t>Using an Inline Script</a:t>
            </a:r>
            <a:r>
              <a:rPr lang="en-MY" dirty="0"/>
              <a:t/>
            </a:r>
            <a:br>
              <a:rPr lang="en-MY" dirty="0"/>
            </a:br>
            <a:r>
              <a:rPr lang="en-MY" dirty="0"/>
              <a:t>This method is used when the reuse of script is not necessary.</a:t>
            </a:r>
            <a:br>
              <a:rPr lang="en-MY" dirty="0"/>
            </a:br>
            <a:r>
              <a:rPr lang="en-MY" dirty="0"/>
              <a:t>Simply for convenience</a:t>
            </a:r>
            <a:br>
              <a:rPr lang="en-MY" dirty="0"/>
            </a:br>
            <a:r>
              <a:rPr lang="en-MY" dirty="0"/>
              <a:t>Example</a:t>
            </a:r>
            <a:br>
              <a:rPr lang="en-MY" dirty="0"/>
            </a:br>
            <a:r>
              <a:rPr lang="en-MY" i="1" dirty="0">
                <a:cs typeface="Courier New" pitchFamily="49" charset="0"/>
              </a:rPr>
              <a:t>&lt;script&gt;</a:t>
            </a:r>
            <a:br>
              <a:rPr lang="en-MY" i="1" dirty="0">
                <a:cs typeface="Courier New" pitchFamily="49" charset="0"/>
              </a:rPr>
            </a:br>
            <a:r>
              <a:rPr lang="en-MY" i="1" dirty="0">
                <a:cs typeface="Courier New" pitchFamily="49" charset="0"/>
              </a:rPr>
              <a:t>	</a:t>
            </a:r>
            <a:r>
              <a:rPr lang="en-MY" i="1" dirty="0"/>
              <a:t> </a:t>
            </a:r>
            <a:r>
              <a:rPr lang="en-MY" i="1" dirty="0" err="1"/>
              <a:t>document.write</a:t>
            </a:r>
            <a:r>
              <a:rPr lang="en-MY" i="1" dirty="0">
                <a:cs typeface="Courier New" pitchFamily="49" charset="0"/>
              </a:rPr>
              <a:t>(“Hello”);</a:t>
            </a:r>
            <a:br>
              <a:rPr lang="en-MY" i="1" dirty="0">
                <a:cs typeface="Courier New" pitchFamily="49" charset="0"/>
              </a:rPr>
            </a:br>
            <a:r>
              <a:rPr lang="en-MY" i="1" dirty="0">
                <a:cs typeface="Courier New" pitchFamily="49" charset="0"/>
              </a:rPr>
              <a:t>&lt;/script&gt;</a:t>
            </a:r>
            <a:br>
              <a:rPr lang="en-MY" i="1" dirty="0">
                <a:cs typeface="Courier New" pitchFamily="49" charset="0"/>
              </a:rPr>
            </a:br>
            <a:r>
              <a:rPr lang="en-MY" dirty="0"/>
              <a:t>Scripts can be placed in the &lt;body&gt;, or in the &lt;head&gt; section of an HTML page, or in both.</a:t>
            </a:r>
            <a:endParaRPr lang="en-MY" i="1" dirty="0"/>
          </a:p>
        </p:txBody>
      </p:sp>
    </p:spTree>
    <p:extLst>
      <p:ext uri="{BB962C8B-B14F-4D97-AF65-F5344CB8AC3E}">
        <p14:creationId xmlns:p14="http://schemas.microsoft.com/office/powerpoint/2010/main" val="414683743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Features</a:t>
            </a:r>
            <a:endParaRPr lang="en-MY" dirty="0"/>
          </a:p>
        </p:txBody>
      </p:sp>
      <p:sp>
        <p:nvSpPr>
          <p:cNvPr id="3" name="Content Placeholder 2"/>
          <p:cNvSpPr>
            <a:spLocks noGrp="1"/>
          </p:cNvSpPr>
          <p:nvPr>
            <p:ph idx="1"/>
          </p:nvPr>
        </p:nvSpPr>
        <p:spPr/>
        <p:txBody>
          <a:bodyPr>
            <a:normAutofit/>
          </a:bodyPr>
          <a:lstStyle/>
          <a:p>
            <a:pPr marL="457200" indent="-457200">
              <a:lnSpc>
                <a:spcPct val="150000"/>
              </a:lnSpc>
              <a:buFont typeface="+mj-lt"/>
              <a:buAutoNum type="arabicPeriod"/>
            </a:pPr>
            <a:r>
              <a:rPr lang="en-MY" dirty="0"/>
              <a:t>Components − React is all about components. You need to think of everything as a component. This will help you maintain the code when working on larger scale projects.</a:t>
            </a:r>
          </a:p>
          <a:p>
            <a:pPr marL="457200" indent="-457200">
              <a:lnSpc>
                <a:spcPct val="150000"/>
              </a:lnSpc>
              <a:buFont typeface="+mj-lt"/>
              <a:buAutoNum type="arabicPeriod"/>
            </a:pPr>
            <a:r>
              <a:rPr lang="en-MY" dirty="0" smtClean="0"/>
              <a:t>JSX − JSX is JavaScript syntax extension. It isn't necessary to use JSX in React development, but it is recommended.</a:t>
            </a:r>
          </a:p>
          <a:p>
            <a:pPr marL="457200" indent="-457200">
              <a:lnSpc>
                <a:spcPct val="150000"/>
              </a:lnSpc>
              <a:buFont typeface="+mj-lt"/>
              <a:buAutoNum type="arabicPeriod"/>
            </a:pPr>
            <a:r>
              <a:rPr lang="en-MY" dirty="0" smtClean="0"/>
              <a:t>Unidirectional data flow and Flux − React implements one-way data flow which makes it easy to reason about your app. Flux is a pattern that helps keeping the data unidirectional.</a:t>
            </a:r>
          </a:p>
          <a:p>
            <a:pPr marL="457200" indent="-457200">
              <a:lnSpc>
                <a:spcPct val="150000"/>
              </a:lnSpc>
              <a:buFont typeface="+mj-lt"/>
              <a:buAutoNum type="arabicPeriod"/>
            </a:pPr>
            <a:r>
              <a:rPr lang="en-MY" dirty="0" smtClean="0"/>
              <a:t>License − React is licensed under the Facebook Inc. Documentation is licensed under CC BY 4.0.</a:t>
            </a:r>
          </a:p>
          <a:p>
            <a:pPr marL="457200" indent="-457200">
              <a:lnSpc>
                <a:spcPct val="150000"/>
              </a:lnSpc>
              <a:buFont typeface="+mj-lt"/>
              <a:buAutoNum type="arabicPeriod"/>
            </a:pPr>
            <a:endParaRPr lang="en-MY" dirty="0"/>
          </a:p>
        </p:txBody>
      </p:sp>
    </p:spTree>
    <p:extLst>
      <p:ext uri="{BB962C8B-B14F-4D97-AF65-F5344CB8AC3E}">
        <p14:creationId xmlns:p14="http://schemas.microsoft.com/office/powerpoint/2010/main" val="32272157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Advantages / Limitations</a:t>
            </a:r>
            <a:endParaRPr lang="en-MY" dirty="0"/>
          </a:p>
        </p:txBody>
      </p:sp>
      <p:sp>
        <p:nvSpPr>
          <p:cNvPr id="3" name="Content Placeholder 2"/>
          <p:cNvSpPr>
            <a:spLocks noGrp="1"/>
          </p:cNvSpPr>
          <p:nvPr>
            <p:ph idx="1"/>
          </p:nvPr>
        </p:nvSpPr>
        <p:spPr/>
        <p:txBody>
          <a:bodyPr>
            <a:normAutofit fontScale="92500"/>
          </a:bodyPr>
          <a:lstStyle/>
          <a:p>
            <a:pPr marL="0" indent="0">
              <a:lnSpc>
                <a:spcPct val="150000"/>
              </a:lnSpc>
              <a:buNone/>
            </a:pPr>
            <a:r>
              <a:rPr lang="en-MY" b="1" dirty="0" smtClean="0"/>
              <a:t>Advantages</a:t>
            </a:r>
          </a:p>
          <a:p>
            <a:pPr marL="457200" indent="-457200">
              <a:lnSpc>
                <a:spcPct val="150000"/>
              </a:lnSpc>
              <a:buFont typeface="+mj-lt"/>
              <a:buAutoNum type="arabicPeriod"/>
            </a:pPr>
            <a:r>
              <a:rPr lang="en-MY" dirty="0" smtClean="0"/>
              <a:t>React uses a virtual DOM which is a JavaScript object. The JavaScript virtual DOM is faster than the regular DOM.</a:t>
            </a:r>
          </a:p>
          <a:p>
            <a:pPr marL="457200" indent="-457200">
              <a:lnSpc>
                <a:spcPct val="150000"/>
              </a:lnSpc>
              <a:buFont typeface="+mj-lt"/>
              <a:buAutoNum type="arabicPeriod"/>
            </a:pPr>
            <a:r>
              <a:rPr lang="en-MY" dirty="0" smtClean="0"/>
              <a:t>React is used on client and server side as well as with other frameworks.</a:t>
            </a:r>
          </a:p>
          <a:p>
            <a:pPr marL="457200" indent="-457200">
              <a:lnSpc>
                <a:spcPct val="150000"/>
              </a:lnSpc>
              <a:buFont typeface="+mj-lt"/>
              <a:buAutoNum type="arabicPeriod"/>
            </a:pPr>
            <a:r>
              <a:rPr lang="en-MY" dirty="0" smtClean="0"/>
              <a:t>Component and data patterns improve the readability of the code which helps to maintain larger apps.</a:t>
            </a:r>
          </a:p>
          <a:p>
            <a:pPr marL="0" indent="0">
              <a:lnSpc>
                <a:spcPct val="150000"/>
              </a:lnSpc>
              <a:buNone/>
            </a:pPr>
            <a:r>
              <a:rPr lang="en-MY" b="1" dirty="0" smtClean="0"/>
              <a:t>Limitations</a:t>
            </a:r>
          </a:p>
          <a:p>
            <a:pPr marL="457200" indent="-457200">
              <a:lnSpc>
                <a:spcPct val="150000"/>
              </a:lnSpc>
              <a:buFont typeface="+mj-lt"/>
              <a:buAutoNum type="arabicPeriod"/>
            </a:pPr>
            <a:r>
              <a:rPr lang="en-MY" dirty="0"/>
              <a:t>React covers only </a:t>
            </a:r>
            <a:r>
              <a:rPr lang="en-MY" dirty="0" smtClean="0"/>
              <a:t>view layer, </a:t>
            </a:r>
            <a:r>
              <a:rPr lang="en-MY" dirty="0"/>
              <a:t>hence developers still need to choose other technologies to get a complete tooling set for development.</a:t>
            </a:r>
          </a:p>
          <a:p>
            <a:pPr marL="457200" indent="-457200">
              <a:lnSpc>
                <a:spcPct val="150000"/>
              </a:lnSpc>
              <a:buFont typeface="+mj-lt"/>
              <a:buAutoNum type="arabicPeriod"/>
            </a:pPr>
            <a:r>
              <a:rPr lang="en-MY" dirty="0"/>
              <a:t>Uses inline Templating and </a:t>
            </a:r>
            <a:r>
              <a:rPr lang="en-MY" dirty="0" smtClean="0"/>
              <a:t>JSX not preferred by developers.</a:t>
            </a:r>
          </a:p>
          <a:p>
            <a:pPr marL="457200" indent="-457200">
              <a:lnSpc>
                <a:spcPct val="150000"/>
              </a:lnSpc>
              <a:buFont typeface="+mj-lt"/>
              <a:buAutoNum type="arabicPeriod"/>
            </a:pPr>
            <a:endParaRPr lang="en-MY" dirty="0"/>
          </a:p>
        </p:txBody>
      </p:sp>
    </p:spTree>
    <p:extLst>
      <p:ext uri="{BB962C8B-B14F-4D97-AF65-F5344CB8AC3E}">
        <p14:creationId xmlns:p14="http://schemas.microsoft.com/office/powerpoint/2010/main" val="336140443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Environment Setup</a:t>
            </a:r>
            <a:endParaRPr lang="en-MY" dirty="0"/>
          </a:p>
        </p:txBody>
      </p:sp>
      <p:sp>
        <p:nvSpPr>
          <p:cNvPr id="3" name="Text Placeholder 2"/>
          <p:cNvSpPr>
            <a:spLocks noGrp="1"/>
          </p:cNvSpPr>
          <p:nvPr>
            <p:ph type="body" idx="1"/>
          </p:nvPr>
        </p:nvSpPr>
        <p:spPr/>
        <p:txBody>
          <a:bodyPr/>
          <a:lstStyle/>
          <a:p>
            <a:endParaRPr lang="en-MY"/>
          </a:p>
        </p:txBody>
      </p:sp>
    </p:spTree>
    <p:extLst>
      <p:ext uri="{BB962C8B-B14F-4D97-AF65-F5344CB8AC3E}">
        <p14:creationId xmlns:p14="http://schemas.microsoft.com/office/powerpoint/2010/main" val="322668480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err="1" smtClean="0"/>
              <a:t>NodeJS</a:t>
            </a:r>
            <a:r>
              <a:rPr lang="en-MY" dirty="0" smtClean="0"/>
              <a:t> Installation</a:t>
            </a:r>
            <a:endParaRPr lang="en-MY" dirty="0"/>
          </a:p>
        </p:txBody>
      </p:sp>
      <p:sp>
        <p:nvSpPr>
          <p:cNvPr id="3" name="Content Placeholder 2"/>
          <p:cNvSpPr>
            <a:spLocks noGrp="1"/>
          </p:cNvSpPr>
          <p:nvPr>
            <p:ph idx="1"/>
          </p:nvPr>
        </p:nvSpPr>
        <p:spPr>
          <a:xfrm>
            <a:off x="457200" y="1412776"/>
            <a:ext cx="8229600" cy="2520280"/>
          </a:xfrm>
        </p:spPr>
        <p:txBody>
          <a:bodyPr>
            <a:normAutofit/>
          </a:bodyPr>
          <a:lstStyle/>
          <a:p>
            <a:pPr marL="457200" indent="-457200">
              <a:lnSpc>
                <a:spcPct val="150000"/>
              </a:lnSpc>
              <a:buFont typeface="+mj-lt"/>
              <a:buAutoNum type="arabicPeriod"/>
            </a:pPr>
            <a:r>
              <a:rPr lang="en-MY" dirty="0" smtClean="0"/>
              <a:t>Let us set up an environment for React development. </a:t>
            </a:r>
          </a:p>
          <a:p>
            <a:pPr marL="457200" indent="-457200">
              <a:lnSpc>
                <a:spcPct val="150000"/>
              </a:lnSpc>
              <a:buFont typeface="+mj-lt"/>
              <a:buAutoNum type="arabicPeriod"/>
            </a:pPr>
            <a:r>
              <a:rPr lang="en-MY" dirty="0" smtClean="0"/>
              <a:t>There are many steps involved but this will help to speed up the development process later. </a:t>
            </a:r>
          </a:p>
          <a:p>
            <a:pPr marL="457200" indent="-457200">
              <a:lnSpc>
                <a:spcPct val="150000"/>
              </a:lnSpc>
              <a:buFont typeface="+mj-lt"/>
              <a:buAutoNum type="arabicPeriod"/>
            </a:pPr>
            <a:r>
              <a:rPr lang="en-MY" dirty="0" smtClean="0"/>
              <a:t>To do the procedure let us </a:t>
            </a:r>
            <a:r>
              <a:rPr lang="en-MY" dirty="0" err="1" smtClean="0"/>
              <a:t>intall</a:t>
            </a:r>
            <a:r>
              <a:rPr lang="en-MY" dirty="0" smtClean="0"/>
              <a:t> </a:t>
            </a:r>
            <a:r>
              <a:rPr lang="en-MY" b="1" dirty="0" err="1" smtClean="0"/>
              <a:t>NodeJS</a:t>
            </a:r>
            <a:r>
              <a:rPr lang="en-MY" dirty="0" smtClean="0"/>
              <a:t>.</a:t>
            </a:r>
            <a:endParaRPr lang="en-MY" dirty="0"/>
          </a:p>
        </p:txBody>
      </p:sp>
      <p:graphicFrame>
        <p:nvGraphicFramePr>
          <p:cNvPr id="4" name="Table 3"/>
          <p:cNvGraphicFramePr>
            <a:graphicFrameLocks noGrp="1"/>
          </p:cNvGraphicFramePr>
          <p:nvPr>
            <p:extLst>
              <p:ext uri="{D42A27DB-BD31-4B8C-83A1-F6EECF244321}">
                <p14:modId xmlns:p14="http://schemas.microsoft.com/office/powerpoint/2010/main" val="2752945029"/>
              </p:ext>
            </p:extLst>
          </p:nvPr>
        </p:nvGraphicFramePr>
        <p:xfrm>
          <a:off x="467544" y="4149080"/>
          <a:ext cx="8208912" cy="2194560"/>
        </p:xfrm>
        <a:graphic>
          <a:graphicData uri="http://schemas.openxmlformats.org/drawingml/2006/table">
            <a:tbl>
              <a:tblPr/>
              <a:tblGrid>
                <a:gridCol w="8208912"/>
              </a:tblGrid>
              <a:tr h="0">
                <a:tc>
                  <a:txBody>
                    <a:bodyPr/>
                    <a:lstStyle/>
                    <a:p>
                      <a:pPr algn="ctr">
                        <a:lnSpc>
                          <a:spcPct val="150000"/>
                        </a:lnSpc>
                      </a:pPr>
                      <a:r>
                        <a:rPr lang="en-MY" sz="2200" dirty="0">
                          <a:effectLst/>
                        </a:rPr>
                        <a:t>Software &amp; 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nSpc>
                          <a:spcPct val="150000"/>
                        </a:lnSpc>
                      </a:pPr>
                      <a:r>
                        <a:rPr lang="en-MY" sz="2200" b="1" dirty="0" err="1"/>
                        <a:t>NodeJS</a:t>
                      </a:r>
                      <a:r>
                        <a:rPr lang="en-MY" sz="2200" b="1" dirty="0"/>
                        <a:t> and NPM</a:t>
                      </a:r>
                      <a:endParaRPr lang="en-MY" sz="2200" dirty="0"/>
                    </a:p>
                    <a:p>
                      <a:pPr>
                        <a:lnSpc>
                          <a:spcPct val="150000"/>
                        </a:lnSpc>
                      </a:pPr>
                      <a:r>
                        <a:rPr lang="en-MY" sz="2200" dirty="0" err="1"/>
                        <a:t>NodeJS</a:t>
                      </a:r>
                      <a:r>
                        <a:rPr lang="en-MY" sz="2200" dirty="0"/>
                        <a:t> is the platform needed for the ReactJS development. </a:t>
                      </a:r>
                      <a:r>
                        <a:rPr lang="en-MY" sz="2200" dirty="0" smtClean="0"/>
                        <a:t>Download the MSI</a:t>
                      </a:r>
                      <a:r>
                        <a:rPr lang="en-MY" sz="2200" baseline="0" dirty="0" smtClean="0"/>
                        <a:t> from </a:t>
                      </a:r>
                      <a:r>
                        <a:rPr lang="en-MY" sz="2200" dirty="0" err="1" smtClean="0">
                          <a:hlinkClick r:id="rId2"/>
                        </a:rPr>
                        <a:t>NodeJS</a:t>
                      </a:r>
                      <a:endParaRPr lang="en-MY" sz="2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250533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err="1" smtClean="0"/>
              <a:t>NodeJS</a:t>
            </a:r>
            <a:r>
              <a:rPr lang="en-MY" dirty="0" smtClean="0"/>
              <a:t> Installation</a:t>
            </a:r>
            <a:endParaRPr lang="en-MY" dirty="0"/>
          </a:p>
        </p:txBody>
      </p:sp>
      <p:sp>
        <p:nvSpPr>
          <p:cNvPr id="3" name="Content Placeholder 2"/>
          <p:cNvSpPr>
            <a:spLocks noGrp="1"/>
          </p:cNvSpPr>
          <p:nvPr>
            <p:ph idx="1"/>
          </p:nvPr>
        </p:nvSpPr>
        <p:spPr>
          <a:xfrm>
            <a:off x="385192" y="1268760"/>
            <a:ext cx="8435280" cy="5328592"/>
          </a:xfrm>
        </p:spPr>
        <p:txBody>
          <a:bodyPr>
            <a:normAutofit lnSpcReduction="10000"/>
          </a:bodyPr>
          <a:lstStyle/>
          <a:p>
            <a:pPr marL="0" indent="0">
              <a:lnSpc>
                <a:spcPct val="150000"/>
              </a:lnSpc>
              <a:buNone/>
            </a:pPr>
            <a:r>
              <a:rPr lang="en-MY" b="1" dirty="0"/>
              <a:t>Installation on Windows</a:t>
            </a:r>
          </a:p>
          <a:p>
            <a:pPr>
              <a:lnSpc>
                <a:spcPct val="150000"/>
              </a:lnSpc>
            </a:pPr>
            <a:r>
              <a:rPr lang="en-MY" dirty="0" smtClean="0"/>
              <a:t>Double click the </a:t>
            </a:r>
            <a:r>
              <a:rPr lang="en-MY" dirty="0"/>
              <a:t>MSI file </a:t>
            </a:r>
            <a:r>
              <a:rPr lang="en-MY" dirty="0" smtClean="0"/>
              <a:t>and install </a:t>
            </a:r>
            <a:r>
              <a:rPr lang="en-MY" dirty="0"/>
              <a:t>the Node.js. </a:t>
            </a:r>
            <a:endParaRPr lang="en-MY" dirty="0" smtClean="0"/>
          </a:p>
          <a:p>
            <a:pPr>
              <a:lnSpc>
                <a:spcPct val="150000"/>
              </a:lnSpc>
            </a:pPr>
            <a:r>
              <a:rPr lang="en-MY" dirty="0" smtClean="0"/>
              <a:t>The </a:t>
            </a:r>
            <a:r>
              <a:rPr lang="en-MY" dirty="0"/>
              <a:t>installer </a:t>
            </a:r>
            <a:r>
              <a:rPr lang="en-MY" dirty="0" smtClean="0"/>
              <a:t>installs Node.js in </a:t>
            </a:r>
            <a:r>
              <a:rPr lang="en-MY" dirty="0"/>
              <a:t>C:\Program Files\</a:t>
            </a:r>
            <a:r>
              <a:rPr lang="en-MY" dirty="0" err="1"/>
              <a:t>nodejs</a:t>
            </a:r>
            <a:r>
              <a:rPr lang="en-MY" dirty="0"/>
              <a:t>. </a:t>
            </a:r>
            <a:endParaRPr lang="en-MY" dirty="0" smtClean="0"/>
          </a:p>
          <a:p>
            <a:pPr>
              <a:lnSpc>
                <a:spcPct val="150000"/>
              </a:lnSpc>
            </a:pPr>
            <a:r>
              <a:rPr lang="en-MY" dirty="0" smtClean="0"/>
              <a:t>Installer set "C</a:t>
            </a:r>
            <a:r>
              <a:rPr lang="en-MY" dirty="0"/>
              <a:t>:\Program Files\</a:t>
            </a:r>
            <a:r>
              <a:rPr lang="en-MY" dirty="0" err="1"/>
              <a:t>nodejs</a:t>
            </a:r>
            <a:r>
              <a:rPr lang="en-MY" dirty="0"/>
              <a:t>\bin </a:t>
            </a:r>
            <a:r>
              <a:rPr lang="en-MY" dirty="0" smtClean="0"/>
              <a:t>directory" </a:t>
            </a:r>
            <a:r>
              <a:rPr lang="en-MY" dirty="0"/>
              <a:t>in </a:t>
            </a:r>
            <a:r>
              <a:rPr lang="en-MY" dirty="0" smtClean="0"/>
              <a:t>PATH variable</a:t>
            </a:r>
            <a:r>
              <a:rPr lang="en-MY" dirty="0"/>
              <a:t>. </a:t>
            </a:r>
            <a:endParaRPr lang="en-MY" dirty="0" smtClean="0"/>
          </a:p>
          <a:p>
            <a:pPr>
              <a:lnSpc>
                <a:spcPct val="150000"/>
              </a:lnSpc>
            </a:pPr>
            <a:r>
              <a:rPr lang="en-MY" dirty="0" smtClean="0"/>
              <a:t>Restart </a:t>
            </a:r>
            <a:r>
              <a:rPr lang="en-MY" dirty="0"/>
              <a:t>any open command prompts for the change to take effect.</a:t>
            </a:r>
          </a:p>
          <a:p>
            <a:pPr marL="0" indent="0">
              <a:lnSpc>
                <a:spcPct val="150000"/>
              </a:lnSpc>
              <a:buNone/>
            </a:pPr>
            <a:r>
              <a:rPr lang="en-MY" b="1" dirty="0"/>
              <a:t>Verify installation: Executing a File</a:t>
            </a:r>
          </a:p>
          <a:p>
            <a:pPr>
              <a:lnSpc>
                <a:spcPct val="150000"/>
              </a:lnSpc>
            </a:pPr>
            <a:r>
              <a:rPr lang="en-MY" dirty="0"/>
              <a:t>Create a </a:t>
            </a:r>
            <a:r>
              <a:rPr lang="en-MY" dirty="0" err="1"/>
              <a:t>js</a:t>
            </a:r>
            <a:r>
              <a:rPr lang="en-MY" dirty="0"/>
              <a:t> </a:t>
            </a:r>
            <a:r>
              <a:rPr lang="en-MY" dirty="0" smtClean="0"/>
              <a:t>file named </a:t>
            </a:r>
            <a:r>
              <a:rPr lang="en-MY" b="1" dirty="0"/>
              <a:t>main.js</a:t>
            </a:r>
            <a:r>
              <a:rPr lang="en-MY" dirty="0"/>
              <a:t> on </a:t>
            </a:r>
            <a:r>
              <a:rPr lang="en-MY" dirty="0" smtClean="0"/>
              <a:t>the </a:t>
            </a:r>
            <a:r>
              <a:rPr lang="en-MY" dirty="0"/>
              <a:t>machine </a:t>
            </a:r>
            <a:r>
              <a:rPr lang="en-MY" dirty="0" smtClean="0"/>
              <a:t>with the code </a:t>
            </a:r>
            <a:br>
              <a:rPr lang="en-MY" dirty="0" smtClean="0"/>
            </a:br>
            <a:r>
              <a:rPr lang="en-MY" dirty="0" smtClean="0"/>
              <a:t>console.log</a:t>
            </a:r>
            <a:r>
              <a:rPr lang="en-MY" dirty="0"/>
              <a:t>("Hello, World!") </a:t>
            </a:r>
            <a:endParaRPr lang="en-MY" dirty="0" smtClean="0"/>
          </a:p>
          <a:p>
            <a:pPr>
              <a:lnSpc>
                <a:spcPct val="150000"/>
              </a:lnSpc>
            </a:pPr>
            <a:r>
              <a:rPr lang="en-MY" dirty="0" smtClean="0"/>
              <a:t>Execute </a:t>
            </a:r>
            <a:r>
              <a:rPr lang="en-MY" dirty="0"/>
              <a:t>main.js file using </a:t>
            </a:r>
            <a:r>
              <a:rPr lang="en-MY" dirty="0" smtClean="0"/>
              <a:t>the command  &gt;&gt; </a:t>
            </a:r>
            <a:r>
              <a:rPr lang="en-MY" dirty="0"/>
              <a:t>node main.js </a:t>
            </a:r>
            <a:endParaRPr lang="en-MY" dirty="0" smtClean="0"/>
          </a:p>
          <a:p>
            <a:pPr>
              <a:lnSpc>
                <a:spcPct val="150000"/>
              </a:lnSpc>
            </a:pPr>
            <a:r>
              <a:rPr lang="en-MY" dirty="0" smtClean="0"/>
              <a:t>This </a:t>
            </a:r>
            <a:r>
              <a:rPr lang="en-MY" dirty="0"/>
              <a:t>should produce the following </a:t>
            </a:r>
            <a:r>
              <a:rPr lang="en-MY" dirty="0" smtClean="0"/>
              <a:t>result:  Hello</a:t>
            </a:r>
            <a:r>
              <a:rPr lang="en-MY" dirty="0"/>
              <a:t>, World! </a:t>
            </a:r>
          </a:p>
        </p:txBody>
      </p:sp>
    </p:spTree>
    <p:extLst>
      <p:ext uri="{BB962C8B-B14F-4D97-AF65-F5344CB8AC3E}">
        <p14:creationId xmlns:p14="http://schemas.microsoft.com/office/powerpoint/2010/main" val="20241343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Environment Setup</a:t>
            </a:r>
            <a:endParaRPr lang="en-MY" dirty="0"/>
          </a:p>
        </p:txBody>
      </p:sp>
      <p:sp>
        <p:nvSpPr>
          <p:cNvPr id="3" name="Content Placeholder 2"/>
          <p:cNvSpPr>
            <a:spLocks noGrp="1"/>
          </p:cNvSpPr>
          <p:nvPr>
            <p:ph idx="1"/>
          </p:nvPr>
        </p:nvSpPr>
        <p:spPr/>
        <p:txBody>
          <a:bodyPr>
            <a:normAutofit lnSpcReduction="10000"/>
          </a:bodyPr>
          <a:lstStyle/>
          <a:p>
            <a:pPr marL="457200" indent="-457200">
              <a:lnSpc>
                <a:spcPct val="150000"/>
              </a:lnSpc>
              <a:buFont typeface="+mj-lt"/>
              <a:buAutoNum type="arabicPeriod"/>
            </a:pPr>
            <a:r>
              <a:rPr lang="en-MY" dirty="0" smtClean="0"/>
              <a:t>Best way to create a React App is using the "create-react-app" cli. </a:t>
            </a:r>
          </a:p>
          <a:p>
            <a:pPr marL="457200" indent="-457200">
              <a:lnSpc>
                <a:spcPct val="150000"/>
              </a:lnSpc>
              <a:buFont typeface="+mj-lt"/>
              <a:buAutoNum type="arabicPeriod"/>
            </a:pPr>
            <a:r>
              <a:rPr lang="en-MY" dirty="0"/>
              <a:t>The </a:t>
            </a:r>
            <a:r>
              <a:rPr lang="en-MY" dirty="0" smtClean="0"/>
              <a:t>"create-react-app" method sets </a:t>
            </a:r>
            <a:r>
              <a:rPr lang="en-MY" dirty="0"/>
              <a:t>up </a:t>
            </a:r>
            <a:r>
              <a:rPr lang="en-MY" dirty="0" smtClean="0"/>
              <a:t>the </a:t>
            </a:r>
            <a:r>
              <a:rPr lang="en-MY" dirty="0"/>
              <a:t>development environment so that </a:t>
            </a:r>
            <a:r>
              <a:rPr lang="en-MY" dirty="0" smtClean="0"/>
              <a:t>developer </a:t>
            </a:r>
            <a:r>
              <a:rPr lang="en-MY" dirty="0"/>
              <a:t>can use the latest JavaScript features, provides a nice developer experience, and optimizes </a:t>
            </a:r>
            <a:r>
              <a:rPr lang="en-MY" dirty="0" smtClean="0"/>
              <a:t>the </a:t>
            </a:r>
            <a:r>
              <a:rPr lang="en-MY" dirty="0"/>
              <a:t>app for production. </a:t>
            </a:r>
            <a:endParaRPr lang="en-MY" dirty="0" smtClean="0"/>
          </a:p>
          <a:p>
            <a:pPr marL="457200" indent="-457200">
              <a:lnSpc>
                <a:spcPct val="150000"/>
              </a:lnSpc>
              <a:buFont typeface="+mj-lt"/>
              <a:buAutoNum type="arabicPeriod"/>
            </a:pPr>
            <a:r>
              <a:rPr lang="en-MY" dirty="0" smtClean="0"/>
              <a:t>To install the </a:t>
            </a:r>
            <a:r>
              <a:rPr lang="en-MY" dirty="0"/>
              <a:t>cli </a:t>
            </a:r>
            <a:r>
              <a:rPr lang="en-MY" dirty="0" smtClean="0"/>
              <a:t>"create-react-app" must have Node </a:t>
            </a:r>
            <a:r>
              <a:rPr lang="en-MY" dirty="0"/>
              <a:t>&gt;= </a:t>
            </a:r>
            <a:r>
              <a:rPr lang="en-MY" dirty="0" smtClean="0"/>
              <a:t>6.</a:t>
            </a:r>
          </a:p>
          <a:p>
            <a:pPr marL="457200" indent="-457200">
              <a:lnSpc>
                <a:spcPct val="150000"/>
              </a:lnSpc>
              <a:buFont typeface="+mj-lt"/>
              <a:buAutoNum type="arabicPeriod"/>
            </a:pPr>
            <a:r>
              <a:rPr lang="en-MY" dirty="0" smtClean="0"/>
              <a:t>Let us install create-react-app cli using the following command</a:t>
            </a:r>
            <a:br>
              <a:rPr lang="en-MY" dirty="0" smtClean="0"/>
            </a:br>
            <a:r>
              <a:rPr lang="en-MY" b="1" dirty="0" err="1" smtClean="0"/>
              <a:t>npm</a:t>
            </a:r>
            <a:r>
              <a:rPr lang="en-MY" b="1" dirty="0" smtClean="0"/>
              <a:t> install –g create-react-app</a:t>
            </a:r>
          </a:p>
          <a:p>
            <a:pPr marL="457200" indent="-457200">
              <a:lnSpc>
                <a:spcPct val="150000"/>
              </a:lnSpc>
              <a:buFont typeface="+mj-lt"/>
              <a:buAutoNum type="arabicPeriod"/>
            </a:pPr>
            <a:r>
              <a:rPr lang="en-MY" dirty="0" smtClean="0"/>
              <a:t>Let us create a React Application using the following command</a:t>
            </a:r>
            <a:br>
              <a:rPr lang="en-MY" dirty="0" smtClean="0"/>
            </a:br>
            <a:r>
              <a:rPr lang="en-MY" b="1" dirty="0" smtClean="0"/>
              <a:t>create-react-app customer</a:t>
            </a:r>
          </a:p>
        </p:txBody>
      </p:sp>
    </p:spTree>
    <p:extLst>
      <p:ext uri="{BB962C8B-B14F-4D97-AF65-F5344CB8AC3E}">
        <p14:creationId xmlns:p14="http://schemas.microsoft.com/office/powerpoint/2010/main" val="3376449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Environment Setup</a:t>
            </a:r>
            <a:endParaRPr lang="en-MY" dirty="0"/>
          </a:p>
        </p:txBody>
      </p:sp>
      <p:sp>
        <p:nvSpPr>
          <p:cNvPr id="3" name="Content Placeholder 2"/>
          <p:cNvSpPr>
            <a:spLocks noGrp="1"/>
          </p:cNvSpPr>
          <p:nvPr>
            <p:ph idx="1"/>
          </p:nvPr>
        </p:nvSpPr>
        <p:spPr/>
        <p:txBody>
          <a:bodyPr>
            <a:normAutofit/>
          </a:bodyPr>
          <a:lstStyle/>
          <a:p>
            <a:pPr marL="0" indent="0">
              <a:lnSpc>
                <a:spcPct val="150000"/>
              </a:lnSpc>
              <a:buNone/>
            </a:pPr>
            <a:r>
              <a:rPr lang="en-MY" dirty="0" smtClean="0"/>
              <a:t>"Create </a:t>
            </a:r>
            <a:r>
              <a:rPr lang="en-MY" dirty="0"/>
              <a:t>React </a:t>
            </a:r>
            <a:r>
              <a:rPr lang="en-MY" dirty="0" smtClean="0"/>
              <a:t>App" uses </a:t>
            </a:r>
            <a:r>
              <a:rPr lang="en-MY" dirty="0"/>
              <a:t>build tools </a:t>
            </a:r>
            <a:r>
              <a:rPr lang="en-MY" dirty="0" smtClean="0"/>
              <a:t>like Babel and </a:t>
            </a:r>
            <a:r>
              <a:rPr lang="en-MY" dirty="0" err="1" smtClean="0"/>
              <a:t>webpack</a:t>
            </a:r>
            <a:r>
              <a:rPr lang="en-MY" dirty="0" smtClean="0"/>
              <a:t> under </a:t>
            </a:r>
            <a:r>
              <a:rPr lang="en-MY" dirty="0"/>
              <a:t>the hood, but works with zero </a:t>
            </a:r>
            <a:r>
              <a:rPr lang="en-MY" dirty="0" smtClean="0"/>
              <a:t>configuration. To run the application use the following code</a:t>
            </a:r>
          </a:p>
          <a:p>
            <a:pPr marL="0" indent="0">
              <a:lnSpc>
                <a:spcPct val="150000"/>
              </a:lnSpc>
              <a:buNone/>
            </a:pPr>
            <a:r>
              <a:rPr lang="en-MY" b="1" dirty="0"/>
              <a:t>cd </a:t>
            </a:r>
            <a:r>
              <a:rPr lang="en-MY" b="1" dirty="0" smtClean="0"/>
              <a:t>customer </a:t>
            </a:r>
          </a:p>
          <a:p>
            <a:pPr marL="0" indent="0">
              <a:lnSpc>
                <a:spcPct val="150000"/>
              </a:lnSpc>
              <a:buNone/>
            </a:pPr>
            <a:r>
              <a:rPr lang="en-MY" b="1" dirty="0" err="1" smtClean="0"/>
              <a:t>npm</a:t>
            </a:r>
            <a:r>
              <a:rPr lang="en-MY" b="1" dirty="0" smtClean="0"/>
              <a:t> start</a:t>
            </a:r>
          </a:p>
          <a:p>
            <a:pPr marL="0" indent="0">
              <a:lnSpc>
                <a:spcPct val="150000"/>
              </a:lnSpc>
              <a:buNone/>
            </a:pPr>
            <a:r>
              <a:rPr lang="en-MY" dirty="0" smtClean="0"/>
              <a:t>Once the application is ready </a:t>
            </a:r>
            <a:r>
              <a:rPr lang="en-MY" dirty="0"/>
              <a:t>to deploy </a:t>
            </a:r>
            <a:r>
              <a:rPr lang="en-MY" dirty="0" smtClean="0"/>
              <a:t>for </a:t>
            </a:r>
            <a:r>
              <a:rPr lang="en-MY" dirty="0"/>
              <a:t>production, </a:t>
            </a:r>
            <a:r>
              <a:rPr lang="en-MY" dirty="0" smtClean="0"/>
              <a:t>run the following command</a:t>
            </a:r>
          </a:p>
          <a:p>
            <a:pPr marL="0" indent="0">
              <a:lnSpc>
                <a:spcPct val="150000"/>
              </a:lnSpc>
              <a:buNone/>
            </a:pPr>
            <a:r>
              <a:rPr lang="en-MY" b="1" dirty="0" err="1" smtClean="0"/>
              <a:t>npm</a:t>
            </a:r>
            <a:r>
              <a:rPr lang="en-MY" b="1" dirty="0" smtClean="0"/>
              <a:t> </a:t>
            </a:r>
            <a:r>
              <a:rPr lang="en-MY" b="1" dirty="0"/>
              <a:t>run build </a:t>
            </a:r>
            <a:endParaRPr lang="en-MY" b="1" dirty="0" smtClean="0"/>
          </a:p>
          <a:p>
            <a:pPr marL="0" indent="0">
              <a:lnSpc>
                <a:spcPct val="150000"/>
              </a:lnSpc>
              <a:buNone/>
            </a:pPr>
            <a:r>
              <a:rPr lang="en-MY" dirty="0" smtClean="0"/>
              <a:t>This will </a:t>
            </a:r>
            <a:r>
              <a:rPr lang="en-MY" dirty="0"/>
              <a:t>create an optimized build of </a:t>
            </a:r>
            <a:r>
              <a:rPr lang="en-MY" dirty="0" smtClean="0"/>
              <a:t>the </a:t>
            </a:r>
            <a:r>
              <a:rPr lang="en-MY" dirty="0"/>
              <a:t>app in the build folder. </a:t>
            </a:r>
          </a:p>
        </p:txBody>
      </p:sp>
    </p:spTree>
    <p:extLst>
      <p:ext uri="{BB962C8B-B14F-4D97-AF65-F5344CB8AC3E}">
        <p14:creationId xmlns:p14="http://schemas.microsoft.com/office/powerpoint/2010/main" val="39243158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Explore the Boilerplate</a:t>
            </a:r>
            <a:endParaRPr lang="en-MY" dirty="0"/>
          </a:p>
        </p:txBody>
      </p:sp>
      <p:sp>
        <p:nvSpPr>
          <p:cNvPr id="3" name="Content Placeholder 2"/>
          <p:cNvSpPr>
            <a:spLocks noGrp="1"/>
          </p:cNvSpPr>
          <p:nvPr>
            <p:ph idx="1"/>
          </p:nvPr>
        </p:nvSpPr>
        <p:spPr/>
        <p:txBody>
          <a:bodyPr>
            <a:normAutofit lnSpcReduction="10000"/>
          </a:bodyPr>
          <a:lstStyle/>
          <a:p>
            <a:pPr marL="457200" indent="-457200">
              <a:lnSpc>
                <a:spcPct val="150000"/>
              </a:lnSpc>
              <a:buFont typeface="+mj-lt"/>
              <a:buAutoNum type="arabicPeriod"/>
            </a:pPr>
            <a:r>
              <a:rPr lang="en-MY" dirty="0" smtClean="0"/>
              <a:t>Move into the project folder using the following command</a:t>
            </a:r>
            <a:br>
              <a:rPr lang="en-MY" dirty="0" smtClean="0"/>
            </a:br>
            <a:r>
              <a:rPr lang="en-MY" dirty="0" smtClean="0"/>
              <a:t>cd customer</a:t>
            </a:r>
          </a:p>
          <a:p>
            <a:pPr marL="457200" indent="-457200">
              <a:lnSpc>
                <a:spcPct val="150000"/>
              </a:lnSpc>
              <a:buFont typeface="+mj-lt"/>
              <a:buAutoNum type="arabicPeriod"/>
            </a:pPr>
            <a:r>
              <a:rPr lang="en-MY" dirty="0" smtClean="0"/>
              <a:t>Let us open the folder using the software visual studio code.</a:t>
            </a:r>
          </a:p>
          <a:p>
            <a:pPr marL="457200" indent="-457200">
              <a:lnSpc>
                <a:spcPct val="150000"/>
              </a:lnSpc>
              <a:buFont typeface="+mj-lt"/>
              <a:buAutoNum type="arabicPeriod"/>
            </a:pPr>
            <a:r>
              <a:rPr lang="en-MY" dirty="0" smtClean="0"/>
              <a:t>The customer folder has the following 3 folders</a:t>
            </a:r>
          </a:p>
          <a:p>
            <a:pPr marL="857250" lvl="1" indent="-457200">
              <a:lnSpc>
                <a:spcPct val="150000"/>
              </a:lnSpc>
            </a:pPr>
            <a:r>
              <a:rPr lang="en-MY" dirty="0" err="1" smtClean="0"/>
              <a:t>node_modules</a:t>
            </a:r>
            <a:r>
              <a:rPr lang="en-MY" dirty="0" smtClean="0"/>
              <a:t> =&gt; Dependency libraries</a:t>
            </a:r>
          </a:p>
          <a:p>
            <a:pPr marL="857250" lvl="1" indent="-457200">
              <a:lnSpc>
                <a:spcPct val="150000"/>
              </a:lnSpc>
            </a:pPr>
            <a:r>
              <a:rPr lang="en-MY" dirty="0" smtClean="0"/>
              <a:t>public =&gt; This folder has the index.html file</a:t>
            </a:r>
          </a:p>
          <a:p>
            <a:pPr marL="857250" lvl="1" indent="-457200">
              <a:lnSpc>
                <a:spcPct val="150000"/>
              </a:lnSpc>
            </a:pPr>
            <a:r>
              <a:rPr lang="en-MY" dirty="0" err="1" smtClean="0"/>
              <a:t>src</a:t>
            </a:r>
            <a:r>
              <a:rPr lang="en-MY" dirty="0" smtClean="0"/>
              <a:t> =&gt; This folder contains all JavaScript files related to the project. It contains the components and </a:t>
            </a:r>
            <a:r>
              <a:rPr lang="en-MY" dirty="0" err="1" smtClean="0"/>
              <a:t>jsx</a:t>
            </a:r>
            <a:r>
              <a:rPr lang="en-MY" dirty="0" smtClean="0"/>
              <a:t> files.</a:t>
            </a:r>
            <a:endParaRPr lang="en-MY" dirty="0"/>
          </a:p>
          <a:p>
            <a:pPr marL="0" indent="0">
              <a:lnSpc>
                <a:spcPct val="150000"/>
              </a:lnSpc>
              <a:buNone/>
            </a:pPr>
            <a:r>
              <a:rPr lang="en-MY" b="1" dirty="0" smtClean="0"/>
              <a:t>Note:</a:t>
            </a:r>
            <a:r>
              <a:rPr lang="en-MY" dirty="0" smtClean="0"/>
              <a:t> </a:t>
            </a:r>
            <a:r>
              <a:rPr lang="en-MY" u="sng" dirty="0" smtClean="0"/>
              <a:t>Delete all the files in the </a:t>
            </a:r>
            <a:r>
              <a:rPr lang="en-MY" u="sng" dirty="0" err="1" smtClean="0"/>
              <a:t>src</a:t>
            </a:r>
            <a:r>
              <a:rPr lang="en-MY" u="sng" dirty="0" smtClean="0"/>
              <a:t> folder. Add two new files index.js and index.css</a:t>
            </a:r>
          </a:p>
        </p:txBody>
      </p:sp>
    </p:spTree>
    <p:extLst>
      <p:ext uri="{BB962C8B-B14F-4D97-AF65-F5344CB8AC3E}">
        <p14:creationId xmlns:p14="http://schemas.microsoft.com/office/powerpoint/2010/main" val="331461557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Explore the Boilerplate</a:t>
            </a:r>
          </a:p>
        </p:txBody>
      </p:sp>
      <p:grpSp>
        <p:nvGrpSpPr>
          <p:cNvPr id="5" name="Group 4"/>
          <p:cNvGrpSpPr/>
          <p:nvPr/>
        </p:nvGrpSpPr>
        <p:grpSpPr>
          <a:xfrm>
            <a:off x="971600" y="1527561"/>
            <a:ext cx="7200800" cy="5026301"/>
            <a:chOff x="971600" y="1527561"/>
            <a:chExt cx="7200800" cy="5026301"/>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527561"/>
              <a:ext cx="7200800" cy="5026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403648" y="2190006"/>
              <a:ext cx="1944216" cy="4138364"/>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spTree>
    <p:extLst>
      <p:ext uri="{BB962C8B-B14F-4D97-AF65-F5344CB8AC3E}">
        <p14:creationId xmlns:p14="http://schemas.microsoft.com/office/powerpoint/2010/main" val="242477851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Coding Explained</a:t>
            </a:r>
            <a:endParaRPr lang="en-MY" dirty="0"/>
          </a:p>
        </p:txBody>
      </p:sp>
      <p:sp>
        <p:nvSpPr>
          <p:cNvPr id="3" name="Content Placeholder 2"/>
          <p:cNvSpPr>
            <a:spLocks noGrp="1"/>
          </p:cNvSpPr>
          <p:nvPr>
            <p:ph idx="1"/>
          </p:nvPr>
        </p:nvSpPr>
        <p:spPr/>
        <p:txBody>
          <a:bodyPr>
            <a:normAutofit/>
          </a:bodyPr>
          <a:lstStyle/>
          <a:p>
            <a:pPr marL="0" indent="0">
              <a:buNone/>
            </a:pPr>
            <a:r>
              <a:rPr lang="en-MY" sz="2000" dirty="0" smtClean="0"/>
              <a:t>&lt;!DOCTYPE html&gt; </a:t>
            </a:r>
          </a:p>
          <a:p>
            <a:pPr marL="0" indent="0">
              <a:buNone/>
            </a:pPr>
            <a:r>
              <a:rPr lang="en-MY" sz="2000" dirty="0" smtClean="0"/>
              <a:t>&lt;html </a:t>
            </a:r>
            <a:r>
              <a:rPr lang="en-MY" sz="2000" dirty="0" err="1" smtClean="0"/>
              <a:t>lang</a:t>
            </a:r>
            <a:r>
              <a:rPr lang="en-MY" sz="2000" dirty="0" smtClean="0"/>
              <a:t> = "en"&gt; </a:t>
            </a:r>
          </a:p>
          <a:p>
            <a:pPr marL="0" indent="0">
              <a:buNone/>
            </a:pPr>
            <a:r>
              <a:rPr lang="en-MY" sz="2000" dirty="0" smtClean="0"/>
              <a:t>&lt;head&gt; </a:t>
            </a:r>
          </a:p>
          <a:p>
            <a:pPr marL="0" indent="0">
              <a:buNone/>
            </a:pPr>
            <a:r>
              <a:rPr lang="en-MY" sz="2000" dirty="0"/>
              <a:t>	</a:t>
            </a:r>
            <a:r>
              <a:rPr lang="en-MY" sz="2000" dirty="0" smtClean="0"/>
              <a:t>&lt;title&gt;React App&lt;/title&gt; </a:t>
            </a:r>
          </a:p>
          <a:p>
            <a:pPr marL="0" indent="0">
              <a:buNone/>
            </a:pPr>
            <a:r>
              <a:rPr lang="en-MY" sz="2000" dirty="0" smtClean="0"/>
              <a:t>&lt;/head&gt; </a:t>
            </a:r>
          </a:p>
          <a:p>
            <a:pPr marL="0" indent="0">
              <a:buNone/>
            </a:pPr>
            <a:r>
              <a:rPr lang="en-MY" sz="2000" dirty="0" smtClean="0"/>
              <a:t>&lt;body&gt; </a:t>
            </a:r>
          </a:p>
          <a:p>
            <a:pPr marL="0" indent="0">
              <a:buNone/>
            </a:pPr>
            <a:r>
              <a:rPr lang="en-MY" sz="2000" dirty="0" smtClean="0"/>
              <a:t>	&lt;div id = "app"&gt;&lt;/div&gt; </a:t>
            </a:r>
          </a:p>
          <a:p>
            <a:pPr marL="0" indent="0">
              <a:buNone/>
            </a:pPr>
            <a:r>
              <a:rPr lang="en-MY" sz="2000" dirty="0" smtClean="0"/>
              <a:t>&lt;/body&gt; </a:t>
            </a:r>
          </a:p>
          <a:p>
            <a:pPr marL="0" indent="0">
              <a:buNone/>
            </a:pPr>
            <a:r>
              <a:rPr lang="en-MY" sz="2000" dirty="0" smtClean="0"/>
              <a:t>&lt;/html&gt;</a:t>
            </a:r>
          </a:p>
          <a:p>
            <a:pPr marL="0" indent="0">
              <a:buNone/>
            </a:pPr>
            <a:endParaRPr lang="en-MY" sz="2000" dirty="0"/>
          </a:p>
          <a:p>
            <a:pPr marL="0" indent="0">
              <a:buNone/>
            </a:pPr>
            <a:r>
              <a:rPr lang="en-MY" sz="2000" u="sng" dirty="0" smtClean="0"/>
              <a:t>Note:</a:t>
            </a:r>
            <a:r>
              <a:rPr lang="en-MY" sz="2000" dirty="0" smtClean="0"/>
              <a:t> The "index.js" is not included in the index.html. But it is </a:t>
            </a:r>
          </a:p>
          <a:p>
            <a:pPr marL="0" indent="0">
              <a:buNone/>
            </a:pPr>
            <a:r>
              <a:rPr lang="en-MY" sz="2000" dirty="0" smtClean="0"/>
              <a:t>configured in "paths.js" [</a:t>
            </a:r>
            <a:r>
              <a:rPr lang="en-MY" sz="2000" dirty="0" err="1" smtClean="0"/>
              <a:t>node_modules</a:t>
            </a:r>
            <a:r>
              <a:rPr lang="en-MY" sz="2000" dirty="0" smtClean="0"/>
              <a:t>/react-scripts/config/]</a:t>
            </a:r>
          </a:p>
          <a:p>
            <a:r>
              <a:rPr lang="en-MY" sz="2000" dirty="0" err="1" smtClean="0"/>
              <a:t>appHtml</a:t>
            </a:r>
            <a:r>
              <a:rPr lang="en-MY" sz="2000" dirty="0"/>
              <a:t>: </a:t>
            </a:r>
            <a:r>
              <a:rPr lang="en-MY" sz="2000" dirty="0" err="1"/>
              <a:t>resolveApp</a:t>
            </a:r>
            <a:r>
              <a:rPr lang="en-MY" sz="2000" dirty="0"/>
              <a:t>('public/index.html'),</a:t>
            </a:r>
          </a:p>
          <a:p>
            <a:r>
              <a:rPr lang="en-MY" sz="2000" dirty="0" err="1"/>
              <a:t>appIndexJs</a:t>
            </a:r>
            <a:r>
              <a:rPr lang="en-MY" sz="2000" dirty="0"/>
              <a:t>: </a:t>
            </a:r>
            <a:r>
              <a:rPr lang="en-MY" sz="2000" dirty="0" err="1"/>
              <a:t>resolveApp</a:t>
            </a:r>
            <a:r>
              <a:rPr lang="en-MY" sz="2000" dirty="0"/>
              <a:t>('</a:t>
            </a:r>
            <a:r>
              <a:rPr lang="en-MY" sz="2000" dirty="0" err="1"/>
              <a:t>src</a:t>
            </a:r>
            <a:r>
              <a:rPr lang="en-MY" sz="2000" dirty="0"/>
              <a:t>/index.js'),</a:t>
            </a:r>
          </a:p>
          <a:p>
            <a:pPr marL="0" indent="0">
              <a:buNone/>
            </a:pPr>
            <a:endParaRPr lang="en-MY" sz="2000" dirty="0"/>
          </a:p>
        </p:txBody>
      </p:sp>
      <p:grpSp>
        <p:nvGrpSpPr>
          <p:cNvPr id="9" name="Group 8"/>
          <p:cNvGrpSpPr/>
          <p:nvPr/>
        </p:nvGrpSpPr>
        <p:grpSpPr>
          <a:xfrm>
            <a:off x="3776448" y="3861048"/>
            <a:ext cx="3728782" cy="338554"/>
            <a:chOff x="3233344" y="3712162"/>
            <a:chExt cx="3728782" cy="338554"/>
          </a:xfrm>
        </p:grpSpPr>
        <p:sp>
          <p:nvSpPr>
            <p:cNvPr id="8" name="Left Arrow 7"/>
            <p:cNvSpPr/>
            <p:nvPr/>
          </p:nvSpPr>
          <p:spPr>
            <a:xfrm>
              <a:off x="3233344" y="3789106"/>
              <a:ext cx="288032" cy="184666"/>
            </a:xfrm>
            <a:prstGeom prst="leftArrow">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600"/>
            </a:p>
          </p:txBody>
        </p:sp>
        <p:sp>
          <p:nvSpPr>
            <p:cNvPr id="4" name="TextBox 3"/>
            <p:cNvSpPr txBox="1"/>
            <p:nvPr/>
          </p:nvSpPr>
          <p:spPr>
            <a:xfrm>
              <a:off x="3521376" y="3712162"/>
              <a:ext cx="3440750" cy="338554"/>
            </a:xfrm>
            <a:prstGeom prst="rect">
              <a:avLst/>
            </a:prstGeom>
            <a:solidFill>
              <a:srgbClr val="FFFF00"/>
            </a:solidFill>
            <a:ln w="3175">
              <a:solidFill>
                <a:schemeClr val="tx1"/>
              </a:solidFill>
            </a:ln>
          </p:spPr>
          <p:txBody>
            <a:bodyPr wrap="none" rtlCol="0">
              <a:spAutoFit/>
            </a:bodyPr>
            <a:lstStyle/>
            <a:p>
              <a:r>
                <a:rPr lang="en-MY" sz="1600" dirty="0"/>
                <a:t>Setting div id = "app" as a root element</a:t>
              </a:r>
            </a:p>
          </p:txBody>
        </p:sp>
      </p:grpSp>
      <p:sp>
        <p:nvSpPr>
          <p:cNvPr id="10" name="TextBox 9"/>
          <p:cNvSpPr txBox="1"/>
          <p:nvPr/>
        </p:nvSpPr>
        <p:spPr>
          <a:xfrm>
            <a:off x="7999348" y="1224516"/>
            <a:ext cx="677108" cy="5472608"/>
          </a:xfrm>
          <a:prstGeom prst="rect">
            <a:avLst/>
          </a:prstGeom>
          <a:solidFill>
            <a:schemeClr val="bg2"/>
          </a:solidFill>
        </p:spPr>
        <p:txBody>
          <a:bodyPr vert="vert270" wrap="square" rtlCol="0">
            <a:spAutoFit/>
          </a:bodyPr>
          <a:lstStyle/>
          <a:p>
            <a:pPr algn="ctr"/>
            <a:r>
              <a:rPr lang="en-MY" sz="3200" dirty="0"/>
              <a:t>i</a:t>
            </a:r>
            <a:r>
              <a:rPr lang="en-MY" sz="3200" dirty="0" smtClean="0"/>
              <a:t>ndex.html</a:t>
            </a:r>
            <a:endParaRPr lang="en-MY" sz="3200" dirty="0"/>
          </a:p>
        </p:txBody>
      </p:sp>
    </p:spTree>
    <p:extLst>
      <p:ext uri="{BB962C8B-B14F-4D97-AF65-F5344CB8AC3E}">
        <p14:creationId xmlns:p14="http://schemas.microsoft.com/office/powerpoint/2010/main" val="2870727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3874</TotalTime>
  <Words>9991</Words>
  <Application>Microsoft Office PowerPoint</Application>
  <PresentationFormat>On-screen Show (4:3)</PresentationFormat>
  <Paragraphs>2021</Paragraphs>
  <Slides>245</Slides>
  <Notes>1</Notes>
  <HiddenSlides>0</HiddenSlides>
  <MMClips>0</MMClips>
  <ScaleCrop>false</ScaleCrop>
  <HeadingPairs>
    <vt:vector size="4" baseType="variant">
      <vt:variant>
        <vt:lpstr>Theme</vt:lpstr>
      </vt:variant>
      <vt:variant>
        <vt:i4>1</vt:i4>
      </vt:variant>
      <vt:variant>
        <vt:lpstr>Slide Titles</vt:lpstr>
      </vt:variant>
      <vt:variant>
        <vt:i4>245</vt:i4>
      </vt:variant>
    </vt:vector>
  </HeadingPairs>
  <TitlesOfParts>
    <vt:vector size="246" baseType="lpstr">
      <vt:lpstr>Office Theme</vt:lpstr>
      <vt:lpstr>ECMAScript 6</vt:lpstr>
      <vt:lpstr>Why Study JavaScript</vt:lpstr>
      <vt:lpstr>Introduction</vt:lpstr>
      <vt:lpstr>ECMA Script 6</vt:lpstr>
      <vt:lpstr>Babel</vt:lpstr>
      <vt:lpstr>JavaScript</vt:lpstr>
      <vt:lpstr>JavaScript Primer - Objectives</vt:lpstr>
      <vt:lpstr>Include JavaScript</vt:lpstr>
      <vt:lpstr>Include JavaScript</vt:lpstr>
      <vt:lpstr>Output</vt:lpstr>
      <vt:lpstr>Environment Setup</vt:lpstr>
      <vt:lpstr>Node.js</vt:lpstr>
      <vt:lpstr>Node.js - Installation</vt:lpstr>
      <vt:lpstr>NodeJS Installation</vt:lpstr>
      <vt:lpstr>Visual Studio Code - Installation</vt:lpstr>
      <vt:lpstr>Node.js in Visual Studio Code</vt:lpstr>
      <vt:lpstr>Environment Setup</vt:lpstr>
      <vt:lpstr>Environment Setup</vt:lpstr>
      <vt:lpstr>ES6 - Syntax</vt:lpstr>
      <vt:lpstr>Statements</vt:lpstr>
      <vt:lpstr>Statements</vt:lpstr>
      <vt:lpstr>Comments</vt:lpstr>
      <vt:lpstr>Values</vt:lpstr>
      <vt:lpstr>Variables &amp; Identifiers</vt:lpstr>
      <vt:lpstr>Variables &amp; Identifiers</vt:lpstr>
      <vt:lpstr>The Concept of Data Types</vt:lpstr>
      <vt:lpstr>The Concept of Data Types</vt:lpstr>
      <vt:lpstr>Undefined and Null</vt:lpstr>
      <vt:lpstr>Arithmetic Operators</vt:lpstr>
      <vt:lpstr>Assignment Operators</vt:lpstr>
      <vt:lpstr>Comparison Operators</vt:lpstr>
      <vt:lpstr>Other Operators</vt:lpstr>
      <vt:lpstr>Primitive Types - Numbers </vt:lpstr>
      <vt:lpstr>Primitive Types - Numbers </vt:lpstr>
      <vt:lpstr>Numbers Properties</vt:lpstr>
      <vt:lpstr>Numbers Methods</vt:lpstr>
      <vt:lpstr>Math Object</vt:lpstr>
      <vt:lpstr>Math Object</vt:lpstr>
      <vt:lpstr>Primitive Types - Strings</vt:lpstr>
      <vt:lpstr>Strings Methods</vt:lpstr>
      <vt:lpstr>Primitive Types - Booleans </vt:lpstr>
      <vt:lpstr>Primitive Types - Booleans </vt:lpstr>
      <vt:lpstr>Date</vt:lpstr>
      <vt:lpstr>Date Methods</vt:lpstr>
      <vt:lpstr>Array</vt:lpstr>
      <vt:lpstr>Array</vt:lpstr>
      <vt:lpstr>Array Properties and Methods</vt:lpstr>
      <vt:lpstr>Array Properties and Methods</vt:lpstr>
      <vt:lpstr>Decision making</vt:lpstr>
      <vt:lpstr>Conditional Statements </vt:lpstr>
      <vt:lpstr>Conditional Statements </vt:lpstr>
      <vt:lpstr>Looping</vt:lpstr>
      <vt:lpstr>Looping - FOR</vt:lpstr>
      <vt:lpstr>Looping - FOR</vt:lpstr>
      <vt:lpstr>Looping - While</vt:lpstr>
      <vt:lpstr>Looping – Do / While</vt:lpstr>
      <vt:lpstr>Looping – Break / Continue</vt:lpstr>
      <vt:lpstr>Functions</vt:lpstr>
      <vt:lpstr>Functions</vt:lpstr>
      <vt:lpstr>Function - Invoking</vt:lpstr>
      <vt:lpstr>Function Expressions</vt:lpstr>
      <vt:lpstr>Self-Invoking Functions</vt:lpstr>
      <vt:lpstr>Function Parameters &amp; Arguments</vt:lpstr>
      <vt:lpstr>Function Parameters &amp; Arguments</vt:lpstr>
      <vt:lpstr>Objects</vt:lpstr>
      <vt:lpstr>Classes</vt:lpstr>
      <vt:lpstr>Objects - Introduction</vt:lpstr>
      <vt:lpstr>Objects - Creation</vt:lpstr>
      <vt:lpstr>Objects - Creation</vt:lpstr>
      <vt:lpstr>Objects - Creation</vt:lpstr>
      <vt:lpstr>Objects - Creation</vt:lpstr>
      <vt:lpstr>Objects - Property</vt:lpstr>
      <vt:lpstr>Objects - Method</vt:lpstr>
      <vt:lpstr>Objects - Adding</vt:lpstr>
      <vt:lpstr>Objects – Indexed Properties</vt:lpstr>
      <vt:lpstr>Objects – Indexed Properties</vt:lpstr>
      <vt:lpstr>Looping – FOR / IN</vt:lpstr>
      <vt:lpstr>Call or Apply Method</vt:lpstr>
      <vt:lpstr>typeof Operator</vt:lpstr>
      <vt:lpstr>Constructor Property</vt:lpstr>
      <vt:lpstr>Scope</vt:lpstr>
      <vt:lpstr>Closures</vt:lpstr>
      <vt:lpstr>React</vt:lpstr>
      <vt:lpstr>Introduction</vt:lpstr>
      <vt:lpstr>Imperative vs Declarative</vt:lpstr>
      <vt:lpstr>Imperative vs Declarative</vt:lpstr>
      <vt:lpstr>Why UI Library</vt:lpstr>
      <vt:lpstr>React and Virtual DOM</vt:lpstr>
      <vt:lpstr>React and Virtual DOM</vt:lpstr>
      <vt:lpstr>Features</vt:lpstr>
      <vt:lpstr>Advantages / Limitations</vt:lpstr>
      <vt:lpstr>Environment Setup</vt:lpstr>
      <vt:lpstr>NodeJS Installation</vt:lpstr>
      <vt:lpstr>NodeJS Installation</vt:lpstr>
      <vt:lpstr>Environment Setup</vt:lpstr>
      <vt:lpstr>Environment Setup</vt:lpstr>
      <vt:lpstr>Explore the Boilerplate</vt:lpstr>
      <vt:lpstr>Explore the Boilerplate</vt:lpstr>
      <vt:lpstr>Coding Explained</vt:lpstr>
      <vt:lpstr>Coding Explained</vt:lpstr>
      <vt:lpstr>Running the Server</vt:lpstr>
      <vt:lpstr>Component</vt:lpstr>
      <vt:lpstr>Component</vt:lpstr>
      <vt:lpstr>Component</vt:lpstr>
      <vt:lpstr>Stateless Component</vt:lpstr>
      <vt:lpstr>Stateless Component</vt:lpstr>
      <vt:lpstr>Stateless Component</vt:lpstr>
      <vt:lpstr>Stateless Component</vt:lpstr>
      <vt:lpstr>Stateless Component</vt:lpstr>
      <vt:lpstr>Stateful Component</vt:lpstr>
      <vt:lpstr>Stateful Component</vt:lpstr>
      <vt:lpstr>Stateful Component</vt:lpstr>
      <vt:lpstr>Stateful Component</vt:lpstr>
      <vt:lpstr>Stateful Component</vt:lpstr>
      <vt:lpstr>Stateful Component</vt:lpstr>
      <vt:lpstr>Babel</vt:lpstr>
      <vt:lpstr>JSX Templating</vt:lpstr>
      <vt:lpstr>Introduction</vt:lpstr>
      <vt:lpstr>JSX Code vs REACT Code</vt:lpstr>
      <vt:lpstr>JSX – Naming Convention</vt:lpstr>
      <vt:lpstr>Why JSX</vt:lpstr>
      <vt:lpstr>JSX Code</vt:lpstr>
      <vt:lpstr>JSX Code</vt:lpstr>
      <vt:lpstr>Babel Repl</vt:lpstr>
      <vt:lpstr>Babel Repl</vt:lpstr>
      <vt:lpstr>Babel Repl</vt:lpstr>
      <vt:lpstr>Babel Repl</vt:lpstr>
      <vt:lpstr>Attributes</vt:lpstr>
      <vt:lpstr>JSX - Expression</vt:lpstr>
      <vt:lpstr>JSX – Decision Making</vt:lpstr>
      <vt:lpstr>JSX - Styling</vt:lpstr>
      <vt:lpstr>JSX - Styling</vt:lpstr>
      <vt:lpstr>JSX - Comments</vt:lpstr>
      <vt:lpstr>JSX - Attributes</vt:lpstr>
      <vt:lpstr>State and Props</vt:lpstr>
      <vt:lpstr>State</vt:lpstr>
      <vt:lpstr>Using Props</vt:lpstr>
      <vt:lpstr>Using Props</vt:lpstr>
      <vt:lpstr>Using Props</vt:lpstr>
      <vt:lpstr>Props</vt:lpstr>
      <vt:lpstr>Props</vt:lpstr>
      <vt:lpstr>Default Props</vt:lpstr>
      <vt:lpstr>Default Props</vt:lpstr>
      <vt:lpstr>Props Validation</vt:lpstr>
      <vt:lpstr>Props Validation</vt:lpstr>
      <vt:lpstr>Props Validation</vt:lpstr>
      <vt:lpstr>Props Validation</vt:lpstr>
      <vt:lpstr>Props Validation</vt:lpstr>
      <vt:lpstr>Component API and Life cycle</vt:lpstr>
      <vt:lpstr>Component API</vt:lpstr>
      <vt:lpstr>Component API – setState</vt:lpstr>
      <vt:lpstr>Component API – setState</vt:lpstr>
      <vt:lpstr>Component API – setState</vt:lpstr>
      <vt:lpstr>Component API - forceUpdate</vt:lpstr>
      <vt:lpstr>Component API</vt:lpstr>
      <vt:lpstr>Component API</vt:lpstr>
      <vt:lpstr>Component API</vt:lpstr>
      <vt:lpstr>Component Life Cycle</vt:lpstr>
      <vt:lpstr>Component Life Cycle</vt:lpstr>
      <vt:lpstr>Component Life Cycle</vt:lpstr>
      <vt:lpstr>Component Life Cycle</vt:lpstr>
      <vt:lpstr>Component Life Cycle</vt:lpstr>
      <vt:lpstr>Component Life Cycle</vt:lpstr>
      <vt:lpstr>Component Life Cycle</vt:lpstr>
      <vt:lpstr>Forms and events</vt:lpstr>
      <vt:lpstr>Forms</vt:lpstr>
      <vt:lpstr>Forms</vt:lpstr>
      <vt:lpstr>Forms</vt:lpstr>
      <vt:lpstr>Forms</vt:lpstr>
      <vt:lpstr>Forms</vt:lpstr>
      <vt:lpstr>Forms</vt:lpstr>
      <vt:lpstr>Events, Refs and keys</vt:lpstr>
      <vt:lpstr>Refs</vt:lpstr>
      <vt:lpstr>Refs</vt:lpstr>
      <vt:lpstr>Refs</vt:lpstr>
      <vt:lpstr>Refs</vt:lpstr>
      <vt:lpstr>Keys</vt:lpstr>
      <vt:lpstr>Keys</vt:lpstr>
      <vt:lpstr>Keys</vt:lpstr>
      <vt:lpstr>Keys</vt:lpstr>
      <vt:lpstr>Router</vt:lpstr>
      <vt:lpstr>Router</vt:lpstr>
      <vt:lpstr>Router</vt:lpstr>
      <vt:lpstr>Router</vt:lpstr>
      <vt:lpstr>Router</vt:lpstr>
      <vt:lpstr>Router</vt:lpstr>
      <vt:lpstr>Router</vt:lpstr>
      <vt:lpstr>Router</vt:lpstr>
      <vt:lpstr>Flux</vt:lpstr>
      <vt:lpstr>Introduction</vt:lpstr>
      <vt:lpstr>Flux Concept</vt:lpstr>
      <vt:lpstr>Flux Concept</vt:lpstr>
      <vt:lpstr>Flux Concept</vt:lpstr>
      <vt:lpstr>Flux Concept</vt:lpstr>
      <vt:lpstr>Flux Concept</vt:lpstr>
      <vt:lpstr>Components</vt:lpstr>
      <vt:lpstr>Components</vt:lpstr>
      <vt:lpstr>Store</vt:lpstr>
      <vt:lpstr>Store</vt:lpstr>
      <vt:lpstr>Store</vt:lpstr>
      <vt:lpstr>Components</vt:lpstr>
      <vt:lpstr>Events</vt:lpstr>
      <vt:lpstr>Events</vt:lpstr>
      <vt:lpstr>Events</vt:lpstr>
      <vt:lpstr>Dispatcher</vt:lpstr>
      <vt:lpstr>Dispatcher</vt:lpstr>
      <vt:lpstr>Dispatcher</vt:lpstr>
      <vt:lpstr>Actions</vt:lpstr>
      <vt:lpstr>Actions</vt:lpstr>
      <vt:lpstr>Redux</vt:lpstr>
      <vt:lpstr>Using Redux</vt:lpstr>
      <vt:lpstr>Redux Principles</vt:lpstr>
      <vt:lpstr>Using Redux</vt:lpstr>
      <vt:lpstr>Using Redux</vt:lpstr>
      <vt:lpstr>Using Redux</vt:lpstr>
      <vt:lpstr>Using Redux</vt:lpstr>
      <vt:lpstr>Using Redux</vt:lpstr>
      <vt:lpstr>Using Redux</vt:lpstr>
      <vt:lpstr>Using Redux</vt:lpstr>
      <vt:lpstr>Using Redux</vt:lpstr>
      <vt:lpstr>Using Redux</vt:lpstr>
      <vt:lpstr>Using Redux</vt:lpstr>
      <vt:lpstr>Using Redux</vt:lpstr>
      <vt:lpstr>Using Redux</vt:lpstr>
      <vt:lpstr>Using Flux</vt:lpstr>
      <vt:lpstr>Using Redux</vt:lpstr>
      <vt:lpstr>Using Redux</vt:lpstr>
      <vt:lpstr>Animations</vt:lpstr>
      <vt:lpstr>Animations</vt:lpstr>
      <vt:lpstr>Animations</vt:lpstr>
      <vt:lpstr>Animations</vt:lpstr>
      <vt:lpstr>Animations</vt:lpstr>
      <vt:lpstr>Animations</vt:lpstr>
      <vt:lpstr>Animations</vt:lpstr>
      <vt:lpstr>Animations</vt:lpstr>
      <vt:lpstr>Animations</vt:lpstr>
      <vt:lpstr>Animations</vt:lpstr>
      <vt:lpstr>Animations</vt:lpstr>
      <vt:lpstr>Higher Order Components</vt:lpstr>
      <vt:lpstr>Higher Order Components</vt:lpstr>
      <vt:lpstr>Higher Order Components</vt:lpstr>
      <vt:lpstr>Higher Order Components</vt:lpstr>
      <vt:lpstr>Best Practices</vt:lpstr>
      <vt:lpstr>Best Practices</vt:lpstr>
      <vt:lpstr>Best Practices</vt:lpstr>
    </vt:vector>
  </TitlesOfParts>
  <Company>MICRO CIRCLE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Thayanithy Jegan</dc:creator>
  <cp:lastModifiedBy>Thayanithy Jegan</cp:lastModifiedBy>
  <cp:revision>234</cp:revision>
  <dcterms:created xsi:type="dcterms:W3CDTF">2018-03-08T12:33:19Z</dcterms:created>
  <dcterms:modified xsi:type="dcterms:W3CDTF">2018-03-28T01:15:10Z</dcterms:modified>
</cp:coreProperties>
</file>