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7"/>
  </p:notesMasterIdLst>
  <p:handoutMasterIdLst>
    <p:handoutMasterId r:id="rId38"/>
  </p:handoutMasterIdLst>
  <p:sldIdLst>
    <p:sldId id="354" r:id="rId2"/>
    <p:sldId id="355" r:id="rId3"/>
    <p:sldId id="384" r:id="rId4"/>
    <p:sldId id="359" r:id="rId5"/>
    <p:sldId id="383" r:id="rId6"/>
    <p:sldId id="279" r:id="rId7"/>
    <p:sldId id="291" r:id="rId8"/>
    <p:sldId id="292" r:id="rId9"/>
    <p:sldId id="302" r:id="rId10"/>
    <p:sldId id="303" r:id="rId11"/>
    <p:sldId id="305" r:id="rId12"/>
    <p:sldId id="306" r:id="rId13"/>
    <p:sldId id="307" r:id="rId14"/>
    <p:sldId id="323" r:id="rId15"/>
    <p:sldId id="385" r:id="rId16"/>
    <p:sldId id="386" r:id="rId17"/>
    <p:sldId id="360" r:id="rId18"/>
    <p:sldId id="353" r:id="rId19"/>
    <p:sldId id="388" r:id="rId20"/>
    <p:sldId id="371" r:id="rId21"/>
    <p:sldId id="361" r:id="rId22"/>
    <p:sldId id="380" r:id="rId23"/>
    <p:sldId id="382" r:id="rId24"/>
    <p:sldId id="381" r:id="rId25"/>
    <p:sldId id="362" r:id="rId26"/>
    <p:sldId id="363" r:id="rId27"/>
    <p:sldId id="367" r:id="rId28"/>
    <p:sldId id="375" r:id="rId29"/>
    <p:sldId id="376" r:id="rId30"/>
    <p:sldId id="368" r:id="rId31"/>
    <p:sldId id="377" r:id="rId32"/>
    <p:sldId id="369" r:id="rId33"/>
    <p:sldId id="378" r:id="rId34"/>
    <p:sldId id="379" r:id="rId35"/>
    <p:sldId id="331"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6" autoAdjust="0"/>
    <p:restoredTop sz="83683" autoAdjust="0"/>
  </p:normalViewPr>
  <p:slideViewPr>
    <p:cSldViewPr>
      <p:cViewPr varScale="1">
        <p:scale>
          <a:sx n="95" d="100"/>
          <a:sy n="95" d="100"/>
        </p:scale>
        <p:origin x="1776"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7.xml"/><Relationship Id="rId7" Type="http://schemas.openxmlformats.org/officeDocument/2006/relationships/slide" Target="slides/slide13.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1F9DFB5F-DB72-3648-AF91-4FECE9B6B05B}">
      <dgm:prSet/>
      <dgm:spPr/>
      <dgm:t>
        <a:bodyPr/>
        <a:lstStyle/>
        <a:p>
          <a:pPr rtl="0"/>
          <a:r>
            <a:rPr lang="en-US" dirty="0"/>
            <a:t>Pipelining</a:t>
          </a:r>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dgm:spPr/>
      <dgm:t>
        <a:bodyPr/>
        <a:lstStyle/>
        <a:p>
          <a:pPr rtl="0"/>
          <a:r>
            <a:rPr lang="en-US" dirty="0"/>
            <a:t>Processor moves data or instructions into a conceptual pipe with all stages of the pipe processing simultaneously</a:t>
          </a:r>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dgm:t>
        <a:bodyPr/>
        <a:lstStyle/>
        <a:p>
          <a:pPr rtl="0"/>
          <a:r>
            <a:rPr lang="en-US" dirty="0"/>
            <a:t>Branch prediction</a:t>
          </a:r>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dgm:spPr/>
      <dgm:t>
        <a:bodyPr/>
        <a:lstStyle/>
        <a:p>
          <a:pPr rtl="0"/>
          <a:r>
            <a:rPr lang="en-US" dirty="0"/>
            <a:t>Processor looks ahead in the instruction code fetched from memory and predicts which branches, or groups of instructions, are likely to be processed next</a:t>
          </a:r>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dgm:t>
        <a:bodyPr/>
        <a:lstStyle/>
        <a:p>
          <a:pPr rtl="0"/>
          <a:r>
            <a:rPr lang="en-US" dirty="0"/>
            <a:t>Data flow analysis</a:t>
          </a:r>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dgm:spPr/>
      <dgm:t>
        <a:bodyPr/>
        <a:lstStyle/>
        <a:p>
          <a:pPr rtl="0"/>
          <a:r>
            <a:rPr lang="en-US" dirty="0"/>
            <a:t>Processor analyzes which instructions are dependent on each other’s results, or data, to create an optimized schedule of instructions</a:t>
          </a:r>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dgm:t>
        <a:bodyPr/>
        <a:lstStyle/>
        <a:p>
          <a:pPr rtl="0"/>
          <a:r>
            <a:rPr lang="en-US" dirty="0"/>
            <a:t>Speculative execution</a:t>
          </a:r>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dgm:spPr/>
      <dgm:t>
        <a:bodyPr/>
        <a:lstStyle/>
        <a:p>
          <a:pPr rtl="0"/>
          <a:r>
            <a:rPr lang="en-US" dirty="0"/>
            <a:t>Using branch prediction and data flow analysis, some processors speculatively execute instructions ahead of their actual appearance in the program execution, holding the results in temporary locations, keeping execution engines as busy as possible</a:t>
          </a:r>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8A26F3A1-AB6C-5049-B361-FAF4609B2616}">
      <dgm:prSet/>
      <dgm:spPr/>
      <dgm:t>
        <a:bodyPr/>
        <a:lstStyle/>
        <a:p>
          <a:pPr rtl="0"/>
          <a:r>
            <a:rPr lang="en-US" dirty="0"/>
            <a:t>Superscalar execution</a:t>
          </a:r>
        </a:p>
      </dgm:t>
    </dgm:pt>
    <dgm:pt modelId="{AC6437F1-8798-1544-BB20-AB95D8409774}" type="parTrans" cxnId="{760301D8-6D8F-3C4B-A4AB-150C60644331}">
      <dgm:prSet/>
      <dgm:spPr/>
      <dgm:t>
        <a:bodyPr/>
        <a:lstStyle/>
        <a:p>
          <a:endParaRPr lang="en-US"/>
        </a:p>
      </dgm:t>
    </dgm:pt>
    <dgm:pt modelId="{1EE08078-6E4D-7842-9B72-3F0C7C3378C4}" type="sibTrans" cxnId="{760301D8-6D8F-3C4B-A4AB-150C60644331}">
      <dgm:prSet/>
      <dgm:spPr/>
      <dgm:t>
        <a:bodyPr/>
        <a:lstStyle/>
        <a:p>
          <a:endParaRPr lang="en-US"/>
        </a:p>
      </dgm:t>
    </dgm:pt>
    <dgm:pt modelId="{CE02E82E-38D7-9F49-B76A-A9DEA9406EA8}">
      <dgm:prSet/>
      <dgm:spPr/>
      <dgm:t>
        <a:bodyPr/>
        <a:lstStyle/>
        <a:p>
          <a:pPr rtl="0"/>
          <a:r>
            <a:rPr lang="en-US" dirty="0"/>
            <a:t>This is the ability to issue more than one instruction in every processor clock cycle. (In effect, multiple parallel pipelines are used.)</a:t>
          </a:r>
        </a:p>
      </dgm:t>
    </dgm:pt>
    <dgm:pt modelId="{E3906516-8F1C-4E44-BF3B-DE1A16420EAE}" type="parTrans" cxnId="{A9BAD250-28CD-0A43-8EEB-F79FC2853276}">
      <dgm:prSet/>
      <dgm:spPr/>
      <dgm:t>
        <a:bodyPr/>
        <a:lstStyle/>
        <a:p>
          <a:endParaRPr lang="en-US"/>
        </a:p>
      </dgm:t>
    </dgm:pt>
    <dgm:pt modelId="{D0DB07B7-D114-984D-A8F2-E3D6867CD40F}" type="sibTrans" cxnId="{A9BAD250-28CD-0A43-8EEB-F79FC2853276}">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pt>
    <dgm:pt modelId="{8F8399CD-6D80-A04B-A73D-FAE536245E54}" type="pres">
      <dgm:prSet presAssocID="{1F9DFB5F-DB72-3648-AF91-4FECE9B6B05B}" presName="circle1" presStyleLbl="node1" presStyleIdx="0" presStyleCnt="5"/>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5"/>
      <dgm:spPr/>
    </dgm:pt>
    <dgm:pt modelId="{E5E6FCE1-34FD-AE40-955F-2C56C6769BE6}" type="pres">
      <dgm:prSet presAssocID="{9CFA17D8-46EF-D540-AC03-B1D783B08EBB}" presName="vertSpace2" presStyleLbl="node1" presStyleIdx="0" presStyleCnt="5"/>
      <dgm:spPr/>
    </dgm:pt>
    <dgm:pt modelId="{95965867-777A-B244-9440-59A3ABA67E2E}" type="pres">
      <dgm:prSet presAssocID="{9CFA17D8-46EF-D540-AC03-B1D783B08EBB}" presName="circle2" presStyleLbl="node1" presStyleIdx="1" presStyleCnt="5"/>
      <dgm:spPr/>
    </dgm:pt>
    <dgm:pt modelId="{62C26FB8-F960-704B-9B69-4C5DA54F634F}" type="pres">
      <dgm:prSet presAssocID="{9CFA17D8-46EF-D540-AC03-B1D783B08EBB}" presName="rect2" presStyleLbl="alignAcc1" presStyleIdx="1" presStyleCnt="5"/>
      <dgm:spPr/>
    </dgm:pt>
    <dgm:pt modelId="{21097EEF-7F32-5B40-849F-5D64D8FB6490}" type="pres">
      <dgm:prSet presAssocID="{8A26F3A1-AB6C-5049-B361-FAF4609B2616}" presName="vertSpace3" presStyleLbl="node1" presStyleIdx="1" presStyleCnt="5"/>
      <dgm:spPr/>
    </dgm:pt>
    <dgm:pt modelId="{8980E4CE-FAE8-4640-865E-DD474CAE12ED}" type="pres">
      <dgm:prSet presAssocID="{8A26F3A1-AB6C-5049-B361-FAF4609B2616}" presName="circle3" presStyleLbl="node1" presStyleIdx="2" presStyleCnt="5"/>
      <dgm:spPr/>
    </dgm:pt>
    <dgm:pt modelId="{8A0AD6EA-0B5C-914A-9F0A-CC84B3884EAA}" type="pres">
      <dgm:prSet presAssocID="{8A26F3A1-AB6C-5049-B361-FAF4609B2616}" presName="rect3" presStyleLbl="alignAcc1" presStyleIdx="2" presStyleCnt="5"/>
      <dgm:spPr/>
    </dgm:pt>
    <dgm:pt modelId="{C5C34AE3-0941-7F41-AEFA-33EA5ED8EA8E}" type="pres">
      <dgm:prSet presAssocID="{30C97FF5-6C28-2047-A086-66AB02D8C9E6}" presName="vertSpace4" presStyleLbl="node1" presStyleIdx="2" presStyleCnt="5"/>
      <dgm:spPr/>
    </dgm:pt>
    <dgm:pt modelId="{8FC3D4C7-6020-F347-A658-FE974C7C2633}" type="pres">
      <dgm:prSet presAssocID="{30C97FF5-6C28-2047-A086-66AB02D8C9E6}" presName="circle4" presStyleLbl="node1" presStyleIdx="3" presStyleCnt="5"/>
      <dgm:spPr/>
    </dgm:pt>
    <dgm:pt modelId="{3912B40C-E4AB-4443-8E49-43D36F560895}" type="pres">
      <dgm:prSet presAssocID="{30C97FF5-6C28-2047-A086-66AB02D8C9E6}" presName="rect4" presStyleLbl="alignAcc1" presStyleIdx="3" presStyleCnt="5"/>
      <dgm:spPr/>
    </dgm:pt>
    <dgm:pt modelId="{8D91002D-285F-B140-9CB7-BDD1A1FA0E36}" type="pres">
      <dgm:prSet presAssocID="{96FA048A-5310-FE4D-81B2-9D70B7C257AA}" presName="vertSpace5" presStyleLbl="node1" presStyleIdx="3" presStyleCnt="5"/>
      <dgm:spPr/>
    </dgm:pt>
    <dgm:pt modelId="{8CA8964D-0088-5C41-B5B6-C7928BBF95DC}" type="pres">
      <dgm:prSet presAssocID="{96FA048A-5310-FE4D-81B2-9D70B7C257AA}" presName="circle5" presStyleLbl="node1" presStyleIdx="4" presStyleCnt="5"/>
      <dgm:spPr/>
    </dgm:pt>
    <dgm:pt modelId="{4E35B49C-BBBC-DB45-BDFD-E61EAF99AC87}" type="pres">
      <dgm:prSet presAssocID="{96FA048A-5310-FE4D-81B2-9D70B7C257AA}" presName="rect5" presStyleLbl="alignAcc1" presStyleIdx="4" presStyleCnt="5"/>
      <dgm:spPr/>
    </dgm:pt>
    <dgm:pt modelId="{FDF68C10-93C2-9847-8923-5DAB69061B5C}" type="pres">
      <dgm:prSet presAssocID="{1F9DFB5F-DB72-3648-AF91-4FECE9B6B05B}" presName="rect1ParTx" presStyleLbl="alignAcc1" presStyleIdx="4" presStyleCnt="5">
        <dgm:presLayoutVars>
          <dgm:chMax val="1"/>
          <dgm:bulletEnabled val="1"/>
        </dgm:presLayoutVars>
      </dgm:prSet>
      <dgm:spPr/>
    </dgm:pt>
    <dgm:pt modelId="{9625A8A9-4E22-1C45-8780-F620536E0AB6}" type="pres">
      <dgm:prSet presAssocID="{1F9DFB5F-DB72-3648-AF91-4FECE9B6B05B}" presName="rect1ChTx" presStyleLbl="alignAcc1" presStyleIdx="4" presStyleCnt="5">
        <dgm:presLayoutVars>
          <dgm:bulletEnabled val="1"/>
        </dgm:presLayoutVars>
      </dgm:prSet>
      <dgm:spPr/>
    </dgm:pt>
    <dgm:pt modelId="{1296813F-D39B-814D-848B-44B53BD6057E}" type="pres">
      <dgm:prSet presAssocID="{9CFA17D8-46EF-D540-AC03-B1D783B08EBB}" presName="rect2ParTx" presStyleLbl="alignAcc1" presStyleIdx="4" presStyleCnt="5">
        <dgm:presLayoutVars>
          <dgm:chMax val="1"/>
          <dgm:bulletEnabled val="1"/>
        </dgm:presLayoutVars>
      </dgm:prSet>
      <dgm:spPr/>
    </dgm:pt>
    <dgm:pt modelId="{B8C4BD7A-9494-904F-8FD8-EAB30AD1C9C2}" type="pres">
      <dgm:prSet presAssocID="{9CFA17D8-46EF-D540-AC03-B1D783B08EBB}" presName="rect2ChTx" presStyleLbl="alignAcc1" presStyleIdx="4" presStyleCnt="5">
        <dgm:presLayoutVars>
          <dgm:bulletEnabled val="1"/>
        </dgm:presLayoutVars>
      </dgm:prSet>
      <dgm:spPr/>
    </dgm:pt>
    <dgm:pt modelId="{4CD70E50-5CB8-974F-99E3-860FEAB27838}" type="pres">
      <dgm:prSet presAssocID="{8A26F3A1-AB6C-5049-B361-FAF4609B2616}" presName="rect3ParTx" presStyleLbl="alignAcc1" presStyleIdx="4" presStyleCnt="5">
        <dgm:presLayoutVars>
          <dgm:chMax val="1"/>
          <dgm:bulletEnabled val="1"/>
        </dgm:presLayoutVars>
      </dgm:prSet>
      <dgm:spPr/>
    </dgm:pt>
    <dgm:pt modelId="{9D7E2566-676D-9E41-99C2-0953099D924D}" type="pres">
      <dgm:prSet presAssocID="{8A26F3A1-AB6C-5049-B361-FAF4609B2616}" presName="rect3ChTx" presStyleLbl="alignAcc1" presStyleIdx="4" presStyleCnt="5">
        <dgm:presLayoutVars>
          <dgm:bulletEnabled val="1"/>
        </dgm:presLayoutVars>
      </dgm:prSet>
      <dgm:spPr/>
    </dgm:pt>
    <dgm:pt modelId="{C047E8FF-ABA5-3248-AA1A-9A4239A7E3E6}" type="pres">
      <dgm:prSet presAssocID="{30C97FF5-6C28-2047-A086-66AB02D8C9E6}" presName="rect4ParTx" presStyleLbl="alignAcc1" presStyleIdx="4" presStyleCnt="5">
        <dgm:presLayoutVars>
          <dgm:chMax val="1"/>
          <dgm:bulletEnabled val="1"/>
        </dgm:presLayoutVars>
      </dgm:prSet>
      <dgm:spPr/>
    </dgm:pt>
    <dgm:pt modelId="{B4AAA73C-1031-C544-BDD6-9B9C29452A80}" type="pres">
      <dgm:prSet presAssocID="{30C97FF5-6C28-2047-A086-66AB02D8C9E6}" presName="rect4ChTx" presStyleLbl="alignAcc1" presStyleIdx="4" presStyleCnt="5">
        <dgm:presLayoutVars>
          <dgm:bulletEnabled val="1"/>
        </dgm:presLayoutVars>
      </dgm:prSet>
      <dgm:spPr/>
    </dgm:pt>
    <dgm:pt modelId="{67BD0849-4A79-D541-90FC-E48AB8D34DEE}" type="pres">
      <dgm:prSet presAssocID="{96FA048A-5310-FE4D-81B2-9D70B7C257AA}" presName="rect5ParTx" presStyleLbl="alignAcc1" presStyleIdx="4" presStyleCnt="5">
        <dgm:presLayoutVars>
          <dgm:chMax val="1"/>
          <dgm:bulletEnabled val="1"/>
        </dgm:presLayoutVars>
      </dgm:prSet>
      <dgm:spPr/>
    </dgm:pt>
    <dgm:pt modelId="{BB5D0C00-E641-934E-AE39-CCC5D85D9568}" type="pres">
      <dgm:prSet presAssocID="{96FA048A-5310-FE4D-81B2-9D70B7C257AA}" presName="rect5ChTx" presStyleLbl="alignAcc1" presStyleIdx="4" presStyleCnt="5">
        <dgm:presLayoutVars>
          <dgm:bulletEnabled val="1"/>
        </dgm:presLayoutVars>
      </dgm:prSet>
      <dgm:spPr/>
    </dgm:pt>
  </dgm:ptLst>
  <dgm:cxnLst>
    <dgm:cxn modelId="{8C44C30A-E064-7744-B4A2-1C94E483A490}" type="presOf" srcId="{CE02E82E-38D7-9F49-B76A-A9DEA9406EA8}" destId="{9D7E2566-676D-9E41-99C2-0953099D924D}" srcOrd="0" destOrd="0" presId="urn:microsoft.com/office/officeart/2005/8/layout/target3"/>
    <dgm:cxn modelId="{C517610C-5B74-2F41-A242-FA5CFF08BF4A}" type="presOf" srcId="{0DA0EBF7-C177-5C4F-9EAE-1A180967A483}" destId="{BB5D0C00-E641-934E-AE39-CCC5D85D9568}" srcOrd="0" destOrd="0" presId="urn:microsoft.com/office/officeart/2005/8/layout/target3"/>
    <dgm:cxn modelId="{0543E415-2607-204C-A468-518EB5E730BA}" type="presOf" srcId="{30C97FF5-6C28-2047-A086-66AB02D8C9E6}" destId="{C047E8FF-ABA5-3248-AA1A-9A4239A7E3E6}" srcOrd="1" destOrd="0" presId="urn:microsoft.com/office/officeart/2005/8/layout/target3"/>
    <dgm:cxn modelId="{CB9B861B-73E3-1449-BB22-CAF83A6C153E}" srcId="{96FA048A-5310-FE4D-81B2-9D70B7C257AA}" destId="{0DA0EBF7-C177-5C4F-9EAE-1A180967A483}" srcOrd="0" destOrd="0" parTransId="{4A466D16-CBA1-5143-B43C-964C8F088F9E}" sibTransId="{2CF877C0-D3B3-774A-BDC9-CCB09F6CE2DF}"/>
    <dgm:cxn modelId="{3F703D20-B38D-0440-87DC-35CF43E74087}" srcId="{1F9DFB5F-DB72-3648-AF91-4FECE9B6B05B}" destId="{D0904AE8-993E-5942-97B6-306A66DF04F0}" srcOrd="0" destOrd="0" parTransId="{9F75FF9E-95F7-3A42-86AC-D87CBB9B2829}" sibTransId="{C6C74CB0-07D1-2444-933E-62ABDDE156FE}"/>
    <dgm:cxn modelId="{8F91E62B-0F7C-5A42-841A-E7940D3EE6E8}" srcId="{8BAEE847-EAD2-FE40-8C84-DA512223181C}" destId="{30C97FF5-6C28-2047-A086-66AB02D8C9E6}" srcOrd="3" destOrd="0" parTransId="{8B33C48A-2DB3-7044-9606-73F5DE3532D7}" sibTransId="{39F20121-8F60-EF4F-86A6-AFD0374E46AF}"/>
    <dgm:cxn modelId="{1F75482D-39EF-5641-9DD0-57C267687981}" type="presOf" srcId="{8A26F3A1-AB6C-5049-B361-FAF4609B2616}" destId="{4CD70E50-5CB8-974F-99E3-860FEAB27838}" srcOrd="1" destOrd="0" presId="urn:microsoft.com/office/officeart/2005/8/layout/target3"/>
    <dgm:cxn modelId="{1950FF33-8146-2642-B11E-74530D295442}" srcId="{8BAEE847-EAD2-FE40-8C84-DA512223181C}" destId="{96FA048A-5310-FE4D-81B2-9D70B7C257AA}" srcOrd="4" destOrd="0" parTransId="{E46BF334-3C6C-F643-8363-F7310281F45D}" sibTransId="{AC35690D-9D17-014B-8008-2A5C688BF974}"/>
    <dgm:cxn modelId="{D4A65260-D363-034C-BC13-9724735933CB}" srcId="{8BAEE847-EAD2-FE40-8C84-DA512223181C}" destId="{1F9DFB5F-DB72-3648-AF91-4FECE9B6B05B}" srcOrd="0" destOrd="0" parTransId="{4AE55039-A559-5B46-940A-75ACC4386115}" sibTransId="{E8DDD59A-4B47-2445-810B-652711BDAF3F}"/>
    <dgm:cxn modelId="{A9BAD250-28CD-0A43-8EEB-F79FC2853276}" srcId="{8A26F3A1-AB6C-5049-B361-FAF4609B2616}" destId="{CE02E82E-38D7-9F49-B76A-A9DEA9406EA8}" srcOrd="0" destOrd="0" parTransId="{E3906516-8F1C-4E44-BF3B-DE1A16420EAE}" sibTransId="{D0DB07B7-D114-984D-A8F2-E3D6867CD40F}"/>
    <dgm:cxn modelId="{3124647B-CEF8-0348-A8DC-6017A38138EE}" type="presOf" srcId="{39E21E8D-BCE6-874A-8E05-4FFC68AFADA3}" destId="{B8C4BD7A-9494-904F-8FD8-EAB30AD1C9C2}" srcOrd="0" destOrd="0" presId="urn:microsoft.com/office/officeart/2005/8/layout/target3"/>
    <dgm:cxn modelId="{9EA4899C-801D-5844-8093-9EE9020D6B92}" type="presOf" srcId="{8BAEE847-EAD2-FE40-8C84-DA512223181C}" destId="{B5438589-107F-BE44-8E79-B96C087882C3}" srcOrd="0" destOrd="0" presId="urn:microsoft.com/office/officeart/2005/8/layout/target3"/>
    <dgm:cxn modelId="{DBA6C5A0-FE3E-9842-A01C-F83FB7771255}" type="presOf" srcId="{D0904AE8-993E-5942-97B6-306A66DF04F0}" destId="{9625A8A9-4E22-1C45-8780-F620536E0AB6}" srcOrd="0" destOrd="0" presId="urn:microsoft.com/office/officeart/2005/8/layout/target3"/>
    <dgm:cxn modelId="{493CC3A7-89C9-FC4D-AA12-8C4FCAA641E6}" type="presOf" srcId="{1F9DFB5F-DB72-3648-AF91-4FECE9B6B05B}" destId="{FDF68C10-93C2-9847-8923-5DAB69061B5C}" srcOrd="1" destOrd="0" presId="urn:microsoft.com/office/officeart/2005/8/layout/target3"/>
    <dgm:cxn modelId="{B5E7D4A8-5E1B-B541-96F4-801FA261EC47}" type="presOf" srcId="{96FA048A-5310-FE4D-81B2-9D70B7C257AA}" destId="{67BD0849-4A79-D541-90FC-E48AB8D34DEE}" srcOrd="1" destOrd="0" presId="urn:microsoft.com/office/officeart/2005/8/layout/target3"/>
    <dgm:cxn modelId="{4FD956BC-F778-8147-824F-46C487539D26}" type="presOf" srcId="{1F9DFB5F-DB72-3648-AF91-4FECE9B6B05B}" destId="{1C95AEB3-1C20-5849-B1AE-D3E218984151}" srcOrd="0" destOrd="0" presId="urn:microsoft.com/office/officeart/2005/8/layout/target3"/>
    <dgm:cxn modelId="{2EC13DCA-044A-5F4E-BFC5-433958E2AAB6}" srcId="{8BAEE847-EAD2-FE40-8C84-DA512223181C}" destId="{9CFA17D8-46EF-D540-AC03-B1D783B08EBB}" srcOrd="1" destOrd="0" parTransId="{76F69678-778B-5942-BA13-4C4F290378CC}" sibTransId="{C9D2CDA4-3B56-B44E-9256-FA215816FA39}"/>
    <dgm:cxn modelId="{70761CD2-A649-644E-9CB9-F7DC2012EE36}" type="presOf" srcId="{9CFA17D8-46EF-D540-AC03-B1D783B08EBB}" destId="{1296813F-D39B-814D-848B-44B53BD6057E}" srcOrd="1" destOrd="0" presId="urn:microsoft.com/office/officeart/2005/8/layout/target3"/>
    <dgm:cxn modelId="{97423DD5-2B0D-ED49-A726-E649080C84EC}" type="presOf" srcId="{9CFA17D8-46EF-D540-AC03-B1D783B08EBB}" destId="{62C26FB8-F960-704B-9B69-4C5DA54F634F}" srcOrd="0" destOrd="0" presId="urn:microsoft.com/office/officeart/2005/8/layout/target3"/>
    <dgm:cxn modelId="{760301D8-6D8F-3C4B-A4AB-150C60644331}" srcId="{8BAEE847-EAD2-FE40-8C84-DA512223181C}" destId="{8A26F3A1-AB6C-5049-B361-FAF4609B2616}" srcOrd="2" destOrd="0" parTransId="{AC6437F1-8798-1544-BB20-AB95D8409774}" sibTransId="{1EE08078-6E4D-7842-9B72-3F0C7C3378C4}"/>
    <dgm:cxn modelId="{3DFF21E3-F2C8-4C49-9D7F-7E92EB9D4F2C}" type="presOf" srcId="{96FA048A-5310-FE4D-81B2-9D70B7C257AA}" destId="{4E35B49C-BBBC-DB45-BDFD-E61EAF99AC87}" srcOrd="0" destOrd="0" presId="urn:microsoft.com/office/officeart/2005/8/layout/target3"/>
    <dgm:cxn modelId="{205C9DE3-2B2A-374C-A313-28A852AD70DF}" type="presOf" srcId="{1ADEEF36-6D40-D44F-9B35-90E0CDA42AB8}" destId="{B4AAA73C-1031-C544-BDD6-9B9C29452A80}" srcOrd="0" destOrd="0" presId="urn:microsoft.com/office/officeart/2005/8/layout/target3"/>
    <dgm:cxn modelId="{AA4077E6-98AB-8548-A1A9-4EDCD357F6AF}" type="presOf" srcId="{30C97FF5-6C28-2047-A086-66AB02D8C9E6}" destId="{3912B40C-E4AB-4443-8E49-43D36F560895}" srcOrd="0" destOrd="0" presId="urn:microsoft.com/office/officeart/2005/8/layout/target3"/>
    <dgm:cxn modelId="{D89EA3E6-2CA9-904E-B95E-CE3A420575DE}" srcId="{9CFA17D8-46EF-D540-AC03-B1D783B08EBB}" destId="{39E21E8D-BCE6-874A-8E05-4FFC68AFADA3}" srcOrd="0" destOrd="0" parTransId="{D7E8EFC3-C4E7-A34B-B349-9059739AD4BB}" sibTransId="{A8B5980D-5E5F-7D4B-B523-AC127D7ABF5F}"/>
    <dgm:cxn modelId="{46F765FF-7156-694C-984E-6EAE0E5C28A5}" srcId="{30C97FF5-6C28-2047-A086-66AB02D8C9E6}" destId="{1ADEEF36-6D40-D44F-9B35-90E0CDA42AB8}" srcOrd="0" destOrd="0" parTransId="{8BF2F0E2-2B88-9D4E-9A6B-A4483BF6CDE4}" sibTransId="{81FDBB88-0681-8E4E-8D8B-BB30C3BAFA65}"/>
    <dgm:cxn modelId="{301294FF-4AF4-D043-8E38-F8EB23367CB3}" type="presOf" srcId="{8A26F3A1-AB6C-5049-B361-FAF4609B2616}" destId="{8A0AD6EA-0B5C-914A-9F0A-CC84B3884EAA}" srcOrd="0" destOrd="0" presId="urn:microsoft.com/office/officeart/2005/8/layout/target3"/>
    <dgm:cxn modelId="{9337C14B-1017-AC44-91CB-F0CA4DC8148D}" type="presParOf" srcId="{B5438589-107F-BE44-8E79-B96C087882C3}" destId="{8F8399CD-6D80-A04B-A73D-FAE536245E54}" srcOrd="0" destOrd="0" presId="urn:microsoft.com/office/officeart/2005/8/layout/target3"/>
    <dgm:cxn modelId="{163E5219-EE5D-1B4E-ACD5-9CE2B956510E}" type="presParOf" srcId="{B5438589-107F-BE44-8E79-B96C087882C3}" destId="{C8351538-822B-924A-B1CC-4E89FE8D8B98}" srcOrd="1" destOrd="0" presId="urn:microsoft.com/office/officeart/2005/8/layout/target3"/>
    <dgm:cxn modelId="{9D8077DD-7DA2-594D-B3F3-BC397BEA446A}" type="presParOf" srcId="{B5438589-107F-BE44-8E79-B96C087882C3}" destId="{1C95AEB3-1C20-5849-B1AE-D3E218984151}" srcOrd="2" destOrd="0" presId="urn:microsoft.com/office/officeart/2005/8/layout/target3"/>
    <dgm:cxn modelId="{EF9A5943-94B4-EC45-80D5-9D88AB543EB2}" type="presParOf" srcId="{B5438589-107F-BE44-8E79-B96C087882C3}" destId="{E5E6FCE1-34FD-AE40-955F-2C56C6769BE6}" srcOrd="3" destOrd="0" presId="urn:microsoft.com/office/officeart/2005/8/layout/target3"/>
    <dgm:cxn modelId="{3769CB35-6124-BE47-82AD-A1EEF720959C}" type="presParOf" srcId="{B5438589-107F-BE44-8E79-B96C087882C3}" destId="{95965867-777A-B244-9440-59A3ABA67E2E}" srcOrd="4" destOrd="0" presId="urn:microsoft.com/office/officeart/2005/8/layout/target3"/>
    <dgm:cxn modelId="{1CA8701D-C0A4-DC41-A43A-88918726A5B6}" type="presParOf" srcId="{B5438589-107F-BE44-8E79-B96C087882C3}" destId="{62C26FB8-F960-704B-9B69-4C5DA54F634F}" srcOrd="5" destOrd="0" presId="urn:microsoft.com/office/officeart/2005/8/layout/target3"/>
    <dgm:cxn modelId="{2838EB30-9379-E042-8BA4-A0A280417150}" type="presParOf" srcId="{B5438589-107F-BE44-8E79-B96C087882C3}" destId="{21097EEF-7F32-5B40-849F-5D64D8FB6490}" srcOrd="6" destOrd="0" presId="urn:microsoft.com/office/officeart/2005/8/layout/target3"/>
    <dgm:cxn modelId="{9BB45B1D-656D-FC4D-9532-5278DBE01C23}" type="presParOf" srcId="{B5438589-107F-BE44-8E79-B96C087882C3}" destId="{8980E4CE-FAE8-4640-865E-DD474CAE12ED}" srcOrd="7" destOrd="0" presId="urn:microsoft.com/office/officeart/2005/8/layout/target3"/>
    <dgm:cxn modelId="{0CCBD73A-C2E5-B247-AE15-32F655193A9D}" type="presParOf" srcId="{B5438589-107F-BE44-8E79-B96C087882C3}" destId="{8A0AD6EA-0B5C-914A-9F0A-CC84B3884EAA}" srcOrd="8" destOrd="0" presId="urn:microsoft.com/office/officeart/2005/8/layout/target3"/>
    <dgm:cxn modelId="{C0F6B8D5-8098-5D4C-98D6-A7F9626720DB}" type="presParOf" srcId="{B5438589-107F-BE44-8E79-B96C087882C3}" destId="{C5C34AE3-0941-7F41-AEFA-33EA5ED8EA8E}" srcOrd="9" destOrd="0" presId="urn:microsoft.com/office/officeart/2005/8/layout/target3"/>
    <dgm:cxn modelId="{C0125645-5CD3-8746-BA79-4184EA7DA9E1}" type="presParOf" srcId="{B5438589-107F-BE44-8E79-B96C087882C3}" destId="{8FC3D4C7-6020-F347-A658-FE974C7C2633}" srcOrd="10" destOrd="0" presId="urn:microsoft.com/office/officeart/2005/8/layout/target3"/>
    <dgm:cxn modelId="{B522517D-4297-C44E-9B0D-4039E46AFA24}" type="presParOf" srcId="{B5438589-107F-BE44-8E79-B96C087882C3}" destId="{3912B40C-E4AB-4443-8E49-43D36F560895}" srcOrd="11" destOrd="0" presId="urn:microsoft.com/office/officeart/2005/8/layout/target3"/>
    <dgm:cxn modelId="{E161E772-0EA3-794C-B896-92A24A2298EC}" type="presParOf" srcId="{B5438589-107F-BE44-8E79-B96C087882C3}" destId="{8D91002D-285F-B140-9CB7-BDD1A1FA0E36}" srcOrd="12" destOrd="0" presId="urn:microsoft.com/office/officeart/2005/8/layout/target3"/>
    <dgm:cxn modelId="{08386E96-D699-CF41-AE08-2AAD0B39FB45}" type="presParOf" srcId="{B5438589-107F-BE44-8E79-B96C087882C3}" destId="{8CA8964D-0088-5C41-B5B6-C7928BBF95DC}" srcOrd="13" destOrd="0" presId="urn:microsoft.com/office/officeart/2005/8/layout/target3"/>
    <dgm:cxn modelId="{5969DB80-B243-0341-9494-70E131A79C21}" type="presParOf" srcId="{B5438589-107F-BE44-8E79-B96C087882C3}" destId="{4E35B49C-BBBC-DB45-BDFD-E61EAF99AC87}" srcOrd="14" destOrd="0" presId="urn:microsoft.com/office/officeart/2005/8/layout/target3"/>
    <dgm:cxn modelId="{5DD8A149-6B30-7548-A206-FC2CA8546DD3}" type="presParOf" srcId="{B5438589-107F-BE44-8E79-B96C087882C3}" destId="{FDF68C10-93C2-9847-8923-5DAB69061B5C}" srcOrd="15" destOrd="0" presId="urn:microsoft.com/office/officeart/2005/8/layout/target3"/>
    <dgm:cxn modelId="{80F29C6B-BB39-8A49-BB25-7D13885F5DD2}" type="presParOf" srcId="{B5438589-107F-BE44-8E79-B96C087882C3}" destId="{9625A8A9-4E22-1C45-8780-F620536E0AB6}" srcOrd="16" destOrd="0" presId="urn:microsoft.com/office/officeart/2005/8/layout/target3"/>
    <dgm:cxn modelId="{13F5F08D-CE69-8342-9A37-43AE6D23DDB6}" type="presParOf" srcId="{B5438589-107F-BE44-8E79-B96C087882C3}" destId="{1296813F-D39B-814D-848B-44B53BD6057E}" srcOrd="17" destOrd="0" presId="urn:microsoft.com/office/officeart/2005/8/layout/target3"/>
    <dgm:cxn modelId="{0F98E1D4-37E0-6E43-B731-D970A6053B92}" type="presParOf" srcId="{B5438589-107F-BE44-8E79-B96C087882C3}" destId="{B8C4BD7A-9494-904F-8FD8-EAB30AD1C9C2}" srcOrd="18" destOrd="0" presId="urn:microsoft.com/office/officeart/2005/8/layout/target3"/>
    <dgm:cxn modelId="{FC9C352E-88E2-1649-896D-A2F9EE815967}" type="presParOf" srcId="{B5438589-107F-BE44-8E79-B96C087882C3}" destId="{4CD70E50-5CB8-974F-99E3-860FEAB27838}" srcOrd="19" destOrd="0" presId="urn:microsoft.com/office/officeart/2005/8/layout/target3"/>
    <dgm:cxn modelId="{DDDE13AE-CC34-8446-9A0C-A649F9F6223A}" type="presParOf" srcId="{B5438589-107F-BE44-8E79-B96C087882C3}" destId="{9D7E2566-676D-9E41-99C2-0953099D924D}" srcOrd="20" destOrd="0" presId="urn:microsoft.com/office/officeart/2005/8/layout/target3"/>
    <dgm:cxn modelId="{F97C5BBA-6C8E-924D-9834-74B9C0B99ECA}" type="presParOf" srcId="{B5438589-107F-BE44-8E79-B96C087882C3}" destId="{C047E8FF-ABA5-3248-AA1A-9A4239A7E3E6}" srcOrd="21" destOrd="0" presId="urn:microsoft.com/office/officeart/2005/8/layout/target3"/>
    <dgm:cxn modelId="{5D083E1E-D0C1-0645-A810-66B443A8962C}" type="presParOf" srcId="{B5438589-107F-BE44-8E79-B96C087882C3}" destId="{B4AAA73C-1031-C544-BDD6-9B9C29452A80}" srcOrd="22" destOrd="0" presId="urn:microsoft.com/office/officeart/2005/8/layout/target3"/>
    <dgm:cxn modelId="{7AEA94CD-3EDF-F340-9697-00E5D0134088}" type="presParOf" srcId="{B5438589-107F-BE44-8E79-B96C087882C3}" destId="{67BD0849-4A79-D541-90FC-E48AB8D34DEE}" srcOrd="23" destOrd="0" presId="urn:microsoft.com/office/officeart/2005/8/layout/target3"/>
    <dgm:cxn modelId="{DAB33B87-0516-414F-B1FE-7F17EDBB379D}" type="presParOf" srcId="{B5438589-107F-BE44-8E79-B96C087882C3}" destId="{BB5D0C00-E641-934E-AE39-CCC5D85D9568}"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3D2" qsCatId="3D" csTypeId="urn:microsoft.com/office/officeart/2005/8/colors/colorful3" csCatId="colorful" phldr="1"/>
      <dgm:spPr/>
      <dgm:t>
        <a:bodyPr/>
        <a:lstStyle/>
        <a:p>
          <a:endParaRPr lang="en-US"/>
        </a:p>
      </dgm:t>
    </dgm:pt>
    <dgm:pt modelId="{9AB80C6C-0116-6D42-BEF1-145881EFCDD8}">
      <dgm:prSet/>
      <dgm:spPr/>
      <dgm:t>
        <a:bodyPr/>
        <a:lstStyle/>
        <a:p>
          <a:pPr rtl="0"/>
          <a:r>
            <a:rPr lang="en-US" b="1" dirty="0">
              <a:solidFill>
                <a:schemeClr val="accent1">
                  <a:lumMod val="50000"/>
                </a:schemeClr>
              </a:solidFill>
              <a:effectLst/>
            </a:rPr>
            <a:t>Increase the number of bits that are retrieved at one time by making DRAMs “wider” rather than “deeper” and by using 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effectLst/>
            </a:rPr>
            <a:t>Change the DRAM interface to make it more efficient by including a cache or other buffering scheme on the DRAM chip</a:t>
          </a:r>
        </a:p>
        <a:p>
          <a:pPr defTabSz="533400" rtl="0">
            <a:lnSpc>
              <a:spcPct val="90000"/>
            </a:lnSpc>
            <a:spcBef>
              <a:spcPct val="0"/>
            </a:spcBef>
            <a:spcAft>
              <a:spcPct val="35000"/>
            </a:spcAft>
          </a:pPr>
          <a:endParaRPr lang="en-US" b="0" dirty="0">
            <a:solidFill>
              <a:schemeClr val="accent1">
                <a:lumMod val="50000"/>
              </a:schemeClr>
            </a:solidFill>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solidFill>
                <a:schemeClr val="accent1">
                  <a:lumMod val="50000"/>
                </a:schemeClr>
              </a:solidFill>
              <a:effectLst/>
            </a:rPr>
            <a:t>Reduce the frequency of memory access by incorporating increasingly complex and 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solidFill>
                <a:schemeClr val="accent1">
                  <a:lumMod val="50000"/>
                </a:schemeClr>
              </a:solidFill>
              <a:effectLst/>
            </a:rPr>
            <a:t>Increase the interconnect bandwidth between processors and memory by using higher speed buses 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3D2" qsCatId="3D" csTypeId="urn:microsoft.com/office/officeart/2005/8/colors/accent2_4" csCatId="accent2"/>
      <dgm:spPr/>
      <dgm:t>
        <a:bodyPr/>
        <a:lstStyle/>
        <a:p>
          <a:endParaRPr lang="en-US"/>
        </a:p>
      </dgm:t>
    </dgm:pt>
    <dgm:pt modelId="{C19F7702-5F4C-F44B-9333-C56759486144}">
      <dgm:prSet/>
      <dgm:spPr/>
      <dgm:t>
        <a:bodyPr/>
        <a:lstStyle/>
        <a:p>
          <a:pPr rtl="0"/>
          <a:r>
            <a:rPr lang="en-US" dirty="0"/>
            <a:t>The use of multiple processors on the same chip provides the potential to </a:t>
          </a:r>
          <a:r>
            <a:rPr lang="en-US" dirty="0">
              <a:solidFill>
                <a:srgbClr val="C00000"/>
              </a:solidFill>
            </a:rPr>
            <a:t>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a:t>Strategy is to use two </a:t>
          </a:r>
          <a:r>
            <a:rPr lang="en-US" dirty="0">
              <a:solidFill>
                <a:srgbClr val="C00000"/>
              </a:solidFill>
            </a:rPr>
            <a:t>simpler processors </a:t>
          </a:r>
          <a:r>
            <a:rPr lang="en-US" dirty="0"/>
            <a:t>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a:t>
          </a:r>
          <a:r>
            <a:rPr lang="en-US" dirty="0">
              <a:solidFill>
                <a:srgbClr val="C00000"/>
              </a:solidFill>
            </a:rPr>
            <a:t>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a:t>As caches became larger it made performance sense to create </a:t>
          </a:r>
          <a:r>
            <a:rPr lang="en-US" dirty="0">
              <a:solidFill>
                <a:srgbClr val="C00000"/>
              </a:solidFill>
            </a:rPr>
            <a:t>two and then three levels of cache </a:t>
          </a:r>
          <a:r>
            <a:rPr lang="en-US" dirty="0"/>
            <a:t>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dgm:pt>
    <dgm:pt modelId="{DDA5D090-4EDE-CC46-88A9-94E77850F40F}" type="pres">
      <dgm:prSet presAssocID="{C19F7702-5F4C-F44B-9333-C56759486144}" presName="d1" presStyleLbl="callout" presStyleIdx="1" presStyleCnt="8"/>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dgm:pt>
    <dgm:pt modelId="{816E5757-0CAD-CD46-B964-B653CB3D2F71}" type="pres">
      <dgm:prSet presAssocID="{E155F29C-A5B5-0E46-A2C7-79E6A500D145}" presName="d2" presStyleLbl="callout" presStyleIdx="3" presStyleCnt="8"/>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dgm:pt>
    <dgm:pt modelId="{09E031DD-5B6F-B149-9EF5-9E627F32C5E0}" type="pres">
      <dgm:prSet presAssocID="{8CAB68A3-B26F-2B4B-B51A-0CF38939513F}" presName="d3" presStyleLbl="callout" presStyleIdx="5" presStyleCnt="8"/>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dgm:pt>
    <dgm:pt modelId="{C5CA4BDE-6447-5546-B9F5-65BD75E05390}" type="pres">
      <dgm:prSet presAssocID="{2BB322CA-E42D-4846-BC15-76177995191D}" presName="d4" presStyleLbl="callout" presStyleIdx="7" presStyleCnt="8"/>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CCD5E-80E2-3A44-B11A-8C361097630C}" type="doc">
      <dgm:prSet loTypeId="urn:microsoft.com/office/officeart/2009/3/layout/RandomtoResultProcess" loCatId="" qsTypeId="urn:microsoft.com/office/officeart/2005/8/quickstyle/simple4" qsCatId="simple" csTypeId="urn:microsoft.com/office/officeart/2005/8/colors/accent1_2" csCatId="accent1" phldr="1"/>
      <dgm:spPr/>
      <dgm:t>
        <a:bodyPr/>
        <a:lstStyle/>
        <a:p>
          <a:endParaRPr lang="en-US"/>
        </a:p>
      </dgm:t>
    </dgm:pt>
    <dgm:pt modelId="{F373D96E-277A-F248-BEFC-BB05999BA7D2}">
      <dgm:prSet custT="1"/>
      <dgm:spPr/>
      <dgm:t>
        <a:bodyPr/>
        <a:lstStyle/>
        <a:p>
          <a:pPr rtl="0"/>
          <a:r>
            <a:rPr lang="en-US" sz="1600" dirty="0"/>
            <a:t>The use of benchmarks to compare systems involves calculating the mean value of a set of data points related to execution time</a:t>
          </a:r>
        </a:p>
      </dgm:t>
    </dgm:pt>
    <dgm:pt modelId="{3E485428-A086-5B49-A5F5-1D1F6B08FB16}" type="parTrans" cxnId="{15DAF72D-C0B5-5142-B363-68780831E5D5}">
      <dgm:prSet/>
      <dgm:spPr/>
      <dgm:t>
        <a:bodyPr/>
        <a:lstStyle/>
        <a:p>
          <a:endParaRPr lang="en-US"/>
        </a:p>
      </dgm:t>
    </dgm:pt>
    <dgm:pt modelId="{5659C211-EEC4-F347-A4A8-5D723C736BEF}" type="sibTrans" cxnId="{15DAF72D-C0B5-5142-B363-68780831E5D5}">
      <dgm:prSet/>
      <dgm:spPr/>
      <dgm:t>
        <a:bodyPr/>
        <a:lstStyle/>
        <a:p>
          <a:endParaRPr lang="en-US"/>
        </a:p>
      </dgm:t>
    </dgm:pt>
    <dgm:pt modelId="{DD0F4F60-6631-6B40-8686-B004367C4D92}">
      <dgm:prSet/>
      <dgm:spPr/>
      <dgm:t>
        <a:bodyPr/>
        <a:lstStyle/>
        <a:p>
          <a:pPr rtl="0"/>
          <a:r>
            <a:rPr lang="en-US" dirty="0"/>
            <a:t>The three common formulas used for calculating a mean are:</a:t>
          </a:r>
        </a:p>
      </dgm:t>
    </dgm:pt>
    <dgm:pt modelId="{DD55C5D8-E030-BB47-8945-A05D7CFE88C9}" type="parTrans" cxnId="{47ED93B6-8084-9E49-81A7-B5013E48762C}">
      <dgm:prSet/>
      <dgm:spPr/>
      <dgm:t>
        <a:bodyPr/>
        <a:lstStyle/>
        <a:p>
          <a:endParaRPr lang="en-US"/>
        </a:p>
      </dgm:t>
    </dgm:pt>
    <dgm:pt modelId="{39AD8E6F-8E50-EC4B-85D5-9DB8D83B68C3}" type="sibTrans" cxnId="{47ED93B6-8084-9E49-81A7-B5013E48762C}">
      <dgm:prSet/>
      <dgm:spPr/>
      <dgm:t>
        <a:bodyPr/>
        <a:lstStyle/>
        <a:p>
          <a:endParaRPr lang="en-US"/>
        </a:p>
      </dgm:t>
    </dgm:pt>
    <dgm:pt modelId="{B2FBCD6A-54FE-B542-9519-67E274874FF1}">
      <dgm:prSet/>
      <dgm:spPr/>
      <dgm:t>
        <a:bodyPr/>
        <a:lstStyle/>
        <a:p>
          <a:pPr rtl="0"/>
          <a:r>
            <a:rPr lang="en-US"/>
            <a:t>Arithmetic</a:t>
          </a:r>
        </a:p>
      </dgm:t>
    </dgm:pt>
    <dgm:pt modelId="{E0C72D82-0310-B04B-A25A-8BE48CC74923}" type="parTrans" cxnId="{717AEADA-8864-DB47-BB24-C3B1C1ABF1B3}">
      <dgm:prSet/>
      <dgm:spPr/>
      <dgm:t>
        <a:bodyPr/>
        <a:lstStyle/>
        <a:p>
          <a:endParaRPr lang="en-US"/>
        </a:p>
      </dgm:t>
    </dgm:pt>
    <dgm:pt modelId="{8129F492-23AF-DC46-B490-3C4D734D091B}" type="sibTrans" cxnId="{717AEADA-8864-DB47-BB24-C3B1C1ABF1B3}">
      <dgm:prSet/>
      <dgm:spPr/>
      <dgm:t>
        <a:bodyPr/>
        <a:lstStyle/>
        <a:p>
          <a:endParaRPr lang="en-US"/>
        </a:p>
      </dgm:t>
    </dgm:pt>
    <dgm:pt modelId="{DC73189C-2B2C-414E-A825-F28086CDF68F}">
      <dgm:prSet/>
      <dgm:spPr/>
      <dgm:t>
        <a:bodyPr/>
        <a:lstStyle/>
        <a:p>
          <a:pPr rtl="0"/>
          <a:r>
            <a:rPr lang="en-US"/>
            <a:t>Geometric</a:t>
          </a:r>
        </a:p>
      </dgm:t>
    </dgm:pt>
    <dgm:pt modelId="{89608E38-E90D-484B-B1B0-7436F70EE348}" type="parTrans" cxnId="{C06991C3-310D-6248-8B13-E7FB3C195213}">
      <dgm:prSet/>
      <dgm:spPr/>
      <dgm:t>
        <a:bodyPr/>
        <a:lstStyle/>
        <a:p>
          <a:endParaRPr lang="en-US"/>
        </a:p>
      </dgm:t>
    </dgm:pt>
    <dgm:pt modelId="{FC371C7E-A10F-4241-8EF0-6627D157ED69}" type="sibTrans" cxnId="{C06991C3-310D-6248-8B13-E7FB3C195213}">
      <dgm:prSet/>
      <dgm:spPr/>
      <dgm:t>
        <a:bodyPr/>
        <a:lstStyle/>
        <a:p>
          <a:endParaRPr lang="en-US"/>
        </a:p>
      </dgm:t>
    </dgm:pt>
    <dgm:pt modelId="{0E05BFA2-8617-0F43-B214-7C00AF34B1A7}">
      <dgm:prSet/>
      <dgm:spPr/>
      <dgm:t>
        <a:bodyPr/>
        <a:lstStyle/>
        <a:p>
          <a:pPr rtl="0"/>
          <a:r>
            <a:rPr lang="en-US"/>
            <a:t>Harmonic</a:t>
          </a:r>
        </a:p>
      </dgm:t>
    </dgm:pt>
    <dgm:pt modelId="{1FB4FD77-A42B-1640-85C6-A86171FBCDD8}" type="parTrans" cxnId="{FDE142B4-009A-A541-9924-BCFB2F782CC5}">
      <dgm:prSet/>
      <dgm:spPr/>
      <dgm:t>
        <a:bodyPr/>
        <a:lstStyle/>
        <a:p>
          <a:endParaRPr lang="en-US"/>
        </a:p>
      </dgm:t>
    </dgm:pt>
    <dgm:pt modelId="{A54BC4C2-CCE8-994A-963F-A12932673626}" type="sibTrans" cxnId="{FDE142B4-009A-A541-9924-BCFB2F782CC5}">
      <dgm:prSet/>
      <dgm:spPr/>
      <dgm:t>
        <a:bodyPr/>
        <a:lstStyle/>
        <a:p>
          <a:endParaRPr lang="en-US"/>
        </a:p>
      </dgm:t>
    </dgm:pt>
    <dgm:pt modelId="{F58F0E2F-AAB6-5342-BFF8-991D4516B3BE}" type="pres">
      <dgm:prSet presAssocID="{97ECCD5E-80E2-3A44-B11A-8C361097630C}" presName="Name0" presStyleCnt="0">
        <dgm:presLayoutVars>
          <dgm:dir/>
          <dgm:animOne val="branch"/>
          <dgm:animLvl val="lvl"/>
        </dgm:presLayoutVars>
      </dgm:prSet>
      <dgm:spPr/>
    </dgm:pt>
    <dgm:pt modelId="{3B44DD63-D2E4-5948-866C-79E85685C6F8}" type="pres">
      <dgm:prSet presAssocID="{F373D96E-277A-F248-BEFC-BB05999BA7D2}" presName="chaos" presStyleCnt="0"/>
      <dgm:spPr/>
    </dgm:pt>
    <dgm:pt modelId="{6FE1CAF1-52FE-7046-B81F-BDF191BD9C70}" type="pres">
      <dgm:prSet presAssocID="{F373D96E-277A-F248-BEFC-BB05999BA7D2}" presName="parTx1" presStyleLbl="revTx" presStyleIdx="0" presStyleCnt="2" custScaleX="99503" custScaleY="179758" custLinFactNeighborX="-912" custLinFactNeighborY="9689"/>
      <dgm:spPr/>
    </dgm:pt>
    <dgm:pt modelId="{23EC8D5F-12D7-3045-824E-1EBE6EC0DA87}" type="pres">
      <dgm:prSet presAssocID="{F373D96E-277A-F248-BEFC-BB05999BA7D2}" presName="c1" presStyleLbl="node1" presStyleIdx="0" presStyleCnt="19"/>
      <dgm:spPr/>
    </dgm:pt>
    <dgm:pt modelId="{65EBE8AA-496A-9044-9166-227A1A95ACA7}" type="pres">
      <dgm:prSet presAssocID="{F373D96E-277A-F248-BEFC-BB05999BA7D2}" presName="c2" presStyleLbl="node1" presStyleIdx="1" presStyleCnt="19"/>
      <dgm:spPr/>
    </dgm:pt>
    <dgm:pt modelId="{C7BA6B76-FC1F-7440-AD23-69366A167E9E}" type="pres">
      <dgm:prSet presAssocID="{F373D96E-277A-F248-BEFC-BB05999BA7D2}" presName="c3" presStyleLbl="node1" presStyleIdx="2" presStyleCnt="19"/>
      <dgm:spPr/>
    </dgm:pt>
    <dgm:pt modelId="{761D4602-FCF1-EC44-BAEB-D29BB52E79F5}" type="pres">
      <dgm:prSet presAssocID="{F373D96E-277A-F248-BEFC-BB05999BA7D2}" presName="c4" presStyleLbl="node1" presStyleIdx="3" presStyleCnt="19"/>
      <dgm:spPr/>
    </dgm:pt>
    <dgm:pt modelId="{B6634AE5-4E64-4545-A50C-BF76EC66CDF5}" type="pres">
      <dgm:prSet presAssocID="{F373D96E-277A-F248-BEFC-BB05999BA7D2}" presName="c5" presStyleLbl="node1" presStyleIdx="4" presStyleCnt="19"/>
      <dgm:spPr/>
    </dgm:pt>
    <dgm:pt modelId="{F5020ECF-6948-F043-A3D9-8653C554B1EE}" type="pres">
      <dgm:prSet presAssocID="{F373D96E-277A-F248-BEFC-BB05999BA7D2}" presName="c6" presStyleLbl="node1" presStyleIdx="5" presStyleCnt="19"/>
      <dgm:spPr/>
    </dgm:pt>
    <dgm:pt modelId="{414DC0AD-94CE-164F-A295-2821BE0536AE}" type="pres">
      <dgm:prSet presAssocID="{F373D96E-277A-F248-BEFC-BB05999BA7D2}" presName="c7" presStyleLbl="node1" presStyleIdx="6" presStyleCnt="19"/>
      <dgm:spPr/>
    </dgm:pt>
    <dgm:pt modelId="{9C7E3514-3776-924B-80C3-ED188849CC01}" type="pres">
      <dgm:prSet presAssocID="{F373D96E-277A-F248-BEFC-BB05999BA7D2}" presName="c8" presStyleLbl="node1" presStyleIdx="7" presStyleCnt="19"/>
      <dgm:spPr/>
    </dgm:pt>
    <dgm:pt modelId="{F17861A7-FB72-5C46-8083-46FD5CBF931A}" type="pres">
      <dgm:prSet presAssocID="{F373D96E-277A-F248-BEFC-BB05999BA7D2}" presName="c9" presStyleLbl="node1" presStyleIdx="8" presStyleCnt="19"/>
      <dgm:spPr/>
    </dgm:pt>
    <dgm:pt modelId="{3FF2B306-AD03-A340-BC52-DA8268BB7D1C}" type="pres">
      <dgm:prSet presAssocID="{F373D96E-277A-F248-BEFC-BB05999BA7D2}" presName="c10" presStyleLbl="node1" presStyleIdx="9" presStyleCnt="19"/>
      <dgm:spPr/>
    </dgm:pt>
    <dgm:pt modelId="{98CC96C8-CA9F-164A-A764-0A28899BCBA0}" type="pres">
      <dgm:prSet presAssocID="{F373D96E-277A-F248-BEFC-BB05999BA7D2}" presName="c11" presStyleLbl="node1" presStyleIdx="10" presStyleCnt="19"/>
      <dgm:spPr/>
    </dgm:pt>
    <dgm:pt modelId="{3D7B22FF-1E11-0244-8A4F-C7B8463BE01D}" type="pres">
      <dgm:prSet presAssocID="{F373D96E-277A-F248-BEFC-BB05999BA7D2}" presName="c12" presStyleLbl="node1" presStyleIdx="11" presStyleCnt="19"/>
      <dgm:spPr/>
    </dgm:pt>
    <dgm:pt modelId="{83DFAB88-1950-D744-9663-84F4CF065671}" type="pres">
      <dgm:prSet presAssocID="{F373D96E-277A-F248-BEFC-BB05999BA7D2}" presName="c13" presStyleLbl="node1" presStyleIdx="12" presStyleCnt="19"/>
      <dgm:spPr/>
    </dgm:pt>
    <dgm:pt modelId="{8F36C34B-D575-3040-B173-F80081FED309}" type="pres">
      <dgm:prSet presAssocID="{F373D96E-277A-F248-BEFC-BB05999BA7D2}" presName="c14" presStyleLbl="node1" presStyleIdx="13" presStyleCnt="19"/>
      <dgm:spPr/>
    </dgm:pt>
    <dgm:pt modelId="{E859EDBF-6A62-0849-91EC-978FDDF45A74}" type="pres">
      <dgm:prSet presAssocID="{F373D96E-277A-F248-BEFC-BB05999BA7D2}" presName="c15" presStyleLbl="node1" presStyleIdx="14" presStyleCnt="19"/>
      <dgm:spPr/>
    </dgm:pt>
    <dgm:pt modelId="{43386A97-175D-2B44-9449-F09E5EAD36AC}" type="pres">
      <dgm:prSet presAssocID="{F373D96E-277A-F248-BEFC-BB05999BA7D2}" presName="c16" presStyleLbl="node1" presStyleIdx="15" presStyleCnt="19"/>
      <dgm:spPr/>
    </dgm:pt>
    <dgm:pt modelId="{AF113925-8077-3643-8A5A-06D494DD0C3D}" type="pres">
      <dgm:prSet presAssocID="{F373D96E-277A-F248-BEFC-BB05999BA7D2}" presName="c17" presStyleLbl="node1" presStyleIdx="16" presStyleCnt="19"/>
      <dgm:spPr/>
    </dgm:pt>
    <dgm:pt modelId="{0FD71A2A-0BB1-2E49-B85B-4BCFA3DFF50D}" type="pres">
      <dgm:prSet presAssocID="{F373D96E-277A-F248-BEFC-BB05999BA7D2}" presName="c18" presStyleLbl="node1" presStyleIdx="17" presStyleCnt="19"/>
      <dgm:spPr/>
    </dgm:pt>
    <dgm:pt modelId="{513A4637-92BB-D34C-BFDA-5A5F903DDE44}" type="pres">
      <dgm:prSet presAssocID="{5659C211-EEC4-F347-A4A8-5D723C736BEF}" presName="chevronComposite1" presStyleCnt="0"/>
      <dgm:spPr/>
    </dgm:pt>
    <dgm:pt modelId="{CEB6D211-22A7-2040-BC3E-A98146FE7836}" type="pres">
      <dgm:prSet presAssocID="{5659C211-EEC4-F347-A4A8-5D723C736BEF}" presName="chevron1" presStyleLbl="sibTrans2D1" presStyleIdx="0" presStyleCnt="2"/>
      <dgm:spPr/>
    </dgm:pt>
    <dgm:pt modelId="{7B5F403B-D41E-474D-8CEF-4E0DB2BDDBEB}" type="pres">
      <dgm:prSet presAssocID="{5659C211-EEC4-F347-A4A8-5D723C736BEF}" presName="spChevron1" presStyleCnt="0"/>
      <dgm:spPr/>
    </dgm:pt>
    <dgm:pt modelId="{F8D0FFB0-7C35-0844-8F40-4DEB16322365}" type="pres">
      <dgm:prSet presAssocID="{5659C211-EEC4-F347-A4A8-5D723C736BEF}" presName="overlap" presStyleCnt="0"/>
      <dgm:spPr/>
    </dgm:pt>
    <dgm:pt modelId="{4FD40165-9380-FF4A-A85D-EF442391D52B}" type="pres">
      <dgm:prSet presAssocID="{5659C211-EEC4-F347-A4A8-5D723C736BEF}" presName="chevronComposite2" presStyleCnt="0"/>
      <dgm:spPr/>
    </dgm:pt>
    <dgm:pt modelId="{2BA67F08-4E4D-1143-BA40-F8ED51B66E93}" type="pres">
      <dgm:prSet presAssocID="{5659C211-EEC4-F347-A4A8-5D723C736BEF}" presName="chevron2" presStyleLbl="sibTrans2D1" presStyleIdx="1" presStyleCnt="2"/>
      <dgm:spPr/>
    </dgm:pt>
    <dgm:pt modelId="{7E0DC2B9-5A13-2244-8201-AE69728BECA9}" type="pres">
      <dgm:prSet presAssocID="{5659C211-EEC4-F347-A4A8-5D723C736BEF}" presName="spChevron2" presStyleCnt="0"/>
      <dgm:spPr/>
    </dgm:pt>
    <dgm:pt modelId="{A0071241-ECE5-C442-94C3-4158E749CF1C}" type="pres">
      <dgm:prSet presAssocID="{DD0F4F60-6631-6B40-8686-B004367C4D92}" presName="last" presStyleCnt="0"/>
      <dgm:spPr/>
    </dgm:pt>
    <dgm:pt modelId="{6EBE1EB4-9C2A-8542-9125-CFA06C031778}" type="pres">
      <dgm:prSet presAssocID="{DD0F4F60-6631-6B40-8686-B004367C4D92}" presName="circleTx" presStyleLbl="node1" presStyleIdx="18" presStyleCnt="19"/>
      <dgm:spPr/>
    </dgm:pt>
    <dgm:pt modelId="{82557D34-A17C-864B-8E1C-F04F3DBB2468}" type="pres">
      <dgm:prSet presAssocID="{DD0F4F60-6631-6B40-8686-B004367C4D92}" presName="desTxN" presStyleLbl="revTx" presStyleIdx="1" presStyleCnt="2">
        <dgm:presLayoutVars>
          <dgm:bulletEnabled val="1"/>
        </dgm:presLayoutVars>
      </dgm:prSet>
      <dgm:spPr/>
    </dgm:pt>
    <dgm:pt modelId="{B789CB38-A2E3-EB41-8529-519BE65D568D}" type="pres">
      <dgm:prSet presAssocID="{DD0F4F60-6631-6B40-8686-B004367C4D92}" presName="spN" presStyleCnt="0"/>
      <dgm:spPr/>
    </dgm:pt>
  </dgm:ptLst>
  <dgm:cxnLst>
    <dgm:cxn modelId="{0E391D03-9CAD-AE4A-8DC7-8B28ED989B48}" type="presOf" srcId="{97ECCD5E-80E2-3A44-B11A-8C361097630C}" destId="{F58F0E2F-AAB6-5342-BFF8-991D4516B3BE}" srcOrd="0" destOrd="0" presId="urn:microsoft.com/office/officeart/2009/3/layout/RandomtoResultProcess"/>
    <dgm:cxn modelId="{363B0804-D068-4744-9255-3B8B018C0A10}" type="presOf" srcId="{DC73189C-2B2C-414E-A825-F28086CDF68F}" destId="{82557D34-A17C-864B-8E1C-F04F3DBB2468}" srcOrd="0" destOrd="1" presId="urn:microsoft.com/office/officeart/2009/3/layout/RandomtoResultProcess"/>
    <dgm:cxn modelId="{81FE9804-C5EA-E042-BFFE-B86A5BB7AAB3}" type="presOf" srcId="{0E05BFA2-8617-0F43-B214-7C00AF34B1A7}" destId="{82557D34-A17C-864B-8E1C-F04F3DBB2468}" srcOrd="0" destOrd="2" presId="urn:microsoft.com/office/officeart/2009/3/layout/RandomtoResultProcess"/>
    <dgm:cxn modelId="{E20B2229-FE46-FF47-B211-AA6F10041D18}" type="presOf" srcId="{DD0F4F60-6631-6B40-8686-B004367C4D92}" destId="{6EBE1EB4-9C2A-8542-9125-CFA06C031778}" srcOrd="0" destOrd="0" presId="urn:microsoft.com/office/officeart/2009/3/layout/RandomtoResultProcess"/>
    <dgm:cxn modelId="{15DAF72D-C0B5-5142-B363-68780831E5D5}" srcId="{97ECCD5E-80E2-3A44-B11A-8C361097630C}" destId="{F373D96E-277A-F248-BEFC-BB05999BA7D2}" srcOrd="0" destOrd="0" parTransId="{3E485428-A086-5B49-A5F5-1D1F6B08FB16}" sibTransId="{5659C211-EEC4-F347-A4A8-5D723C736BEF}"/>
    <dgm:cxn modelId="{5039B785-C2CC-FF4C-BAF5-AFB02A8240EC}" type="presOf" srcId="{F373D96E-277A-F248-BEFC-BB05999BA7D2}" destId="{6FE1CAF1-52FE-7046-B81F-BDF191BD9C70}" srcOrd="0" destOrd="0" presId="urn:microsoft.com/office/officeart/2009/3/layout/RandomtoResultProcess"/>
    <dgm:cxn modelId="{FDE142B4-009A-A541-9924-BCFB2F782CC5}" srcId="{DD0F4F60-6631-6B40-8686-B004367C4D92}" destId="{0E05BFA2-8617-0F43-B214-7C00AF34B1A7}" srcOrd="2" destOrd="0" parTransId="{1FB4FD77-A42B-1640-85C6-A86171FBCDD8}" sibTransId="{A54BC4C2-CCE8-994A-963F-A12932673626}"/>
    <dgm:cxn modelId="{47ED93B6-8084-9E49-81A7-B5013E48762C}" srcId="{97ECCD5E-80E2-3A44-B11A-8C361097630C}" destId="{DD0F4F60-6631-6B40-8686-B004367C4D92}" srcOrd="1" destOrd="0" parTransId="{DD55C5D8-E030-BB47-8945-A05D7CFE88C9}" sibTransId="{39AD8E6F-8E50-EC4B-85D5-9DB8D83B68C3}"/>
    <dgm:cxn modelId="{C06991C3-310D-6248-8B13-E7FB3C195213}" srcId="{DD0F4F60-6631-6B40-8686-B004367C4D92}" destId="{DC73189C-2B2C-414E-A825-F28086CDF68F}" srcOrd="1" destOrd="0" parTransId="{89608E38-E90D-484B-B1B0-7436F70EE348}" sibTransId="{FC371C7E-A10F-4241-8EF0-6627D157ED69}"/>
    <dgm:cxn modelId="{717AEADA-8864-DB47-BB24-C3B1C1ABF1B3}" srcId="{DD0F4F60-6631-6B40-8686-B004367C4D92}" destId="{B2FBCD6A-54FE-B542-9519-67E274874FF1}" srcOrd="0" destOrd="0" parTransId="{E0C72D82-0310-B04B-A25A-8BE48CC74923}" sibTransId="{8129F492-23AF-DC46-B490-3C4D734D091B}"/>
    <dgm:cxn modelId="{4AD033FA-4C3C-EB44-BEBB-07DC19C2D63A}" type="presOf" srcId="{B2FBCD6A-54FE-B542-9519-67E274874FF1}" destId="{82557D34-A17C-864B-8E1C-F04F3DBB2468}" srcOrd="0" destOrd="0" presId="urn:microsoft.com/office/officeart/2009/3/layout/RandomtoResultProcess"/>
    <dgm:cxn modelId="{6043C595-FDEC-0C45-9CC1-200BB14BB5AB}" type="presParOf" srcId="{F58F0E2F-AAB6-5342-BFF8-991D4516B3BE}" destId="{3B44DD63-D2E4-5948-866C-79E85685C6F8}" srcOrd="0" destOrd="0" presId="urn:microsoft.com/office/officeart/2009/3/layout/RandomtoResultProcess"/>
    <dgm:cxn modelId="{A8E37244-CBD0-8544-83D3-583A67C1A2BB}" type="presParOf" srcId="{3B44DD63-D2E4-5948-866C-79E85685C6F8}" destId="{6FE1CAF1-52FE-7046-B81F-BDF191BD9C70}" srcOrd="0" destOrd="0" presId="urn:microsoft.com/office/officeart/2009/3/layout/RandomtoResultProcess"/>
    <dgm:cxn modelId="{D6116657-EBFB-AE42-8616-866D6EB8F67B}" type="presParOf" srcId="{3B44DD63-D2E4-5948-866C-79E85685C6F8}" destId="{23EC8D5F-12D7-3045-824E-1EBE6EC0DA87}" srcOrd="1" destOrd="0" presId="urn:microsoft.com/office/officeart/2009/3/layout/RandomtoResultProcess"/>
    <dgm:cxn modelId="{955EFDA8-6F98-6D48-A90B-E84294A2E882}" type="presParOf" srcId="{3B44DD63-D2E4-5948-866C-79E85685C6F8}" destId="{65EBE8AA-496A-9044-9166-227A1A95ACA7}" srcOrd="2" destOrd="0" presId="urn:microsoft.com/office/officeart/2009/3/layout/RandomtoResultProcess"/>
    <dgm:cxn modelId="{571952BA-47B7-7841-A9F7-C028C9B62CD6}" type="presParOf" srcId="{3B44DD63-D2E4-5948-866C-79E85685C6F8}" destId="{C7BA6B76-FC1F-7440-AD23-69366A167E9E}" srcOrd="3" destOrd="0" presId="urn:microsoft.com/office/officeart/2009/3/layout/RandomtoResultProcess"/>
    <dgm:cxn modelId="{F7CF99B1-6488-B24E-971D-5409698C6317}" type="presParOf" srcId="{3B44DD63-D2E4-5948-866C-79E85685C6F8}" destId="{761D4602-FCF1-EC44-BAEB-D29BB52E79F5}" srcOrd="4" destOrd="0" presId="urn:microsoft.com/office/officeart/2009/3/layout/RandomtoResultProcess"/>
    <dgm:cxn modelId="{4420EDA4-81ED-9C49-A483-C0E96F537EAE}" type="presParOf" srcId="{3B44DD63-D2E4-5948-866C-79E85685C6F8}" destId="{B6634AE5-4E64-4545-A50C-BF76EC66CDF5}" srcOrd="5" destOrd="0" presId="urn:microsoft.com/office/officeart/2009/3/layout/RandomtoResultProcess"/>
    <dgm:cxn modelId="{55AECE8E-84B7-C64D-B434-A5C850D86F13}" type="presParOf" srcId="{3B44DD63-D2E4-5948-866C-79E85685C6F8}" destId="{F5020ECF-6948-F043-A3D9-8653C554B1EE}" srcOrd="6" destOrd="0" presId="urn:microsoft.com/office/officeart/2009/3/layout/RandomtoResultProcess"/>
    <dgm:cxn modelId="{A304D2E1-7A01-F945-8E20-4E6568777349}" type="presParOf" srcId="{3B44DD63-D2E4-5948-866C-79E85685C6F8}" destId="{414DC0AD-94CE-164F-A295-2821BE0536AE}" srcOrd="7" destOrd="0" presId="urn:microsoft.com/office/officeart/2009/3/layout/RandomtoResultProcess"/>
    <dgm:cxn modelId="{D962579D-3CF4-D54F-9CEC-F74F5C444344}" type="presParOf" srcId="{3B44DD63-D2E4-5948-866C-79E85685C6F8}" destId="{9C7E3514-3776-924B-80C3-ED188849CC01}" srcOrd="8" destOrd="0" presId="urn:microsoft.com/office/officeart/2009/3/layout/RandomtoResultProcess"/>
    <dgm:cxn modelId="{AA88B85A-34F4-C44B-84CB-79516AADD7C0}" type="presParOf" srcId="{3B44DD63-D2E4-5948-866C-79E85685C6F8}" destId="{F17861A7-FB72-5C46-8083-46FD5CBF931A}" srcOrd="9" destOrd="0" presId="urn:microsoft.com/office/officeart/2009/3/layout/RandomtoResultProcess"/>
    <dgm:cxn modelId="{2F9344D5-1C64-3542-B0AD-66B95E93B748}" type="presParOf" srcId="{3B44DD63-D2E4-5948-866C-79E85685C6F8}" destId="{3FF2B306-AD03-A340-BC52-DA8268BB7D1C}" srcOrd="10" destOrd="0" presId="urn:microsoft.com/office/officeart/2009/3/layout/RandomtoResultProcess"/>
    <dgm:cxn modelId="{02974578-B194-BF4E-98FA-7E6907273F6E}" type="presParOf" srcId="{3B44DD63-D2E4-5948-866C-79E85685C6F8}" destId="{98CC96C8-CA9F-164A-A764-0A28899BCBA0}" srcOrd="11" destOrd="0" presId="urn:microsoft.com/office/officeart/2009/3/layout/RandomtoResultProcess"/>
    <dgm:cxn modelId="{4F2A55E6-8A85-BA46-B76F-E12C6B2225D2}" type="presParOf" srcId="{3B44DD63-D2E4-5948-866C-79E85685C6F8}" destId="{3D7B22FF-1E11-0244-8A4F-C7B8463BE01D}" srcOrd="12" destOrd="0" presId="urn:microsoft.com/office/officeart/2009/3/layout/RandomtoResultProcess"/>
    <dgm:cxn modelId="{73295004-F9EE-CB4A-A229-C31183F96397}" type="presParOf" srcId="{3B44DD63-D2E4-5948-866C-79E85685C6F8}" destId="{83DFAB88-1950-D744-9663-84F4CF065671}" srcOrd="13" destOrd="0" presId="urn:microsoft.com/office/officeart/2009/3/layout/RandomtoResultProcess"/>
    <dgm:cxn modelId="{8E591365-E215-2047-A1E7-08F851BFF9C8}" type="presParOf" srcId="{3B44DD63-D2E4-5948-866C-79E85685C6F8}" destId="{8F36C34B-D575-3040-B173-F80081FED309}" srcOrd="14" destOrd="0" presId="urn:microsoft.com/office/officeart/2009/3/layout/RandomtoResultProcess"/>
    <dgm:cxn modelId="{85050316-164C-504E-BE89-52B92F19CB4B}" type="presParOf" srcId="{3B44DD63-D2E4-5948-866C-79E85685C6F8}" destId="{E859EDBF-6A62-0849-91EC-978FDDF45A74}" srcOrd="15" destOrd="0" presId="urn:microsoft.com/office/officeart/2009/3/layout/RandomtoResultProcess"/>
    <dgm:cxn modelId="{3126FA68-25ED-8E4C-B613-E3E5BD4E4FDC}" type="presParOf" srcId="{3B44DD63-D2E4-5948-866C-79E85685C6F8}" destId="{43386A97-175D-2B44-9449-F09E5EAD36AC}" srcOrd="16" destOrd="0" presId="urn:microsoft.com/office/officeart/2009/3/layout/RandomtoResultProcess"/>
    <dgm:cxn modelId="{AACBF2C7-C5C1-4040-82D8-99288BFA405A}" type="presParOf" srcId="{3B44DD63-D2E4-5948-866C-79E85685C6F8}" destId="{AF113925-8077-3643-8A5A-06D494DD0C3D}" srcOrd="17" destOrd="0" presId="urn:microsoft.com/office/officeart/2009/3/layout/RandomtoResultProcess"/>
    <dgm:cxn modelId="{C2D29361-52A8-ED43-B9C6-F6E7293E1A92}" type="presParOf" srcId="{3B44DD63-D2E4-5948-866C-79E85685C6F8}" destId="{0FD71A2A-0BB1-2E49-B85B-4BCFA3DFF50D}" srcOrd="18" destOrd="0" presId="urn:microsoft.com/office/officeart/2009/3/layout/RandomtoResultProcess"/>
    <dgm:cxn modelId="{43993C24-C9D5-1445-AFD0-8509314CDF8D}" type="presParOf" srcId="{F58F0E2F-AAB6-5342-BFF8-991D4516B3BE}" destId="{513A4637-92BB-D34C-BFDA-5A5F903DDE44}" srcOrd="1" destOrd="0" presId="urn:microsoft.com/office/officeart/2009/3/layout/RandomtoResultProcess"/>
    <dgm:cxn modelId="{1A6FAD5B-1028-8F4F-A275-9F090DFD0B7B}" type="presParOf" srcId="{513A4637-92BB-D34C-BFDA-5A5F903DDE44}" destId="{CEB6D211-22A7-2040-BC3E-A98146FE7836}" srcOrd="0" destOrd="0" presId="urn:microsoft.com/office/officeart/2009/3/layout/RandomtoResultProcess"/>
    <dgm:cxn modelId="{41EB8739-51CE-C948-9D07-E0741226F415}" type="presParOf" srcId="{513A4637-92BB-D34C-BFDA-5A5F903DDE44}" destId="{7B5F403B-D41E-474D-8CEF-4E0DB2BDDBEB}" srcOrd="1" destOrd="0" presId="urn:microsoft.com/office/officeart/2009/3/layout/RandomtoResultProcess"/>
    <dgm:cxn modelId="{43E6E48B-C913-6E49-9507-89017FEAD5B1}" type="presParOf" srcId="{F58F0E2F-AAB6-5342-BFF8-991D4516B3BE}" destId="{F8D0FFB0-7C35-0844-8F40-4DEB16322365}" srcOrd="2" destOrd="0" presId="urn:microsoft.com/office/officeart/2009/3/layout/RandomtoResultProcess"/>
    <dgm:cxn modelId="{553D2488-62FB-474D-B2A2-5340CDE8F6E3}" type="presParOf" srcId="{F58F0E2F-AAB6-5342-BFF8-991D4516B3BE}" destId="{4FD40165-9380-FF4A-A85D-EF442391D52B}" srcOrd="3" destOrd="0" presId="urn:microsoft.com/office/officeart/2009/3/layout/RandomtoResultProcess"/>
    <dgm:cxn modelId="{5297DFB4-E531-6B4A-8257-E7E741823959}" type="presParOf" srcId="{4FD40165-9380-FF4A-A85D-EF442391D52B}" destId="{2BA67F08-4E4D-1143-BA40-F8ED51B66E93}" srcOrd="0" destOrd="0" presId="urn:microsoft.com/office/officeart/2009/3/layout/RandomtoResultProcess"/>
    <dgm:cxn modelId="{B630E08E-888D-5841-A78C-69550CF9CC08}" type="presParOf" srcId="{4FD40165-9380-FF4A-A85D-EF442391D52B}" destId="{7E0DC2B9-5A13-2244-8201-AE69728BECA9}" srcOrd="1" destOrd="0" presId="urn:microsoft.com/office/officeart/2009/3/layout/RandomtoResultProcess"/>
    <dgm:cxn modelId="{225AAFB3-CBC3-C94B-8820-031E519E7381}" type="presParOf" srcId="{F58F0E2F-AAB6-5342-BFF8-991D4516B3BE}" destId="{A0071241-ECE5-C442-94C3-4158E749CF1C}" srcOrd="4" destOrd="0" presId="urn:microsoft.com/office/officeart/2009/3/layout/RandomtoResultProcess"/>
    <dgm:cxn modelId="{28D3153F-83A6-1D46-9FF1-18EA8EB63A44}" type="presParOf" srcId="{A0071241-ECE5-C442-94C3-4158E749CF1C}" destId="{6EBE1EB4-9C2A-8542-9125-CFA06C031778}" srcOrd="0" destOrd="0" presId="urn:microsoft.com/office/officeart/2009/3/layout/RandomtoResultProcess"/>
    <dgm:cxn modelId="{F181B10A-4109-3F42-B49D-4FAEC6B76516}" type="presParOf" srcId="{A0071241-ECE5-C442-94C3-4158E749CF1C}" destId="{82557D34-A17C-864B-8E1C-F04F3DBB2468}" srcOrd="1" destOrd="0" presId="urn:microsoft.com/office/officeart/2009/3/layout/RandomtoResultProcess"/>
    <dgm:cxn modelId="{83C6F41D-237E-FA4A-8EAF-12095920AC63}" type="presParOf" srcId="{A0071241-ECE5-C442-94C3-4158E749CF1C}" destId="{B789CB38-A2E3-EB41-8529-519BE65D568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0" y="133406"/>
          <a:ext cx="4533787" cy="453378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266893" y="133406"/>
          <a:ext cx="5289419" cy="45337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Pipelining</a:t>
          </a:r>
        </a:p>
      </dsp:txBody>
      <dsp:txXfrm>
        <a:off x="2266893" y="133406"/>
        <a:ext cx="2644709" cy="725406"/>
      </dsp:txXfrm>
    </dsp:sp>
    <dsp:sp modelId="{95965867-777A-B244-9440-59A3ABA67E2E}">
      <dsp:nvSpPr>
        <dsp:cNvPr id="0" name=""/>
        <dsp:cNvSpPr/>
      </dsp:nvSpPr>
      <dsp:spPr>
        <a:xfrm>
          <a:off x="476047" y="858812"/>
          <a:ext cx="3581692" cy="3581692"/>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266893" y="858812"/>
          <a:ext cx="5289419" cy="358169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Branch prediction</a:t>
          </a:r>
        </a:p>
      </dsp:txBody>
      <dsp:txXfrm>
        <a:off x="2266893" y="858812"/>
        <a:ext cx="2644709" cy="725406"/>
      </dsp:txXfrm>
    </dsp:sp>
    <dsp:sp modelId="{8980E4CE-FAE8-4640-865E-DD474CAE12ED}">
      <dsp:nvSpPr>
        <dsp:cNvPr id="0" name=""/>
        <dsp:cNvSpPr/>
      </dsp:nvSpPr>
      <dsp:spPr>
        <a:xfrm>
          <a:off x="952095" y="1584218"/>
          <a:ext cx="2629596" cy="2629596"/>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0AD6EA-0B5C-914A-9F0A-CC84B3884EAA}">
      <dsp:nvSpPr>
        <dsp:cNvPr id="0" name=""/>
        <dsp:cNvSpPr/>
      </dsp:nvSpPr>
      <dsp:spPr>
        <a:xfrm>
          <a:off x="2266893" y="1584218"/>
          <a:ext cx="5289419" cy="26295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Superscalar execution</a:t>
          </a:r>
        </a:p>
      </dsp:txBody>
      <dsp:txXfrm>
        <a:off x="2266893" y="1584218"/>
        <a:ext cx="2644709" cy="725406"/>
      </dsp:txXfrm>
    </dsp:sp>
    <dsp:sp modelId="{8FC3D4C7-6020-F347-A658-FE974C7C2633}">
      <dsp:nvSpPr>
        <dsp:cNvPr id="0" name=""/>
        <dsp:cNvSpPr/>
      </dsp:nvSpPr>
      <dsp:spPr>
        <a:xfrm>
          <a:off x="1428143" y="2309624"/>
          <a:ext cx="1677501" cy="1677501"/>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12B40C-E4AB-4443-8E49-43D36F560895}">
      <dsp:nvSpPr>
        <dsp:cNvPr id="0" name=""/>
        <dsp:cNvSpPr/>
      </dsp:nvSpPr>
      <dsp:spPr>
        <a:xfrm>
          <a:off x="2266893" y="2309624"/>
          <a:ext cx="5289419" cy="16775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Data flow analysis</a:t>
          </a:r>
        </a:p>
      </dsp:txBody>
      <dsp:txXfrm>
        <a:off x="2266893" y="2309624"/>
        <a:ext cx="2644709" cy="725406"/>
      </dsp:txXfrm>
    </dsp:sp>
    <dsp:sp modelId="{8CA8964D-0088-5C41-B5B6-C7928BBF95DC}">
      <dsp:nvSpPr>
        <dsp:cNvPr id="0" name=""/>
        <dsp:cNvSpPr/>
      </dsp:nvSpPr>
      <dsp:spPr>
        <a:xfrm>
          <a:off x="1904190" y="3035030"/>
          <a:ext cx="725406" cy="725406"/>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35B49C-BBBC-DB45-BDFD-E61EAF99AC87}">
      <dsp:nvSpPr>
        <dsp:cNvPr id="0" name=""/>
        <dsp:cNvSpPr/>
      </dsp:nvSpPr>
      <dsp:spPr>
        <a:xfrm>
          <a:off x="2266893" y="3035030"/>
          <a:ext cx="5289419" cy="72540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Speculative execution</a:t>
          </a:r>
        </a:p>
      </dsp:txBody>
      <dsp:txXfrm>
        <a:off x="2266893" y="3035030"/>
        <a:ext cx="2644709" cy="725406"/>
      </dsp:txXfrm>
    </dsp:sp>
    <dsp:sp modelId="{9625A8A9-4E22-1C45-8780-F620536E0AB6}">
      <dsp:nvSpPr>
        <dsp:cNvPr id="0" name=""/>
        <dsp:cNvSpPr/>
      </dsp:nvSpPr>
      <dsp:spPr>
        <a:xfrm>
          <a:off x="4911603" y="133406"/>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t>Processor moves data or instructions into a conceptual pipe with all stages of the pipe processing simultaneously</a:t>
          </a:r>
        </a:p>
      </dsp:txBody>
      <dsp:txXfrm>
        <a:off x="4911603" y="133406"/>
        <a:ext cx="2644709" cy="725406"/>
      </dsp:txXfrm>
    </dsp:sp>
    <dsp:sp modelId="{B8C4BD7A-9494-904F-8FD8-EAB30AD1C9C2}">
      <dsp:nvSpPr>
        <dsp:cNvPr id="0" name=""/>
        <dsp:cNvSpPr/>
      </dsp:nvSpPr>
      <dsp:spPr>
        <a:xfrm>
          <a:off x="4911603" y="858812"/>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t>Processor looks ahead in the instruction code fetched from memory and predicts which branches, or groups of instructions, are likely to be processed next</a:t>
          </a:r>
        </a:p>
      </dsp:txBody>
      <dsp:txXfrm>
        <a:off x="4911603" y="858812"/>
        <a:ext cx="2644709" cy="725406"/>
      </dsp:txXfrm>
    </dsp:sp>
    <dsp:sp modelId="{9D7E2566-676D-9E41-99C2-0953099D924D}">
      <dsp:nvSpPr>
        <dsp:cNvPr id="0" name=""/>
        <dsp:cNvSpPr/>
      </dsp:nvSpPr>
      <dsp:spPr>
        <a:xfrm>
          <a:off x="4911603" y="1584218"/>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t>This is the ability to issue more than one instruction in every processor clock cycle. (In effect, multiple parallel pipelines are used.)</a:t>
          </a:r>
        </a:p>
      </dsp:txBody>
      <dsp:txXfrm>
        <a:off x="4911603" y="1584218"/>
        <a:ext cx="2644709" cy="725406"/>
      </dsp:txXfrm>
    </dsp:sp>
    <dsp:sp modelId="{B4AAA73C-1031-C544-BDD6-9B9C29452A80}">
      <dsp:nvSpPr>
        <dsp:cNvPr id="0" name=""/>
        <dsp:cNvSpPr/>
      </dsp:nvSpPr>
      <dsp:spPr>
        <a:xfrm>
          <a:off x="4911603" y="2309624"/>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t>Processor analyzes which instructions are dependent on each other’s results, or data, to create an optimized schedule of instructions</a:t>
          </a:r>
        </a:p>
      </dsp:txBody>
      <dsp:txXfrm>
        <a:off x="4911603" y="2309624"/>
        <a:ext cx="2644709" cy="725406"/>
      </dsp:txXfrm>
    </dsp:sp>
    <dsp:sp modelId="{BB5D0C00-E641-934E-AE39-CCC5D85D9568}">
      <dsp:nvSpPr>
        <dsp:cNvPr id="0" name=""/>
        <dsp:cNvSpPr/>
      </dsp:nvSpPr>
      <dsp:spPr>
        <a:xfrm>
          <a:off x="4911603" y="3035030"/>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t>Using branch prediction and data flow analysis, some processors speculatively execute instructions ahead of their actual appearance in the program execution, holding the results in temporary locations, keeping execution engines as busy as possible</a:t>
          </a:r>
        </a:p>
      </dsp:txBody>
      <dsp:txXfrm>
        <a:off x="4911603" y="3035030"/>
        <a:ext cx="2644709" cy="72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12701" y="0"/>
          <a:ext cx="3226668" cy="3226668"/>
        </a:xfrm>
        <a:prstGeom prst="triangle">
          <a:avLst/>
        </a:prstGeom>
        <a:gradFill rotWithShape="0">
          <a:gsLst>
            <a:gs pos="0">
              <a:schemeClr val="accent3">
                <a:hueOff val="0"/>
                <a:satOff val="0"/>
                <a:lumOff val="0"/>
                <a:alphaOff val="0"/>
                <a:shade val="40000"/>
                <a:alpha val="100000"/>
                <a:satMod val="150000"/>
                <a:lumMod val="100000"/>
              </a:schemeClr>
            </a:gs>
            <a:gs pos="100000">
              <a:schemeClr val="accent3">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chemeClr val="accent1">
                  <a:lumMod val="50000"/>
                </a:schemeClr>
              </a:solidFill>
              <a:effectLst/>
            </a:rPr>
            <a:t>Increase the number of bits that are retrieved at one time by making DRAMs “wider” rather than “deeper” and by using wide bus data paths</a:t>
          </a:r>
        </a:p>
      </dsp:txBody>
      <dsp:txXfrm>
        <a:off x="3819368" y="1613334"/>
        <a:ext cx="1613334" cy="1613334"/>
      </dsp:txXfrm>
    </dsp:sp>
    <dsp:sp modelId="{4A58DB61-09B5-E94D-AEC1-6280D22B2A8E}">
      <dsp:nvSpPr>
        <dsp:cNvPr id="0" name=""/>
        <dsp:cNvSpPr/>
      </dsp:nvSpPr>
      <dsp:spPr>
        <a:xfrm>
          <a:off x="1399367" y="3226668"/>
          <a:ext cx="3226668" cy="3226668"/>
        </a:xfrm>
        <a:prstGeom prst="triangle">
          <a:avLst/>
        </a:prstGeom>
        <a:gradFill rotWithShape="0">
          <a:gsLst>
            <a:gs pos="0">
              <a:schemeClr val="accent3">
                <a:hueOff val="-3600000"/>
                <a:satOff val="0"/>
                <a:lumOff val="0"/>
                <a:alphaOff val="0"/>
                <a:shade val="40000"/>
                <a:alpha val="100000"/>
                <a:satMod val="150000"/>
                <a:lumMod val="100000"/>
              </a:schemeClr>
            </a:gs>
            <a:gs pos="100000">
              <a:schemeClr val="accent3">
                <a:hueOff val="-36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00" b="1" kern="1200" dirty="0">
              <a:solidFill>
                <a:schemeClr val="accent1">
                  <a:lumMod val="50000"/>
                </a:schemeClr>
              </a:solidFill>
              <a:effectLst/>
            </a:rPr>
            <a:t>Change the DRAM interface to make it more efficient by including a cache or other buffering scheme on the DRAM chip</a:t>
          </a:r>
        </a:p>
        <a:p>
          <a:pPr lvl="0" algn="ctr" defTabSz="533400" rtl="0">
            <a:lnSpc>
              <a:spcPct val="90000"/>
            </a:lnSpc>
            <a:spcBef>
              <a:spcPct val="0"/>
            </a:spcBef>
            <a:spcAft>
              <a:spcPct val="35000"/>
            </a:spcAft>
            <a:buNone/>
          </a:pPr>
          <a:endParaRPr lang="en-US" sz="1100" b="0" kern="1200" dirty="0">
            <a:solidFill>
              <a:schemeClr val="accent1">
                <a:lumMod val="50000"/>
              </a:schemeClr>
            </a:solidFill>
            <a:effectLst/>
          </a:endParaRPr>
        </a:p>
      </dsp:txBody>
      <dsp:txXfrm>
        <a:off x="2206034" y="4840002"/>
        <a:ext cx="1613334" cy="1613334"/>
      </dsp:txXfrm>
    </dsp:sp>
    <dsp:sp modelId="{200ABC57-7D7F-C84D-A1A6-CF6A59C98A27}">
      <dsp:nvSpPr>
        <dsp:cNvPr id="0" name=""/>
        <dsp:cNvSpPr/>
      </dsp:nvSpPr>
      <dsp:spPr>
        <a:xfrm rot="10800000">
          <a:off x="3012701" y="3226668"/>
          <a:ext cx="3226668" cy="3226668"/>
        </a:xfrm>
        <a:prstGeom prst="triangle">
          <a:avLst/>
        </a:prstGeom>
        <a:gradFill rotWithShape="0">
          <a:gsLst>
            <a:gs pos="0">
              <a:schemeClr val="accent3">
                <a:hueOff val="-7200000"/>
                <a:satOff val="0"/>
                <a:lumOff val="0"/>
                <a:alphaOff val="0"/>
                <a:shade val="40000"/>
                <a:alpha val="100000"/>
                <a:satMod val="150000"/>
                <a:lumMod val="100000"/>
              </a:schemeClr>
            </a:gs>
            <a:gs pos="100000">
              <a:schemeClr val="accent3">
                <a:hueOff val="-72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chemeClr val="accent1">
                  <a:lumMod val="50000"/>
                </a:schemeClr>
              </a:solidFill>
              <a:effectLst/>
            </a:rPr>
            <a:t>Reduce the frequency of memory access by incorporating increasingly complex and efficient cache structures between the processor and main memory</a:t>
          </a:r>
        </a:p>
      </dsp:txBody>
      <dsp:txXfrm rot="10800000">
        <a:off x="3819368" y="3226668"/>
        <a:ext cx="1613334" cy="1613334"/>
      </dsp:txXfrm>
    </dsp:sp>
    <dsp:sp modelId="{4CEF2A95-22F9-8B4C-8350-C2D662044B6C}">
      <dsp:nvSpPr>
        <dsp:cNvPr id="0" name=""/>
        <dsp:cNvSpPr/>
      </dsp:nvSpPr>
      <dsp:spPr>
        <a:xfrm>
          <a:off x="4554322" y="3226668"/>
          <a:ext cx="3370093" cy="3226668"/>
        </a:xfrm>
        <a:prstGeom prst="triangle">
          <a:avLst/>
        </a:prstGeom>
        <a:gradFill rotWithShape="0">
          <a:gsLst>
            <a:gs pos="0">
              <a:schemeClr val="accent3">
                <a:hueOff val="-10800000"/>
                <a:satOff val="0"/>
                <a:lumOff val="0"/>
                <a:alphaOff val="0"/>
                <a:shade val="40000"/>
                <a:alpha val="100000"/>
                <a:satMod val="150000"/>
                <a:lumMod val="100000"/>
              </a:schemeClr>
            </a:gs>
            <a:gs pos="100000">
              <a:schemeClr val="accent3">
                <a:hueOff val="-108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chemeClr val="accent1">
                  <a:lumMod val="50000"/>
                </a:schemeClr>
              </a:solidFill>
              <a:effectLst/>
            </a:rPr>
            <a:t>Increase the interconnect bandwidth between processors and memory by using higher speed buses and a hierarchy of buses to buffer and structure data flow</a:t>
          </a:r>
        </a:p>
      </dsp:txBody>
      <dsp:txXfrm>
        <a:off x="5396845" y="4840002"/>
        <a:ext cx="1685047" cy="1613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2">
                <a:shade val="50000"/>
                <a:hueOff val="-237266"/>
                <a:satOff val="-33833"/>
                <a:lumOff val="33505"/>
                <a:alphaOff val="0"/>
                <a:shade val="40000"/>
                <a:alpha val="100000"/>
                <a:satMod val="150000"/>
                <a:lumMod val="100000"/>
              </a:schemeClr>
            </a:gs>
            <a:gs pos="100000">
              <a:schemeClr val="accent2">
                <a:shade val="50000"/>
                <a:hueOff val="-237266"/>
                <a:satOff val="-33833"/>
                <a:lumOff val="33505"/>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2">
                <a:shade val="50000"/>
                <a:hueOff val="-474532"/>
                <a:satOff val="-67666"/>
                <a:lumOff val="67010"/>
                <a:alphaOff val="0"/>
                <a:shade val="40000"/>
                <a:alpha val="100000"/>
                <a:satMod val="150000"/>
                <a:lumMod val="100000"/>
              </a:schemeClr>
            </a:gs>
            <a:gs pos="100000">
              <a:schemeClr val="accent2">
                <a:shade val="50000"/>
                <a:hueOff val="-474532"/>
                <a:satOff val="-67666"/>
                <a:lumOff val="6701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2">
                <a:shade val="50000"/>
                <a:hueOff val="-237266"/>
                <a:satOff val="-33833"/>
                <a:lumOff val="33505"/>
                <a:alphaOff val="0"/>
                <a:shade val="40000"/>
                <a:alpha val="100000"/>
                <a:satMod val="150000"/>
                <a:lumMod val="100000"/>
              </a:schemeClr>
            </a:gs>
            <a:gs pos="100000">
              <a:schemeClr val="accent2">
                <a:shade val="50000"/>
                <a:hueOff val="-237266"/>
                <a:satOff val="-33833"/>
                <a:lumOff val="33505"/>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2">
                <a:shade val="50000"/>
                <a:hueOff val="0"/>
                <a:satOff val="0"/>
                <a:lumOff val="0"/>
                <a:alphaOff val="0"/>
                <a:shade val="40000"/>
                <a:alpha val="100000"/>
                <a:satMod val="150000"/>
                <a:lumMod val="100000"/>
              </a:schemeClr>
            </a:gs>
            <a:gs pos="100000">
              <a:schemeClr val="accent2">
                <a:shade val="50000"/>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a:t>
          </a:r>
          <a:r>
            <a:rPr lang="en-US" sz="1300" kern="1200" dirty="0">
              <a:solidFill>
                <a:srgbClr val="C00000"/>
              </a:solidFill>
            </a:rPr>
            <a:t>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Strategy is to use two </a:t>
          </a:r>
          <a:r>
            <a:rPr lang="en-US" sz="1300" kern="1200" dirty="0">
              <a:solidFill>
                <a:srgbClr val="C00000"/>
              </a:solidFill>
            </a:rPr>
            <a:t>simpler processors </a:t>
          </a:r>
          <a:r>
            <a:rPr lang="en-US" sz="1300" kern="1200" dirty="0"/>
            <a:t>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a:t>
          </a:r>
          <a:r>
            <a:rPr lang="en-US" sz="1300" kern="1200" dirty="0">
              <a:solidFill>
                <a:srgbClr val="C00000"/>
              </a:solidFill>
            </a:rPr>
            <a:t>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As caches became larger it made performance sense to create </a:t>
          </a:r>
          <a:r>
            <a:rPr lang="en-US" sz="1300" kern="1200" dirty="0">
              <a:solidFill>
                <a:srgbClr val="C00000"/>
              </a:solidFill>
            </a:rPr>
            <a:t>two and then three levels of cache </a:t>
          </a:r>
          <a:r>
            <a:rPr lang="en-US" sz="1300" kern="1200" dirty="0"/>
            <a:t>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CAF1-52FE-7046-B81F-BDF191BD9C70}">
      <dsp:nvSpPr>
        <dsp:cNvPr id="0" name=""/>
        <dsp:cNvSpPr/>
      </dsp:nvSpPr>
      <dsp:spPr>
        <a:xfrm>
          <a:off x="467530" y="792085"/>
          <a:ext cx="3068231" cy="1826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use of benchmarks to compare systems involves calculating the mean value of a set of data points related to execution time</a:t>
          </a:r>
        </a:p>
      </dsp:txBody>
      <dsp:txXfrm>
        <a:off x="467530" y="792085"/>
        <a:ext cx="3068231" cy="1826650"/>
      </dsp:txXfrm>
    </dsp:sp>
    <dsp:sp modelId="{23EC8D5F-12D7-3045-824E-1EBE6EC0DA87}">
      <dsp:nvSpPr>
        <dsp:cNvPr id="0" name=""/>
        <dsp:cNvSpPr/>
      </dsp:nvSpPr>
      <dsp:spPr>
        <a:xfrm>
          <a:off x="484485" y="789810"/>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EBE8AA-496A-9044-9166-227A1A95ACA7}">
      <dsp:nvSpPr>
        <dsp:cNvPr id="0" name=""/>
        <dsp:cNvSpPr/>
      </dsp:nvSpPr>
      <dsp:spPr>
        <a:xfrm>
          <a:off x="656183" y="446414"/>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7BA6B76-FC1F-7440-AD23-69366A167E9E}">
      <dsp:nvSpPr>
        <dsp:cNvPr id="0" name=""/>
        <dsp:cNvSpPr/>
      </dsp:nvSpPr>
      <dsp:spPr>
        <a:xfrm>
          <a:off x="1068258" y="515094"/>
          <a:ext cx="385444" cy="38544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61D4602-FCF1-EC44-BAEB-D29BB52E79F5}">
      <dsp:nvSpPr>
        <dsp:cNvPr id="0" name=""/>
        <dsp:cNvSpPr/>
      </dsp:nvSpPr>
      <dsp:spPr>
        <a:xfrm>
          <a:off x="1411654" y="137358"/>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6634AE5-4E64-4545-A50C-BF76EC66CDF5}">
      <dsp:nvSpPr>
        <dsp:cNvPr id="0" name=""/>
        <dsp:cNvSpPr/>
      </dsp:nvSpPr>
      <dsp:spPr>
        <a:xfrm>
          <a:off x="1858069" y="0"/>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5020ECF-6948-F043-A3D9-8653C554B1EE}">
      <dsp:nvSpPr>
        <dsp:cNvPr id="0" name=""/>
        <dsp:cNvSpPr/>
      </dsp:nvSpPr>
      <dsp:spPr>
        <a:xfrm>
          <a:off x="2407503" y="240377"/>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14DC0AD-94CE-164F-A295-2821BE0536AE}">
      <dsp:nvSpPr>
        <dsp:cNvPr id="0" name=""/>
        <dsp:cNvSpPr/>
      </dsp:nvSpPr>
      <dsp:spPr>
        <a:xfrm>
          <a:off x="2750899" y="412075"/>
          <a:ext cx="385444" cy="38544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C7E3514-3776-924B-80C3-ED188849CC01}">
      <dsp:nvSpPr>
        <dsp:cNvPr id="0" name=""/>
        <dsp:cNvSpPr/>
      </dsp:nvSpPr>
      <dsp:spPr>
        <a:xfrm>
          <a:off x="3231653" y="789810"/>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17861A7-FB72-5C46-8083-46FD5CBF931A}">
      <dsp:nvSpPr>
        <dsp:cNvPr id="0" name=""/>
        <dsp:cNvSpPr/>
      </dsp:nvSpPr>
      <dsp:spPr>
        <a:xfrm>
          <a:off x="3437691" y="1167546"/>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FF2B306-AD03-A340-BC52-DA8268BB7D1C}">
      <dsp:nvSpPr>
        <dsp:cNvPr id="0" name=""/>
        <dsp:cNvSpPr/>
      </dsp:nvSpPr>
      <dsp:spPr>
        <a:xfrm>
          <a:off x="1652032" y="446414"/>
          <a:ext cx="630727" cy="630727"/>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8CC96C8-CA9F-164A-A764-0A28899BCBA0}">
      <dsp:nvSpPr>
        <dsp:cNvPr id="0" name=""/>
        <dsp:cNvSpPr/>
      </dsp:nvSpPr>
      <dsp:spPr>
        <a:xfrm>
          <a:off x="312787" y="1751319"/>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D7B22FF-1E11-0244-8A4F-C7B8463BE01D}">
      <dsp:nvSpPr>
        <dsp:cNvPr id="0" name=""/>
        <dsp:cNvSpPr/>
      </dsp:nvSpPr>
      <dsp:spPr>
        <a:xfrm>
          <a:off x="518825" y="2060376"/>
          <a:ext cx="385444" cy="38544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3DFAB88-1950-D744-9663-84F4CF065671}">
      <dsp:nvSpPr>
        <dsp:cNvPr id="0" name=""/>
        <dsp:cNvSpPr/>
      </dsp:nvSpPr>
      <dsp:spPr>
        <a:xfrm>
          <a:off x="1033919" y="2335093"/>
          <a:ext cx="560646" cy="56064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F36C34B-D575-3040-B173-F80081FED309}">
      <dsp:nvSpPr>
        <dsp:cNvPr id="0" name=""/>
        <dsp:cNvSpPr/>
      </dsp:nvSpPr>
      <dsp:spPr>
        <a:xfrm>
          <a:off x="1755050" y="2781507"/>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859EDBF-6A62-0849-91EC-978FDDF45A74}">
      <dsp:nvSpPr>
        <dsp:cNvPr id="0" name=""/>
        <dsp:cNvSpPr/>
      </dsp:nvSpPr>
      <dsp:spPr>
        <a:xfrm>
          <a:off x="1892409" y="2335093"/>
          <a:ext cx="385444" cy="38544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3386A97-175D-2B44-9449-F09E5EAD36AC}">
      <dsp:nvSpPr>
        <dsp:cNvPr id="0" name=""/>
        <dsp:cNvSpPr/>
      </dsp:nvSpPr>
      <dsp:spPr>
        <a:xfrm>
          <a:off x="2235805" y="2815847"/>
          <a:ext cx="245282" cy="24528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F113925-8077-3643-8A5A-06D494DD0C3D}">
      <dsp:nvSpPr>
        <dsp:cNvPr id="0" name=""/>
        <dsp:cNvSpPr/>
      </dsp:nvSpPr>
      <dsp:spPr>
        <a:xfrm>
          <a:off x="2544861" y="2266413"/>
          <a:ext cx="560646" cy="56064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FD71A2A-0BB1-2E49-B85B-4BCFA3DFF50D}">
      <dsp:nvSpPr>
        <dsp:cNvPr id="0" name=""/>
        <dsp:cNvSpPr/>
      </dsp:nvSpPr>
      <dsp:spPr>
        <a:xfrm>
          <a:off x="3300333" y="2129055"/>
          <a:ext cx="385444" cy="38544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EB6D211-22A7-2040-BC3E-A98146FE7836}">
      <dsp:nvSpPr>
        <dsp:cNvPr id="0" name=""/>
        <dsp:cNvSpPr/>
      </dsp:nvSpPr>
      <dsp:spPr>
        <a:xfrm>
          <a:off x="3685777" y="514522"/>
          <a:ext cx="1131995" cy="2161103"/>
        </a:xfrm>
        <a:prstGeom prst="chevron">
          <a:avLst>
            <a:gd name="adj" fmla="val 6231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BA67F08-4E4D-1143-BA40-F8ED51B66E93}">
      <dsp:nvSpPr>
        <dsp:cNvPr id="0" name=""/>
        <dsp:cNvSpPr/>
      </dsp:nvSpPr>
      <dsp:spPr>
        <a:xfrm>
          <a:off x="4611955" y="514522"/>
          <a:ext cx="1131995" cy="2161103"/>
        </a:xfrm>
        <a:prstGeom prst="chevron">
          <a:avLst>
            <a:gd name="adj" fmla="val 6231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EBE1EB4-9C2A-8542-9125-CFA06C031778}">
      <dsp:nvSpPr>
        <dsp:cNvPr id="0" name=""/>
        <dsp:cNvSpPr/>
      </dsp:nvSpPr>
      <dsp:spPr>
        <a:xfrm>
          <a:off x="5975496" y="361209"/>
          <a:ext cx="2624171" cy="2624171"/>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en-US" sz="2300" kern="1200" dirty="0"/>
            <a:t>The three common formulas used for calculating a mean are:</a:t>
          </a:r>
        </a:p>
      </dsp:txBody>
      <dsp:txXfrm>
        <a:off x="6359797" y="745510"/>
        <a:ext cx="1855569" cy="1855569"/>
      </dsp:txXfrm>
    </dsp:sp>
    <dsp:sp modelId="{82557D34-A17C-864B-8E1C-F04F3DBB2468}">
      <dsp:nvSpPr>
        <dsp:cNvPr id="0" name=""/>
        <dsp:cNvSpPr/>
      </dsp:nvSpPr>
      <dsp:spPr>
        <a:xfrm>
          <a:off x="5743951" y="3241624"/>
          <a:ext cx="3087261" cy="190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285750" lvl="1" indent="-285750" algn="l" defTabSz="1733550" rtl="0">
            <a:lnSpc>
              <a:spcPct val="90000"/>
            </a:lnSpc>
            <a:spcBef>
              <a:spcPct val="0"/>
            </a:spcBef>
            <a:spcAft>
              <a:spcPct val="15000"/>
            </a:spcAft>
            <a:buChar char="•"/>
          </a:pPr>
          <a:r>
            <a:rPr lang="en-US" sz="3900" kern="1200"/>
            <a:t>Arithmetic</a:t>
          </a:r>
        </a:p>
        <a:p>
          <a:pPr marL="285750" lvl="1" indent="-285750" algn="l" defTabSz="1733550" rtl="0">
            <a:lnSpc>
              <a:spcPct val="90000"/>
            </a:lnSpc>
            <a:spcBef>
              <a:spcPct val="0"/>
            </a:spcBef>
            <a:spcAft>
              <a:spcPct val="15000"/>
            </a:spcAft>
            <a:buChar char="•"/>
          </a:pPr>
          <a:r>
            <a:rPr lang="en-US" sz="3900" kern="1200"/>
            <a:t>Geometric</a:t>
          </a:r>
        </a:p>
        <a:p>
          <a:pPr marL="285750" lvl="1" indent="-285750" algn="l" defTabSz="1733550" rtl="0">
            <a:lnSpc>
              <a:spcPct val="90000"/>
            </a:lnSpc>
            <a:spcBef>
              <a:spcPct val="0"/>
            </a:spcBef>
            <a:spcAft>
              <a:spcPct val="15000"/>
            </a:spcAft>
            <a:buChar char="•"/>
          </a:pPr>
          <a:r>
            <a:rPr lang="en-US" sz="3900" kern="1200"/>
            <a:t>Harmonic</a:t>
          </a:r>
        </a:p>
      </dsp:txBody>
      <dsp:txXfrm>
        <a:off x="5743951" y="3241624"/>
        <a:ext cx="3087261" cy="190381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a:t>© 2016 Pearson Education, Inc., Hoboken, NJ. All rights reserved.</a:t>
            </a:r>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909216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a:t>© 2016 Pearson Education, Inc., Hoboken, NJ. All rights reserved.</a:t>
            </a:r>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200438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10/e, by William Stallings, Chapter 2 “Performance Issues”.</a:t>
            </a:r>
            <a:endParaRPr lang="en-AU" dirty="0">
              <a:latin typeface="Times New Roman" pitchFamily="-110" charset="0"/>
            </a:endParaRPr>
          </a:p>
          <a:p>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 </a:t>
            </a:r>
            <a:r>
              <a:rPr kumimoji="1" lang="en-US" sz="1200" b="0" i="0" u="none" strike="noStrike" kern="1200" baseline="0" dirty="0">
                <a:solidFill>
                  <a:schemeClr val="tx1"/>
                </a:solidFill>
                <a:latin typeface="Times New Roman" pitchFamily="-110" charset="0"/>
                <a:ea typeface="+mn-ea"/>
                <a:cs typeface="+mn-cs"/>
              </a:rPr>
              <a:t>It is now common for the second-level</a:t>
            </a:r>
          </a:p>
          <a:p>
            <a:r>
              <a:rPr kumimoji="1" lang="en-US" sz="1200" b="0" i="0" u="none" strike="noStrike" kern="1200" baseline="0" dirty="0">
                <a:solidFill>
                  <a:schemeClr val="tx1"/>
                </a:solidFill>
                <a:latin typeface="Times New Roman" pitchFamily="-110" charset="0"/>
                <a:ea typeface="+mn-ea"/>
                <a:cs typeface="+mn-cs"/>
              </a:rPr>
              <a:t>cache to also be private to each core.</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r>
              <a:rPr kumimoji="1" lang="en-US" sz="1200" b="0" i="0" u="none" strike="noStrike" kern="1200" baseline="0" dirty="0">
                <a:solidFill>
                  <a:schemeClr val="tx1"/>
                </a:solidFill>
                <a:latin typeface="Times New Roman" pitchFamily="-110" charset="0"/>
                <a:ea typeface="+mn-ea"/>
                <a:cs typeface="+mn-cs"/>
              </a:rPr>
              <a:t> </a:t>
            </a:r>
          </a:p>
          <a:p>
            <a:r>
              <a:rPr kumimoji="1" lang="en-US" sz="1200" b="0" i="0" u="none" strike="noStrike" kern="1200" baseline="0" dirty="0">
                <a:solidFill>
                  <a:schemeClr val="tx1"/>
                </a:solidFill>
                <a:latin typeface="Times New Roman" pitchFamily="-110" charset="0"/>
                <a:ea typeface="+mn-ea"/>
                <a:cs typeface="+mn-cs"/>
              </a:rPr>
              <a:t>We explore design characteristics of multicore computers in Chapter 18 and</a:t>
            </a:r>
          </a:p>
          <a:p>
            <a:r>
              <a:rPr kumimoji="1" lang="en-US" sz="1200" b="0" i="0" u="none" strike="noStrike" kern="1200" baseline="0" dirty="0">
                <a:solidFill>
                  <a:schemeClr val="tx1"/>
                </a:solidFill>
                <a:latin typeface="Times New Roman" pitchFamily="-110" charset="0"/>
                <a:ea typeface="+mn-ea"/>
                <a:cs typeface="+mn-cs"/>
              </a:rPr>
              <a:t>GPGPUs in Chapter 19.</a:t>
            </a:r>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a:solidFill>
                  <a:schemeClr val="tx1"/>
                </a:solidFill>
                <a:latin typeface="Times New Roman" pitchFamily="-110" charset="0"/>
                <a:ea typeface="+mn-ea"/>
                <a:cs typeface="+mn-cs"/>
              </a:rPr>
              <a:t>Computer system designers look for ways to improve system performance by</a:t>
            </a:r>
          </a:p>
          <a:p>
            <a:r>
              <a:rPr kumimoji="1" lang="en-US" sz="1200" b="0" i="0" u="none" strike="noStrike" kern="1200" baseline="0" dirty="0">
                <a:solidFill>
                  <a:schemeClr val="tx1"/>
                </a:solidFill>
                <a:latin typeface="Times New Roman" pitchFamily="-110" charset="0"/>
                <a:ea typeface="+mn-ea"/>
                <a:cs typeface="+mn-cs"/>
              </a:rPr>
              <a:t>advances in technology or change in design. Examples include the use of parallel</a:t>
            </a:r>
          </a:p>
          <a:p>
            <a:r>
              <a:rPr kumimoji="1" lang="en-US" sz="1200" b="0" i="0" u="none" strike="noStrike" kern="1200" baseline="0" dirty="0">
                <a:solidFill>
                  <a:schemeClr val="tx1"/>
                </a:solidFill>
                <a:latin typeface="Times New Roman" pitchFamily="-110" charset="0"/>
                <a:ea typeface="+mn-ea"/>
                <a:cs typeface="+mn-cs"/>
              </a:rPr>
              <a:t>processors, the use of a memory cache hierarchy, and speedup in memory access</a:t>
            </a:r>
          </a:p>
          <a:p>
            <a:r>
              <a:rPr kumimoji="1" lang="en-US" sz="1200" b="0" i="0" u="none" strike="noStrike" kern="1200" baseline="0" dirty="0">
                <a:solidFill>
                  <a:schemeClr val="tx1"/>
                </a:solidFill>
                <a:latin typeface="Times New Roman" pitchFamily="-110" charset="0"/>
                <a:ea typeface="+mn-ea"/>
                <a:cs typeface="+mn-cs"/>
              </a:rPr>
              <a:t>time and I/O transfer rate due to technology improvements. In all of these cases, it is</a:t>
            </a:r>
          </a:p>
          <a:p>
            <a:r>
              <a:rPr kumimoji="1" lang="en-US" sz="1200" b="0" i="0" u="none" strike="noStrike" kern="1200" baseline="0" dirty="0">
                <a:solidFill>
                  <a:schemeClr val="tx1"/>
                </a:solidFill>
                <a:latin typeface="Times New Roman" pitchFamily="-110" charset="0"/>
                <a:ea typeface="+mn-ea"/>
                <a:cs typeface="+mn-cs"/>
              </a:rPr>
              <a:t>important to note that a speedup in one aspect of the technology or design does not</a:t>
            </a:r>
          </a:p>
          <a:p>
            <a:r>
              <a:rPr kumimoji="1" lang="en-US" sz="1200" b="0" i="0" u="none" strike="noStrike" kern="1200" baseline="0" dirty="0">
                <a:solidFill>
                  <a:schemeClr val="tx1"/>
                </a:solidFill>
                <a:latin typeface="Times New Roman" pitchFamily="-110" charset="0"/>
                <a:ea typeface="+mn-ea"/>
                <a:cs typeface="+mn-cs"/>
              </a:rPr>
              <a:t>result in a corresponding improvement in performance. This limitation is succinctly</a:t>
            </a:r>
          </a:p>
          <a:p>
            <a:r>
              <a:rPr kumimoji="1" lang="en-US" sz="1200" b="0" i="0" u="none" strike="noStrike" kern="1200" baseline="0" dirty="0">
                <a:solidFill>
                  <a:schemeClr val="tx1"/>
                </a:solidFill>
                <a:latin typeface="Times New Roman" pitchFamily="-110" charset="0"/>
                <a:ea typeface="+mn-ea"/>
                <a:cs typeface="+mn-cs"/>
              </a:rPr>
              <a:t>expressed by Amdahl’s law.</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was first proposed by Gene Amdahl in 1967 ([AMDA67],</a:t>
            </a:r>
          </a:p>
          <a:p>
            <a:r>
              <a:rPr kumimoji="1" lang="en-US" sz="1200" b="0" i="0" u="none" strike="noStrike" kern="1200" baseline="0" dirty="0">
                <a:solidFill>
                  <a:schemeClr val="tx1"/>
                </a:solidFill>
                <a:latin typeface="Times New Roman" pitchFamily="-110" charset="0"/>
                <a:ea typeface="+mn-ea"/>
                <a:cs typeface="+mn-cs"/>
              </a:rPr>
              <a:t>[AMDA13]) and deals with the potential speedup of a program using multiple processors</a:t>
            </a:r>
          </a:p>
          <a:p>
            <a:r>
              <a:rPr kumimoji="1" lang="en-US" sz="1200" b="0" i="0" u="none" strike="noStrike" kern="1200" baseline="0" dirty="0">
                <a:solidFill>
                  <a:schemeClr val="tx1"/>
                </a:solidFill>
                <a:latin typeface="Times New Roman" pitchFamily="-110" charset="0"/>
                <a:ea typeface="+mn-ea"/>
                <a:cs typeface="+mn-cs"/>
              </a:rPr>
              <a:t>compared to a single processor.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Nevertheless, Amdahl’s law illustrates the problems facing industry in the development</a:t>
            </a:r>
          </a:p>
          <a:p>
            <a:r>
              <a:rPr kumimoji="1" lang="en-US" sz="1200" b="0" i="0" u="none" strike="noStrike" kern="1200" baseline="0" dirty="0">
                <a:solidFill>
                  <a:schemeClr val="tx1"/>
                </a:solidFill>
                <a:latin typeface="Times New Roman" pitchFamily="-110" charset="0"/>
                <a:ea typeface="+mn-ea"/>
                <a:cs typeface="+mn-cs"/>
              </a:rPr>
              <a:t>of multicore machines with an ever-growing number of cores: The software</a:t>
            </a:r>
          </a:p>
          <a:p>
            <a:r>
              <a:rPr kumimoji="1" lang="en-US" sz="1200" b="0" i="0" u="none" strike="noStrike" kern="1200" baseline="0" dirty="0">
                <a:solidFill>
                  <a:schemeClr val="tx1"/>
                </a:solidFill>
                <a:latin typeface="Times New Roman" pitchFamily="-110" charset="0"/>
                <a:ea typeface="+mn-ea"/>
                <a:cs typeface="+mn-cs"/>
              </a:rPr>
              <a:t>that runs on such machines must be adapted to a highly parallel execution environment</a:t>
            </a:r>
          </a:p>
          <a:p>
            <a:r>
              <a:rPr kumimoji="1" lang="en-US" sz="1200" b="0" i="0" u="none" strike="noStrike" kern="1200" baseline="0" dirty="0">
                <a:solidFill>
                  <a:schemeClr val="tx1"/>
                </a:solidFill>
                <a:latin typeface="Times New Roman" pitchFamily="-110" charset="0"/>
                <a:ea typeface="+mn-ea"/>
                <a:cs typeface="+mn-cs"/>
              </a:rPr>
              <a:t>to exploit the power of parallel processing.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can be generalized to evaluate any design or technical improvement</a:t>
            </a:r>
          </a:p>
          <a:p>
            <a:r>
              <a:rPr kumimoji="1" lang="en-US" sz="1200" b="0" i="0" u="none" strike="noStrike" kern="1200" baseline="0" dirty="0">
                <a:solidFill>
                  <a:schemeClr val="tx1"/>
                </a:solidFill>
                <a:latin typeface="Times New Roman" pitchFamily="-110" charset="0"/>
                <a:ea typeface="+mn-ea"/>
                <a:cs typeface="+mn-cs"/>
              </a:rPr>
              <a:t>in a computer system.</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sine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2.5).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In evaluating some aspect of computer system performance, it is often the case that a</a:t>
            </a:r>
          </a:p>
          <a:p>
            <a:r>
              <a:rPr kumimoji="1" lang="en-US" sz="1200" b="0" i="0" u="none" strike="noStrike" kern="1200" baseline="0" dirty="0">
                <a:solidFill>
                  <a:schemeClr val="tx1"/>
                </a:solidFill>
                <a:latin typeface="Times New Roman" pitchFamily="-110" charset="0"/>
                <a:ea typeface="+mn-ea"/>
                <a:cs typeface="+mn-cs"/>
              </a:rPr>
              <a:t>single number, such as execution time or memory consumed, is used to characterize</a:t>
            </a:r>
          </a:p>
          <a:p>
            <a:r>
              <a:rPr kumimoji="1" lang="en-US" sz="1200" b="0" i="0" u="none" strike="noStrike" kern="1200" baseline="0" dirty="0">
                <a:solidFill>
                  <a:schemeClr val="tx1"/>
                </a:solidFill>
                <a:latin typeface="Times New Roman" pitchFamily="-110" charset="0"/>
                <a:ea typeface="+mn-ea"/>
                <a:cs typeface="+mn-cs"/>
              </a:rPr>
              <a:t>performance and to compare systems. Clearly, a single number can provide only a</a:t>
            </a:r>
          </a:p>
          <a:p>
            <a:r>
              <a:rPr kumimoji="1" lang="en-US" sz="1200" b="0" i="0" u="none" strike="noStrike" kern="1200" baseline="0" dirty="0">
                <a:solidFill>
                  <a:schemeClr val="tx1"/>
                </a:solidFill>
                <a:latin typeface="Times New Roman" pitchFamily="-110" charset="0"/>
                <a:ea typeface="+mn-ea"/>
                <a:cs typeface="+mn-cs"/>
              </a:rPr>
              <a:t>very simplified view of a system’s capability. Nevertheless, and especially in the field</a:t>
            </a:r>
          </a:p>
          <a:p>
            <a:r>
              <a:rPr kumimoji="1" lang="en-US" sz="1200" b="0" i="0" u="none" strike="noStrike" kern="1200" baseline="0" dirty="0">
                <a:solidFill>
                  <a:schemeClr val="tx1"/>
                </a:solidFill>
                <a:latin typeface="Times New Roman" pitchFamily="-110" charset="0"/>
                <a:ea typeface="+mn-ea"/>
                <a:cs typeface="+mn-cs"/>
              </a:rPr>
              <a:t>of benchmarking, single numbers are typically used for performance comparison</a:t>
            </a:r>
          </a:p>
          <a:p>
            <a:r>
              <a:rPr kumimoji="1" lang="en-US" sz="1200" b="0" i="0" u="none" strike="noStrike" kern="1200" baseline="0" dirty="0">
                <a:solidFill>
                  <a:schemeClr val="tx1"/>
                </a:solidFill>
                <a:latin typeface="Times New Roman" pitchFamily="-110" charset="0"/>
                <a:ea typeface="+mn-ea"/>
                <a:cs typeface="+mn-cs"/>
              </a:rPr>
              <a:t>[SMIT88].</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As is discussed in Section 2.6, the use of benchmarks to compare systems</a:t>
            </a:r>
          </a:p>
          <a:p>
            <a:r>
              <a:rPr kumimoji="1" lang="en-US" sz="1200" b="0" i="0" u="none" strike="noStrike" kern="1200" baseline="0" dirty="0">
                <a:solidFill>
                  <a:schemeClr val="tx1"/>
                </a:solidFill>
                <a:latin typeface="Times New Roman" pitchFamily="-110" charset="0"/>
                <a:ea typeface="+mn-ea"/>
                <a:cs typeface="+mn-cs"/>
              </a:rPr>
              <a:t>involves calculating the mean value of a set of data points related to execution</a:t>
            </a:r>
          </a:p>
          <a:p>
            <a:r>
              <a:rPr kumimoji="1" lang="en-US" sz="1200" b="0" i="0" u="none" strike="noStrike" kern="1200" baseline="0" dirty="0">
                <a:solidFill>
                  <a:schemeClr val="tx1"/>
                </a:solidFill>
                <a:latin typeface="Times New Roman" pitchFamily="-110" charset="0"/>
                <a:ea typeface="+mn-ea"/>
                <a:cs typeface="+mn-cs"/>
              </a:rPr>
              <a:t>time. It turns out that there are multiple alternative algorithms that can be used</a:t>
            </a:r>
          </a:p>
          <a:p>
            <a:r>
              <a:rPr kumimoji="1" lang="en-US" sz="1200" b="0" i="0" u="none" strike="noStrike" kern="1200" baseline="0" dirty="0">
                <a:solidFill>
                  <a:schemeClr val="tx1"/>
                </a:solidFill>
                <a:latin typeface="Times New Roman" pitchFamily="-110" charset="0"/>
                <a:ea typeface="+mn-ea"/>
                <a:cs typeface="+mn-cs"/>
              </a:rPr>
              <a:t>for calculating a mean value, and this has been the source of some controversy in</a:t>
            </a:r>
          </a:p>
          <a:p>
            <a:r>
              <a:rPr kumimoji="1" lang="en-US" sz="1200" b="0" i="0" u="none" strike="noStrike" kern="1200" baseline="0" dirty="0">
                <a:solidFill>
                  <a:schemeClr val="tx1"/>
                </a:solidFill>
                <a:latin typeface="Times New Roman" pitchFamily="-110" charset="0"/>
                <a:ea typeface="+mn-ea"/>
                <a:cs typeface="+mn-cs"/>
              </a:rPr>
              <a:t>the benchmarking field. In this section, we define these alternative algorithms and</a:t>
            </a:r>
          </a:p>
          <a:p>
            <a:r>
              <a:rPr kumimoji="1" lang="en-US" sz="1200" b="0" i="0" u="none" strike="noStrike" kern="1200" baseline="0" dirty="0">
                <a:solidFill>
                  <a:schemeClr val="tx1"/>
                </a:solidFill>
                <a:latin typeface="Times New Roman" pitchFamily="-110" charset="0"/>
                <a:ea typeface="+mn-ea"/>
                <a:cs typeface="+mn-cs"/>
              </a:rPr>
              <a:t>comment on some of their properties. This prepares us for a discussion in the next</a:t>
            </a:r>
          </a:p>
          <a:p>
            <a:r>
              <a:rPr kumimoji="1" lang="en-US" sz="1200" b="0" i="0" u="none" strike="noStrike" kern="1200" baseline="0" dirty="0">
                <a:solidFill>
                  <a:schemeClr val="tx1"/>
                </a:solidFill>
                <a:latin typeface="Times New Roman" pitchFamily="-110" charset="0"/>
                <a:ea typeface="+mn-ea"/>
                <a:cs typeface="+mn-cs"/>
              </a:rPr>
              <a:t>section of mean calculation in benchmarking.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three common formulas used for calculating a mean are arithmetic, geometric,</a:t>
            </a:r>
          </a:p>
          <a:p>
            <a:r>
              <a:rPr kumimoji="1" lang="en-US" sz="1200" b="0" i="0" u="none" strike="noStrike" kern="1200" baseline="0" dirty="0">
                <a:solidFill>
                  <a:schemeClr val="tx1"/>
                </a:solidFill>
                <a:latin typeface="Times New Roman" pitchFamily="-110" charset="0"/>
                <a:ea typeface="+mn-ea"/>
                <a:cs typeface="+mn-cs"/>
              </a:rPr>
              <a:t>and harmonic.</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4285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5"/>
          </p:nvPr>
        </p:nvSpPr>
        <p:spPr/>
        <p:txBody>
          <a:bodyPr/>
          <a:lstStyle/>
          <a:p>
            <a:fld id="{FDEEBCE0-4A34-3647-9307-E59F6D6CD745}" type="slidenum">
              <a:rPr lang="en-US" smtClean="0"/>
              <a:pPr/>
              <a:t>24</a:t>
            </a:fld>
            <a:endParaRPr lang="en-US" dirty="0"/>
          </a:p>
        </p:txBody>
      </p:sp>
    </p:spTree>
    <p:extLst>
      <p:ext uri="{BB962C8B-B14F-4D97-AF65-F5344CB8AC3E}">
        <p14:creationId xmlns:p14="http://schemas.microsoft.com/office/powerpoint/2010/main" val="4173871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Figure 2.6 illustrates the three means applied to various data sets, each</a:t>
            </a:r>
          </a:p>
          <a:p>
            <a:r>
              <a:rPr kumimoji="1" lang="en-US" sz="1200" b="0" i="0" u="none" strike="noStrike" kern="1200" baseline="0" dirty="0">
                <a:solidFill>
                  <a:schemeClr val="tx1"/>
                </a:solidFill>
                <a:latin typeface="Times New Roman" pitchFamily="-110" charset="0"/>
                <a:ea typeface="+mn-ea"/>
                <a:cs typeface="+mn-cs"/>
              </a:rPr>
              <a:t>of which has eleven data points and a maximum data point value of 11. The median value</a:t>
            </a:r>
          </a:p>
          <a:p>
            <a:r>
              <a:rPr kumimoji="1" lang="en-US" sz="1200" b="0" i="0" u="none" strike="noStrike" kern="1200" baseline="0" dirty="0">
                <a:solidFill>
                  <a:schemeClr val="tx1"/>
                </a:solidFill>
                <a:latin typeface="Times New Roman" pitchFamily="-110" charset="0"/>
                <a:ea typeface="+mn-ea"/>
                <a:cs typeface="+mn-cs"/>
              </a:rPr>
              <a:t>is also included in the chart. Perhaps what stands out the most in this figure is that the HM</a:t>
            </a:r>
          </a:p>
          <a:p>
            <a:r>
              <a:rPr kumimoji="1" lang="en-US" sz="1200" b="0" i="0" u="none" strike="noStrike" kern="1200" baseline="0" dirty="0">
                <a:solidFill>
                  <a:schemeClr val="tx1"/>
                </a:solidFill>
                <a:latin typeface="Times New Roman" pitchFamily="-110" charset="0"/>
                <a:ea typeface="+mn-ea"/>
                <a:cs typeface="+mn-cs"/>
              </a:rPr>
              <a:t>has a tendency to produce a misleading result when the data is skewed to larger values or</a:t>
            </a:r>
          </a:p>
          <a:p>
            <a:r>
              <a:rPr kumimoji="1" lang="en-US" sz="1200" b="0" i="0" u="none" strike="noStrike" kern="1200" baseline="0" dirty="0">
                <a:solidFill>
                  <a:schemeClr val="tx1"/>
                </a:solidFill>
                <a:latin typeface="Times New Roman" pitchFamily="-110" charset="0"/>
                <a:ea typeface="+mn-ea"/>
                <a:cs typeface="+mn-cs"/>
              </a:rPr>
              <a:t>when there is a small-value outlier.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095409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An AM is an appropriate measure if the sum of all the measurements is a meaningful</a:t>
            </a:r>
          </a:p>
          <a:p>
            <a:r>
              <a:rPr kumimoji="1" lang="en-US" sz="1200" b="0" i="0" u="none" strike="noStrike" kern="1200" baseline="0" dirty="0">
                <a:solidFill>
                  <a:schemeClr val="tx1"/>
                </a:solidFill>
                <a:latin typeface="Times New Roman" pitchFamily="-110" charset="0"/>
                <a:ea typeface="+mn-ea"/>
                <a:cs typeface="+mn-cs"/>
              </a:rPr>
              <a:t>and interesting value. The AM is a good candidate for comparing the execution time performance</a:t>
            </a:r>
          </a:p>
          <a:p>
            <a:r>
              <a:rPr kumimoji="1" lang="en-US" sz="1200" b="0" i="0" u="none" strike="noStrike" kern="1200" baseline="0" dirty="0">
                <a:solidFill>
                  <a:schemeClr val="tx1"/>
                </a:solidFill>
                <a:latin typeface="Times New Roman" pitchFamily="-110" charset="0"/>
                <a:ea typeface="+mn-ea"/>
                <a:cs typeface="+mn-cs"/>
              </a:rPr>
              <a:t>of several systems. For example, suppose we were interested in using a system</a:t>
            </a:r>
          </a:p>
          <a:p>
            <a:r>
              <a:rPr kumimoji="1" lang="en-US" sz="1200" b="0" i="0" u="none" strike="noStrike" kern="1200" baseline="0" dirty="0">
                <a:solidFill>
                  <a:schemeClr val="tx1"/>
                </a:solidFill>
                <a:latin typeface="Times New Roman" pitchFamily="-110" charset="0"/>
                <a:ea typeface="+mn-ea"/>
                <a:cs typeface="+mn-cs"/>
              </a:rPr>
              <a:t>for large-scale simulation studies and wanted to evaluate several alternative products.</a:t>
            </a:r>
          </a:p>
          <a:p>
            <a:r>
              <a:rPr kumimoji="1" lang="en-US" sz="1200" b="0" i="0" u="none" strike="noStrike" kern="1200" baseline="0" dirty="0">
                <a:solidFill>
                  <a:schemeClr val="tx1"/>
                </a:solidFill>
                <a:latin typeface="Times New Roman" pitchFamily="-110" charset="0"/>
                <a:ea typeface="+mn-ea"/>
                <a:cs typeface="+mn-cs"/>
              </a:rPr>
              <a:t>On each system we could run the simulation multiple times with different input values</a:t>
            </a:r>
          </a:p>
          <a:p>
            <a:r>
              <a:rPr kumimoji="1" lang="en-US" sz="1200" b="0" i="0" u="none" strike="noStrike" kern="1200" baseline="0" dirty="0">
                <a:solidFill>
                  <a:schemeClr val="tx1"/>
                </a:solidFill>
                <a:latin typeface="Times New Roman" pitchFamily="-110" charset="0"/>
                <a:ea typeface="+mn-ea"/>
                <a:cs typeface="+mn-cs"/>
              </a:rPr>
              <a:t>for each run, and then take the average execution time across all runs. The use of</a:t>
            </a:r>
          </a:p>
          <a:p>
            <a:r>
              <a:rPr kumimoji="1" lang="en-US" sz="1200" b="0" i="0" u="none" strike="noStrike" kern="1200" baseline="0" dirty="0">
                <a:solidFill>
                  <a:schemeClr val="tx1"/>
                </a:solidFill>
                <a:latin typeface="Times New Roman" pitchFamily="-110" charset="0"/>
                <a:ea typeface="+mn-ea"/>
                <a:cs typeface="+mn-cs"/>
              </a:rPr>
              <a:t>multiple runs with different inputs should ensure that the results are not heavily biased</a:t>
            </a:r>
          </a:p>
          <a:p>
            <a:r>
              <a:rPr kumimoji="1" lang="en-US" sz="1200" b="0" i="0" u="none" strike="noStrike" kern="1200" baseline="0" dirty="0">
                <a:solidFill>
                  <a:schemeClr val="tx1"/>
                </a:solidFill>
                <a:latin typeface="Times New Roman" pitchFamily="-110" charset="0"/>
                <a:ea typeface="+mn-ea"/>
                <a:cs typeface="+mn-cs"/>
              </a:rPr>
              <a:t>by some unusual feature of a given input set. The AM of all the runs is a good measure of</a:t>
            </a:r>
          </a:p>
          <a:p>
            <a:r>
              <a:rPr kumimoji="1" lang="en-US" sz="1200" b="0" i="0" u="none" strike="noStrike" kern="1200" baseline="0" dirty="0">
                <a:solidFill>
                  <a:schemeClr val="tx1"/>
                </a:solidFill>
                <a:latin typeface="Times New Roman" pitchFamily="-110" charset="0"/>
                <a:ea typeface="+mn-ea"/>
                <a:cs typeface="+mn-cs"/>
              </a:rPr>
              <a:t>the system’s performance on simulations, and a good number to use for system comparison.</a:t>
            </a:r>
          </a:p>
          <a:p>
            <a:r>
              <a:rPr kumimoji="1" lang="en-US" sz="1200" b="0" i="0" u="none" strike="noStrike" kern="1200" baseline="0" dirty="0">
                <a:solidFill>
                  <a:schemeClr val="tx1"/>
                </a:solidFill>
                <a:latin typeface="Times New Roman" pitchFamily="-110" charset="0"/>
                <a:ea typeface="+mn-ea"/>
                <a:cs typeface="+mn-cs"/>
              </a:rPr>
              <a:t>The AM used for a time-based variable (e.g., seconds), such as program execution</a:t>
            </a:r>
          </a:p>
          <a:p>
            <a:r>
              <a:rPr kumimoji="1" lang="en-US" sz="1200" b="0" i="0" u="none" strike="noStrike" kern="1200" baseline="0" dirty="0">
                <a:solidFill>
                  <a:schemeClr val="tx1"/>
                </a:solidFill>
                <a:latin typeface="Times New Roman" pitchFamily="-110" charset="0"/>
                <a:ea typeface="+mn-ea"/>
                <a:cs typeface="+mn-cs"/>
              </a:rPr>
              <a:t>time, has the important property that it is directly proportional to the total</a:t>
            </a:r>
          </a:p>
          <a:p>
            <a:r>
              <a:rPr kumimoji="1" lang="en-US" sz="1200" b="0" i="0" u="none" strike="noStrike" kern="1200" baseline="0" dirty="0">
                <a:solidFill>
                  <a:schemeClr val="tx1"/>
                </a:solidFill>
                <a:latin typeface="Times New Roman" pitchFamily="-110" charset="0"/>
                <a:ea typeface="+mn-ea"/>
                <a:cs typeface="+mn-cs"/>
              </a:rPr>
              <a:t>time. So, if the total time doubles, the mean value doubles.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15617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110" charset="0"/>
                <a:ea typeface="+mn-ea"/>
                <a:cs typeface="+mn-cs"/>
              </a:rPr>
              <a:t>This chapter addresses the issue of computer system performance. We begin with a</a:t>
            </a:r>
          </a:p>
          <a:p>
            <a:r>
              <a:rPr kumimoji="1" lang="en-US" sz="1200" b="0" i="0" u="none" strike="noStrike" kern="1200" baseline="0" dirty="0">
                <a:solidFill>
                  <a:schemeClr val="tx1"/>
                </a:solidFill>
                <a:latin typeface="Times New Roman" pitchFamily="-110" charset="0"/>
                <a:ea typeface="+mn-ea"/>
                <a:cs typeface="+mn-cs"/>
              </a:rPr>
              <a:t>consideration of the need for balanced utilization of computer resources, which provides</a:t>
            </a:r>
          </a:p>
          <a:p>
            <a:r>
              <a:rPr kumimoji="1" lang="en-US" sz="1200" b="0" i="0" u="none" strike="noStrike" kern="1200" baseline="0" dirty="0">
                <a:solidFill>
                  <a:schemeClr val="tx1"/>
                </a:solidFill>
                <a:latin typeface="Times New Roman" pitchFamily="-110" charset="0"/>
                <a:ea typeface="+mn-ea"/>
                <a:cs typeface="+mn-cs"/>
              </a:rPr>
              <a:t>a perspective that is useful throughout the book. Next we look at contemporary</a:t>
            </a:r>
          </a:p>
          <a:p>
            <a:r>
              <a:rPr kumimoji="1" lang="en-US" sz="1200" b="0" i="0" u="none" strike="noStrike" kern="1200" baseline="0" dirty="0">
                <a:solidFill>
                  <a:schemeClr val="tx1"/>
                </a:solidFill>
                <a:latin typeface="Times New Roman" pitchFamily="-110" charset="0"/>
                <a:ea typeface="+mn-ea"/>
                <a:cs typeface="+mn-cs"/>
              </a:rPr>
              <a:t>computer organization designs intended to provide performance to meet current</a:t>
            </a:r>
          </a:p>
          <a:p>
            <a:r>
              <a:rPr kumimoji="1" lang="en-US" sz="1200" b="0" i="0" u="none" strike="noStrike" kern="1200" baseline="0" dirty="0">
                <a:solidFill>
                  <a:schemeClr val="tx1"/>
                </a:solidFill>
                <a:latin typeface="Times New Roman" pitchFamily="-110" charset="0"/>
                <a:ea typeface="+mn-ea"/>
                <a:cs typeface="+mn-cs"/>
              </a:rPr>
              <a:t>and projected demand. Finally, we look at tools and models that have been developed</a:t>
            </a:r>
          </a:p>
          <a:p>
            <a:r>
              <a:rPr kumimoji="1" lang="en-US" sz="1200" b="0" i="0" u="none" strike="noStrike" kern="1200" baseline="0" dirty="0">
                <a:solidFill>
                  <a:schemeClr val="tx1"/>
                </a:solidFill>
                <a:latin typeface="Times New Roman" pitchFamily="-110" charset="0"/>
                <a:ea typeface="+mn-ea"/>
                <a:cs typeface="+mn-cs"/>
              </a:rPr>
              <a:t>to provide a means of assessing comparative computer system performance.</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Measures such as MIPS and MFLOPS have proven inadequate to evaluating the performance</a:t>
            </a:r>
          </a:p>
          <a:p>
            <a:r>
              <a:rPr kumimoji="1" lang="en-US" sz="1200" b="0" i="0" u="none" strike="noStrike" kern="1200" baseline="0" dirty="0">
                <a:solidFill>
                  <a:schemeClr val="tx1"/>
                </a:solidFill>
                <a:latin typeface="Times New Roman" pitchFamily="-110" charset="0"/>
                <a:ea typeface="+mn-ea"/>
                <a:cs typeface="+mn-cs"/>
              </a:rPr>
              <a:t>of processors. Because of differences in instruction sets, the instruction execution</a:t>
            </a:r>
          </a:p>
          <a:p>
            <a:r>
              <a:rPr kumimoji="1" lang="en-US" sz="1200" b="0" i="0" u="none" strike="noStrike" kern="1200" baseline="0" dirty="0">
                <a:solidFill>
                  <a:schemeClr val="tx1"/>
                </a:solidFill>
                <a:latin typeface="Times New Roman" pitchFamily="-110" charset="0"/>
                <a:ea typeface="+mn-ea"/>
                <a:cs typeface="+mn-cs"/>
              </a:rPr>
              <a:t>rate is not a valid means of comparing the performance of different architectures.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Another consideration is that the performance of a given processor on a given</a:t>
            </a:r>
          </a:p>
          <a:p>
            <a:r>
              <a:rPr kumimoji="1" lang="en-US" sz="1200" b="0" i="0" u="none" strike="noStrike" kern="1200" baseline="0" dirty="0">
                <a:solidFill>
                  <a:schemeClr val="tx1"/>
                </a:solidFill>
                <a:latin typeface="Times New Roman" pitchFamily="-110" charset="0"/>
                <a:ea typeface="+mn-ea"/>
                <a:cs typeface="+mn-cs"/>
              </a:rPr>
              <a:t>program may not be useful in determining how that processor will perform on a</a:t>
            </a:r>
          </a:p>
          <a:p>
            <a:r>
              <a:rPr kumimoji="1" lang="en-US" sz="1200" b="0" i="0" u="none" strike="noStrike" kern="1200" baseline="0" dirty="0">
                <a:solidFill>
                  <a:schemeClr val="tx1"/>
                </a:solidFill>
                <a:latin typeface="Times New Roman" pitchFamily="-110" charset="0"/>
                <a:ea typeface="+mn-ea"/>
                <a:cs typeface="+mn-cs"/>
              </a:rPr>
              <a:t>very different type of application. Accordingly, beginning in the late 1980s and</a:t>
            </a:r>
          </a:p>
          <a:p>
            <a:r>
              <a:rPr kumimoji="1" lang="en-US" sz="1200" b="0" i="0" u="none" strike="noStrike" kern="1200" baseline="0" dirty="0">
                <a:solidFill>
                  <a:schemeClr val="tx1"/>
                </a:solidFill>
                <a:latin typeface="Times New Roman" pitchFamily="-110" charset="0"/>
                <a:ea typeface="+mn-ea"/>
                <a:cs typeface="+mn-cs"/>
              </a:rPr>
              <a:t>early 1990s, industry and academic interest shifted to measuring the performance of</a:t>
            </a:r>
          </a:p>
          <a:p>
            <a:r>
              <a:rPr kumimoji="1" lang="en-US" sz="1200" b="0" i="0" u="none" strike="noStrike" kern="1200" baseline="0" dirty="0">
                <a:solidFill>
                  <a:schemeClr val="tx1"/>
                </a:solidFill>
                <a:latin typeface="Times New Roman" pitchFamily="-110" charset="0"/>
                <a:ea typeface="+mn-ea"/>
                <a:cs typeface="+mn-cs"/>
              </a:rPr>
              <a:t> systems using a set of benchmark programs. The same set of programs can be run on</a:t>
            </a:r>
          </a:p>
          <a:p>
            <a:r>
              <a:rPr kumimoji="1" lang="en-US" sz="1200" b="0" i="0" u="none" strike="noStrike" kern="1200" baseline="0" dirty="0">
                <a:solidFill>
                  <a:schemeClr val="tx1"/>
                </a:solidFill>
                <a:latin typeface="Times New Roman" pitchFamily="-110" charset="0"/>
                <a:ea typeface="+mn-ea"/>
                <a:cs typeface="+mn-cs"/>
              </a:rPr>
              <a:t>different machines and the execution times compared. Benchmarks provide guidance</a:t>
            </a:r>
          </a:p>
          <a:p>
            <a:r>
              <a:rPr kumimoji="1" lang="en-US" sz="1200" b="0" i="0" u="none" strike="noStrike" kern="1200" baseline="0" dirty="0">
                <a:solidFill>
                  <a:schemeClr val="tx1"/>
                </a:solidFill>
                <a:latin typeface="Times New Roman" pitchFamily="-110" charset="0"/>
                <a:ea typeface="+mn-ea"/>
                <a:cs typeface="+mn-cs"/>
              </a:rPr>
              <a:t>to customers trying to decide which system to buy and can be useful to vendors</a:t>
            </a:r>
          </a:p>
          <a:p>
            <a:r>
              <a:rPr kumimoji="1" lang="en-US" sz="1200" b="0" i="0" u="none" strike="noStrike" kern="1200" baseline="0" dirty="0">
                <a:solidFill>
                  <a:schemeClr val="tx1"/>
                </a:solidFill>
                <a:latin typeface="Times New Roman" pitchFamily="-110" charset="0"/>
                <a:ea typeface="+mn-ea"/>
                <a:cs typeface="+mn-cs"/>
              </a:rPr>
              <a:t>and designers in determining how to design systems to meet benchmark goals.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[WEIC90] lists the following as desirable characteristics of a benchmark program:</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  It is written in a high-level language, making it portable across different machines.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2.  It is representative of a particular kind of programming domain or paradigm, such</a:t>
            </a:r>
          </a:p>
          <a:p>
            <a:r>
              <a:rPr kumimoji="1" lang="en-US" sz="1200" b="0" i="0" u="none" strike="noStrike" kern="1200" baseline="0" dirty="0">
                <a:solidFill>
                  <a:schemeClr val="tx1"/>
                </a:solidFill>
                <a:latin typeface="Times New Roman" pitchFamily="-110" charset="0"/>
                <a:ea typeface="+mn-ea"/>
                <a:cs typeface="+mn-cs"/>
              </a:rPr>
              <a:t>as systems programming, numerical programming, or commercial programming.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3.  It can be measured easily.</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4.  It has wide distribution.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045258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2.5</a:t>
            </a:r>
          </a:p>
          <a:p>
            <a:r>
              <a:rPr lang="en-US" dirty="0"/>
              <a:t>SPEC CPU2006 Integer</a:t>
            </a:r>
            <a:r>
              <a:rPr lang="en-US" baseline="0" dirty="0"/>
              <a:t> Benchmarks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813760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2.6</a:t>
            </a:r>
          </a:p>
          <a:p>
            <a:r>
              <a:rPr lang="en-US" dirty="0"/>
              <a:t>SPEC CPU2006 Floating-Point</a:t>
            </a:r>
            <a:r>
              <a:rPr lang="en-US" baseline="0" dirty="0"/>
              <a:t> Benchmarks</a:t>
            </a:r>
          </a:p>
          <a:p>
            <a:endParaRPr lang="en-US" baseline="0" dirty="0"/>
          </a:p>
          <a:p>
            <a:r>
              <a:rPr kumimoji="1" lang="en-US" sz="1200" b="0" i="0" u="none" strike="noStrike" kern="1200" baseline="0" dirty="0">
                <a:solidFill>
                  <a:schemeClr val="tx1"/>
                </a:solidFill>
                <a:latin typeface="Times New Roman" pitchFamily="-110" charset="0"/>
                <a:ea typeface="+mn-ea"/>
                <a:cs typeface="+mn-cs"/>
              </a:rPr>
              <a:t> SPEC uses a historical Sun system, the “Ultra Enterprise 2,” which was introduced</a:t>
            </a:r>
          </a:p>
          <a:p>
            <a:r>
              <a:rPr kumimoji="1" lang="en-US" sz="1200" b="0" i="0" u="none" strike="noStrike" kern="1200" baseline="0" dirty="0">
                <a:solidFill>
                  <a:schemeClr val="tx1"/>
                </a:solidFill>
                <a:latin typeface="Times New Roman" pitchFamily="-110" charset="0"/>
                <a:ea typeface="+mn-ea"/>
                <a:cs typeface="+mn-cs"/>
              </a:rPr>
              <a:t>in 1997, as the reference machine. The reference machine uses a 296-MHz</a:t>
            </a:r>
          </a:p>
          <a:p>
            <a:r>
              <a:rPr kumimoji="1" lang="en-US" sz="1200" b="0" i="0" u="none" strike="noStrike" kern="1200" baseline="0" dirty="0" err="1">
                <a:solidFill>
                  <a:schemeClr val="tx1"/>
                </a:solidFill>
                <a:latin typeface="Times New Roman" pitchFamily="-110" charset="0"/>
                <a:ea typeface="+mn-ea"/>
                <a:cs typeface="+mn-cs"/>
              </a:rPr>
              <a:t>UltraSPARC</a:t>
            </a:r>
            <a:r>
              <a:rPr kumimoji="1" lang="en-US" sz="1200" b="0" i="0" u="none" strike="noStrike" kern="1200" baseline="0" dirty="0">
                <a:solidFill>
                  <a:schemeClr val="tx1"/>
                </a:solidFill>
                <a:latin typeface="Times New Roman" pitchFamily="-110" charset="0"/>
                <a:ea typeface="+mn-ea"/>
                <a:cs typeface="+mn-cs"/>
              </a:rPr>
              <a:t> II processor. It takes about 12 days to do a rule-conforming run of</a:t>
            </a:r>
          </a:p>
          <a:p>
            <a:r>
              <a:rPr kumimoji="1" lang="en-US" sz="1200" b="0" i="0" u="none" strike="noStrike" kern="1200" baseline="0" dirty="0">
                <a:solidFill>
                  <a:schemeClr val="tx1"/>
                </a:solidFill>
                <a:latin typeface="Times New Roman" pitchFamily="-110" charset="0"/>
                <a:ea typeface="+mn-ea"/>
                <a:cs typeface="+mn-cs"/>
              </a:rPr>
              <a:t>the base metrics for CINT2006 and CFP2006 on the CPU2006 reference machine.</a:t>
            </a:r>
          </a:p>
          <a:p>
            <a:r>
              <a:rPr kumimoji="1" lang="en-US" sz="1200" b="0" i="0" u="none" strike="noStrike" kern="1200" baseline="0" dirty="0">
                <a:solidFill>
                  <a:schemeClr val="tx1"/>
                </a:solidFill>
                <a:latin typeface="Times New Roman" pitchFamily="-110" charset="0"/>
                <a:ea typeface="+mn-ea"/>
                <a:cs typeface="+mn-cs"/>
              </a:rPr>
              <a:t>Tables 2.5 and 2.6 show the amount of time to run each benchmark using the reference</a:t>
            </a:r>
          </a:p>
          <a:p>
            <a:r>
              <a:rPr kumimoji="1" lang="en-US" sz="1200" b="0" i="0" u="none" strike="noStrike" kern="1200" baseline="0" dirty="0">
                <a:solidFill>
                  <a:schemeClr val="tx1"/>
                </a:solidFill>
                <a:latin typeface="Times New Roman" pitchFamily="-110" charset="0"/>
                <a:ea typeface="+mn-ea"/>
                <a:cs typeface="+mn-cs"/>
              </a:rPr>
              <a:t>machine. The tables also show the dynamic instruction counts on the reference</a:t>
            </a:r>
          </a:p>
          <a:p>
            <a:r>
              <a:rPr kumimoji="1" lang="en-US" sz="1200" b="0" i="0" u="none" strike="noStrike" kern="1200" baseline="0" dirty="0">
                <a:solidFill>
                  <a:schemeClr val="tx1"/>
                </a:solidFill>
                <a:latin typeface="Times New Roman" pitchFamily="-110" charset="0"/>
                <a:ea typeface="+mn-ea"/>
                <a:cs typeface="+mn-cs"/>
              </a:rPr>
              <a:t>machine, as reported in [PHAN07]. These value are the actual number of instructions</a:t>
            </a:r>
          </a:p>
          <a:p>
            <a:r>
              <a:rPr kumimoji="1" lang="en-US" sz="1200" b="0" i="0" u="none" strike="noStrike" kern="1200" baseline="0" dirty="0">
                <a:solidFill>
                  <a:schemeClr val="tx1"/>
                </a:solidFill>
                <a:latin typeface="Times New Roman" pitchFamily="-110" charset="0"/>
                <a:ea typeface="+mn-ea"/>
                <a:cs typeface="+mn-cs"/>
              </a:rPr>
              <a:t>executed during the run of each program.</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813760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To better understand results published of a system using CPU2006, we define</a:t>
            </a:r>
          </a:p>
          <a:p>
            <a:r>
              <a:rPr kumimoji="1" lang="en-US" sz="1200" b="0" i="0" u="none" strike="noStrike" kern="1200" baseline="0" dirty="0">
                <a:solidFill>
                  <a:schemeClr val="tx1"/>
                </a:solidFill>
                <a:latin typeface="Times New Roman" pitchFamily="-110" charset="0"/>
                <a:ea typeface="+mn-ea"/>
                <a:cs typeface="+mn-cs"/>
              </a:rPr>
              <a:t>the following terms used in the SPEC documentation:</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Benchmark:  A program written in a high-level language that can be compiled</a:t>
            </a:r>
          </a:p>
          <a:p>
            <a:r>
              <a:rPr kumimoji="1" lang="en-US" sz="1200" b="0" i="0" u="none" strike="noStrike" kern="1200" baseline="0" dirty="0">
                <a:solidFill>
                  <a:schemeClr val="tx1"/>
                </a:solidFill>
                <a:latin typeface="Times New Roman" pitchFamily="-110" charset="0"/>
                <a:ea typeface="+mn-ea"/>
                <a:cs typeface="+mn-cs"/>
              </a:rPr>
              <a:t>and executed on any computer that implements the compiler.</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System under test:  This is the system to be evaluated.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Reference machine:  This is a system used by SPEC to establish a baseline performance</a:t>
            </a:r>
          </a:p>
          <a:p>
            <a:r>
              <a:rPr kumimoji="1" lang="en-US" sz="1200" b="0" i="0" u="none" strike="noStrike" kern="1200" baseline="0" dirty="0">
                <a:solidFill>
                  <a:schemeClr val="tx1"/>
                </a:solidFill>
                <a:latin typeface="Times New Roman" pitchFamily="-110" charset="0"/>
                <a:ea typeface="+mn-ea"/>
                <a:cs typeface="+mn-cs"/>
              </a:rPr>
              <a:t>for all benchmarks. Each benchmark is run and measured on this</a:t>
            </a:r>
          </a:p>
          <a:p>
            <a:r>
              <a:rPr kumimoji="1" lang="en-US" sz="1200" b="0" i="0" u="none" strike="noStrike" kern="1200" baseline="0" dirty="0">
                <a:solidFill>
                  <a:schemeClr val="tx1"/>
                </a:solidFill>
                <a:latin typeface="Times New Roman" pitchFamily="-110" charset="0"/>
                <a:ea typeface="+mn-ea"/>
                <a:cs typeface="+mn-cs"/>
              </a:rPr>
              <a:t>machine to establish a reference time for that benchmark. A system under test</a:t>
            </a:r>
          </a:p>
          <a:p>
            <a:r>
              <a:rPr kumimoji="1" lang="en-US" sz="1200" b="0" i="0" u="none" strike="noStrike" kern="1200" baseline="0" dirty="0">
                <a:solidFill>
                  <a:schemeClr val="tx1"/>
                </a:solidFill>
                <a:latin typeface="Times New Roman" pitchFamily="-110" charset="0"/>
                <a:ea typeface="+mn-ea"/>
                <a:cs typeface="+mn-cs"/>
              </a:rPr>
              <a:t>is evaluated by running the CPU2006 benchmarks and comparing the results</a:t>
            </a:r>
          </a:p>
          <a:p>
            <a:r>
              <a:rPr kumimoji="1" lang="en-US" sz="1200" b="0" i="0" u="none" strike="noStrike" kern="1200" baseline="0" dirty="0">
                <a:solidFill>
                  <a:schemeClr val="tx1"/>
                </a:solidFill>
                <a:latin typeface="Times New Roman" pitchFamily="-110" charset="0"/>
                <a:ea typeface="+mn-ea"/>
                <a:cs typeface="+mn-cs"/>
              </a:rPr>
              <a:t>for running the same programs on the reference machine.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Base metric:  These are required for all reported results and have strict guidelines</a:t>
            </a:r>
          </a:p>
          <a:p>
            <a:r>
              <a:rPr kumimoji="1" lang="en-US" sz="1200" b="0" i="0" u="none" strike="noStrike" kern="1200" baseline="0" dirty="0">
                <a:solidFill>
                  <a:schemeClr val="tx1"/>
                </a:solidFill>
                <a:latin typeface="Times New Roman" pitchFamily="-110" charset="0"/>
                <a:ea typeface="+mn-ea"/>
                <a:cs typeface="+mn-cs"/>
              </a:rPr>
              <a:t>for compilation. In essence, the standard compiler with more or less</a:t>
            </a:r>
          </a:p>
          <a:p>
            <a:r>
              <a:rPr kumimoji="1" lang="en-US" sz="1200" b="0" i="0" u="none" strike="noStrike" kern="1200" baseline="0" dirty="0">
                <a:solidFill>
                  <a:schemeClr val="tx1"/>
                </a:solidFill>
                <a:latin typeface="Times New Roman" pitchFamily="-110" charset="0"/>
                <a:ea typeface="+mn-ea"/>
                <a:cs typeface="+mn-cs"/>
              </a:rPr>
              <a:t>default settings should be used on each system under test to achieve comparable</a:t>
            </a:r>
          </a:p>
          <a:p>
            <a:r>
              <a:rPr kumimoji="1" lang="en-US" sz="1200" b="0" i="0" u="none" strike="noStrike" kern="1200" baseline="0" dirty="0">
                <a:solidFill>
                  <a:schemeClr val="tx1"/>
                </a:solidFill>
                <a:latin typeface="Times New Roman" pitchFamily="-110" charset="0"/>
                <a:ea typeface="+mn-ea"/>
                <a:cs typeface="+mn-cs"/>
              </a:rPr>
              <a:t>results.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Peak metric:  This enables users to attempt to optimize system performance by</a:t>
            </a:r>
          </a:p>
          <a:p>
            <a:r>
              <a:rPr kumimoji="1" lang="en-US" sz="1200" b="0" i="0" u="none" strike="noStrike" kern="1200" baseline="0" dirty="0">
                <a:solidFill>
                  <a:schemeClr val="tx1"/>
                </a:solidFill>
                <a:latin typeface="Times New Roman" pitchFamily="-110" charset="0"/>
                <a:ea typeface="+mn-ea"/>
                <a:cs typeface="+mn-cs"/>
              </a:rPr>
              <a:t>optimizing the compiler output. For example, different compiler options may</a:t>
            </a:r>
          </a:p>
          <a:p>
            <a:r>
              <a:rPr kumimoji="1" lang="en-US" sz="1200" b="0" i="0" u="none" strike="noStrike" kern="1200" baseline="0" dirty="0">
                <a:solidFill>
                  <a:schemeClr val="tx1"/>
                </a:solidFill>
                <a:latin typeface="Times New Roman" pitchFamily="-110" charset="0"/>
                <a:ea typeface="+mn-ea"/>
                <a:cs typeface="+mn-cs"/>
              </a:rPr>
              <a:t>be used on each benchmark, and feedback-directed optimization is allowed.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Speed metric:  This is simply a measurement of the time it takes to execute a</a:t>
            </a:r>
          </a:p>
          <a:p>
            <a:r>
              <a:rPr kumimoji="1" lang="en-US" sz="1200" b="0" i="0" u="none" strike="noStrike" kern="1200" baseline="0" dirty="0">
                <a:solidFill>
                  <a:schemeClr val="tx1"/>
                </a:solidFill>
                <a:latin typeface="Times New Roman" pitchFamily="-110" charset="0"/>
                <a:ea typeface="+mn-ea"/>
                <a:cs typeface="+mn-cs"/>
              </a:rPr>
              <a:t>compiled benchmark. The speed metric is used for comparing the ability of a</a:t>
            </a:r>
          </a:p>
          <a:p>
            <a:r>
              <a:rPr kumimoji="1" lang="en-US" sz="1200" b="0" i="0" u="none" strike="noStrike" kern="1200" baseline="0" dirty="0">
                <a:solidFill>
                  <a:schemeClr val="tx1"/>
                </a:solidFill>
                <a:latin typeface="Times New Roman" pitchFamily="-110" charset="0"/>
                <a:ea typeface="+mn-ea"/>
                <a:cs typeface="+mn-cs"/>
              </a:rPr>
              <a:t>computer to complete single tasks.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Rate metric:  This is a measurement of how many tasks a computer can accomplish</a:t>
            </a:r>
          </a:p>
          <a:p>
            <a:r>
              <a:rPr kumimoji="1" lang="en-US" sz="1200" b="0" i="0" u="none" strike="noStrike" kern="1200" baseline="0" dirty="0">
                <a:solidFill>
                  <a:schemeClr val="tx1"/>
                </a:solidFill>
                <a:latin typeface="Times New Roman" pitchFamily="-110" charset="0"/>
                <a:ea typeface="+mn-ea"/>
                <a:cs typeface="+mn-cs"/>
              </a:rPr>
              <a:t>in a certain amount of time; this is called a throughput , capacity, or rate</a:t>
            </a:r>
          </a:p>
          <a:p>
            <a:r>
              <a:rPr kumimoji="1" lang="en-US" sz="1200" b="0" i="0" u="none" strike="noStrike" kern="1200" baseline="0" dirty="0">
                <a:solidFill>
                  <a:schemeClr val="tx1"/>
                </a:solidFill>
                <a:latin typeface="Times New Roman" pitchFamily="-110" charset="0"/>
                <a:ea typeface="+mn-ea"/>
                <a:cs typeface="+mn-cs"/>
              </a:rPr>
              <a:t>measure. The rate metric allows the system under test to execute simultaneous</a:t>
            </a:r>
          </a:p>
          <a:p>
            <a:r>
              <a:rPr kumimoji="1" lang="en-US" sz="1200" b="0" i="0" u="none" strike="noStrike" kern="1200" baseline="0" dirty="0">
                <a:solidFill>
                  <a:schemeClr val="tx1"/>
                </a:solidFill>
                <a:latin typeface="Times New Roman" pitchFamily="-110" charset="0"/>
                <a:ea typeface="+mn-ea"/>
                <a:cs typeface="+mn-cs"/>
              </a:rPr>
              <a:t>tasks to take advantage of multiple processors.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56174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The results for the Sun Blade 1000 are shown in Table 2.7a. One of the</a:t>
            </a:r>
          </a:p>
          <a:p>
            <a:r>
              <a:rPr kumimoji="1" lang="en-US" sz="1200" b="0" i="0" u="none" strike="noStrike" kern="1200" baseline="0" dirty="0">
                <a:solidFill>
                  <a:schemeClr val="tx1"/>
                </a:solidFill>
                <a:latin typeface="Times New Roman" pitchFamily="-110" charset="0"/>
                <a:ea typeface="+mn-ea"/>
                <a:cs typeface="+mn-cs"/>
              </a:rPr>
              <a:t>SPEC CPU2006 integer benchmark is 464.h264ref. This is a reference implementation</a:t>
            </a:r>
          </a:p>
          <a:p>
            <a:r>
              <a:rPr kumimoji="1" lang="en-US" sz="1200" b="0" i="0" u="none" strike="noStrike" kern="1200" baseline="0" dirty="0">
                <a:solidFill>
                  <a:schemeClr val="tx1"/>
                </a:solidFill>
                <a:latin typeface="Times New Roman" pitchFamily="-110" charset="0"/>
                <a:ea typeface="+mn-ea"/>
                <a:cs typeface="+mn-cs"/>
              </a:rPr>
              <a:t>of H.264/AVC (Advanced Video Coding), the latest state-of-the-art video compression standard.</a:t>
            </a:r>
          </a:p>
          <a:p>
            <a:r>
              <a:rPr kumimoji="1" lang="en-US" sz="1200" b="0" i="0" u="none" strike="noStrike" kern="1200" baseline="0" dirty="0">
                <a:solidFill>
                  <a:schemeClr val="tx1"/>
                </a:solidFill>
                <a:latin typeface="Times New Roman" pitchFamily="-110" charset="0"/>
                <a:ea typeface="+mn-ea"/>
                <a:cs typeface="+mn-cs"/>
              </a:rPr>
              <a:t>The Sun Blade 1000 executes this program in a median time of 5259 seconds. The reference</a:t>
            </a:r>
          </a:p>
          <a:p>
            <a:r>
              <a:rPr kumimoji="1" lang="en-US" sz="1200" b="0" i="0" u="none" strike="noStrike" kern="1200" baseline="0" dirty="0">
                <a:solidFill>
                  <a:schemeClr val="tx1"/>
                </a:solidFill>
                <a:latin typeface="Times New Roman" pitchFamily="-110" charset="0"/>
                <a:ea typeface="+mn-ea"/>
                <a:cs typeface="+mn-cs"/>
              </a:rPr>
              <a:t>implementation requires 22,130 seconds. The ratio is calculated as: 22,130/5,259 = 4.21.</a:t>
            </a:r>
          </a:p>
          <a:p>
            <a:r>
              <a:rPr kumimoji="1" lang="en-US" sz="1200" b="0" i="0" u="none" strike="noStrike" kern="1200" baseline="0" dirty="0">
                <a:solidFill>
                  <a:schemeClr val="tx1"/>
                </a:solidFill>
                <a:latin typeface="Times New Roman" pitchFamily="-110" charset="0"/>
                <a:ea typeface="+mn-ea"/>
                <a:cs typeface="+mn-cs"/>
              </a:rPr>
              <a:t>The speed metric is calculated by taking the twelfth root of the product of the ratios:</a:t>
            </a:r>
          </a:p>
          <a:p>
            <a:r>
              <a:rPr kumimoji="1" lang="en-US" sz="1200" b="0" i="0" u="none" strike="noStrike" kern="1200" baseline="0" dirty="0">
                <a:solidFill>
                  <a:schemeClr val="tx1"/>
                </a:solidFill>
                <a:latin typeface="Times New Roman" pitchFamily="-110" charset="0"/>
                <a:ea typeface="+mn-ea"/>
                <a:cs typeface="+mn-cs"/>
              </a:rPr>
              <a:t>(3.18 * 2.96 * 2.98 * 3.91 * 3.17 * 3.61 * 3.51 * 2.01 *</a:t>
            </a:r>
          </a:p>
          <a:p>
            <a:r>
              <a:rPr kumimoji="1" lang="en-US" sz="1200" b="0" i="0" u="none" strike="noStrike" kern="1200" baseline="0" dirty="0">
                <a:solidFill>
                  <a:schemeClr val="tx1"/>
                </a:solidFill>
                <a:latin typeface="Times New Roman" pitchFamily="-110" charset="0"/>
                <a:ea typeface="+mn-ea"/>
                <a:cs typeface="+mn-cs"/>
              </a:rPr>
              <a:t>4.21 * 2.43 * 2.75 * 3.42)</a:t>
            </a:r>
            <a:r>
              <a:rPr kumimoji="1" lang="en-US" sz="1200" b="0" i="0" u="none" strike="noStrike" kern="1200" baseline="30000" dirty="0">
                <a:solidFill>
                  <a:schemeClr val="tx1"/>
                </a:solidFill>
                <a:latin typeface="Times New Roman" pitchFamily="-110" charset="0"/>
                <a:ea typeface="+mn-ea"/>
                <a:cs typeface="+mn-cs"/>
              </a:rPr>
              <a:t>1/12 </a:t>
            </a:r>
            <a:r>
              <a:rPr kumimoji="1" lang="en-US" sz="1200" b="0" i="0" u="none" strike="noStrike" kern="1200" baseline="0" dirty="0">
                <a:solidFill>
                  <a:schemeClr val="tx1"/>
                </a:solidFill>
                <a:latin typeface="Times New Roman" pitchFamily="-110" charset="0"/>
                <a:ea typeface="+mn-ea"/>
                <a:cs typeface="+mn-cs"/>
              </a:rPr>
              <a:t>= 3.12</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916739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The results for the Sun Blade X6250 are shown in Table 2.7b. This system</a:t>
            </a:r>
          </a:p>
          <a:p>
            <a:r>
              <a:rPr kumimoji="1" lang="en-US" sz="1200" b="0" i="0" u="none" strike="noStrike" kern="1200" baseline="0" dirty="0">
                <a:solidFill>
                  <a:schemeClr val="tx1"/>
                </a:solidFill>
                <a:latin typeface="Times New Roman" pitchFamily="-110" charset="0"/>
                <a:ea typeface="+mn-ea"/>
                <a:cs typeface="+mn-cs"/>
              </a:rPr>
              <a:t>has two processor chips, with two cores per chip, for a total of four cores. To get the</a:t>
            </a:r>
          </a:p>
          <a:p>
            <a:r>
              <a:rPr kumimoji="1" lang="en-US" sz="1200" b="0" i="0" u="none" strike="noStrike" kern="1200" baseline="0" dirty="0">
                <a:solidFill>
                  <a:schemeClr val="tx1"/>
                </a:solidFill>
                <a:latin typeface="Times New Roman" pitchFamily="-110" charset="0"/>
                <a:ea typeface="+mn-ea"/>
                <a:cs typeface="+mn-cs"/>
              </a:rPr>
              <a:t>rate metric, each benchmark program is executed simultaneously on all four cores, with</a:t>
            </a:r>
          </a:p>
          <a:p>
            <a:r>
              <a:rPr kumimoji="1" lang="en-US" sz="1200" b="0" i="0" u="none" strike="noStrike" kern="1200" baseline="0" dirty="0">
                <a:solidFill>
                  <a:schemeClr val="tx1"/>
                </a:solidFill>
                <a:latin typeface="Times New Roman" pitchFamily="-110" charset="0"/>
                <a:ea typeface="+mn-ea"/>
                <a:cs typeface="+mn-cs"/>
              </a:rPr>
              <a:t>the execution time being the time from the start of all four copies to the end of the slowest</a:t>
            </a:r>
          </a:p>
          <a:p>
            <a:r>
              <a:rPr kumimoji="1" lang="en-US" sz="1200" b="0" i="0" u="none" strike="noStrike" kern="1200" baseline="0" dirty="0">
                <a:solidFill>
                  <a:schemeClr val="tx1"/>
                </a:solidFill>
                <a:latin typeface="Times New Roman" pitchFamily="-110" charset="0"/>
                <a:ea typeface="+mn-ea"/>
                <a:cs typeface="+mn-cs"/>
              </a:rPr>
              <a:t>run. The speed ratio is calculated as before, and the rate value is simply four times the</a:t>
            </a:r>
          </a:p>
          <a:p>
            <a:r>
              <a:rPr kumimoji="1" lang="en-US" sz="1200" b="0" i="0" u="none" strike="noStrike" kern="1200" baseline="0" dirty="0">
                <a:solidFill>
                  <a:schemeClr val="tx1"/>
                </a:solidFill>
                <a:latin typeface="Times New Roman" pitchFamily="-110" charset="0"/>
                <a:ea typeface="+mn-ea"/>
                <a:cs typeface="+mn-cs"/>
              </a:rPr>
              <a:t>speed ratio. The final rate metric is found by taking the geometric mean of the rate values:</a:t>
            </a:r>
          </a:p>
          <a:p>
            <a:r>
              <a:rPr kumimoji="1" lang="en-US" sz="1200" b="0" i="0" u="none" strike="noStrike" kern="1200" baseline="0" dirty="0">
                <a:solidFill>
                  <a:schemeClr val="tx1"/>
                </a:solidFill>
                <a:latin typeface="Times New Roman" pitchFamily="-110" charset="0"/>
                <a:ea typeface="+mn-ea"/>
                <a:cs typeface="+mn-cs"/>
              </a:rPr>
              <a:t>(78.63 * 62.97 * 60.87 * 77.29 * 65.87 * 83.68 * 76.70 * 134.98 *</a:t>
            </a:r>
          </a:p>
          <a:p>
            <a:r>
              <a:rPr kumimoji="1" lang="en-US" sz="1200" b="0" i="0" u="none" strike="noStrike" kern="1200" baseline="0" dirty="0">
                <a:solidFill>
                  <a:schemeClr val="tx1"/>
                </a:solidFill>
                <a:latin typeface="Times New Roman" pitchFamily="-110" charset="0"/>
                <a:ea typeface="+mn-ea"/>
                <a:cs typeface="+mn-cs"/>
              </a:rPr>
              <a:t>106.65 * 40.39 * 48.41 * 65.40)</a:t>
            </a:r>
            <a:r>
              <a:rPr kumimoji="1" lang="en-US" sz="1200" b="0" i="0" u="none" strike="noStrike" kern="1200" baseline="30000" dirty="0">
                <a:solidFill>
                  <a:schemeClr val="tx1"/>
                </a:solidFill>
                <a:latin typeface="Times New Roman" pitchFamily="-110" charset="0"/>
                <a:ea typeface="+mn-ea"/>
                <a:cs typeface="+mn-cs"/>
              </a:rPr>
              <a:t>1/12 </a:t>
            </a:r>
            <a:r>
              <a:rPr kumimoji="1" lang="en-US" sz="1200" b="0" i="0" u="none" strike="noStrike" kern="1200" baseline="0" dirty="0">
                <a:solidFill>
                  <a:schemeClr val="tx1"/>
                </a:solidFill>
                <a:latin typeface="Times New Roman" pitchFamily="-110" charset="0"/>
                <a:ea typeface="+mn-ea"/>
                <a:cs typeface="+mn-cs"/>
              </a:rPr>
              <a:t>= 71.59</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374529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Year by year, the cost of computer systems continues to drop dramatically, while the</a:t>
            </a:r>
          </a:p>
          <a:p>
            <a:r>
              <a:rPr kumimoji="1" lang="en-US" sz="1200" b="0" i="0" u="none" strike="noStrike" kern="1200" baseline="0" dirty="0">
                <a:solidFill>
                  <a:schemeClr val="tx1"/>
                </a:solidFill>
                <a:latin typeface="Times New Roman" pitchFamily="-110" charset="0"/>
                <a:ea typeface="+mn-ea"/>
                <a:cs typeface="+mn-cs"/>
              </a:rPr>
              <a:t>performance and capacity of those systems continue to rise equally dramatically.</a:t>
            </a:r>
          </a:p>
          <a:p>
            <a:r>
              <a:rPr kumimoji="1" lang="en-US" sz="1200" b="0" i="0" u="none" strike="noStrike" kern="1200" baseline="0" dirty="0">
                <a:solidFill>
                  <a:schemeClr val="tx1"/>
                </a:solidFill>
                <a:latin typeface="Times New Roman" pitchFamily="-110" charset="0"/>
                <a:ea typeface="+mn-ea"/>
                <a:cs typeface="+mn-cs"/>
              </a:rPr>
              <a:t>Today’s laptops have the computing power of an IBM mainframe from 10 or 15</a:t>
            </a:r>
          </a:p>
          <a:p>
            <a:r>
              <a:rPr kumimoji="1" lang="en-US" sz="1200" b="0" i="0" u="none" strike="noStrike" kern="1200" baseline="0" dirty="0">
                <a:solidFill>
                  <a:schemeClr val="tx1"/>
                </a:solidFill>
                <a:latin typeface="Times New Roman" pitchFamily="-110" charset="0"/>
                <a:ea typeface="+mn-ea"/>
                <a:cs typeface="+mn-cs"/>
              </a:rPr>
              <a:t>years ago. Thus, we have virtually “free” computer power. Processors are so inexpensive</a:t>
            </a:r>
          </a:p>
          <a:p>
            <a:r>
              <a:rPr kumimoji="1" lang="en-US" sz="1200" b="0" i="0" u="none" strike="noStrike" kern="1200" baseline="0" dirty="0">
                <a:solidFill>
                  <a:schemeClr val="tx1"/>
                </a:solidFill>
                <a:latin typeface="Times New Roman" pitchFamily="-110" charset="0"/>
                <a:ea typeface="+mn-ea"/>
                <a:cs typeface="+mn-cs"/>
              </a:rPr>
              <a:t>that we now have microprocessors we throw away. The digital pregnancy test is</a:t>
            </a:r>
          </a:p>
          <a:p>
            <a:r>
              <a:rPr kumimoji="1" lang="en-US" sz="1200" b="0" i="0" u="none" strike="noStrike" kern="1200" baseline="0" dirty="0">
                <a:solidFill>
                  <a:schemeClr val="tx1"/>
                </a:solidFill>
                <a:latin typeface="Times New Roman" pitchFamily="-110" charset="0"/>
                <a:ea typeface="+mn-ea"/>
                <a:cs typeface="+mn-cs"/>
              </a:rPr>
              <a:t>an example (used once and then thrown away). And this continuing technological</a:t>
            </a:r>
          </a:p>
          <a:p>
            <a:r>
              <a:rPr kumimoji="1" lang="en-US" sz="1200" b="0" i="0" u="none" strike="noStrike" kern="1200" baseline="0" dirty="0">
                <a:solidFill>
                  <a:schemeClr val="tx1"/>
                </a:solidFill>
                <a:latin typeface="Times New Roman" pitchFamily="-110" charset="0"/>
                <a:ea typeface="+mn-ea"/>
                <a:cs typeface="+mn-cs"/>
              </a:rPr>
              <a:t>revolution has enabled the development of applications of astounding complexity</a:t>
            </a:r>
          </a:p>
          <a:p>
            <a:r>
              <a:rPr kumimoji="1" lang="en-US" sz="1200" b="0" i="0" u="none" strike="noStrike" kern="1200" baseline="0" dirty="0">
                <a:solidFill>
                  <a:schemeClr val="tx1"/>
                </a:solidFill>
                <a:latin typeface="Times New Roman" pitchFamily="-110" charset="0"/>
                <a:ea typeface="+mn-ea"/>
                <a:cs typeface="+mn-cs"/>
              </a:rPr>
              <a:t>and power. For example, desktop applications that require the great power of</a:t>
            </a:r>
          </a:p>
          <a:p>
            <a:r>
              <a:rPr kumimoji="1" lang="en-US" sz="1200" b="0" i="0" u="none" strike="noStrike" kern="1200" baseline="0" dirty="0">
                <a:solidFill>
                  <a:schemeClr val="tx1"/>
                </a:solidFill>
                <a:latin typeface="Times New Roman" pitchFamily="-110" charset="0"/>
                <a:ea typeface="+mn-ea"/>
                <a:cs typeface="+mn-cs"/>
              </a:rPr>
              <a:t>today’s microprocessor-based systems include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Image processing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Three-dimensional rendering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Speech recognition</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Videoconferencing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Multimedia authoring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Voice and video annotation of files</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Simulation modeling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Workstation systems now support highly sophisticated engineering and scientific</a:t>
            </a:r>
          </a:p>
          <a:p>
            <a:r>
              <a:rPr kumimoji="1" lang="en-US" sz="1200" b="0" i="0" u="none" strike="noStrike" kern="1200" baseline="0" dirty="0">
                <a:solidFill>
                  <a:schemeClr val="tx1"/>
                </a:solidFill>
                <a:latin typeface="Times New Roman" pitchFamily="-110" charset="0"/>
                <a:ea typeface="+mn-ea"/>
                <a:cs typeface="+mn-cs"/>
              </a:rPr>
              <a:t>applications and have the capacity to support image and video applications. In addition,</a:t>
            </a:r>
          </a:p>
          <a:p>
            <a:r>
              <a:rPr kumimoji="1" lang="en-US" sz="1200" b="0" i="0" u="none" strike="noStrike" kern="1200" baseline="0" dirty="0">
                <a:solidFill>
                  <a:schemeClr val="tx1"/>
                </a:solidFill>
                <a:latin typeface="Times New Roman" pitchFamily="-110" charset="0"/>
                <a:ea typeface="+mn-ea"/>
                <a:cs typeface="+mn-cs"/>
              </a:rPr>
              <a:t>businesses are relying on increasingly powerful servers to handle transaction</a:t>
            </a:r>
          </a:p>
          <a:p>
            <a:r>
              <a:rPr kumimoji="1" lang="en-US" sz="1200" b="0" i="0" u="none" strike="noStrike" kern="1200" baseline="0" dirty="0">
                <a:solidFill>
                  <a:schemeClr val="tx1"/>
                </a:solidFill>
                <a:latin typeface="Times New Roman" pitchFamily="-110" charset="0"/>
                <a:ea typeface="+mn-ea"/>
                <a:cs typeface="+mn-cs"/>
              </a:rPr>
              <a:t>and database processing and to support massive client/server networks that have</a:t>
            </a:r>
          </a:p>
          <a:p>
            <a:r>
              <a:rPr kumimoji="1" lang="en-US" sz="1200" b="0" i="0" u="none" strike="noStrike" kern="1200" baseline="0" dirty="0">
                <a:solidFill>
                  <a:schemeClr val="tx1"/>
                </a:solidFill>
                <a:latin typeface="Times New Roman" pitchFamily="-110" charset="0"/>
                <a:ea typeface="+mn-ea"/>
                <a:cs typeface="+mn-cs"/>
              </a:rPr>
              <a:t>replaced the huge mainframe computer centers of yesteryear. As well, cloud service</a:t>
            </a:r>
          </a:p>
          <a:p>
            <a:r>
              <a:rPr kumimoji="1" lang="en-US" sz="1200" b="0" i="0" u="none" strike="noStrike" kern="1200" baseline="0" dirty="0">
                <a:solidFill>
                  <a:schemeClr val="tx1"/>
                </a:solidFill>
                <a:latin typeface="Times New Roman" pitchFamily="-110" charset="0"/>
                <a:ea typeface="+mn-ea"/>
                <a:cs typeface="+mn-cs"/>
              </a:rPr>
              <a:t>providers use massive high-performance banks of servers to satisfy high-volume,</a:t>
            </a:r>
          </a:p>
          <a:p>
            <a:r>
              <a:rPr kumimoji="1" lang="en-US" sz="1200" b="0" i="0" u="none" strike="noStrike" kern="1200" baseline="0" dirty="0">
                <a:solidFill>
                  <a:schemeClr val="tx1"/>
                </a:solidFill>
                <a:latin typeface="Times New Roman" pitchFamily="-110" charset="0"/>
                <a:ea typeface="+mn-ea"/>
                <a:cs typeface="+mn-cs"/>
              </a:rPr>
              <a:t>high-transaction-rate applications for a broad spectrum of clients.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What is fascinating about all this from the perspective of computer organization</a:t>
            </a:r>
          </a:p>
          <a:p>
            <a:r>
              <a:rPr kumimoji="1" lang="en-US" sz="1200" b="0" i="0" u="none" strike="noStrike" kern="1200" baseline="0" dirty="0">
                <a:solidFill>
                  <a:schemeClr val="tx1"/>
                </a:solidFill>
                <a:latin typeface="Times New Roman" pitchFamily="-110" charset="0"/>
                <a:ea typeface="+mn-ea"/>
                <a:cs typeface="+mn-cs"/>
              </a:rPr>
              <a:t>and architecture is that, on the one hand, the basic building blocks for today’s</a:t>
            </a:r>
          </a:p>
          <a:p>
            <a:r>
              <a:rPr kumimoji="1" lang="en-US" sz="1200" b="0" i="0" u="none" strike="noStrike" kern="1200" baseline="0" dirty="0">
                <a:solidFill>
                  <a:schemeClr val="tx1"/>
                </a:solidFill>
                <a:latin typeface="Times New Roman" pitchFamily="-110" charset="0"/>
                <a:ea typeface="+mn-ea"/>
                <a:cs typeface="+mn-cs"/>
              </a:rPr>
              <a:t>computer miracles are virtually the same as those of the IAS computer from over</a:t>
            </a:r>
          </a:p>
          <a:p>
            <a:r>
              <a:rPr kumimoji="1" lang="en-US" sz="1200" b="0" i="0" u="none" strike="noStrike" kern="1200" baseline="0" dirty="0">
                <a:solidFill>
                  <a:schemeClr val="tx1"/>
                </a:solidFill>
                <a:latin typeface="Times New Roman" pitchFamily="-110" charset="0"/>
                <a:ea typeface="+mn-ea"/>
                <a:cs typeface="+mn-cs"/>
              </a:rPr>
              <a:t>50 years ago, while on the other hand, the techniques for squeezing the maximum</a:t>
            </a:r>
          </a:p>
          <a:p>
            <a:r>
              <a:rPr kumimoji="1" lang="en-US" sz="1200" b="0" i="0" u="none" strike="noStrike" kern="1200" baseline="0" dirty="0">
                <a:solidFill>
                  <a:schemeClr val="tx1"/>
                </a:solidFill>
                <a:latin typeface="Times New Roman" pitchFamily="-110" charset="0"/>
                <a:ea typeface="+mn-ea"/>
                <a:cs typeface="+mn-cs"/>
              </a:rPr>
              <a:t>performance out of the materials at hand have become increasingly sophisticated.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observation serves as a guiding principle for the presentation in this</a:t>
            </a:r>
          </a:p>
          <a:p>
            <a:r>
              <a:rPr kumimoji="1" lang="en-US" sz="1200" b="0" i="0" u="none" strike="noStrike" kern="1200" baseline="0" dirty="0">
                <a:solidFill>
                  <a:schemeClr val="tx1"/>
                </a:solidFill>
                <a:latin typeface="Times New Roman" pitchFamily="-110" charset="0"/>
                <a:ea typeface="+mn-ea"/>
                <a:cs typeface="+mn-cs"/>
              </a:rPr>
              <a:t>book. As we progress through the various elements and components of a computer,</a:t>
            </a:r>
          </a:p>
          <a:p>
            <a:r>
              <a:rPr kumimoji="1" lang="en-US" sz="1200" b="0" i="0" u="none" strike="noStrike" kern="1200" baseline="0" dirty="0">
                <a:solidFill>
                  <a:schemeClr val="tx1"/>
                </a:solidFill>
                <a:latin typeface="Times New Roman" pitchFamily="-110" charset="0"/>
                <a:ea typeface="+mn-ea"/>
                <a:cs typeface="+mn-cs"/>
              </a:rPr>
              <a:t>two objectives are pursued. First, the book explains the fundamental functionality</a:t>
            </a:r>
          </a:p>
          <a:p>
            <a:r>
              <a:rPr kumimoji="1" lang="en-US" sz="1200" b="0" i="0" u="none" strike="noStrike" kern="1200" baseline="0" dirty="0">
                <a:solidFill>
                  <a:schemeClr val="tx1"/>
                </a:solidFill>
                <a:latin typeface="Times New Roman" pitchFamily="-110" charset="0"/>
                <a:ea typeface="+mn-ea"/>
                <a:cs typeface="+mn-cs"/>
              </a:rPr>
              <a:t>in each area under consideration, and second, the book explores those techniques</a:t>
            </a:r>
          </a:p>
          <a:p>
            <a:r>
              <a:rPr kumimoji="1" lang="en-US" sz="1200" b="0" i="0" u="none" strike="noStrike" kern="1200" baseline="0" dirty="0">
                <a:solidFill>
                  <a:schemeClr val="tx1"/>
                </a:solidFill>
                <a:latin typeface="Times New Roman" pitchFamily="-110" charset="0"/>
                <a:ea typeface="+mn-ea"/>
                <a:cs typeface="+mn-cs"/>
              </a:rPr>
              <a:t>required to achieve maximum performance. In the remainder of this section, we</a:t>
            </a:r>
          </a:p>
          <a:p>
            <a:r>
              <a:rPr kumimoji="1" lang="en-US" sz="1200" b="0" i="0" u="none" strike="noStrike" kern="1200" baseline="0" dirty="0">
                <a:solidFill>
                  <a:schemeClr val="tx1"/>
                </a:solidFill>
                <a:latin typeface="Times New Roman" pitchFamily="-110" charset="0"/>
                <a:ea typeface="+mn-ea"/>
                <a:cs typeface="+mn-cs"/>
              </a:rPr>
              <a:t>highlight some of the driving factors behind the need to design for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76529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6</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a:solidFill>
                  <a:schemeClr val="tx1"/>
                </a:solidFill>
                <a:latin typeface="Times New Roman" pitchFamily="-110" charset="0"/>
                <a:ea typeface="+mn-ea"/>
                <a:cs typeface="+mn-cs"/>
              </a:rPr>
              <a:t>of these machines continues to bear out Moore’s law, mentioned previously. So</a:t>
            </a:r>
          </a:p>
          <a:p>
            <a:r>
              <a:rPr kumimoji="1" lang="en-US" sz="1200" kern="1200" baseline="0" dirty="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a:solidFill>
                  <a:schemeClr val="tx1"/>
                </a:solidFill>
                <a:latin typeface="Times New Roman" pitchFamily="-110" charset="0"/>
                <a:ea typeface="+mn-ea"/>
                <a:cs typeface="+mn-cs"/>
              </a:rPr>
              <a:t>the capacity of dynamic random-access memory (DRAM), still the basic technology</a:t>
            </a:r>
          </a:p>
          <a:p>
            <a:r>
              <a:rPr kumimoji="1" lang="en-US" sz="1200" kern="1200" baseline="0" dirty="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a:solidFill>
                  <a:schemeClr val="tx1"/>
                </a:solidFill>
                <a:latin typeface="Times New Roman" pitchFamily="-110" charset="0"/>
                <a:ea typeface="+mn-ea"/>
                <a:cs typeface="+mn-cs"/>
              </a:rPr>
              <a:t>launched its x86 family in 1978.</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a:solidFill>
                  <a:schemeClr val="tx1"/>
                </a:solidFill>
                <a:latin typeface="Times New Roman" pitchFamily="-110" charset="0"/>
                <a:ea typeface="+mn-ea"/>
                <a:cs typeface="+mn-cs"/>
              </a:rPr>
              <a:t>built into contemporary processors are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Pipelining:</a:t>
            </a:r>
          </a:p>
          <a:p>
            <a:r>
              <a:rPr kumimoji="1" lang="en-US" sz="1200" b="0" i="0" u="none" strike="noStrike" kern="1200" baseline="0" dirty="0">
                <a:solidFill>
                  <a:schemeClr val="tx1"/>
                </a:solidFill>
                <a:latin typeface="Times New Roman" pitchFamily="-110" charset="0"/>
                <a:ea typeface="+mn-ea"/>
                <a:cs typeface="+mn-cs"/>
              </a:rPr>
              <a:t> The execution of an instruction involves multiple stages of operation,</a:t>
            </a:r>
          </a:p>
          <a:p>
            <a:r>
              <a:rPr kumimoji="1" lang="en-US" sz="1200" b="0" i="0" u="none" strike="noStrike" kern="1200" baseline="0" dirty="0">
                <a:solidFill>
                  <a:schemeClr val="tx1"/>
                </a:solidFill>
                <a:latin typeface="Times New Roman" pitchFamily="-110" charset="0"/>
                <a:ea typeface="+mn-ea"/>
                <a:cs typeface="+mn-cs"/>
              </a:rPr>
              <a:t>including fetching the instruction, decoding the </a:t>
            </a:r>
            <a:r>
              <a:rPr kumimoji="1" lang="en-US" sz="1200" b="0" i="0" u="none" strike="noStrike" kern="1200" baseline="0" dirty="0" err="1">
                <a:solidFill>
                  <a:schemeClr val="tx1"/>
                </a:solidFill>
                <a:latin typeface="Times New Roman" pitchFamily="-110" charset="0"/>
                <a:ea typeface="+mn-ea"/>
                <a:cs typeface="+mn-cs"/>
              </a:rPr>
              <a:t>opcode</a:t>
            </a:r>
            <a:r>
              <a:rPr kumimoji="1" lang="en-US" sz="1200" b="0" i="0" u="none" strike="noStrike" kern="1200" baseline="0" dirty="0">
                <a:solidFill>
                  <a:schemeClr val="tx1"/>
                </a:solidFill>
                <a:latin typeface="Times New Roman" pitchFamily="-110" charset="0"/>
                <a:ea typeface="+mn-ea"/>
                <a:cs typeface="+mn-cs"/>
              </a:rPr>
              <a:t>, fetching operands,</a:t>
            </a:r>
          </a:p>
          <a:p>
            <a:r>
              <a:rPr kumimoji="1" lang="en-US" sz="1200" b="0" i="0" u="none" strike="noStrike" kern="1200" baseline="0" dirty="0">
                <a:solidFill>
                  <a:schemeClr val="tx1"/>
                </a:solidFill>
                <a:latin typeface="Times New Roman" pitchFamily="-110" charset="0"/>
                <a:ea typeface="+mn-ea"/>
                <a:cs typeface="+mn-cs"/>
              </a:rPr>
              <a:t>performing a calculation, and so on. Pipelining enables a processor to</a:t>
            </a:r>
          </a:p>
          <a:p>
            <a:r>
              <a:rPr kumimoji="1" lang="en-US" sz="1200" b="0" i="0" u="none" strike="noStrike" kern="1200" baseline="0" dirty="0">
                <a:solidFill>
                  <a:schemeClr val="tx1"/>
                </a:solidFill>
                <a:latin typeface="Times New Roman" pitchFamily="-110" charset="0"/>
                <a:ea typeface="+mn-ea"/>
                <a:cs typeface="+mn-cs"/>
              </a:rPr>
              <a:t>work simultaneously on multiple instructions by performing a different phase</a:t>
            </a:r>
          </a:p>
          <a:p>
            <a:r>
              <a:rPr kumimoji="1" lang="en-US" sz="1200" b="0" i="0" u="none" strike="noStrike" kern="1200" baseline="0" dirty="0">
                <a:solidFill>
                  <a:schemeClr val="tx1"/>
                </a:solidFill>
                <a:latin typeface="Times New Roman" pitchFamily="-110" charset="0"/>
                <a:ea typeface="+mn-ea"/>
                <a:cs typeface="+mn-cs"/>
              </a:rPr>
              <a:t>for each of the multiple instructions at the same time. The processor overlaps</a:t>
            </a:r>
          </a:p>
          <a:p>
            <a:r>
              <a:rPr kumimoji="1" lang="en-US" sz="1200" b="0" i="0" u="none" strike="noStrike" kern="1200" baseline="0" dirty="0">
                <a:solidFill>
                  <a:schemeClr val="tx1"/>
                </a:solidFill>
                <a:latin typeface="Times New Roman" pitchFamily="-110" charset="0"/>
                <a:ea typeface="+mn-ea"/>
                <a:cs typeface="+mn-cs"/>
              </a:rPr>
              <a:t>operations by moving data or instructions into a conceptual pipe with all</a:t>
            </a:r>
          </a:p>
          <a:p>
            <a:r>
              <a:rPr kumimoji="1" lang="en-US" sz="1200" b="0" i="0" u="none" strike="noStrike" kern="1200" baseline="0" dirty="0">
                <a:solidFill>
                  <a:schemeClr val="tx1"/>
                </a:solidFill>
                <a:latin typeface="Times New Roman" pitchFamily="-110" charset="0"/>
                <a:ea typeface="+mn-ea"/>
                <a:cs typeface="+mn-cs"/>
              </a:rPr>
              <a:t>stages of the pipe processing simultaneously. For example, while one instruction</a:t>
            </a:r>
          </a:p>
          <a:p>
            <a:r>
              <a:rPr kumimoji="1" lang="en-US" sz="1200" b="0" i="0" u="none" strike="noStrike" kern="1200" baseline="0" dirty="0">
                <a:solidFill>
                  <a:schemeClr val="tx1"/>
                </a:solidFill>
                <a:latin typeface="Times New Roman" pitchFamily="-110" charset="0"/>
                <a:ea typeface="+mn-ea"/>
                <a:cs typeface="+mn-cs"/>
              </a:rPr>
              <a:t>is being executed, the computer is decoding the next instruction. This is</a:t>
            </a:r>
          </a:p>
          <a:p>
            <a:r>
              <a:rPr kumimoji="1" lang="en-US" sz="1200" b="0" i="0" u="none" strike="noStrike" kern="1200" baseline="0" dirty="0">
                <a:solidFill>
                  <a:schemeClr val="tx1"/>
                </a:solidFill>
                <a:latin typeface="Times New Roman" pitchFamily="-110" charset="0"/>
                <a:ea typeface="+mn-ea"/>
                <a:cs typeface="+mn-cs"/>
              </a:rPr>
              <a:t>the same principle as seen in an assembly line.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Branch prediction: </a:t>
            </a:r>
          </a:p>
          <a:p>
            <a:r>
              <a:rPr kumimoji="1" lang="en-US" sz="1200" b="0" kern="1200" baseline="0" dirty="0">
                <a:solidFill>
                  <a:schemeClr val="tx1"/>
                </a:solidFill>
                <a:latin typeface="Times New Roman" pitchFamily="-110" charset="0"/>
                <a:ea typeface="+mn-ea"/>
                <a:cs typeface="+mn-cs"/>
              </a:rPr>
              <a:t>The processor looks ahead in the instruction code fetched</a:t>
            </a:r>
          </a:p>
          <a:p>
            <a:r>
              <a:rPr kumimoji="1" lang="en-US" sz="1200" kern="1200" baseline="0" dirty="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a:solidFill>
                  <a:schemeClr val="tx1"/>
                </a:solidFill>
                <a:latin typeface="Times New Roman" pitchFamily="-110" charset="0"/>
                <a:ea typeface="+mn-ea"/>
                <a:cs typeface="+mn-cs"/>
              </a:rPr>
              <a:t>the amount of work available for the processor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Superscalar execution: </a:t>
            </a:r>
          </a:p>
          <a:p>
            <a:r>
              <a:rPr kumimoji="1" lang="en-US" sz="1200" b="0" i="0" u="none" strike="noStrike" kern="1200" baseline="0" dirty="0">
                <a:solidFill>
                  <a:schemeClr val="tx1"/>
                </a:solidFill>
                <a:latin typeface="Times New Roman" pitchFamily="-110" charset="0"/>
                <a:ea typeface="+mn-ea"/>
                <a:cs typeface="+mn-cs"/>
              </a:rPr>
              <a:t>This is the ability to issue more than one instruction</a:t>
            </a:r>
          </a:p>
          <a:p>
            <a:r>
              <a:rPr kumimoji="1" lang="en-US" sz="1200" b="0" i="0" u="none" strike="noStrike" kern="1200" baseline="0" dirty="0">
                <a:solidFill>
                  <a:schemeClr val="tx1"/>
                </a:solidFill>
                <a:latin typeface="Times New Roman" pitchFamily="-110" charset="0"/>
                <a:ea typeface="+mn-ea"/>
                <a:cs typeface="+mn-cs"/>
              </a:rPr>
              <a:t>in every processor clock cycle. In effect, multiple parallel pipelines are used.</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flow analysis: </a:t>
            </a:r>
          </a:p>
          <a:p>
            <a:r>
              <a:rPr kumimoji="1" lang="en-US" sz="1200" b="0" kern="1200" baseline="0" dirty="0">
                <a:solidFill>
                  <a:schemeClr val="tx1"/>
                </a:solidFill>
                <a:latin typeface="Times New Roman" pitchFamily="-110" charset="0"/>
                <a:ea typeface="+mn-ea"/>
                <a:cs typeface="+mn-cs"/>
              </a:rPr>
              <a:t>The processor analyzes which instructions are dependent</a:t>
            </a:r>
          </a:p>
          <a:p>
            <a:r>
              <a:rPr kumimoji="1" lang="en-US" sz="1200" kern="1200" baseline="0" dirty="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a:solidFill>
                  <a:schemeClr val="tx1"/>
                </a:solidFill>
                <a:latin typeface="Times New Roman" pitchFamily="-110" charset="0"/>
                <a:ea typeface="+mn-ea"/>
                <a:cs typeface="+mn-cs"/>
              </a:rPr>
              <a:t>the original program order. This prevents unnecessary delay.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Speculative execution: </a:t>
            </a:r>
          </a:p>
          <a:p>
            <a:r>
              <a:rPr kumimoji="1" lang="en-US" sz="1200" b="0" kern="1200" baseline="0" dirty="0">
                <a:solidFill>
                  <a:schemeClr val="tx1"/>
                </a:solidFill>
                <a:latin typeface="Times New Roman" pitchFamily="-110" charset="0"/>
                <a:ea typeface="+mn-ea"/>
                <a:cs typeface="+mn-cs"/>
              </a:rPr>
              <a:t>Using branch prediction and data flow analysis, some</a:t>
            </a:r>
          </a:p>
          <a:p>
            <a:r>
              <a:rPr kumimoji="1" lang="en-US" sz="1200" kern="1200" baseline="0" dirty="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a:solidFill>
                  <a:schemeClr val="tx1"/>
                </a:solidFill>
                <a:latin typeface="Times New Roman" pitchFamily="-110" charset="0"/>
                <a:ea typeface="+mn-ea"/>
                <a:cs typeface="+mn-cs"/>
              </a:rPr>
              <a:t>in the program execution, holding the results in temporary locations.</a:t>
            </a:r>
          </a:p>
          <a:p>
            <a:r>
              <a:rPr kumimoji="1" lang="en-US" sz="1200" kern="1200" baseline="0" dirty="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a:solidFill>
                  <a:schemeClr val="tx1"/>
                </a:solidFill>
                <a:latin typeface="Times New Roman" pitchFamily="-110" charset="0"/>
                <a:ea typeface="+mn-ea"/>
                <a:cs typeface="+mn-cs"/>
              </a:rPr>
              <a:t>executing instructions that are likely to be needed.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These and other sophisticated techniques are made necessary by the sheer</a:t>
            </a:r>
          </a:p>
          <a:p>
            <a:r>
              <a:rPr kumimoji="1" lang="en-US" sz="1200" b="0" i="0" u="none" strike="noStrike" kern="1200" baseline="0" dirty="0">
                <a:solidFill>
                  <a:schemeClr val="tx1"/>
                </a:solidFill>
                <a:latin typeface="Times New Roman" pitchFamily="-110" charset="0"/>
                <a:ea typeface="+mn-ea"/>
                <a:cs typeface="+mn-cs"/>
              </a:rPr>
              <a:t>power of the processor. Collectively they make it possible to execute many instructions</a:t>
            </a:r>
          </a:p>
          <a:p>
            <a:r>
              <a:rPr kumimoji="1" lang="en-US" sz="1200" b="0" i="0" u="none" strike="noStrike" kern="1200" baseline="0" dirty="0">
                <a:solidFill>
                  <a:schemeClr val="tx1"/>
                </a:solidFill>
                <a:latin typeface="Times New Roman" pitchFamily="-110" charset="0"/>
                <a:ea typeface="+mn-ea"/>
                <a:cs typeface="+mn-cs"/>
              </a:rPr>
              <a:t>per processor cycle, rather than to take many cycles per instruction.</a:t>
            </a:r>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problem created by such mismatches is particularly critical at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8</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 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caches. Contemporary chips</a:t>
            </a:r>
          </a:p>
          <a:p>
            <a:r>
              <a:rPr kumimoji="1" lang="en-US" sz="1200" kern="1200" baseline="0" dirty="0">
                <a:solidFill>
                  <a:schemeClr val="tx1"/>
                </a:solidFill>
                <a:latin typeface="Times New Roman" pitchFamily="-110" charset="0"/>
                <a:ea typeface="+mn-ea"/>
                <a:cs typeface="+mn-cs"/>
              </a:rPr>
              <a:t>devote over half of the chip area to caches. </a:t>
            </a:r>
            <a:r>
              <a:rPr kumimoji="1" lang="en-US" sz="1200" b="0" i="0" u="none" strike="noStrike" kern="1200" baseline="0" dirty="0">
                <a:solidFill>
                  <a:schemeClr val="tx1"/>
                </a:solidFill>
                <a:latin typeface="Times New Roman" pitchFamily="-110" charset="0"/>
                <a:ea typeface="+mn-ea"/>
                <a:cs typeface="+mn-cs"/>
              </a:rPr>
              <a:t>And, typically, about three-quarters of the</a:t>
            </a:r>
          </a:p>
          <a:p>
            <a:r>
              <a:rPr kumimoji="1" lang="en-US" sz="1200" b="0" i="0" u="none" strike="noStrike" kern="1200" baseline="0" dirty="0">
                <a:solidFill>
                  <a:schemeClr val="tx1"/>
                </a:solidFill>
                <a:latin typeface="Times New Roman" pitchFamily="-110" charset="0"/>
                <a:ea typeface="+mn-ea"/>
                <a:cs typeface="+mn-cs"/>
              </a:rPr>
              <a:t>other half is for pipeline-related control and buffering.</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2.2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a:t>© 2016 Pearson Education, Inc., Hoboken, NJ. All rights reserved.</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a:t>William Stallings </a:t>
            </a:r>
            <a:br>
              <a:rPr lang="en-GB" dirty="0"/>
            </a:br>
            <a:r>
              <a:rPr lang="en-GB" dirty="0"/>
              <a:t>Computer Organization </a:t>
            </a:r>
            <a:br>
              <a:rPr lang="en-GB" dirty="0"/>
            </a:br>
            <a:r>
              <a:rPr lang="en-GB" dirty="0"/>
              <a:t>and Architecture</a:t>
            </a:r>
            <a:br>
              <a:rPr lang="en-GB" dirty="0"/>
            </a:br>
            <a:r>
              <a:rPr lang="en-GB" dirty="0"/>
              <a:t>10</a:t>
            </a:r>
            <a:r>
              <a:rPr lang="en-GB" baseline="30000" dirty="0"/>
              <a:t>th</a:t>
            </a:r>
            <a:r>
              <a:rPr lang="en-GB"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GB" dirty="0"/>
              <a:t>© 2016 Pearson Education, Inc., Hoboken, NJ.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981200"/>
            <a:ext cx="7556313" cy="4616152"/>
          </a:xfrm>
        </p:spPr>
        <p:txBody>
          <a:bodyPr>
            <a:normAutofit fontScale="92500" lnSpcReduction="10000"/>
          </a:bodyPr>
          <a:lstStyle/>
          <a:p>
            <a:r>
              <a:rPr lang="en-GB" sz="2400" dirty="0"/>
              <a:t>Power</a:t>
            </a:r>
          </a:p>
          <a:p>
            <a:pPr lvl="1"/>
            <a:r>
              <a:rPr lang="en-GB" sz="2000" dirty="0"/>
              <a:t>Power density increases with density of logic and clock speed</a:t>
            </a:r>
          </a:p>
          <a:p>
            <a:pPr lvl="1"/>
            <a:r>
              <a:rPr lang="en-GB" sz="2000" dirty="0"/>
              <a:t>Dissipating heat</a:t>
            </a:r>
          </a:p>
          <a:p>
            <a:r>
              <a:rPr lang="en-GB" sz="2400" dirty="0"/>
              <a:t>RC delay</a:t>
            </a:r>
          </a:p>
          <a:p>
            <a:pPr lvl="1"/>
            <a:r>
              <a:rPr lang="en-GB" sz="2000" dirty="0"/>
              <a:t>Speed at which electrons flow limited by </a:t>
            </a:r>
            <a:r>
              <a:rPr lang="en-GB" sz="2000" dirty="0">
                <a:solidFill>
                  <a:srgbClr val="C00000"/>
                </a:solidFill>
              </a:rPr>
              <a:t>resistance</a:t>
            </a:r>
            <a:r>
              <a:rPr lang="en-GB" sz="2000" dirty="0"/>
              <a:t> and </a:t>
            </a:r>
            <a:r>
              <a:rPr lang="en-GB" sz="2000" dirty="0">
                <a:solidFill>
                  <a:srgbClr val="C00000"/>
                </a:solidFill>
              </a:rPr>
              <a:t>capacitance</a:t>
            </a:r>
            <a:r>
              <a:rPr lang="en-GB" sz="2000" dirty="0"/>
              <a:t> of metal wires connecting them</a:t>
            </a:r>
          </a:p>
          <a:p>
            <a:pPr lvl="1"/>
            <a:r>
              <a:rPr lang="en-GB" sz="2000" dirty="0"/>
              <a:t>Delay increases as the RC product increases</a:t>
            </a:r>
          </a:p>
          <a:p>
            <a:pPr lvl="1"/>
            <a:r>
              <a:rPr lang="en-GB" sz="2000" dirty="0"/>
              <a:t>As components on the chip </a:t>
            </a:r>
            <a:r>
              <a:rPr lang="en-GB" sz="2000" dirty="0">
                <a:solidFill>
                  <a:srgbClr val="C00000"/>
                </a:solidFill>
              </a:rPr>
              <a:t>decrease in size, the wire interconnects become thinner</a:t>
            </a:r>
            <a:r>
              <a:rPr lang="en-GB" sz="2000" dirty="0"/>
              <a:t>, increasing resistance</a:t>
            </a:r>
          </a:p>
          <a:p>
            <a:pPr lvl="1"/>
            <a:r>
              <a:rPr lang="en-GB" sz="2000" dirty="0"/>
              <a:t>Also, the </a:t>
            </a:r>
            <a:r>
              <a:rPr lang="en-GB" sz="2000" dirty="0">
                <a:solidFill>
                  <a:srgbClr val="C00000"/>
                </a:solidFill>
              </a:rPr>
              <a:t>wires are closer together, increasing capacitance</a:t>
            </a:r>
          </a:p>
          <a:p>
            <a:r>
              <a:rPr lang="en-GB" sz="2400" dirty="0"/>
              <a:t>Memory latency</a:t>
            </a:r>
          </a:p>
          <a:p>
            <a:pPr lvl="1"/>
            <a:r>
              <a:rPr lang="en-GB" sz="2000" dirty="0"/>
              <a:t>Memory speeds lag processor speeds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4" name="TextBox 3">
            <a:extLst>
              <a:ext uri="{FF2B5EF4-FFF2-40B4-BE49-F238E27FC236}">
                <a16:creationId xmlns:a16="http://schemas.microsoft.com/office/drawing/2014/main" id="{90B8B448-D1B8-4D6E-ADE7-2FC4679EAC1A}"/>
              </a:ext>
            </a:extLst>
          </p:cNvPr>
          <p:cNvSpPr txBox="1"/>
          <p:nvPr/>
        </p:nvSpPr>
        <p:spPr>
          <a:xfrm>
            <a:off x="3266585" y="2659559"/>
            <a:ext cx="5838094" cy="769441"/>
          </a:xfrm>
          <a:prstGeom prst="rect">
            <a:avLst/>
          </a:prstGeom>
          <a:noFill/>
        </p:spPr>
        <p:txBody>
          <a:bodyPr wrap="square" rtlCol="0">
            <a:spAutoFit/>
          </a:bodyPr>
          <a:lstStyle/>
          <a:p>
            <a:r>
              <a:rPr lang="en-US" sz="2000" dirty="0">
                <a:solidFill>
                  <a:srgbClr val="C00000"/>
                </a:solidFill>
              </a:rPr>
              <a:t>Limit to clock speed.  When reaches 100 watt of power, silicone won’t work right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19664" r="-4703" b="23638"/>
          <a:stretch/>
        </p:blipFill>
        <p:spPr>
          <a:xfrm>
            <a:off x="591813" y="404664"/>
            <a:ext cx="8552187" cy="5993226"/>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extLst>
              <p:ext uri="{D42A27DB-BD31-4B8C-83A1-F6EECF244321}">
                <p14:modId xmlns:p14="http://schemas.microsoft.com/office/powerpoint/2010/main" val="1951440773"/>
              </p:ext>
            </p:extLst>
          </p:nvPr>
        </p:nvGraphicFramePr>
        <p:xfrm>
          <a:off x="557360" y="153348"/>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899592" y="692696"/>
            <a:ext cx="7556500" cy="1116012"/>
          </a:xfrm>
        </p:spPr>
        <p:txBody>
          <a:bodyPr/>
          <a:lstStyle/>
          <a:p>
            <a:r>
              <a:rPr lang="en-GB" dirty="0">
                <a:solidFill>
                  <a:schemeClr val="accent3">
                    <a:lumMod val="75000"/>
                  </a:schemeClr>
                </a:solidFill>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a:xfrm>
            <a:off x="179512" y="6488571"/>
            <a:ext cx="6122894" cy="365125"/>
          </a:xfrm>
        </p:spPr>
        <p:txBody>
          <a:bodyPr/>
          <a:lstStyle/>
          <a:p>
            <a:r>
              <a:rPr lang="en-US" dirty="0"/>
              <a:t>© 2016 Pearson Education, Inc., Hoboken, NJ. All rights reserved.</a:t>
            </a:r>
          </a:p>
        </p:txBody>
      </p:sp>
      <p:sp>
        <p:nvSpPr>
          <p:cNvPr id="3" name="TextBox 2">
            <a:extLst>
              <a:ext uri="{FF2B5EF4-FFF2-40B4-BE49-F238E27FC236}">
                <a16:creationId xmlns:a16="http://schemas.microsoft.com/office/drawing/2014/main" id="{F3640085-8BDA-4604-BEA8-BF51E98C54A0}"/>
              </a:ext>
            </a:extLst>
          </p:cNvPr>
          <p:cNvSpPr txBox="1"/>
          <p:nvPr/>
        </p:nvSpPr>
        <p:spPr>
          <a:xfrm>
            <a:off x="537034" y="66525"/>
            <a:ext cx="5246949" cy="830997"/>
          </a:xfrm>
          <a:prstGeom prst="rect">
            <a:avLst/>
          </a:prstGeom>
          <a:noFill/>
        </p:spPr>
        <p:txBody>
          <a:bodyPr wrap="none" rtlCol="0">
            <a:spAutoFit/>
          </a:bodyPr>
          <a:lstStyle/>
          <a:p>
            <a:r>
              <a:rPr lang="en-US" dirty="0">
                <a:solidFill>
                  <a:srgbClr val="C00000"/>
                </a:solidFill>
              </a:rPr>
              <a:t>Since we cant add more gates or increase</a:t>
            </a:r>
          </a:p>
          <a:p>
            <a:r>
              <a:rPr lang="en-US" dirty="0">
                <a:solidFill>
                  <a:srgbClr val="C00000"/>
                </a:solidFill>
              </a:rPr>
              <a:t>Clock speed, next solution is to add cores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p:txBody>
          <a:bodyPr/>
          <a:lstStyle/>
          <a:p>
            <a:r>
              <a:rPr lang="en-GB" dirty="0"/>
              <a:t>Leap in performance as well as the challenges in developing software to exploit such a large number of cores</a:t>
            </a:r>
            <a:r>
              <a:rPr lang="en-GB" dirty="0">
                <a:solidFill>
                  <a:srgbClr val="C00000"/>
                </a:solidFill>
              </a:rPr>
              <a:t>. Perhaps 50 or more cores per chip</a:t>
            </a:r>
            <a:endParaRPr lang="en-GB" dirty="0"/>
          </a:p>
          <a:p>
            <a:r>
              <a:rPr lang="en-GB" dirty="0"/>
              <a:t>The multicore and MIC strategy involves a homogeneous collection of general purpose processors on a single chip</a:t>
            </a:r>
            <a:r>
              <a:rPr lang="en-GB" dirty="0">
                <a:solidFill>
                  <a:srgbClr val="C00000"/>
                </a:solidFill>
              </a:rPr>
              <a:t>. Software and compilers will need to catchup</a:t>
            </a:r>
            <a:endParaRPr lang="en-GB" dirty="0"/>
          </a:p>
          <a:p>
            <a:endParaRPr lang="en-GB" dirty="0"/>
          </a:p>
          <a:p>
            <a:endParaRPr lang="en-GB" dirty="0"/>
          </a:p>
        </p:txBody>
      </p:sp>
      <p:sp>
        <p:nvSpPr>
          <p:cNvPr id="16" name="Content Placeholder 15"/>
          <p:cNvSpPr>
            <a:spLocks noGrp="1"/>
          </p:cNvSpPr>
          <p:nvPr>
            <p:ph sz="quarter" idx="4"/>
          </p:nvPr>
        </p:nvSpPr>
        <p:spPr>
          <a:xfrm>
            <a:off x="4399878" y="2447365"/>
            <a:ext cx="3753522" cy="4182035"/>
          </a:xfrm>
        </p:spPr>
        <p:txBody>
          <a:bodyPr>
            <a:normAutofit/>
          </a:bodyPr>
          <a:lstStyle/>
          <a:p>
            <a:r>
              <a:rPr lang="en-US" dirty="0"/>
              <a:t>Core designed to perform parallel operations (</a:t>
            </a:r>
            <a:r>
              <a:rPr lang="en-US" dirty="0">
                <a:solidFill>
                  <a:srgbClr val="C00000"/>
                </a:solidFill>
              </a:rPr>
              <a:t>on multiple sets of data)</a:t>
            </a:r>
            <a:r>
              <a:rPr lang="en-US" dirty="0"/>
              <a:t> on graphics data</a:t>
            </a:r>
          </a:p>
          <a:p>
            <a:r>
              <a:rPr lang="en-US" dirty="0"/>
              <a:t>Traditionally found on a plug-in graphics card, it is used to encode and render 2D and 3D graphics as well as process video</a:t>
            </a:r>
          </a:p>
          <a:p>
            <a:r>
              <a:rPr lang="en-US" dirty="0"/>
              <a:t>Used as vector processors for a variety of applications that require repetitive computations (</a:t>
            </a:r>
            <a:r>
              <a:rPr lang="en-US" dirty="0">
                <a:solidFill>
                  <a:srgbClr val="C00000"/>
                </a:solidFill>
              </a:rPr>
              <a:t>thus blurring the diff between </a:t>
            </a:r>
            <a:r>
              <a:rPr lang="en-US" dirty="0" err="1">
                <a:solidFill>
                  <a:srgbClr val="C00000"/>
                </a:solidFill>
              </a:rPr>
              <a:t>cpu</a:t>
            </a:r>
            <a:r>
              <a:rPr lang="en-US" dirty="0">
                <a:solidFill>
                  <a:srgbClr val="C00000"/>
                </a:solidFill>
              </a:rPr>
              <a:t> and </a:t>
            </a:r>
            <a:r>
              <a:rPr lang="en-US" dirty="0" err="1">
                <a:solidFill>
                  <a:srgbClr val="C00000"/>
                </a:solidFill>
              </a:rPr>
              <a:t>gpu</a:t>
            </a:r>
            <a:r>
              <a:rPr lang="en-US" dirty="0">
                <a:solidFill>
                  <a:srgbClr val="C00000"/>
                </a:solidFill>
              </a:rPr>
              <a:t>)</a:t>
            </a:r>
            <a:endParaRPr lang="en-US" dirty="0"/>
          </a:p>
        </p:txBody>
      </p:sp>
      <p:sp>
        <p:nvSpPr>
          <p:cNvPr id="5" name="Text Placeholder 4"/>
          <p:cNvSpPr>
            <a:spLocks noGrp="1"/>
          </p:cNvSpPr>
          <p:nvPr>
            <p:ph type="body" idx="1"/>
          </p:nvPr>
        </p:nvSpPr>
        <p:spPr/>
        <p:txBody>
          <a:bodyPr/>
          <a:lstStyle/>
          <a:p>
            <a:r>
              <a:rPr lang="en-US" dirty="0"/>
              <a:t>MIC	</a:t>
            </a:r>
            <a:endParaRPr lang="en-US" sz="3000" dirty="0">
              <a:solidFill>
                <a:schemeClr val="accent1"/>
              </a:solidFill>
            </a:endParaRPr>
          </a:p>
        </p:txBody>
      </p:sp>
      <p:sp>
        <p:nvSpPr>
          <p:cNvPr id="15" name="Text Placeholder 14"/>
          <p:cNvSpPr>
            <a:spLocks noGrp="1"/>
          </p:cNvSpPr>
          <p:nvPr>
            <p:ph type="body" sz="quarter" idx="3"/>
          </p:nvPr>
        </p:nvSpPr>
        <p:spPr/>
        <p:txBody>
          <a:bodyPr/>
          <a:lstStyle/>
          <a:p>
            <a:r>
              <a:rPr lang="en-US" dirty="0"/>
              <a:t>GPU</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4168775" y="457200"/>
            <a:ext cx="4597399" cy="6096000"/>
          </a:xfrm>
        </p:spPr>
        <p:txBody>
          <a:bodyPr>
            <a:normAutofit/>
          </a:bodyPr>
          <a:lstStyle/>
          <a:p>
            <a:r>
              <a:rPr lang="en-GB" dirty="0"/>
              <a:t>Gene Amdahl</a:t>
            </a:r>
          </a:p>
          <a:p>
            <a:r>
              <a:rPr lang="en-GB" dirty="0"/>
              <a:t>Deals with the potential speedup of a program using multiple processors compared to a single processor. </a:t>
            </a:r>
            <a:r>
              <a:rPr lang="en-GB" dirty="0">
                <a:solidFill>
                  <a:srgbClr val="C00000"/>
                </a:solidFill>
              </a:rPr>
              <a:t>Actually any performance improvement</a:t>
            </a:r>
            <a:endParaRPr lang="en-GB" dirty="0"/>
          </a:p>
          <a:p>
            <a:r>
              <a:rPr lang="en-GB" dirty="0"/>
              <a:t>Illustrates the problems facing industry in the development of multi-core machines</a:t>
            </a:r>
          </a:p>
          <a:p>
            <a:pPr lvl="1"/>
            <a:r>
              <a:rPr lang="en-GB" dirty="0"/>
              <a:t>Software must be adapted to a highly parallel execution environment to exploit the power of parallel processing</a:t>
            </a:r>
          </a:p>
          <a:p>
            <a:r>
              <a:rPr lang="en-GB" dirty="0"/>
              <a:t>Can be generalized to evaluate and design technical improvement in a computer system</a:t>
            </a:r>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
        <p:nvSpPr>
          <p:cNvPr id="2" name="Footer Placeholder 1"/>
          <p:cNvSpPr>
            <a:spLocks noGrp="1"/>
          </p:cNvSpPr>
          <p:nvPr>
            <p:ph type="ftr" sz="quarter" idx="11"/>
          </p:nvPr>
        </p:nvSpPr>
        <p:spPr>
          <a:xfrm>
            <a:off x="3859305" y="6492875"/>
            <a:ext cx="5284695" cy="365125"/>
          </a:xfrm>
        </p:spPr>
        <p:txBody>
          <a:bodyPr/>
          <a:lstStyle/>
          <a:p>
            <a:pPr algn="r"/>
            <a:r>
              <a:rPr lang="en-US" dirty="0"/>
              <a:t>© 2016 Pearson Education, Inc., Hoboken, NJ. All rights reserved.</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81D1D4-4EA1-4F5E-A950-4CAD66959A59}"/>
              </a:ext>
            </a:extLst>
          </p:cNvPr>
          <p:cNvSpPr>
            <a:spLocks noGrp="1"/>
          </p:cNvSpPr>
          <p:nvPr>
            <p:ph type="title"/>
          </p:nvPr>
        </p:nvSpPr>
        <p:spPr/>
        <p:txBody>
          <a:bodyPr/>
          <a:lstStyle/>
          <a:p>
            <a:r>
              <a:rPr lang="en-US" dirty="0">
                <a:solidFill>
                  <a:srgbClr val="C00000"/>
                </a:solidFill>
              </a:rPr>
              <a:t>Measuring Computer Performance</a:t>
            </a:r>
          </a:p>
        </p:txBody>
      </p:sp>
      <p:sp>
        <p:nvSpPr>
          <p:cNvPr id="5" name="Footer Placeholder 4">
            <a:extLst>
              <a:ext uri="{FF2B5EF4-FFF2-40B4-BE49-F238E27FC236}">
                <a16:creationId xmlns:a16="http://schemas.microsoft.com/office/drawing/2014/main" id="{C48057B1-93E0-40CD-BAB1-02FA1284BE71}"/>
              </a:ext>
            </a:extLst>
          </p:cNvPr>
          <p:cNvSpPr>
            <a:spLocks noGrp="1"/>
          </p:cNvSpPr>
          <p:nvPr>
            <p:ph type="ftr" sz="quarter" idx="11"/>
          </p:nvPr>
        </p:nvSpPr>
        <p:spPr/>
        <p:txBody>
          <a:bodyPr/>
          <a:lstStyle/>
          <a:p>
            <a:r>
              <a:rPr lang="en-US"/>
              <a:t>© 2016 Pearson Education, Inc., Hoboken, NJ. All rights reserved.</a:t>
            </a:r>
            <a:endParaRPr lang="en-US" dirty="0"/>
          </a:p>
        </p:txBody>
      </p:sp>
      <p:sp>
        <p:nvSpPr>
          <p:cNvPr id="11" name="Content Placeholder 10">
            <a:extLst>
              <a:ext uri="{FF2B5EF4-FFF2-40B4-BE49-F238E27FC236}">
                <a16:creationId xmlns:a16="http://schemas.microsoft.com/office/drawing/2014/main" id="{EC2D44C2-334F-4058-9B25-E5F7B3ACA876}"/>
              </a:ext>
            </a:extLst>
          </p:cNvPr>
          <p:cNvSpPr>
            <a:spLocks noGrp="1"/>
          </p:cNvSpPr>
          <p:nvPr>
            <p:ph idx="1"/>
          </p:nvPr>
        </p:nvSpPr>
        <p:spPr>
          <a:xfrm>
            <a:off x="498474" y="1012081"/>
            <a:ext cx="7556313" cy="5411504"/>
          </a:xfrm>
        </p:spPr>
        <p:txBody>
          <a:bodyPr>
            <a:normAutofit/>
          </a:bodyPr>
          <a:lstStyle/>
          <a:p>
            <a:pPr marL="0" indent="0">
              <a:buNone/>
            </a:pPr>
            <a:r>
              <a:rPr lang="en-US" dirty="0">
                <a:solidFill>
                  <a:srgbClr val="C00000"/>
                </a:solidFill>
              </a:rPr>
              <a:t>Questions dealing with response time:</a:t>
            </a:r>
          </a:p>
          <a:p>
            <a:r>
              <a:rPr lang="en-US" dirty="0">
                <a:solidFill>
                  <a:srgbClr val="C00000"/>
                </a:solidFill>
              </a:rPr>
              <a:t>	How long does it take my job to rub?</a:t>
            </a:r>
          </a:p>
          <a:p>
            <a:r>
              <a:rPr lang="en-US" dirty="0">
                <a:solidFill>
                  <a:srgbClr val="C00000"/>
                </a:solidFill>
              </a:rPr>
              <a:t>	How long dies it take to execute a job?</a:t>
            </a:r>
          </a:p>
          <a:p>
            <a:pPr marL="0" indent="0">
              <a:buNone/>
            </a:pPr>
            <a:r>
              <a:rPr lang="en-US" dirty="0">
                <a:solidFill>
                  <a:srgbClr val="C00000"/>
                </a:solidFill>
              </a:rPr>
              <a:t>Questions about throughput:</a:t>
            </a:r>
          </a:p>
          <a:p>
            <a:r>
              <a:rPr lang="en-US" dirty="0">
                <a:solidFill>
                  <a:srgbClr val="C00000"/>
                </a:solidFill>
              </a:rPr>
              <a:t>	How many jobs ca the machine run at once?</a:t>
            </a:r>
          </a:p>
          <a:p>
            <a:r>
              <a:rPr lang="en-US" dirty="0">
                <a:solidFill>
                  <a:srgbClr val="C00000"/>
                </a:solidFill>
              </a:rPr>
              <a:t>	What is the average execution rate?</a:t>
            </a:r>
          </a:p>
          <a:p>
            <a:r>
              <a:rPr lang="en-US" dirty="0">
                <a:solidFill>
                  <a:srgbClr val="C00000"/>
                </a:solidFill>
              </a:rPr>
              <a:t>	How much work is getting done?</a:t>
            </a:r>
          </a:p>
          <a:p>
            <a:pPr marL="0" indent="0">
              <a:buNone/>
            </a:pPr>
            <a:r>
              <a:rPr lang="en-US" dirty="0">
                <a:solidFill>
                  <a:srgbClr val="C00000"/>
                </a:solidFill>
              </a:rPr>
              <a:t>Money questions: If I add more memory how much performance increase is gained.  How about changing the CPU? Or replacing hard drive with SSD?</a:t>
            </a:r>
          </a:p>
          <a:p>
            <a:pPr marL="0" indent="0">
              <a:buNone/>
            </a:pPr>
            <a:endParaRPr lang="en-US" dirty="0"/>
          </a:p>
          <a:p>
            <a:endParaRPr lang="en-US" dirty="0"/>
          </a:p>
        </p:txBody>
      </p:sp>
    </p:spTree>
    <p:extLst>
      <p:ext uri="{BB962C8B-B14F-4D97-AF65-F5344CB8AC3E}">
        <p14:creationId xmlns:p14="http://schemas.microsoft.com/office/powerpoint/2010/main" val="292070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1608-476D-435D-8D10-B756598B534F}"/>
              </a:ext>
            </a:extLst>
          </p:cNvPr>
          <p:cNvSpPr>
            <a:spLocks noGrp="1"/>
          </p:cNvSpPr>
          <p:nvPr>
            <p:ph type="title"/>
          </p:nvPr>
        </p:nvSpPr>
        <p:spPr>
          <a:xfrm>
            <a:off x="498474" y="-171400"/>
            <a:ext cx="7556313" cy="1152128"/>
          </a:xfrm>
        </p:spPr>
        <p:txBody>
          <a:bodyPr/>
          <a:lstStyle/>
          <a:p>
            <a:r>
              <a:rPr lang="en-US" dirty="0">
                <a:solidFill>
                  <a:srgbClr val="C00000"/>
                </a:solidFill>
              </a:rPr>
              <a:t>Execution time can be measured differently</a:t>
            </a:r>
          </a:p>
        </p:txBody>
      </p:sp>
      <p:sp>
        <p:nvSpPr>
          <p:cNvPr id="4" name="Footer Placeholder 3">
            <a:extLst>
              <a:ext uri="{FF2B5EF4-FFF2-40B4-BE49-F238E27FC236}">
                <a16:creationId xmlns:a16="http://schemas.microsoft.com/office/drawing/2014/main" id="{0EFA1E3C-E619-43A9-857B-A7E7C5023461}"/>
              </a:ext>
            </a:extLst>
          </p:cNvPr>
          <p:cNvSpPr>
            <a:spLocks noGrp="1"/>
          </p:cNvSpPr>
          <p:nvPr>
            <p:ph type="ftr" sz="quarter" idx="11"/>
          </p:nvPr>
        </p:nvSpPr>
        <p:spPr/>
        <p:txBody>
          <a:bodyPr/>
          <a:lstStyle/>
          <a:p>
            <a:r>
              <a:rPr lang="en-US"/>
              <a:t>© 2016 Pearson Education, Inc., Hoboken, NJ. All rights reserved.</a:t>
            </a:r>
            <a:endParaRPr lang="en-US" dirty="0"/>
          </a:p>
        </p:txBody>
      </p:sp>
      <p:sp>
        <p:nvSpPr>
          <p:cNvPr id="7" name="Content Placeholder 6">
            <a:extLst>
              <a:ext uri="{FF2B5EF4-FFF2-40B4-BE49-F238E27FC236}">
                <a16:creationId xmlns:a16="http://schemas.microsoft.com/office/drawing/2014/main" id="{1D24751B-16E7-44ED-B333-237D565BD15D}"/>
              </a:ext>
            </a:extLst>
          </p:cNvPr>
          <p:cNvSpPr>
            <a:spLocks noGrp="1"/>
          </p:cNvSpPr>
          <p:nvPr>
            <p:ph idx="1"/>
          </p:nvPr>
        </p:nvSpPr>
        <p:spPr>
          <a:xfrm>
            <a:off x="0" y="1124744"/>
            <a:ext cx="9144000" cy="5481403"/>
          </a:xfrm>
        </p:spPr>
        <p:txBody>
          <a:bodyPr/>
          <a:lstStyle/>
          <a:p>
            <a:r>
              <a:rPr lang="en-US" dirty="0"/>
              <a:t>Elapsed time – Total time including CPU, memory access, disk access, etc.</a:t>
            </a:r>
          </a:p>
          <a:p>
            <a:r>
              <a:rPr lang="en-US" dirty="0"/>
              <a:t>CPU time. User time and system time (for system calls)</a:t>
            </a:r>
          </a:p>
          <a:p>
            <a:r>
              <a:rPr lang="en-US" dirty="0"/>
              <a:t>Program x running on a </a:t>
            </a:r>
            <a:r>
              <a:rPr lang="en-US" dirty="0" err="1"/>
              <a:t>cpu</a:t>
            </a:r>
            <a:r>
              <a:rPr lang="en-US" dirty="0"/>
              <a:t>, the performance can be defined as: </a:t>
            </a:r>
            <a:r>
              <a:rPr lang="en-US" dirty="0" err="1">
                <a:solidFill>
                  <a:srgbClr val="C00000"/>
                </a:solidFill>
              </a:rPr>
              <a:t>PERFORMANCEx</a:t>
            </a:r>
            <a:r>
              <a:rPr lang="en-US" dirty="0">
                <a:solidFill>
                  <a:srgbClr val="C00000"/>
                </a:solidFill>
              </a:rPr>
              <a:t> = 1/EXECUTION </a:t>
            </a:r>
            <a:r>
              <a:rPr lang="en-US" dirty="0" err="1">
                <a:solidFill>
                  <a:srgbClr val="C00000"/>
                </a:solidFill>
              </a:rPr>
              <a:t>TIMEx</a:t>
            </a:r>
            <a:r>
              <a:rPr lang="en-US" dirty="0">
                <a:solidFill>
                  <a:srgbClr val="C00000"/>
                </a:solidFill>
              </a:rPr>
              <a:t> </a:t>
            </a:r>
          </a:p>
          <a:p>
            <a:pPr lvl="1"/>
            <a:r>
              <a:rPr lang="en-US" dirty="0"/>
              <a:t>Smaller the execution time better the performance.</a:t>
            </a:r>
          </a:p>
          <a:p>
            <a:pPr lvl="1"/>
            <a:r>
              <a:rPr lang="en-US" dirty="0"/>
              <a:t>You can now compare two computers:</a:t>
            </a:r>
          </a:p>
          <a:p>
            <a:pPr lvl="2"/>
            <a:r>
              <a:rPr lang="en-US" dirty="0" err="1">
                <a:solidFill>
                  <a:srgbClr val="C00000"/>
                </a:solidFill>
              </a:rPr>
              <a:t>PERFORMANCEx</a:t>
            </a:r>
            <a:r>
              <a:rPr lang="en-US" dirty="0">
                <a:solidFill>
                  <a:srgbClr val="C00000"/>
                </a:solidFill>
              </a:rPr>
              <a:t> is N times faster = </a:t>
            </a:r>
            <a:r>
              <a:rPr lang="en-US" dirty="0" err="1">
                <a:solidFill>
                  <a:srgbClr val="C00000"/>
                </a:solidFill>
              </a:rPr>
              <a:t>PERFORMANCEx</a:t>
            </a:r>
            <a:r>
              <a:rPr lang="en-US" dirty="0">
                <a:solidFill>
                  <a:srgbClr val="C00000"/>
                </a:solidFill>
              </a:rPr>
              <a:t>/</a:t>
            </a:r>
            <a:r>
              <a:rPr lang="en-US" dirty="0" err="1">
                <a:solidFill>
                  <a:srgbClr val="C00000"/>
                </a:solidFill>
              </a:rPr>
              <a:t>PERFORMANCEy</a:t>
            </a:r>
            <a:endParaRPr lang="en-US" dirty="0">
              <a:solidFill>
                <a:srgbClr val="C00000"/>
              </a:solidFill>
            </a:endParaRPr>
          </a:p>
          <a:p>
            <a:r>
              <a:rPr lang="en-US" dirty="0"/>
              <a:t>Suppose Computer X runs a program in 20 seconds and Computer Y runs the same program in 30 seconds, how must faster is Computer X? = </a:t>
            </a:r>
          </a:p>
          <a:p>
            <a:pPr lvl="1"/>
            <a:r>
              <a:rPr lang="en-US" dirty="0"/>
              <a:t>(1/20)/(1/30) = 30/20 = 1.5 times faster.</a:t>
            </a:r>
          </a:p>
          <a:p>
            <a:pPr lvl="1"/>
            <a:r>
              <a:rPr lang="en-US" dirty="0"/>
              <a:t>CPU execution </a:t>
            </a:r>
            <a:r>
              <a:rPr lang="en-US" dirty="0" err="1"/>
              <a:t>timeX</a:t>
            </a:r>
            <a:r>
              <a:rPr lang="en-US" dirty="0"/>
              <a:t> = #CPU cycles for X * clock cycle time.</a:t>
            </a:r>
          </a:p>
          <a:p>
            <a:pPr lvl="1"/>
            <a:r>
              <a:rPr lang="en-US" dirty="0"/>
              <a:t>(also stated this way: #CPU clock cycles for X/clock rate).  Can improve performance by reducing length of clock cycle or reducing the number of clock cycles required.</a:t>
            </a:r>
          </a:p>
        </p:txBody>
      </p:sp>
    </p:spTree>
    <p:extLst>
      <p:ext uri="{BB962C8B-B14F-4D97-AF65-F5344CB8AC3E}">
        <p14:creationId xmlns:p14="http://schemas.microsoft.com/office/powerpoint/2010/main" val="199966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t="20735" b="15651"/>
          <a:stretch/>
        </p:blipFill>
        <p:spPr>
          <a:xfrm>
            <a:off x="899592" y="26092"/>
            <a:ext cx="7962042" cy="6554620"/>
          </a:xfrm>
          <a:prstGeom prst="rect">
            <a:avLst/>
          </a:prstGeom>
        </p:spPr>
      </p:pic>
      <p:sp>
        <p:nvSpPr>
          <p:cNvPr id="3" name="Footer Placeholder 2"/>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710121457"/>
      </p:ext>
    </p:extLst>
  </p:cSld>
  <p:clrMapOvr>
    <a:masterClrMapping/>
  </p:clrMapOvr>
  <p:transition spd="med">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Little’s Law</a:t>
            </a:r>
          </a:p>
        </p:txBody>
      </p:sp>
      <p:sp>
        <p:nvSpPr>
          <p:cNvPr id="3" name="Content Placeholder 2"/>
          <p:cNvSpPr>
            <a:spLocks noGrp="1"/>
          </p:cNvSpPr>
          <p:nvPr>
            <p:ph idx="1"/>
          </p:nvPr>
        </p:nvSpPr>
        <p:spPr>
          <a:xfrm>
            <a:off x="467544" y="1268760"/>
            <a:ext cx="7556313" cy="5105400"/>
          </a:xfrm>
        </p:spPr>
        <p:txBody>
          <a:bodyPr>
            <a:normAutofit lnSpcReduction="10000"/>
          </a:bodyPr>
          <a:lstStyle/>
          <a:p>
            <a:r>
              <a:rPr lang="en-US" dirty="0"/>
              <a:t>Fundamental and simple relation with broad applications</a:t>
            </a:r>
          </a:p>
          <a:p>
            <a:r>
              <a:rPr lang="en-US" dirty="0"/>
              <a:t>Can be applied to almost any system that is statistically in steady state, and in which there is no leakage</a:t>
            </a:r>
          </a:p>
          <a:p>
            <a:r>
              <a:rPr lang="en-US" dirty="0"/>
              <a:t>Queuing system</a:t>
            </a:r>
          </a:p>
          <a:p>
            <a:pPr lvl="1"/>
            <a:r>
              <a:rPr lang="en-US" dirty="0"/>
              <a:t>If server is idle an item is served immediately, otherwise an arriving item joins a queue</a:t>
            </a:r>
          </a:p>
          <a:p>
            <a:pPr lvl="1"/>
            <a:r>
              <a:rPr lang="en-US" dirty="0"/>
              <a:t>There can be a single queue for a single server or for multiple servers, or multiple queues with one being for each of multiple servers</a:t>
            </a:r>
          </a:p>
          <a:p>
            <a:r>
              <a:rPr lang="en-US" sz="2054" dirty="0"/>
              <a:t>Average number of items in a queuing system equals the average rate at which items arrive multiplied by the  time that an item spends in the system</a:t>
            </a:r>
          </a:p>
          <a:p>
            <a:pPr lvl="1"/>
            <a:r>
              <a:rPr lang="en-US" dirty="0"/>
              <a:t>Relationship requires very few assumptions</a:t>
            </a:r>
          </a:p>
          <a:p>
            <a:pPr lvl="1"/>
            <a:r>
              <a:rPr lang="en-US" dirty="0"/>
              <a:t>Because of its simplicity and generality it is extremely useful</a:t>
            </a:r>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F66D-E6C7-492D-AB5E-B9EDC1F85452}"/>
              </a:ext>
            </a:extLst>
          </p:cNvPr>
          <p:cNvSpPr>
            <a:spLocks noGrp="1"/>
          </p:cNvSpPr>
          <p:nvPr>
            <p:ph type="title"/>
          </p:nvPr>
        </p:nvSpPr>
        <p:spPr/>
        <p:txBody>
          <a:bodyPr/>
          <a:lstStyle/>
          <a:p>
            <a:r>
              <a:rPr lang="en-US" dirty="0">
                <a:solidFill>
                  <a:srgbClr val="C00000"/>
                </a:solidFill>
              </a:rPr>
              <a:t>Clock rate</a:t>
            </a:r>
          </a:p>
        </p:txBody>
      </p:sp>
      <p:sp>
        <p:nvSpPr>
          <p:cNvPr id="3" name="Content Placeholder 2">
            <a:extLst>
              <a:ext uri="{FF2B5EF4-FFF2-40B4-BE49-F238E27FC236}">
                <a16:creationId xmlns:a16="http://schemas.microsoft.com/office/drawing/2014/main" id="{367ABFB4-90C2-4A3A-B831-46A84BE0E843}"/>
              </a:ext>
            </a:extLst>
          </p:cNvPr>
          <p:cNvSpPr>
            <a:spLocks noGrp="1"/>
          </p:cNvSpPr>
          <p:nvPr>
            <p:ph idx="1"/>
          </p:nvPr>
        </p:nvSpPr>
        <p:spPr/>
        <p:txBody>
          <a:bodyPr/>
          <a:lstStyle/>
          <a:p>
            <a:r>
              <a:rPr lang="en-US" dirty="0">
                <a:solidFill>
                  <a:srgbClr val="C00000"/>
                </a:solidFill>
              </a:rPr>
              <a:t>A clock cycle is beginning of clock tick to the beginning of next</a:t>
            </a:r>
          </a:p>
          <a:p>
            <a:r>
              <a:rPr lang="en-US" dirty="0">
                <a:solidFill>
                  <a:srgbClr val="C00000"/>
                </a:solidFill>
              </a:rPr>
              <a:t>Hertz is number of cycles per second. One Hertz is one cycle per second.  Hertz is used to refer to clock rate of a CPU. 1GHz means 1 billion cycles per second.  You can divide 1 second by a billion to get time for each cycle, 1 ns.</a:t>
            </a:r>
          </a:p>
        </p:txBody>
      </p:sp>
      <p:sp>
        <p:nvSpPr>
          <p:cNvPr id="4" name="Footer Placeholder 3">
            <a:extLst>
              <a:ext uri="{FF2B5EF4-FFF2-40B4-BE49-F238E27FC236}">
                <a16:creationId xmlns:a16="http://schemas.microsoft.com/office/drawing/2014/main" id="{494EEE5E-D16E-4EC5-8CE9-F7BA49C2E324}"/>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280830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293096"/>
            <a:ext cx="6191157" cy="833718"/>
          </a:xfrm>
        </p:spPr>
        <p:txBody>
          <a:bodyPr>
            <a:noAutofit/>
          </a:bodyPr>
          <a:lstStyle/>
          <a:p>
            <a:r>
              <a:rPr lang="en-US" sz="5400" dirty="0">
                <a:effectLst>
                  <a:outerShdw blurRad="38100" dist="38100" dir="2700000" algn="tl">
                    <a:srgbClr val="000000">
                      <a:alpha val="43137"/>
                    </a:srgbClr>
                  </a:outerShdw>
                </a:effectLst>
              </a:rPr>
              <a:t>Chapter 2</a:t>
            </a:r>
          </a:p>
        </p:txBody>
      </p:sp>
      <p:sp>
        <p:nvSpPr>
          <p:cNvPr id="11" name="Text Placeholder 10"/>
          <p:cNvSpPr>
            <a:spLocks noGrp="1"/>
          </p:cNvSpPr>
          <p:nvPr>
            <p:ph type="body" sz="half" idx="2"/>
          </p:nvPr>
        </p:nvSpPr>
        <p:spPr>
          <a:xfrm>
            <a:off x="533400" y="5157192"/>
            <a:ext cx="8610600" cy="838200"/>
          </a:xfrm>
        </p:spPr>
        <p:txBody>
          <a:bodyPr>
            <a:normAutofit fontScale="62500" lnSpcReduction="20000"/>
          </a:bodyPr>
          <a:lstStyle/>
          <a:p>
            <a:r>
              <a:rPr lang="en-US" sz="4400" dirty="0"/>
              <a:t>Performance Issues. </a:t>
            </a:r>
            <a:r>
              <a:rPr lang="en-US" sz="4400" dirty="0">
                <a:solidFill>
                  <a:srgbClr val="C00000"/>
                </a:solidFill>
              </a:rPr>
              <a:t>Added by Dr. Abraham is in red.</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5.pdf"/>
          <p:cNvPicPr>
            <a:picLocks noChangeAspect="1"/>
          </p:cNvPicPr>
          <p:nvPr/>
        </p:nvPicPr>
        <p:blipFill rotWithShape="1">
          <a:blip r:embed="rId3">
            <a:extLst>
              <a:ext uri="{28A0092B-C50C-407E-A947-70E740481C1C}">
                <a14:useLocalDpi xmlns:a14="http://schemas.microsoft.com/office/drawing/2010/main" val="0"/>
              </a:ext>
            </a:extLst>
          </a:blip>
          <a:srcRect l="10681" t="31404" r="8321" b="23301"/>
          <a:stretch/>
        </p:blipFill>
        <p:spPr>
          <a:xfrm>
            <a:off x="0" y="240750"/>
            <a:ext cx="9144000" cy="6617250"/>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332656"/>
            <a:ext cx="7556500" cy="1116012"/>
          </a:xfrm>
        </p:spPr>
        <p:txBody>
          <a:bodyPr/>
          <a:lstStyle/>
          <a:p>
            <a:r>
              <a:rPr lang="en-US"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rPr>
              <a:t>Calculating the Mean</a:t>
            </a:r>
          </a:p>
        </p:txBody>
      </p:sp>
      <p:graphicFrame>
        <p:nvGraphicFramePr>
          <p:cNvPr id="26" name="Content Placeholder 25"/>
          <p:cNvGraphicFramePr>
            <a:graphicFrameLocks noGrp="1"/>
          </p:cNvGraphicFramePr>
          <p:nvPr>
            <p:ph idx="4294967295"/>
            <p:extLst>
              <p:ext uri="{D42A27DB-BD31-4B8C-83A1-F6EECF244321}">
                <p14:modId xmlns:p14="http://schemas.microsoft.com/office/powerpoint/2010/main" val="1253750538"/>
              </p:ext>
            </p:extLst>
          </p:nvPr>
        </p:nvGraphicFramePr>
        <p:xfrm>
          <a:off x="0" y="1628800"/>
          <a:ext cx="9144000" cy="5145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81728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0CB4F-6796-4382-9993-7B9BF8C000C9}"/>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3" name="Picture 2">
            <a:extLst>
              <a:ext uri="{FF2B5EF4-FFF2-40B4-BE49-F238E27FC236}">
                <a16:creationId xmlns:a16="http://schemas.microsoft.com/office/drawing/2014/main" id="{F86DB148-D063-4808-A605-8BE0DECB5C57}"/>
              </a:ext>
            </a:extLst>
          </p:cNvPr>
          <p:cNvPicPr>
            <a:picLocks noChangeAspect="1"/>
          </p:cNvPicPr>
          <p:nvPr/>
        </p:nvPicPr>
        <p:blipFill>
          <a:blip r:embed="rId2"/>
          <a:stretch>
            <a:fillRect/>
          </a:stretch>
        </p:blipFill>
        <p:spPr>
          <a:xfrm>
            <a:off x="137824" y="1268760"/>
            <a:ext cx="8868351" cy="4320479"/>
          </a:xfrm>
          <a:prstGeom prst="rect">
            <a:avLst/>
          </a:prstGeom>
        </p:spPr>
      </p:pic>
    </p:spTree>
    <p:extLst>
      <p:ext uri="{BB962C8B-B14F-4D97-AF65-F5344CB8AC3E}">
        <p14:creationId xmlns:p14="http://schemas.microsoft.com/office/powerpoint/2010/main" val="152321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BA479F-FE7E-4DB4-9DC7-B64F0828A76D}"/>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3" name="Picture 2">
            <a:extLst>
              <a:ext uri="{FF2B5EF4-FFF2-40B4-BE49-F238E27FC236}">
                <a16:creationId xmlns:a16="http://schemas.microsoft.com/office/drawing/2014/main" id="{6EF2F81F-5D3A-4DE8-8BCA-12F155E97D41}"/>
              </a:ext>
            </a:extLst>
          </p:cNvPr>
          <p:cNvPicPr>
            <a:picLocks noChangeAspect="1"/>
          </p:cNvPicPr>
          <p:nvPr/>
        </p:nvPicPr>
        <p:blipFill>
          <a:blip r:embed="rId2"/>
          <a:stretch>
            <a:fillRect/>
          </a:stretch>
        </p:blipFill>
        <p:spPr>
          <a:xfrm>
            <a:off x="1259632" y="0"/>
            <a:ext cx="5981700" cy="1412776"/>
          </a:xfrm>
          <a:prstGeom prst="rect">
            <a:avLst/>
          </a:prstGeom>
        </p:spPr>
      </p:pic>
      <p:pic>
        <p:nvPicPr>
          <p:cNvPr id="4" name="Picture 3">
            <a:extLst>
              <a:ext uri="{FF2B5EF4-FFF2-40B4-BE49-F238E27FC236}">
                <a16:creationId xmlns:a16="http://schemas.microsoft.com/office/drawing/2014/main" id="{6E861FC2-8721-41B3-BB7B-F3773E477013}"/>
              </a:ext>
            </a:extLst>
          </p:cNvPr>
          <p:cNvPicPr>
            <a:picLocks noChangeAspect="1"/>
          </p:cNvPicPr>
          <p:nvPr/>
        </p:nvPicPr>
        <p:blipFill>
          <a:blip r:embed="rId3"/>
          <a:stretch>
            <a:fillRect/>
          </a:stretch>
        </p:blipFill>
        <p:spPr>
          <a:xfrm>
            <a:off x="954188" y="1340768"/>
            <a:ext cx="7000875" cy="3714750"/>
          </a:xfrm>
          <a:prstGeom prst="rect">
            <a:avLst/>
          </a:prstGeom>
        </p:spPr>
      </p:pic>
      <p:pic>
        <p:nvPicPr>
          <p:cNvPr id="5" name="Picture 4">
            <a:extLst>
              <a:ext uri="{FF2B5EF4-FFF2-40B4-BE49-F238E27FC236}">
                <a16:creationId xmlns:a16="http://schemas.microsoft.com/office/drawing/2014/main" id="{CFBCE7AF-BA21-435D-827E-D7B6168208D9}"/>
              </a:ext>
            </a:extLst>
          </p:cNvPr>
          <p:cNvPicPr>
            <a:picLocks noChangeAspect="1"/>
          </p:cNvPicPr>
          <p:nvPr/>
        </p:nvPicPr>
        <p:blipFill>
          <a:blip r:embed="rId4"/>
          <a:stretch>
            <a:fillRect/>
          </a:stretch>
        </p:blipFill>
        <p:spPr>
          <a:xfrm>
            <a:off x="901800" y="5055518"/>
            <a:ext cx="7105650" cy="1895475"/>
          </a:xfrm>
          <a:prstGeom prst="rect">
            <a:avLst/>
          </a:prstGeom>
        </p:spPr>
      </p:pic>
    </p:spTree>
    <p:extLst>
      <p:ext uri="{BB962C8B-B14F-4D97-AF65-F5344CB8AC3E}">
        <p14:creationId xmlns:p14="http://schemas.microsoft.com/office/powerpoint/2010/main" val="215776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733C6C-FAA9-47B5-BE54-88833CC16144}"/>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3" name="Picture 2">
            <a:extLst>
              <a:ext uri="{FF2B5EF4-FFF2-40B4-BE49-F238E27FC236}">
                <a16:creationId xmlns:a16="http://schemas.microsoft.com/office/drawing/2014/main" id="{EE5F4E8E-DF94-4EBA-B5DC-103FEC432F92}"/>
              </a:ext>
            </a:extLst>
          </p:cNvPr>
          <p:cNvPicPr>
            <a:picLocks noChangeAspect="1"/>
          </p:cNvPicPr>
          <p:nvPr/>
        </p:nvPicPr>
        <p:blipFill>
          <a:blip r:embed="rId3"/>
          <a:stretch>
            <a:fillRect/>
          </a:stretch>
        </p:blipFill>
        <p:spPr>
          <a:xfrm>
            <a:off x="-298499" y="1124744"/>
            <a:ext cx="9454498" cy="4752528"/>
          </a:xfrm>
          <a:prstGeom prst="rect">
            <a:avLst/>
          </a:prstGeom>
        </p:spPr>
      </p:pic>
    </p:spTree>
    <p:extLst>
      <p:ext uri="{BB962C8B-B14F-4D97-AF65-F5344CB8AC3E}">
        <p14:creationId xmlns:p14="http://schemas.microsoft.com/office/powerpoint/2010/main" val="197997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0"/>
            <a:ext cx="5299364" cy="6858000"/>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06346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827584" y="116632"/>
            <a:ext cx="5400599" cy="3096344"/>
          </a:xfrm>
        </p:spPr>
        <p:txBody>
          <a:bodyPr>
            <a:normAutofit/>
          </a:bodyPr>
          <a:lstStyle/>
          <a:p>
            <a:pPr marL="228600" indent="-228600">
              <a:spcBef>
                <a:spcPts val="0"/>
              </a:spcBef>
              <a:buFont typeface="Wingdings" pitchFamily="2" charset="2"/>
              <a:buChar char="n"/>
            </a:pPr>
            <a:r>
              <a:rPr lang="en-US" sz="2000" dirty="0"/>
              <a:t>An Arithmetic Mean (AM) is an appropriate measure if the sum of all the measurements is a meaningful and interesting value</a:t>
            </a:r>
          </a:p>
          <a:p>
            <a:pPr marL="228600" indent="-228600">
              <a:spcBef>
                <a:spcPts val="0"/>
              </a:spcBef>
              <a:buFont typeface="Wingdings" pitchFamily="2" charset="2"/>
              <a:buChar char="n"/>
            </a:pPr>
            <a:endParaRPr lang="en-US" sz="2000" dirty="0"/>
          </a:p>
          <a:p>
            <a:pPr marL="228600" indent="-228600">
              <a:spcBef>
                <a:spcPts val="0"/>
              </a:spcBef>
              <a:buFont typeface="Wingdings" pitchFamily="2" charset="2"/>
              <a:buChar char="n"/>
            </a:pPr>
            <a:r>
              <a:rPr lang="en-US" sz="2000" dirty="0"/>
              <a:t>The AM is a good candidate for comparing the execution time performance of several systems</a:t>
            </a:r>
          </a:p>
          <a:p>
            <a:pPr>
              <a:lnSpc>
                <a:spcPct val="120000"/>
              </a:lnSpc>
              <a:spcBef>
                <a:spcPts val="0"/>
              </a:spcBef>
            </a:pPr>
            <a:endParaRPr lang="en-US" sz="2000" dirty="0"/>
          </a:p>
        </p:txBody>
      </p:sp>
      <p:sp>
        <p:nvSpPr>
          <p:cNvPr id="7" name="TextBox 6"/>
          <p:cNvSpPr txBox="1"/>
          <p:nvPr/>
        </p:nvSpPr>
        <p:spPr>
          <a:xfrm>
            <a:off x="6804248" y="980728"/>
            <a:ext cx="2124673" cy="553998"/>
          </a:xfrm>
          <a:prstGeom prst="rect">
            <a:avLst/>
          </a:prstGeom>
          <a:noFill/>
        </p:spPr>
        <p:txBody>
          <a:bodyPr wrap="square" rtlCol="0">
            <a:spAutoFit/>
          </a:bodyPr>
          <a:lstStyle/>
          <a:p>
            <a:pPr algn="ctr"/>
            <a:r>
              <a:rPr lang="en-US" sz="3000" dirty="0">
                <a:latin typeface="+mj-lt"/>
              </a:rPr>
              <a:t>Arithmetic</a:t>
            </a:r>
          </a:p>
        </p:txBody>
      </p:sp>
      <p:sp>
        <p:nvSpPr>
          <p:cNvPr id="8" name="TextBox 7"/>
          <p:cNvSpPr txBox="1"/>
          <p:nvPr/>
        </p:nvSpPr>
        <p:spPr>
          <a:xfrm>
            <a:off x="6804248" y="2996952"/>
            <a:ext cx="2016224" cy="553998"/>
          </a:xfrm>
          <a:prstGeom prst="rect">
            <a:avLst/>
          </a:prstGeom>
          <a:noFill/>
        </p:spPr>
        <p:txBody>
          <a:bodyPr wrap="square" rtlCol="0">
            <a:spAutoFit/>
          </a:bodyPr>
          <a:lstStyle/>
          <a:p>
            <a:pPr algn="ctr"/>
            <a:r>
              <a:rPr lang="en-US" sz="3000" dirty="0">
                <a:latin typeface="+mj-lt"/>
              </a:rPr>
              <a:t>Mean</a:t>
            </a:r>
          </a:p>
        </p:txBody>
      </p:sp>
      <p:sp>
        <p:nvSpPr>
          <p:cNvPr id="10" name="TextBox 9"/>
          <p:cNvSpPr txBox="1"/>
          <p:nvPr/>
        </p:nvSpPr>
        <p:spPr>
          <a:xfrm>
            <a:off x="1115616" y="2708920"/>
            <a:ext cx="5688632" cy="2031325"/>
          </a:xfrm>
          <a:prstGeom prst="rect">
            <a:avLst/>
          </a:prstGeom>
          <a:solidFill>
            <a:schemeClr val="accent3">
              <a:lumMod val="60000"/>
              <a:lumOff val="40000"/>
            </a:schemeClr>
          </a:solidFill>
        </p:spPr>
        <p:txBody>
          <a:bodyPr wrap="square" rtlCol="0">
            <a:spAutoFit/>
          </a:bodyPr>
          <a:lstStyle/>
          <a:p>
            <a:r>
              <a:rPr lang="en-US" sz="1400" dirty="0">
                <a:latin typeface="+mn-lt"/>
              </a:rPr>
              <a:t> For example, suppose we were interested in using a system</a:t>
            </a:r>
          </a:p>
          <a:p>
            <a:r>
              <a:rPr lang="en-US" sz="1400" dirty="0">
                <a:latin typeface="+mn-lt"/>
              </a:rPr>
              <a:t>for large-scale simulation studies and wanted to evaluate several alternative products.  On each system we could run the simulation multiple times with different input values for each run, and then take the average execution time across all runs. The use of</a:t>
            </a:r>
          </a:p>
          <a:p>
            <a:r>
              <a:rPr lang="en-US" sz="1400" dirty="0">
                <a:latin typeface="+mn-lt"/>
              </a:rPr>
              <a:t>multiple runs with different inputs should ensure that the results are not heavily biased by some unusual feature of a given input set. The AM of all the runs is a good measure of the system’s performance on simulations, and a good number to use for system comparison.</a:t>
            </a:r>
          </a:p>
        </p:txBody>
      </p:sp>
      <p:sp>
        <p:nvSpPr>
          <p:cNvPr id="11" name="TextBox 10"/>
          <p:cNvSpPr txBox="1"/>
          <p:nvPr/>
        </p:nvSpPr>
        <p:spPr>
          <a:xfrm>
            <a:off x="827584" y="5013176"/>
            <a:ext cx="6278003" cy="1769715"/>
          </a:xfrm>
          <a:prstGeom prst="rect">
            <a:avLst/>
          </a:prstGeom>
          <a:noFill/>
        </p:spPr>
        <p:txBody>
          <a:bodyPr wrap="square" rtlCol="0">
            <a:spAutoFit/>
          </a:bodyPr>
          <a:lstStyle/>
          <a:p>
            <a:pPr marL="228600" indent="-228600" eaLnBrk="1" hangingPunct="1">
              <a:spcBef>
                <a:spcPts val="0"/>
              </a:spcBef>
              <a:buClr>
                <a:schemeClr val="accent1"/>
              </a:buClr>
              <a:buSzPct val="75000"/>
              <a:buFont typeface="Wingdings" pitchFamily="2" charset="2"/>
              <a:buChar char="n"/>
            </a:pPr>
            <a:r>
              <a:rPr lang="en-US" sz="1900" dirty="0">
                <a:solidFill>
                  <a:schemeClr val="tx1">
                    <a:lumMod val="65000"/>
                    <a:lumOff val="35000"/>
                  </a:schemeClr>
                </a:solidFill>
                <a:latin typeface="+mn-lt"/>
              </a:rPr>
              <a:t>The AM used for a time-based variable, such as program execution time, has the important property that it is directly proportional to the total time </a:t>
            </a:r>
          </a:p>
          <a:p>
            <a:pPr marL="685800" lvl="1" indent="-228600" eaLnBrk="1" hangingPunct="1">
              <a:spcBef>
                <a:spcPts val="900"/>
              </a:spcBef>
              <a:buClr>
                <a:schemeClr val="accent1"/>
              </a:buClr>
              <a:buSzPct val="75000"/>
              <a:buFont typeface="Wingdings" pitchFamily="2" charset="2"/>
              <a:buChar char="n"/>
            </a:pPr>
            <a:r>
              <a:rPr lang="en-US" sz="1800" dirty="0">
                <a:solidFill>
                  <a:schemeClr val="tx1">
                    <a:lumMod val="65000"/>
                    <a:lumOff val="35000"/>
                  </a:schemeClr>
                </a:solidFill>
                <a:latin typeface="+mn-lt"/>
              </a:rPr>
              <a:t>If the total time doubles, the mean value doubles</a:t>
            </a:r>
          </a:p>
          <a:p>
            <a:endParaRPr lang="en-US" dirty="0"/>
          </a:p>
        </p:txBody>
      </p:sp>
      <p:pic>
        <p:nvPicPr>
          <p:cNvPr id="2" name="Picture 1"/>
          <p:cNvPicPr>
            <a:picLocks noChangeAspect="1"/>
          </p:cNvPicPr>
          <p:nvPr/>
        </p:nvPicPr>
        <p:blipFill>
          <a:blip r:embed="rId3"/>
          <a:stretch>
            <a:fillRect/>
          </a:stretch>
        </p:blipFill>
        <p:spPr>
          <a:xfrm>
            <a:off x="7380312" y="4869160"/>
            <a:ext cx="1587500" cy="1587500"/>
          </a:xfrm>
          <a:prstGeom prst="rect">
            <a:avLst/>
          </a:prstGeom>
        </p:spPr>
      </p:pic>
      <p:sp>
        <p:nvSpPr>
          <p:cNvPr id="3" name="Footer Placeholder 2"/>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013856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Benchmark Principles</a:t>
            </a:r>
          </a:p>
        </p:txBody>
      </p:sp>
      <p:sp>
        <p:nvSpPr>
          <p:cNvPr id="10" name="Content Placeholder 9"/>
          <p:cNvSpPr>
            <a:spLocks noGrp="1"/>
          </p:cNvSpPr>
          <p:nvPr>
            <p:ph idx="1"/>
          </p:nvPr>
        </p:nvSpPr>
        <p:spPr>
          <a:xfrm>
            <a:off x="395536" y="1700808"/>
            <a:ext cx="7556313" cy="4472136"/>
          </a:xfrm>
        </p:spPr>
        <p:txBody>
          <a:bodyPr>
            <a:normAutofit/>
          </a:bodyPr>
          <a:lstStyle/>
          <a:p>
            <a:pPr>
              <a:lnSpc>
                <a:spcPct val="90000"/>
              </a:lnSpc>
              <a:spcBef>
                <a:spcPts val="0"/>
              </a:spcBef>
            </a:pPr>
            <a:r>
              <a:rPr lang="en-US" sz="2800" dirty="0"/>
              <a:t>Desirable characteristics of a benchmark program:</a:t>
            </a:r>
          </a:p>
          <a:p>
            <a:pPr marL="0" indent="0">
              <a:lnSpc>
                <a:spcPct val="90000"/>
              </a:lnSpc>
              <a:spcBef>
                <a:spcPts val="0"/>
              </a:spcBef>
              <a:buNone/>
            </a:pPr>
            <a:endParaRPr lang="en-US" sz="2800" dirty="0"/>
          </a:p>
          <a:p>
            <a:pPr marL="685800" lvl="1" indent="-457200">
              <a:lnSpc>
                <a:spcPct val="90000"/>
              </a:lnSpc>
              <a:spcBef>
                <a:spcPts val="0"/>
              </a:spcBef>
              <a:buClr>
                <a:schemeClr val="accent2">
                  <a:lumMod val="75000"/>
                  <a:lumOff val="25000"/>
                </a:schemeClr>
              </a:buClr>
              <a:buSzPct val="100000"/>
              <a:buFont typeface="+mj-lt"/>
              <a:buAutoNum type="arabicPeriod"/>
            </a:pPr>
            <a:r>
              <a:rPr lang="en-US" sz="2400" dirty="0"/>
              <a:t>It is written in a high-level language, making it portable across different machines</a:t>
            </a:r>
          </a:p>
          <a:p>
            <a:pPr marL="685800" lvl="1" indent="-457200">
              <a:buClr>
                <a:schemeClr val="accent2">
                  <a:lumMod val="75000"/>
                  <a:lumOff val="25000"/>
                </a:schemeClr>
              </a:buClr>
              <a:buSzPct val="100000"/>
              <a:buFont typeface="+mj-lt"/>
              <a:buAutoNum type="arabicPeriod"/>
            </a:pPr>
            <a:r>
              <a:rPr lang="en-US" sz="2400" dirty="0"/>
              <a:t>It is representative of a particular kind of programming domain or paradigm, such as systems programming, numerical programming, or commercial programming</a:t>
            </a:r>
          </a:p>
          <a:p>
            <a:pPr marL="685800" lvl="1" indent="-457200">
              <a:buClr>
                <a:schemeClr val="accent2">
                  <a:lumMod val="75000"/>
                  <a:lumOff val="25000"/>
                </a:schemeClr>
              </a:buClr>
              <a:buSzPct val="100000"/>
              <a:buFont typeface="+mj-lt"/>
              <a:buAutoNum type="arabicPeriod"/>
            </a:pPr>
            <a:r>
              <a:rPr lang="en-US" sz="2400" dirty="0"/>
              <a:t>It can be measured easily</a:t>
            </a:r>
          </a:p>
          <a:p>
            <a:pPr marL="685800" lvl="1" indent="-457200">
              <a:buClr>
                <a:schemeClr val="accent2">
                  <a:lumMod val="75000"/>
                  <a:lumOff val="25000"/>
                </a:schemeClr>
              </a:buClr>
              <a:buSzPct val="100000"/>
              <a:buFont typeface="+mj-lt"/>
              <a:buAutoNum type="arabicPeriod"/>
            </a:pPr>
            <a:r>
              <a:rPr lang="en-US" sz="2400" dirty="0"/>
              <a:t>It has wide distribution</a:t>
            </a:r>
          </a:p>
          <a:p>
            <a:pPr lvl="1"/>
            <a:endParaRPr lang="en-US" dirty="0"/>
          </a:p>
        </p:txBody>
      </p:sp>
      <p:sp>
        <p:nvSpPr>
          <p:cNvPr id="14" name="TextBox 13"/>
          <p:cNvSpPr txBox="1"/>
          <p:nvPr/>
        </p:nvSpPr>
        <p:spPr>
          <a:xfrm>
            <a:off x="8361513" y="5326820"/>
            <a:ext cx="184666" cy="461665"/>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7039927" y="5301208"/>
            <a:ext cx="2075721" cy="1556791"/>
          </a:xfrm>
          <a:prstGeom prst="rect">
            <a:avLst/>
          </a:prstGeom>
          <a:effectLst>
            <a:softEdge rad="215900"/>
          </a:effectLst>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54388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p:txBody>
          <a:bodyPr/>
          <a:lstStyle/>
          <a:p>
            <a:r>
              <a:rPr lang="en-US" dirty="0"/>
              <a:t>Benchmark suite</a:t>
            </a:r>
          </a:p>
          <a:p>
            <a:pPr lvl="1"/>
            <a:r>
              <a:rPr lang="en-US" dirty="0"/>
              <a:t>A collection of programs, defined in a high-level language</a:t>
            </a:r>
          </a:p>
          <a:p>
            <a:pPr lvl="1"/>
            <a:r>
              <a:rPr lang="en-US" dirty="0"/>
              <a:t>Together attempt to provide a representative test of a computer in a particular application or system programming area</a:t>
            </a:r>
          </a:p>
          <a:p>
            <a:pPr marL="228600" lvl="1">
              <a:spcBef>
                <a:spcPts val="2000"/>
              </a:spcBef>
              <a:buClr>
                <a:schemeClr val="accent1"/>
              </a:buClr>
            </a:pPr>
            <a:r>
              <a:rPr lang="en-US" sz="2000" dirty="0"/>
              <a:t>SPEC</a:t>
            </a:r>
          </a:p>
          <a:p>
            <a:pPr lvl="1"/>
            <a:r>
              <a:rPr lang="en-US" dirty="0"/>
              <a:t>An industry consortium</a:t>
            </a:r>
          </a:p>
          <a:p>
            <a:pPr lvl="1"/>
            <a:r>
              <a:rPr lang="en-US" dirty="0"/>
              <a:t>Defines and maintains the best known collection of benchmark suites aimed at evaluating computer systems</a:t>
            </a:r>
          </a:p>
          <a:p>
            <a:pPr lvl="1"/>
            <a:r>
              <a:rPr lang="en-US" dirty="0"/>
              <a:t>Performance measurements are widely used for comparison and research purposes</a:t>
            </a:r>
          </a:p>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4114800" y="533400"/>
            <a:ext cx="4597399" cy="5853113"/>
          </a:xfrm>
        </p:spPr>
        <p:txBody>
          <a:bodyPr/>
          <a:lstStyle/>
          <a:p>
            <a:r>
              <a:rPr lang="en-US" dirty="0"/>
              <a:t>Best known SPEC benchmark suite</a:t>
            </a:r>
          </a:p>
          <a:p>
            <a:r>
              <a:rPr lang="en-US" dirty="0"/>
              <a:t>Industry standard suite for processor intensive applications</a:t>
            </a:r>
          </a:p>
          <a:p>
            <a:r>
              <a:rPr lang="en-US" dirty="0"/>
              <a:t>Appropriate for measuring performance for applications that spend most of their time doing computation rather than I/O</a:t>
            </a:r>
          </a:p>
          <a:p>
            <a:r>
              <a:rPr lang="en-US" dirty="0"/>
              <a:t>Consists of 17 floating point programs written in C, C++, and Fortran and 12 integer programs written in C and C++</a:t>
            </a:r>
          </a:p>
          <a:p>
            <a:r>
              <a:rPr lang="en-US" dirty="0"/>
              <a:t>Suite contains over 3 million lines of code</a:t>
            </a:r>
          </a:p>
          <a:p>
            <a:r>
              <a:rPr lang="en-US" dirty="0"/>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
        <p:nvSpPr>
          <p:cNvPr id="2" name="Footer Placeholder 1"/>
          <p:cNvSpPr>
            <a:spLocks noGrp="1"/>
          </p:cNvSpPr>
          <p:nvPr>
            <p:ph type="ftr" sz="quarter" idx="11"/>
          </p:nvPr>
        </p:nvSpPr>
        <p:spPr>
          <a:xfrm>
            <a:off x="3859305" y="6473405"/>
            <a:ext cx="5284695" cy="365125"/>
          </a:xfrm>
        </p:spPr>
        <p:txBody>
          <a:bodyPr/>
          <a:lstStyle/>
          <a:p>
            <a:pPr algn="r"/>
            <a:r>
              <a:rPr lang="en-US" dirty="0"/>
              <a:t>© 2016 Pearson Education, Inc., Hoboken, NJ. All rights reserved.</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910E57-94FF-4AA6-8B46-078C7D8514CD}"/>
              </a:ext>
            </a:extLst>
          </p:cNvPr>
          <p:cNvSpPr>
            <a:spLocks noGrp="1"/>
          </p:cNvSpPr>
          <p:nvPr>
            <p:ph type="title"/>
          </p:nvPr>
        </p:nvSpPr>
        <p:spPr>
          <a:xfrm>
            <a:off x="498474" y="484094"/>
            <a:ext cx="7556313" cy="640650"/>
          </a:xfrm>
        </p:spPr>
        <p:txBody>
          <a:bodyPr/>
          <a:lstStyle/>
          <a:p>
            <a:r>
              <a:rPr lang="en-US" dirty="0"/>
              <a:t>Review thus far </a:t>
            </a:r>
            <a:r>
              <a:rPr lang="en-US" sz="1600" dirty="0">
                <a:solidFill>
                  <a:srgbClr val="FF0000"/>
                </a:solidFill>
              </a:rPr>
              <a:t>Added by Dr. A</a:t>
            </a:r>
            <a:endParaRPr lang="en-US" sz="1600" dirty="0"/>
          </a:p>
        </p:txBody>
      </p:sp>
      <p:sp>
        <p:nvSpPr>
          <p:cNvPr id="7" name="Content Placeholder 6">
            <a:extLst>
              <a:ext uri="{FF2B5EF4-FFF2-40B4-BE49-F238E27FC236}">
                <a16:creationId xmlns:a16="http://schemas.microsoft.com/office/drawing/2014/main" id="{590F1B58-7D4D-40CC-A7D7-D859E22B366C}"/>
              </a:ext>
            </a:extLst>
          </p:cNvPr>
          <p:cNvSpPr>
            <a:spLocks noGrp="1"/>
          </p:cNvSpPr>
          <p:nvPr>
            <p:ph idx="1"/>
          </p:nvPr>
        </p:nvSpPr>
        <p:spPr>
          <a:xfrm>
            <a:off x="201706" y="1124744"/>
            <a:ext cx="7853081" cy="4498597"/>
          </a:xfrm>
        </p:spPr>
        <p:txBody>
          <a:bodyPr/>
          <a:lstStyle/>
          <a:p>
            <a:r>
              <a:rPr lang="en-US" dirty="0">
                <a:solidFill>
                  <a:srgbClr val="FF0000"/>
                </a:solidFill>
              </a:rPr>
              <a:t>Types of Architecture and examples</a:t>
            </a:r>
          </a:p>
          <a:p>
            <a:pPr marL="0" indent="0">
              <a:spcBef>
                <a:spcPts val="0"/>
              </a:spcBef>
              <a:buNone/>
            </a:pPr>
            <a:r>
              <a:rPr lang="en-US" dirty="0">
                <a:solidFill>
                  <a:srgbClr val="C00000"/>
                </a:solidFill>
              </a:rPr>
              <a:t>Accumulator: </a:t>
            </a:r>
            <a:r>
              <a:rPr lang="en-US" dirty="0">
                <a:solidFill>
                  <a:srgbClr val="FF0000"/>
                </a:solidFill>
              </a:rPr>
              <a:t>Add x (add contents of x to contents of the AC)</a:t>
            </a:r>
          </a:p>
          <a:p>
            <a:pPr marL="0" indent="0">
              <a:spcBef>
                <a:spcPts val="0"/>
              </a:spcBef>
              <a:buNone/>
            </a:pPr>
            <a:r>
              <a:rPr lang="en-US" dirty="0">
                <a:solidFill>
                  <a:srgbClr val="FF0000"/>
                </a:solidFill>
              </a:rPr>
              <a:t>Stack: Add (pops two items from the stack and adds and places the result back on the stack)</a:t>
            </a:r>
          </a:p>
          <a:p>
            <a:pPr marL="0" indent="0">
              <a:spcBef>
                <a:spcPts val="0"/>
              </a:spcBef>
              <a:buNone/>
            </a:pPr>
            <a:r>
              <a:rPr lang="en-US" dirty="0">
                <a:solidFill>
                  <a:srgbClr val="FF0000"/>
                </a:solidFill>
              </a:rPr>
              <a:t>Register-Memory: Add Reg3, </a:t>
            </a:r>
            <a:r>
              <a:rPr lang="en-US" dirty="0" err="1">
                <a:solidFill>
                  <a:srgbClr val="FF0000"/>
                </a:solidFill>
              </a:rPr>
              <a:t>varA</a:t>
            </a:r>
            <a:endParaRPr lang="en-US" dirty="0">
              <a:solidFill>
                <a:srgbClr val="FF0000"/>
              </a:solidFill>
            </a:endParaRPr>
          </a:p>
          <a:p>
            <a:pPr marL="0" indent="0">
              <a:spcBef>
                <a:spcPts val="0"/>
              </a:spcBef>
              <a:buNone/>
            </a:pPr>
            <a:r>
              <a:rPr lang="en-US" dirty="0">
                <a:solidFill>
                  <a:srgbClr val="FF0000"/>
                </a:solidFill>
              </a:rPr>
              <a:t>Register-register:  Add Reg3, Reg2, Reg1 (Add contents of register1 to contents of register two and place the result in register 3)</a:t>
            </a:r>
          </a:p>
          <a:p>
            <a:pPr marL="0" indent="0">
              <a:spcBef>
                <a:spcPts val="0"/>
              </a:spcBef>
              <a:buNone/>
            </a:pPr>
            <a:r>
              <a:rPr lang="en-US" dirty="0">
                <a:solidFill>
                  <a:srgbClr val="FF0000"/>
                </a:solidFill>
              </a:rPr>
              <a:t>We discussed registers such as MAR, MBR, IBR, PC, etc. extensively.</a:t>
            </a:r>
          </a:p>
          <a:p>
            <a:pPr marL="0" indent="0">
              <a:buNone/>
            </a:pPr>
            <a:r>
              <a:rPr lang="en-US" u="sng" dirty="0">
                <a:solidFill>
                  <a:srgbClr val="FF0000"/>
                </a:solidFill>
              </a:rPr>
              <a:t>          </a:t>
            </a:r>
          </a:p>
          <a:p>
            <a:pPr marL="0" indent="0">
              <a:buNone/>
            </a:pPr>
            <a:endParaRPr lang="en-US" dirty="0">
              <a:solidFill>
                <a:schemeClr val="tx1">
                  <a:lumMod val="95000"/>
                  <a:lumOff val="5000"/>
                </a:schemeClr>
              </a:solidFill>
            </a:endParaRPr>
          </a:p>
        </p:txBody>
      </p:sp>
      <p:sp>
        <p:nvSpPr>
          <p:cNvPr id="5" name="Footer Placeholder 4">
            <a:extLst>
              <a:ext uri="{FF2B5EF4-FFF2-40B4-BE49-F238E27FC236}">
                <a16:creationId xmlns:a16="http://schemas.microsoft.com/office/drawing/2014/main" id="{EEA146E2-270E-42D6-97B5-38CE403A18AF}"/>
              </a:ext>
            </a:extLst>
          </p:cNvPr>
          <p:cNvSpPr>
            <a:spLocks noGrp="1"/>
          </p:cNvSpPr>
          <p:nvPr>
            <p:ph type="ftr" sz="quarter" idx="11"/>
          </p:nvPr>
        </p:nvSpPr>
        <p:spPr/>
        <p:txBody>
          <a:bodyPr/>
          <a:lstStyle/>
          <a:p>
            <a:r>
              <a:rPr lang="en-US"/>
              <a:t>© 2016 Pearson Education, Inc., Hoboken, NJ. All rights reserved.</a:t>
            </a:r>
            <a:endParaRPr lang="en-US" dirty="0"/>
          </a:p>
        </p:txBody>
      </p:sp>
      <p:graphicFrame>
        <p:nvGraphicFramePr>
          <p:cNvPr id="2" name="Table 2">
            <a:extLst>
              <a:ext uri="{FF2B5EF4-FFF2-40B4-BE49-F238E27FC236}">
                <a16:creationId xmlns:a16="http://schemas.microsoft.com/office/drawing/2014/main" id="{688042F9-5187-4FA7-9467-AE1B674EE66C}"/>
              </a:ext>
            </a:extLst>
          </p:cNvPr>
          <p:cNvGraphicFramePr>
            <a:graphicFrameLocks noGrp="1"/>
          </p:cNvGraphicFramePr>
          <p:nvPr>
            <p:extLst>
              <p:ext uri="{D42A27DB-BD31-4B8C-83A1-F6EECF244321}">
                <p14:modId xmlns:p14="http://schemas.microsoft.com/office/powerpoint/2010/main" val="2626151017"/>
              </p:ext>
            </p:extLst>
          </p:nvPr>
        </p:nvGraphicFramePr>
        <p:xfrm>
          <a:off x="323528" y="5877660"/>
          <a:ext cx="6096000" cy="9144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110652901"/>
                    </a:ext>
                  </a:extLst>
                </a:gridCol>
              </a:tblGrid>
              <a:tr h="370840">
                <a:tc>
                  <a:txBody>
                    <a:bodyPr/>
                    <a:lstStyle/>
                    <a:p>
                      <a:r>
                        <a:rPr lang="en-US" u="none" dirty="0">
                          <a:solidFill>
                            <a:srgbClr val="FF0000"/>
                          </a:solidFill>
                        </a:rPr>
                        <a:t>                               </a:t>
                      </a:r>
                      <a:r>
                        <a:rPr lang="en-US" u="sng" dirty="0">
                          <a:solidFill>
                            <a:srgbClr val="FF0000"/>
                          </a:solidFill>
                        </a:rPr>
                        <a:t>User Programs</a:t>
                      </a:r>
                      <a:r>
                        <a:rPr lang="en-US" i="1" u="sng" dirty="0">
                          <a:solidFill>
                            <a:srgbClr val="FF0000"/>
                          </a:solidFill>
                        </a:rPr>
                        <a:t>                </a:t>
                      </a:r>
                      <a:r>
                        <a:rPr lang="en-US" u="sng" dirty="0">
                          <a:solidFill>
                            <a:srgbClr val="FF0000"/>
                          </a:solidFill>
                        </a:rPr>
                        <a:t>                </a:t>
                      </a:r>
                    </a:p>
                    <a:p>
                      <a:endParaRPr lang="en-US" u="sng" dirty="0">
                        <a:solidFill>
                          <a:srgbClr val="FF0000"/>
                        </a:solidFill>
                      </a:endParaRPr>
                    </a:p>
                    <a:p>
                      <a:endParaRPr lang="en-US" dirty="0"/>
                    </a:p>
                  </a:txBody>
                  <a:tcPr/>
                </a:tc>
                <a:extLst>
                  <a:ext uri="{0D108BD9-81ED-4DB2-BD59-A6C34878D82A}">
                    <a16:rowId xmlns:a16="http://schemas.microsoft.com/office/drawing/2014/main" val="304191788"/>
                  </a:ext>
                </a:extLst>
              </a:tr>
            </a:tbl>
          </a:graphicData>
        </a:graphic>
      </p:graphicFrame>
      <p:sp>
        <p:nvSpPr>
          <p:cNvPr id="8" name="TextBox 7">
            <a:extLst>
              <a:ext uri="{FF2B5EF4-FFF2-40B4-BE49-F238E27FC236}">
                <a16:creationId xmlns:a16="http://schemas.microsoft.com/office/drawing/2014/main" id="{15590787-1CF6-45AA-877A-A0DAC2E7DD2D}"/>
              </a:ext>
            </a:extLst>
          </p:cNvPr>
          <p:cNvSpPr txBox="1"/>
          <p:nvPr/>
        </p:nvSpPr>
        <p:spPr>
          <a:xfrm>
            <a:off x="1283296" y="6072726"/>
            <a:ext cx="4176464" cy="461665"/>
          </a:xfrm>
          <a:prstGeom prst="rect">
            <a:avLst/>
          </a:prstGeom>
          <a:noFill/>
        </p:spPr>
        <p:txBody>
          <a:bodyPr wrap="square" rtlCol="0">
            <a:spAutoFit/>
          </a:bodyPr>
          <a:lstStyle/>
          <a:p>
            <a:r>
              <a:rPr lang="en-US" u="sng" dirty="0"/>
              <a:t>Instruction set Architecture</a:t>
            </a:r>
          </a:p>
        </p:txBody>
      </p:sp>
      <p:sp>
        <p:nvSpPr>
          <p:cNvPr id="11" name="TextBox 10">
            <a:extLst>
              <a:ext uri="{FF2B5EF4-FFF2-40B4-BE49-F238E27FC236}">
                <a16:creationId xmlns:a16="http://schemas.microsoft.com/office/drawing/2014/main" id="{66DB8800-5F4B-4151-AA96-820B6C2D00A7}"/>
              </a:ext>
            </a:extLst>
          </p:cNvPr>
          <p:cNvSpPr txBox="1"/>
          <p:nvPr/>
        </p:nvSpPr>
        <p:spPr>
          <a:xfrm>
            <a:off x="2349297" y="6290857"/>
            <a:ext cx="1495457" cy="461665"/>
          </a:xfrm>
          <a:prstGeom prst="rect">
            <a:avLst/>
          </a:prstGeom>
          <a:noFill/>
        </p:spPr>
        <p:txBody>
          <a:bodyPr wrap="square" rtlCol="0">
            <a:spAutoFit/>
          </a:bodyPr>
          <a:lstStyle/>
          <a:p>
            <a:r>
              <a:rPr lang="en-US" dirty="0">
                <a:solidFill>
                  <a:srgbClr val="C00000"/>
                </a:solidFill>
              </a:rPr>
              <a:t>Hardware</a:t>
            </a:r>
          </a:p>
        </p:txBody>
      </p:sp>
    </p:spTree>
    <p:extLst>
      <p:ext uri="{BB962C8B-B14F-4D97-AF65-F5344CB8AC3E}">
        <p14:creationId xmlns:p14="http://schemas.microsoft.com/office/powerpoint/2010/main" val="866608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226" y="2416174"/>
            <a:ext cx="184666" cy="461665"/>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5536" y="188640"/>
            <a:ext cx="4952310" cy="6554833"/>
          </a:xfrm>
          <a:prstGeom prst="rect">
            <a:avLst/>
          </a:prstGeom>
        </p:spPr>
      </p:pic>
      <p:sp>
        <p:nvSpPr>
          <p:cNvPr id="6" name="TextBox 5"/>
          <p:cNvSpPr txBox="1"/>
          <p:nvPr/>
        </p:nvSpPr>
        <p:spPr>
          <a:xfrm>
            <a:off x="5796136" y="1700808"/>
            <a:ext cx="3347864" cy="3170099"/>
          </a:xfrm>
          <a:prstGeom prst="rect">
            <a:avLst/>
          </a:prstGeom>
          <a:noFill/>
        </p:spPr>
        <p:txBody>
          <a:bodyPr wrap="square" rtlCol="0">
            <a:spAutoFit/>
          </a:bodyPr>
          <a:lstStyle/>
          <a:p>
            <a:pPr algn="ctr"/>
            <a:r>
              <a:rPr lang="en-US" sz="3600" dirty="0">
                <a:latin typeface="+mj-lt"/>
              </a:rPr>
              <a:t>Table 2.5 </a:t>
            </a:r>
          </a:p>
          <a:p>
            <a:pPr algn="ctr"/>
            <a:r>
              <a:rPr lang="en-US" sz="3600" dirty="0">
                <a:latin typeface="+mj-lt"/>
              </a:rPr>
              <a:t> </a:t>
            </a:r>
          </a:p>
          <a:p>
            <a:pPr algn="ctr"/>
            <a:r>
              <a:rPr lang="en-US" sz="3200" dirty="0">
                <a:latin typeface="+mj-lt"/>
              </a:rPr>
              <a:t>SPEC </a:t>
            </a:r>
          </a:p>
          <a:p>
            <a:pPr algn="ctr"/>
            <a:r>
              <a:rPr lang="en-US" sz="3200" dirty="0">
                <a:latin typeface="+mj-lt"/>
              </a:rPr>
              <a:t>CPU2006 </a:t>
            </a:r>
          </a:p>
          <a:p>
            <a:pPr algn="ctr"/>
            <a:r>
              <a:rPr lang="en-US" sz="3200" dirty="0">
                <a:latin typeface="+mj-lt"/>
              </a:rPr>
              <a:t>Integer Benchmarks </a:t>
            </a:r>
          </a:p>
        </p:txBody>
      </p:sp>
      <p:sp>
        <p:nvSpPr>
          <p:cNvPr id="7" name="TextBox 6"/>
          <p:cNvSpPr txBox="1"/>
          <p:nvPr/>
        </p:nvSpPr>
        <p:spPr>
          <a:xfrm>
            <a:off x="5796136" y="6453336"/>
            <a:ext cx="3347864" cy="253916"/>
          </a:xfrm>
          <a:prstGeom prst="rect">
            <a:avLst/>
          </a:prstGeom>
          <a:noFill/>
        </p:spPr>
        <p:txBody>
          <a:bodyPr wrap="square" rtlCol="0">
            <a:spAutoFit/>
          </a:bodyPr>
          <a:lstStyle/>
          <a:p>
            <a:r>
              <a:rPr lang="en-US" sz="1050" dirty="0">
                <a:latin typeface="+mn-lt"/>
              </a:rPr>
              <a:t>(Table can be found on page 69 in the textbook.)</a:t>
            </a:r>
          </a:p>
        </p:txBody>
      </p:sp>
      <p:sp>
        <p:nvSpPr>
          <p:cNvPr id="2" name="Footer Placeholder 1"/>
          <p:cNvSpPr>
            <a:spLocks noGrp="1"/>
          </p:cNvSpPr>
          <p:nvPr>
            <p:ph type="ftr" sz="quarter" idx="11"/>
          </p:nvPr>
        </p:nvSpPr>
        <p:spPr>
          <a:xfrm>
            <a:off x="179512" y="6492875"/>
            <a:ext cx="6122894" cy="365125"/>
          </a:xfrm>
        </p:spPr>
        <p:txBody>
          <a:bodyPr/>
          <a:lstStyle/>
          <a:p>
            <a:r>
              <a:rPr lang="en-US" dirty="0"/>
              <a:t>© 2016 Pearson Education, Inc., Hoboken, NJ. All rights reserved.</a:t>
            </a:r>
          </a:p>
        </p:txBody>
      </p:sp>
    </p:spTree>
    <p:extLst>
      <p:ext uri="{BB962C8B-B14F-4D97-AF65-F5344CB8AC3E}">
        <p14:creationId xmlns:p14="http://schemas.microsoft.com/office/powerpoint/2010/main" val="2414358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226" y="2416174"/>
            <a:ext cx="184666" cy="461665"/>
          </a:xfrm>
          <a:prstGeom prst="rect">
            <a:avLst/>
          </a:prstGeom>
          <a:noFill/>
        </p:spPr>
        <p:txBody>
          <a:bodyPr wrap="none" rtlCol="0">
            <a:spAutoFit/>
          </a:bodyPr>
          <a:lstStyle/>
          <a:p>
            <a:endParaRPr lang="en-US" dirty="0"/>
          </a:p>
        </p:txBody>
      </p:sp>
      <p:sp>
        <p:nvSpPr>
          <p:cNvPr id="6" name="TextBox 5"/>
          <p:cNvSpPr txBox="1"/>
          <p:nvPr/>
        </p:nvSpPr>
        <p:spPr>
          <a:xfrm>
            <a:off x="6300192" y="1700808"/>
            <a:ext cx="2843808" cy="3170099"/>
          </a:xfrm>
          <a:prstGeom prst="rect">
            <a:avLst/>
          </a:prstGeom>
          <a:noFill/>
        </p:spPr>
        <p:txBody>
          <a:bodyPr wrap="square" rtlCol="0">
            <a:spAutoFit/>
          </a:bodyPr>
          <a:lstStyle/>
          <a:p>
            <a:pPr algn="ctr"/>
            <a:r>
              <a:rPr lang="en-US" sz="3600" dirty="0">
                <a:latin typeface="+mj-lt"/>
              </a:rPr>
              <a:t>Table 2.6 </a:t>
            </a:r>
          </a:p>
          <a:p>
            <a:pPr algn="ctr"/>
            <a:r>
              <a:rPr lang="en-US" sz="3600" dirty="0">
                <a:latin typeface="+mj-lt"/>
              </a:rPr>
              <a:t> </a:t>
            </a:r>
          </a:p>
          <a:p>
            <a:pPr algn="ctr"/>
            <a:r>
              <a:rPr lang="en-US" sz="3200" dirty="0">
                <a:latin typeface="+mj-lt"/>
              </a:rPr>
              <a:t>SPEC </a:t>
            </a:r>
          </a:p>
          <a:p>
            <a:pPr algn="ctr"/>
            <a:r>
              <a:rPr lang="en-US" sz="3200" dirty="0">
                <a:latin typeface="+mj-lt"/>
              </a:rPr>
              <a:t>CPU2006 </a:t>
            </a:r>
          </a:p>
          <a:p>
            <a:pPr algn="ctr"/>
            <a:r>
              <a:rPr lang="en-US" sz="3200" dirty="0">
                <a:latin typeface="+mj-lt"/>
              </a:rPr>
              <a:t>Floating-Point Benchmarks </a:t>
            </a:r>
          </a:p>
        </p:txBody>
      </p:sp>
      <p:pic>
        <p:nvPicPr>
          <p:cNvPr id="3" name="Picture 2"/>
          <p:cNvPicPr>
            <a:picLocks noChangeAspect="1"/>
          </p:cNvPicPr>
          <p:nvPr/>
        </p:nvPicPr>
        <p:blipFill>
          <a:blip r:embed="rId3"/>
          <a:stretch>
            <a:fillRect/>
          </a:stretch>
        </p:blipFill>
        <p:spPr>
          <a:xfrm>
            <a:off x="179512" y="169226"/>
            <a:ext cx="6083300" cy="6705600"/>
          </a:xfrm>
          <a:prstGeom prst="rect">
            <a:avLst/>
          </a:prstGeom>
        </p:spPr>
      </p:pic>
      <p:sp>
        <p:nvSpPr>
          <p:cNvPr id="7" name="TextBox 6"/>
          <p:cNvSpPr txBox="1"/>
          <p:nvPr/>
        </p:nvSpPr>
        <p:spPr>
          <a:xfrm>
            <a:off x="6444208" y="6351157"/>
            <a:ext cx="2699792" cy="577081"/>
          </a:xfrm>
          <a:prstGeom prst="rect">
            <a:avLst/>
          </a:prstGeom>
          <a:noFill/>
        </p:spPr>
        <p:txBody>
          <a:bodyPr wrap="square" rtlCol="0">
            <a:spAutoFit/>
          </a:bodyPr>
          <a:lstStyle/>
          <a:p>
            <a:r>
              <a:rPr lang="en-US" sz="1050" dirty="0">
                <a:latin typeface="+mn-lt"/>
              </a:rPr>
              <a:t>(Table can be found on page 70 </a:t>
            </a:r>
          </a:p>
          <a:p>
            <a:r>
              <a:rPr lang="en-US" sz="1050" dirty="0">
                <a:latin typeface="+mn-lt"/>
              </a:rPr>
              <a:t>     in the textbook.)</a:t>
            </a:r>
          </a:p>
          <a:p>
            <a:endParaRPr lang="en-US" sz="1050" dirty="0">
              <a:latin typeface="+mn-lt"/>
            </a:endParaRPr>
          </a:p>
        </p:txBody>
      </p:sp>
      <p:sp>
        <p:nvSpPr>
          <p:cNvPr id="2" name="Footer Placeholder 1"/>
          <p:cNvSpPr>
            <a:spLocks noGrp="1"/>
          </p:cNvSpPr>
          <p:nvPr>
            <p:ph type="ftr" sz="quarter" idx="11"/>
          </p:nvPr>
        </p:nvSpPr>
        <p:spPr>
          <a:xfrm>
            <a:off x="179512" y="6500553"/>
            <a:ext cx="6122894" cy="365125"/>
          </a:xfrm>
        </p:spPr>
        <p:txBody>
          <a:bodyPr/>
          <a:lstStyle/>
          <a:p>
            <a:r>
              <a:rPr lang="en-US" dirty="0"/>
              <a:t>© 2016 Pearson Education, Inc., Hoboken, NJ. All rights reserved.</a:t>
            </a:r>
          </a:p>
        </p:txBody>
      </p:sp>
    </p:spTree>
    <p:extLst>
      <p:ext uri="{BB962C8B-B14F-4D97-AF65-F5344CB8AC3E}">
        <p14:creationId xmlns:p14="http://schemas.microsoft.com/office/powerpoint/2010/main" val="127755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84094"/>
            <a:ext cx="7731259" cy="1116106"/>
          </a:xfrm>
        </p:spPr>
        <p:txBody>
          <a:bodyPr/>
          <a:lstStyle/>
          <a:p>
            <a:r>
              <a:rPr lang="en-US" dirty="0"/>
              <a:t>Terms Used in SPEC Documentation</a:t>
            </a:r>
          </a:p>
        </p:txBody>
      </p:sp>
      <p:sp>
        <p:nvSpPr>
          <p:cNvPr id="5" name="Content Placeholder 4"/>
          <p:cNvSpPr>
            <a:spLocks noGrp="1"/>
          </p:cNvSpPr>
          <p:nvPr>
            <p:ph sz="half" idx="1"/>
          </p:nvPr>
        </p:nvSpPr>
        <p:spPr>
          <a:xfrm>
            <a:off x="498518" y="1700808"/>
            <a:ext cx="3657600" cy="4896544"/>
          </a:xfrm>
        </p:spPr>
        <p:txBody>
          <a:bodyPr>
            <a:normAutofit fontScale="85000" lnSpcReduction="20000"/>
          </a:bodyPr>
          <a:lstStyle/>
          <a:p>
            <a:r>
              <a:rPr lang="en-US" dirty="0"/>
              <a:t>Benchmark</a:t>
            </a:r>
          </a:p>
          <a:p>
            <a:pPr lvl="1"/>
            <a:r>
              <a:rPr lang="en-US" dirty="0"/>
              <a:t>A program written in a high-level language that can be compiled and executed on any computer that implements the compiler</a:t>
            </a:r>
          </a:p>
          <a:p>
            <a:r>
              <a:rPr lang="en-US" dirty="0"/>
              <a:t>System under test</a:t>
            </a:r>
          </a:p>
          <a:p>
            <a:pPr lvl="1"/>
            <a:r>
              <a:rPr lang="en-US" dirty="0"/>
              <a:t>This is the system to be evaluated</a:t>
            </a:r>
          </a:p>
          <a:p>
            <a:r>
              <a:rPr lang="en-US" dirty="0"/>
              <a:t>Reference machine</a:t>
            </a:r>
          </a:p>
          <a:p>
            <a:pPr lvl="1"/>
            <a:r>
              <a:rPr lang="en-US" dirty="0"/>
              <a:t>This is a system used by SPEC to establish a baseline performance for all benchmarks</a:t>
            </a:r>
          </a:p>
          <a:p>
            <a:pPr lvl="2"/>
            <a:r>
              <a:rPr lang="en-US" dirty="0"/>
              <a:t>Each benchmark is run and measured on this machine to establish a reference time for that benchmark</a:t>
            </a:r>
          </a:p>
          <a:p>
            <a:r>
              <a:rPr lang="en-US" dirty="0"/>
              <a:t>Base metric</a:t>
            </a:r>
          </a:p>
          <a:p>
            <a:pPr lvl="1"/>
            <a:r>
              <a:rPr lang="en-US" dirty="0"/>
              <a:t>These are required for all reported results and have strict guidelines for compilation</a:t>
            </a:r>
          </a:p>
        </p:txBody>
      </p:sp>
      <p:sp>
        <p:nvSpPr>
          <p:cNvPr id="6" name="Content Placeholder 5"/>
          <p:cNvSpPr>
            <a:spLocks noGrp="1"/>
          </p:cNvSpPr>
          <p:nvPr>
            <p:ph sz="half" idx="2"/>
          </p:nvPr>
        </p:nvSpPr>
        <p:spPr>
          <a:xfrm>
            <a:off x="4399878" y="1700808"/>
            <a:ext cx="3657600" cy="4896543"/>
          </a:xfrm>
        </p:spPr>
        <p:txBody>
          <a:bodyPr>
            <a:normAutofit fontScale="77500" lnSpcReduction="20000"/>
          </a:bodyPr>
          <a:lstStyle/>
          <a:p>
            <a:r>
              <a:rPr lang="en-US" dirty="0"/>
              <a:t>Peak metric</a:t>
            </a:r>
          </a:p>
          <a:p>
            <a:pPr lvl="1"/>
            <a:r>
              <a:rPr lang="en-US" dirty="0"/>
              <a:t>This enables users to attempt to optimize system performance by optimizing the compiler output</a:t>
            </a:r>
          </a:p>
          <a:p>
            <a:r>
              <a:rPr lang="en-US" dirty="0"/>
              <a:t>Speed metric</a:t>
            </a:r>
          </a:p>
          <a:p>
            <a:pPr lvl="1"/>
            <a:r>
              <a:rPr lang="en-US" dirty="0"/>
              <a:t>This is simply a measurement of the time it takes to execute a compiled benchmark</a:t>
            </a:r>
          </a:p>
          <a:p>
            <a:pPr lvl="2"/>
            <a:r>
              <a:rPr lang="en-US" dirty="0"/>
              <a:t>Used for comparing the ability of a computer to complete single tasks</a:t>
            </a:r>
          </a:p>
          <a:p>
            <a:r>
              <a:rPr lang="en-US" dirty="0"/>
              <a:t>Rate metric</a:t>
            </a:r>
          </a:p>
          <a:p>
            <a:pPr lvl="1"/>
            <a:r>
              <a:rPr lang="en-US" dirty="0"/>
              <a:t>This is a measurement of how many tasks a computer can accomplish in a certain amount of time</a:t>
            </a:r>
          </a:p>
          <a:p>
            <a:pPr lvl="2"/>
            <a:r>
              <a:rPr lang="en-US" dirty="0"/>
              <a:t>This is called a throughput, capacity, or rate measure</a:t>
            </a:r>
          </a:p>
          <a:p>
            <a:pPr lvl="2"/>
            <a:r>
              <a:rPr lang="en-US" dirty="0"/>
              <a:t>Allows the system under test to execute simultaneous tasks to take advantage of multiple processors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168907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512" y="692696"/>
            <a:ext cx="8776028" cy="6336704"/>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24002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1520" y="980728"/>
            <a:ext cx="8771416" cy="5616624"/>
          </a:xfrm>
          <a:prstGeom prst="rect">
            <a:avLst/>
          </a:prstGeom>
        </p:spPr>
      </p:pic>
      <p:sp>
        <p:nvSpPr>
          <p:cNvPr id="5" name="TextBox 4"/>
          <p:cNvSpPr txBox="1"/>
          <p:nvPr/>
        </p:nvSpPr>
        <p:spPr>
          <a:xfrm>
            <a:off x="2157810" y="797899"/>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93629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Designing for performance</a:t>
            </a:r>
          </a:p>
          <a:p>
            <a:pPr lvl="1"/>
            <a:r>
              <a:rPr lang="en-US" dirty="0"/>
              <a:t>Microprocessor speed</a:t>
            </a:r>
          </a:p>
          <a:p>
            <a:pPr lvl="1"/>
            <a:r>
              <a:rPr lang="en-US" dirty="0"/>
              <a:t>Performance balance</a:t>
            </a:r>
          </a:p>
          <a:p>
            <a:pPr lvl="1"/>
            <a:r>
              <a:rPr lang="en-US" dirty="0"/>
              <a:t>Improvements in chip organization and architecture</a:t>
            </a:r>
          </a:p>
          <a:p>
            <a:pPr>
              <a:spcBef>
                <a:spcPts val="600"/>
              </a:spcBef>
            </a:pPr>
            <a:r>
              <a:rPr lang="en-US" dirty="0"/>
              <a:t>Multicore</a:t>
            </a:r>
          </a:p>
          <a:p>
            <a:pPr>
              <a:spcBef>
                <a:spcPts val="600"/>
              </a:spcBef>
            </a:pPr>
            <a:r>
              <a:rPr lang="en-US" dirty="0"/>
              <a:t>MICs</a:t>
            </a:r>
          </a:p>
          <a:p>
            <a:pPr>
              <a:spcBef>
                <a:spcPts val="600"/>
              </a:spcBef>
            </a:pPr>
            <a:r>
              <a:rPr lang="en-US" dirty="0"/>
              <a:t>GPGPUs</a:t>
            </a:r>
          </a:p>
          <a:p>
            <a:pPr>
              <a:spcBef>
                <a:spcPts val="600"/>
              </a:spcBef>
            </a:pPr>
            <a:r>
              <a:rPr lang="en-US" dirty="0"/>
              <a:t>Amdahl’s Law</a:t>
            </a:r>
          </a:p>
          <a:p>
            <a:pPr>
              <a:spcBef>
                <a:spcPts val="600"/>
              </a:spcBef>
            </a:pPr>
            <a:r>
              <a:rPr lang="en-US" dirty="0"/>
              <a:t>Little’s Law</a:t>
            </a:r>
          </a:p>
        </p:txBody>
      </p:sp>
      <p:sp>
        <p:nvSpPr>
          <p:cNvPr id="32" name="Content Placeholder 31"/>
          <p:cNvSpPr>
            <a:spLocks noGrp="1"/>
          </p:cNvSpPr>
          <p:nvPr>
            <p:ph sz="quarter" idx="4"/>
          </p:nvPr>
        </p:nvSpPr>
        <p:spPr>
          <a:xfrm>
            <a:off x="4495800" y="2492896"/>
            <a:ext cx="3810000" cy="4365104"/>
          </a:xfrm>
        </p:spPr>
        <p:txBody>
          <a:bodyPr>
            <a:normAutofit/>
          </a:bodyPr>
          <a:lstStyle/>
          <a:p>
            <a:pPr marL="228600" lvl="1">
              <a:spcBef>
                <a:spcPts val="1800"/>
              </a:spcBef>
              <a:buClr>
                <a:schemeClr val="accent1"/>
              </a:buClr>
            </a:pPr>
            <a:r>
              <a:rPr lang="en-US" dirty="0"/>
              <a:t>Basic measures of computer performance</a:t>
            </a:r>
          </a:p>
          <a:p>
            <a:pPr lvl="1"/>
            <a:r>
              <a:rPr lang="en-US" dirty="0"/>
              <a:t>Clock speed</a:t>
            </a:r>
          </a:p>
          <a:p>
            <a:pPr lvl="1"/>
            <a:r>
              <a:rPr lang="en-US" dirty="0"/>
              <a:t>Instruction execution rate</a:t>
            </a:r>
          </a:p>
          <a:p>
            <a:pPr marL="228600" lvl="1">
              <a:spcBef>
                <a:spcPts val="1800"/>
              </a:spcBef>
              <a:buClr>
                <a:schemeClr val="accent1"/>
              </a:buClr>
            </a:pPr>
            <a:r>
              <a:rPr lang="en-US" dirty="0"/>
              <a:t>Calculating the mean</a:t>
            </a:r>
          </a:p>
          <a:p>
            <a:pPr lvl="1"/>
            <a:r>
              <a:rPr lang="en-US" dirty="0"/>
              <a:t>Arithmetic mean</a:t>
            </a:r>
          </a:p>
          <a:p>
            <a:pPr lvl="1"/>
            <a:r>
              <a:rPr lang="en-US" dirty="0"/>
              <a:t>Harmonic mean</a:t>
            </a:r>
          </a:p>
          <a:p>
            <a:pPr lvl="1"/>
            <a:r>
              <a:rPr lang="en-US" dirty="0"/>
              <a:t>Geometric mean</a:t>
            </a:r>
          </a:p>
          <a:p>
            <a:pPr marL="228600" lvl="1">
              <a:spcBef>
                <a:spcPts val="1800"/>
              </a:spcBef>
              <a:buClr>
                <a:schemeClr val="accent1"/>
              </a:buClr>
            </a:pPr>
            <a:r>
              <a:rPr lang="en-US" dirty="0"/>
              <a:t>Benchmark principles</a:t>
            </a:r>
          </a:p>
          <a:p>
            <a:pPr marL="228600" lvl="1">
              <a:spcBef>
                <a:spcPts val="1800"/>
              </a:spcBef>
              <a:buClr>
                <a:schemeClr val="accent1"/>
              </a:buClr>
            </a:pPr>
            <a:r>
              <a:rPr lang="en-US" dirty="0"/>
              <a:t>SPEC benchmarks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Performance</a:t>
            </a:r>
            <a:r>
              <a:rPr lang="en-US" sz="2800" dirty="0">
                <a:solidFill>
                  <a:schemeClr val="tx2"/>
                </a:solidFill>
              </a:rPr>
              <a:t>  </a:t>
            </a:r>
          </a:p>
          <a:p>
            <a:r>
              <a:rPr lang="en-US" sz="2800" dirty="0">
                <a:solidFill>
                  <a:schemeClr val="tx2"/>
                </a:solidFill>
              </a:rPr>
              <a:t>Issues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 Performance</a:t>
            </a:r>
          </a:p>
        </p:txBody>
      </p:sp>
      <p:sp>
        <p:nvSpPr>
          <p:cNvPr id="3" name="Content Placeholder 2"/>
          <p:cNvSpPr>
            <a:spLocks noGrp="1"/>
          </p:cNvSpPr>
          <p:nvPr>
            <p:ph idx="1"/>
          </p:nvPr>
        </p:nvSpPr>
        <p:spPr>
          <a:xfrm>
            <a:off x="467544" y="1268760"/>
            <a:ext cx="7556313" cy="5184576"/>
          </a:xfrm>
        </p:spPr>
        <p:txBody>
          <a:bodyPr>
            <a:normAutofit fontScale="70000" lnSpcReduction="20000"/>
          </a:bodyPr>
          <a:lstStyle/>
          <a:p>
            <a:r>
              <a:rPr lang="en-US" dirty="0"/>
              <a:t>The cost of computer systems continues to drop dramatically, while the performance and capacity of those systems continue to rise equally dramatically</a:t>
            </a:r>
          </a:p>
          <a:p>
            <a:r>
              <a:rPr lang="en-US" dirty="0"/>
              <a:t>Today’s laptops have the computing power of an IBM mainframe from 10 or 15 years ago</a:t>
            </a:r>
          </a:p>
          <a:p>
            <a:r>
              <a:rPr lang="en-US" dirty="0"/>
              <a:t>Processors are so inexpensive that we now have microprocessors we throw away</a:t>
            </a:r>
          </a:p>
          <a:p>
            <a:r>
              <a:rPr lang="en-US" dirty="0">
                <a:solidFill>
                  <a:srgbClr val="C00000"/>
                </a:solidFill>
              </a:rPr>
              <a:t>Desktop applications that require the great power of today’s microprocessor-based systems include:</a:t>
            </a:r>
          </a:p>
          <a:p>
            <a:pPr lvl="1"/>
            <a:r>
              <a:rPr lang="en-US" dirty="0">
                <a:solidFill>
                  <a:srgbClr val="C00000"/>
                </a:solidFill>
              </a:rPr>
              <a:t>Image processing</a:t>
            </a:r>
          </a:p>
          <a:p>
            <a:pPr lvl="1"/>
            <a:r>
              <a:rPr lang="en-US" dirty="0">
                <a:solidFill>
                  <a:srgbClr val="C00000"/>
                </a:solidFill>
              </a:rPr>
              <a:t>Three-dimensional rendering</a:t>
            </a:r>
          </a:p>
          <a:p>
            <a:pPr lvl="1"/>
            <a:r>
              <a:rPr lang="en-US" dirty="0">
                <a:solidFill>
                  <a:srgbClr val="C00000"/>
                </a:solidFill>
              </a:rPr>
              <a:t>Speech recognition</a:t>
            </a:r>
          </a:p>
          <a:p>
            <a:pPr lvl="1"/>
            <a:r>
              <a:rPr lang="en-US" dirty="0">
                <a:solidFill>
                  <a:srgbClr val="C00000"/>
                </a:solidFill>
              </a:rPr>
              <a:t>Videoconferencing</a:t>
            </a:r>
          </a:p>
          <a:p>
            <a:pPr lvl="1"/>
            <a:r>
              <a:rPr lang="en-US" dirty="0">
                <a:solidFill>
                  <a:srgbClr val="C00000"/>
                </a:solidFill>
              </a:rPr>
              <a:t>Multimedia authoring </a:t>
            </a:r>
          </a:p>
          <a:p>
            <a:pPr lvl="1"/>
            <a:r>
              <a:rPr lang="en-US" dirty="0">
                <a:solidFill>
                  <a:srgbClr val="C00000"/>
                </a:solidFill>
              </a:rPr>
              <a:t>Voice and video annotation of files</a:t>
            </a:r>
          </a:p>
          <a:p>
            <a:pPr lvl="1"/>
            <a:r>
              <a:rPr lang="en-US" dirty="0">
                <a:solidFill>
                  <a:srgbClr val="C00000"/>
                </a:solidFill>
              </a:rPr>
              <a:t>Simulation modeling</a:t>
            </a:r>
          </a:p>
          <a:p>
            <a:pPr marL="228600" lvl="1">
              <a:spcBef>
                <a:spcPts val="2000"/>
              </a:spcBef>
              <a:buClr>
                <a:schemeClr val="accent1"/>
              </a:buClr>
            </a:pPr>
            <a:r>
              <a:rPr lang="en-US" sz="2100" dirty="0"/>
              <a:t>Businesses are relying on increasingly powerful servers to handle transaction and database processing and to support massive client/server networks that have replaced the huge mainframe computer centers of yesteryear</a:t>
            </a:r>
          </a:p>
          <a:p>
            <a:pPr marL="228600" lvl="1">
              <a:spcBef>
                <a:spcPts val="2000"/>
              </a:spcBef>
              <a:buClr>
                <a:schemeClr val="accent1"/>
              </a:buClr>
            </a:pPr>
            <a:r>
              <a:rPr lang="en-US" sz="2100" dirty="0"/>
              <a:t>Cloud service providers use massive high-performance banks of servers to satisfy high-volume, high-transaction-rate applications for a broad spectrum of clients</a:t>
            </a:r>
          </a:p>
        </p:txBody>
      </p:sp>
      <p:pic>
        <p:nvPicPr>
          <p:cNvPr id="5" name="Picture 4"/>
          <p:cNvPicPr>
            <a:picLocks noChangeAspect="1"/>
          </p:cNvPicPr>
          <p:nvPr/>
        </p:nvPicPr>
        <p:blipFill>
          <a:blip r:embed="rId3"/>
          <a:stretch>
            <a:fillRect/>
          </a:stretch>
        </p:blipFill>
        <p:spPr>
          <a:xfrm rot="657724">
            <a:off x="6213239" y="3241397"/>
            <a:ext cx="1961927" cy="1545761"/>
          </a:xfrm>
          <a:prstGeom prst="rect">
            <a:avLst/>
          </a:prstGeom>
          <a:effectLst>
            <a:softEdge rad="177800"/>
          </a:effectLst>
        </p:spPr>
      </p:pic>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6334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C46E-67FE-4958-ADD2-775E16431660}"/>
              </a:ext>
            </a:extLst>
          </p:cNvPr>
          <p:cNvSpPr>
            <a:spLocks noGrp="1"/>
          </p:cNvSpPr>
          <p:nvPr>
            <p:ph type="title"/>
          </p:nvPr>
        </p:nvSpPr>
        <p:spPr/>
        <p:txBody>
          <a:bodyPr/>
          <a:lstStyle/>
          <a:p>
            <a:r>
              <a:rPr lang="en-US" dirty="0">
                <a:solidFill>
                  <a:srgbClr val="C00000"/>
                </a:solidFill>
              </a:rPr>
              <a:t>You may be called upon to make purchase decisions</a:t>
            </a:r>
          </a:p>
        </p:txBody>
      </p:sp>
      <p:sp>
        <p:nvSpPr>
          <p:cNvPr id="3" name="Content Placeholder 2">
            <a:extLst>
              <a:ext uri="{FF2B5EF4-FFF2-40B4-BE49-F238E27FC236}">
                <a16:creationId xmlns:a16="http://schemas.microsoft.com/office/drawing/2014/main" id="{99E08F41-F67A-4AE6-92EA-2885EDA7389B}"/>
              </a:ext>
            </a:extLst>
          </p:cNvPr>
          <p:cNvSpPr>
            <a:spLocks noGrp="1"/>
          </p:cNvSpPr>
          <p:nvPr>
            <p:ph idx="1"/>
          </p:nvPr>
        </p:nvSpPr>
        <p:spPr/>
        <p:txBody>
          <a:bodyPr/>
          <a:lstStyle/>
          <a:p>
            <a:r>
              <a:rPr lang="en-US" dirty="0">
                <a:solidFill>
                  <a:srgbClr val="C00000"/>
                </a:solidFill>
              </a:rPr>
              <a:t>It is important for you to know what performance you need for what programs.  Buy best performance for lease cost for your purpose.</a:t>
            </a:r>
          </a:p>
          <a:p>
            <a:r>
              <a:rPr lang="en-US" dirty="0">
                <a:solidFill>
                  <a:srgbClr val="C00000"/>
                </a:solidFill>
              </a:rPr>
              <a:t>There is no need to pay for performance you don’t use.  For example, highly complex mathematical ability if you are just running a webserver.  Or spending money for expensive graphics card if your main purpose is word processing.</a:t>
            </a:r>
          </a:p>
          <a:p>
            <a:r>
              <a:rPr lang="en-US" dirty="0">
                <a:solidFill>
                  <a:srgbClr val="C00000"/>
                </a:solidFill>
              </a:rPr>
              <a:t>Decision making requires a basis for comparison and a matric for evaluation.</a:t>
            </a:r>
          </a:p>
          <a:p>
            <a:r>
              <a:rPr lang="en-US" dirty="0">
                <a:solidFill>
                  <a:srgbClr val="C00000"/>
                </a:solidFill>
              </a:rPr>
              <a:t>That’s what this chapter covers</a:t>
            </a:r>
          </a:p>
        </p:txBody>
      </p:sp>
      <p:sp>
        <p:nvSpPr>
          <p:cNvPr id="4" name="Footer Placeholder 3">
            <a:extLst>
              <a:ext uri="{FF2B5EF4-FFF2-40B4-BE49-F238E27FC236}">
                <a16:creationId xmlns:a16="http://schemas.microsoft.com/office/drawing/2014/main" id="{87121929-BE98-47FC-B8F1-89147E86B309}"/>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351518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Microprocessor Speed</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093945400"/>
              </p:ext>
            </p:extLst>
          </p:nvPr>
        </p:nvGraphicFramePr>
        <p:xfrm>
          <a:off x="498474" y="1828800"/>
          <a:ext cx="75563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4294967295"/>
          </p:nvPr>
        </p:nvSpPr>
        <p:spPr>
          <a:xfrm>
            <a:off x="228600" y="1295400"/>
            <a:ext cx="7559675" cy="609600"/>
          </a:xfrm>
        </p:spPr>
        <p:txBody>
          <a:bodyPr/>
          <a:lstStyle/>
          <a:p>
            <a:pPr>
              <a:buNone/>
            </a:pPr>
            <a:r>
              <a:rPr lang="en-US" dirty="0"/>
              <a:t>Techniques built into contemporary processors include:</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extLst>
              <p:ext uri="{D42A27DB-BD31-4B8C-83A1-F6EECF244321}">
                <p14:modId xmlns:p14="http://schemas.microsoft.com/office/powerpoint/2010/main" val="1560383966"/>
              </p:ext>
            </p:extLst>
          </p:nvPr>
        </p:nvGraphicFramePr>
        <p:xfrm>
          <a:off x="1115616" y="0"/>
          <a:ext cx="9323783"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3" name="TextBox 2">
            <a:extLst>
              <a:ext uri="{FF2B5EF4-FFF2-40B4-BE49-F238E27FC236}">
                <a16:creationId xmlns:a16="http://schemas.microsoft.com/office/drawing/2014/main" id="{EEFF22B3-7BED-43BE-BB26-C3251D2E1ADD}"/>
              </a:ext>
            </a:extLst>
          </p:cNvPr>
          <p:cNvSpPr txBox="1"/>
          <p:nvPr/>
        </p:nvSpPr>
        <p:spPr>
          <a:xfrm>
            <a:off x="6324600" y="332656"/>
            <a:ext cx="2711896" cy="954107"/>
          </a:xfrm>
          <a:prstGeom prst="rect">
            <a:avLst/>
          </a:prstGeom>
          <a:noFill/>
        </p:spPr>
        <p:txBody>
          <a:bodyPr wrap="square" rtlCol="0">
            <a:spAutoFit/>
          </a:bodyPr>
          <a:lstStyle/>
          <a:p>
            <a:r>
              <a:rPr lang="en-US" dirty="0"/>
              <a:t>Retrieve as much data as possible.  </a:t>
            </a:r>
            <a:r>
              <a:rPr lang="en-US" sz="800" dirty="0"/>
              <a:t>Data access is expensive.</a:t>
            </a:r>
            <a:endParaRPr lang="en-US" dirty="0"/>
          </a:p>
        </p:txBody>
      </p:sp>
      <p:sp>
        <p:nvSpPr>
          <p:cNvPr id="4" name="TextBox 3">
            <a:extLst>
              <a:ext uri="{FF2B5EF4-FFF2-40B4-BE49-F238E27FC236}">
                <a16:creationId xmlns:a16="http://schemas.microsoft.com/office/drawing/2014/main" id="{8CA24145-81FC-4F63-91F0-97EFE911D88B}"/>
              </a:ext>
            </a:extLst>
          </p:cNvPr>
          <p:cNvSpPr txBox="1"/>
          <p:nvPr/>
        </p:nvSpPr>
        <p:spPr>
          <a:xfrm>
            <a:off x="7440216" y="2852936"/>
            <a:ext cx="1956320" cy="830997"/>
          </a:xfrm>
          <a:prstGeom prst="rect">
            <a:avLst/>
          </a:prstGeom>
          <a:noFill/>
        </p:spPr>
        <p:txBody>
          <a:bodyPr wrap="square" rtlCol="0">
            <a:spAutoFit/>
          </a:bodyPr>
          <a:lstStyle/>
          <a:p>
            <a:r>
              <a:rPr lang="en-US" dirty="0"/>
              <a:t>Diff levels of cache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21000" b="17156"/>
          <a:stretch/>
        </p:blipFill>
        <p:spPr>
          <a:xfrm>
            <a:off x="19846" y="142644"/>
            <a:ext cx="8424941" cy="6742740"/>
          </a:xfrm>
          <a:prstGeom prst="rect">
            <a:avLst/>
          </a:prstGeom>
        </p:spPr>
      </p:pic>
      <p:sp>
        <p:nvSpPr>
          <p:cNvPr id="3" name="Footer Placeholder 2"/>
          <p:cNvSpPr>
            <a:spLocks noGrp="1"/>
          </p:cNvSpPr>
          <p:nvPr>
            <p:ph type="ftr" sz="quarter" idx="11"/>
          </p:nvPr>
        </p:nvSpPr>
        <p:spPr/>
        <p:txBody>
          <a:bodyPr/>
          <a:lstStyle/>
          <a:p>
            <a:r>
              <a:rPr lang="en-US" dirty="0"/>
              <a:t>© 2016 Pearson Education, Inc., Hoboken, NJ. All rights reserved.</a:t>
            </a:r>
          </a:p>
        </p:txBody>
      </p:sp>
      <p:sp>
        <p:nvSpPr>
          <p:cNvPr id="4" name="TextBox 3">
            <a:extLst>
              <a:ext uri="{FF2B5EF4-FFF2-40B4-BE49-F238E27FC236}">
                <a16:creationId xmlns:a16="http://schemas.microsoft.com/office/drawing/2014/main" id="{439B4115-073B-4BC5-9BD8-5ABB8FE83D47}"/>
              </a:ext>
            </a:extLst>
          </p:cNvPr>
          <p:cNvSpPr txBox="1"/>
          <p:nvPr/>
        </p:nvSpPr>
        <p:spPr>
          <a:xfrm>
            <a:off x="3131840" y="3933056"/>
            <a:ext cx="4176464" cy="707886"/>
          </a:xfrm>
          <a:prstGeom prst="rect">
            <a:avLst/>
          </a:prstGeom>
          <a:noFill/>
        </p:spPr>
        <p:txBody>
          <a:bodyPr wrap="square" rtlCol="0">
            <a:spAutoFit/>
          </a:bodyPr>
          <a:lstStyle/>
          <a:p>
            <a:r>
              <a:rPr lang="en-US" sz="1600" dirty="0">
                <a:solidFill>
                  <a:srgbClr val="C00000"/>
                </a:solidFill>
              </a:rPr>
              <a:t>You may want to use slow </a:t>
            </a:r>
            <a:r>
              <a:rPr lang="en-US" sz="1600" dirty="0" err="1">
                <a:solidFill>
                  <a:srgbClr val="C00000"/>
                </a:solidFill>
              </a:rPr>
              <a:t>usb</a:t>
            </a:r>
            <a:r>
              <a:rPr lang="en-US" sz="1600" dirty="0">
                <a:solidFill>
                  <a:srgbClr val="C00000"/>
                </a:solidFill>
              </a:rPr>
              <a:t> ports for these.  Look at color of </a:t>
            </a:r>
            <a:r>
              <a:rPr lang="en-US" sz="1600" dirty="0" err="1">
                <a:solidFill>
                  <a:srgbClr val="C00000"/>
                </a:solidFill>
              </a:rPr>
              <a:t>usb</a:t>
            </a:r>
            <a:r>
              <a:rPr lang="en-US" sz="1600" dirty="0">
                <a:solidFill>
                  <a:srgbClr val="C00000"/>
                </a:solidFill>
              </a:rPr>
              <a:t> ports</a:t>
            </a:r>
            <a:r>
              <a:rPr lang="en-US" dirty="0"/>
              <a:t>.</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normAutofit lnSpcReduction="10000"/>
          </a:bodyPr>
          <a:lstStyle/>
          <a:p>
            <a:r>
              <a:rPr lang="en-GB" dirty="0"/>
              <a:t>Increase hardware speed of processor</a:t>
            </a:r>
          </a:p>
          <a:p>
            <a:pPr lvl="1"/>
            <a:r>
              <a:rPr lang="en-GB" dirty="0"/>
              <a:t>Fundamentally due to shrinking logic gate size </a:t>
            </a:r>
            <a:r>
              <a:rPr lang="en-GB" dirty="0">
                <a:solidFill>
                  <a:srgbClr val="FF0000"/>
                </a:solidFill>
              </a:rPr>
              <a:t>propagation of signal is faster when gates are closer together</a:t>
            </a:r>
            <a:endParaRPr lang="en-GB" dirty="0"/>
          </a:p>
          <a:p>
            <a:pPr lvl="2"/>
            <a:r>
              <a:rPr lang="en-GB" dirty="0"/>
              <a:t>More gates, packed more tightly, increasing clock rate</a:t>
            </a:r>
          </a:p>
          <a:p>
            <a:pPr lvl="2"/>
            <a:r>
              <a:rPr lang="en-GB" dirty="0"/>
              <a:t>Propagation time for signals reduced</a:t>
            </a:r>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 instruction execution</a:t>
            </a:r>
          </a:p>
          <a:p>
            <a:pPr lvl="1"/>
            <a:r>
              <a:rPr lang="en-GB" dirty="0"/>
              <a:t>Parallelism</a:t>
            </a:r>
          </a:p>
          <a:p>
            <a:pPr>
              <a:buFontTx/>
              <a:buNone/>
            </a:pPr>
            <a:endParaRPr lang="en-GB" dirty="0"/>
          </a:p>
        </p:txBody>
      </p:sp>
      <p:pic>
        <p:nvPicPr>
          <p:cNvPr id="2" name="Picture 1"/>
          <p:cNvPicPr>
            <a:picLocks noChangeAspect="1"/>
          </p:cNvPicPr>
          <p:nvPr/>
        </p:nvPicPr>
        <p:blipFill>
          <a:blip r:embed="rId3"/>
          <a:stretch>
            <a:fillRect/>
          </a:stretch>
        </p:blipFill>
        <p:spPr>
          <a:xfrm rot="1700518">
            <a:off x="8148962" y="2317084"/>
            <a:ext cx="2425700" cy="1727200"/>
          </a:xfrm>
          <a:prstGeom prst="rect">
            <a:avLst/>
          </a:prstGeom>
          <a:effectLst>
            <a:softEdge rad="38100"/>
          </a:effectLst>
        </p:spPr>
      </p:pic>
      <p:sp>
        <p:nvSpPr>
          <p:cNvPr id="3" name="Footer Placeholder 2"/>
          <p:cNvSpPr>
            <a:spLocks noGrp="1"/>
          </p:cNvSpPr>
          <p:nvPr>
            <p:ph type="ftr" sz="quarter" idx="11"/>
          </p:nvPr>
        </p:nvSpPr>
        <p:spPr/>
        <p:txBody>
          <a:bodyPr/>
          <a:lstStyle/>
          <a:p>
            <a:r>
              <a:rPr lang="en-US" dirty="0"/>
              <a:t>© 2016 Pearson Education, Inc., Hoboken, NJ. All rights reserved.</a:t>
            </a:r>
          </a:p>
        </p:txBody>
      </p:sp>
      <p:sp>
        <p:nvSpPr>
          <p:cNvPr id="4" name="TextBox 3">
            <a:extLst>
              <a:ext uri="{FF2B5EF4-FFF2-40B4-BE49-F238E27FC236}">
                <a16:creationId xmlns:a16="http://schemas.microsoft.com/office/drawing/2014/main" id="{962D978F-EEF0-4759-A354-07CD19BC1B41}"/>
              </a:ext>
            </a:extLst>
          </p:cNvPr>
          <p:cNvSpPr txBox="1"/>
          <p:nvPr/>
        </p:nvSpPr>
        <p:spPr>
          <a:xfrm>
            <a:off x="5004048" y="3967424"/>
            <a:ext cx="4874350" cy="307777"/>
          </a:xfrm>
          <a:prstGeom prst="rect">
            <a:avLst/>
          </a:prstGeom>
          <a:noFill/>
        </p:spPr>
        <p:txBody>
          <a:bodyPr wrap="square" rtlCol="0">
            <a:spAutoFit/>
          </a:bodyPr>
          <a:lstStyle/>
          <a:p>
            <a:r>
              <a:rPr lang="en-US" sz="1400" dirty="0">
                <a:solidFill>
                  <a:srgbClr val="FF0000"/>
                </a:solidFill>
              </a:rPr>
              <a:t>Memory occupies &gt;50% of the chip real estate.</a:t>
            </a:r>
          </a:p>
        </p:txBody>
      </p:sp>
      <p:sp>
        <p:nvSpPr>
          <p:cNvPr id="5" name="TextBox 4">
            <a:extLst>
              <a:ext uri="{FF2B5EF4-FFF2-40B4-BE49-F238E27FC236}">
                <a16:creationId xmlns:a16="http://schemas.microsoft.com/office/drawing/2014/main" id="{510830AA-CD85-45F3-AF88-192CA3FF6937}"/>
              </a:ext>
            </a:extLst>
          </p:cNvPr>
          <p:cNvSpPr txBox="1"/>
          <p:nvPr/>
        </p:nvSpPr>
        <p:spPr>
          <a:xfrm>
            <a:off x="5292079" y="2974312"/>
            <a:ext cx="3685233" cy="584775"/>
          </a:xfrm>
          <a:prstGeom prst="rect">
            <a:avLst/>
          </a:prstGeom>
          <a:noFill/>
        </p:spPr>
        <p:txBody>
          <a:bodyPr wrap="square" rtlCol="0">
            <a:spAutoFit/>
          </a:bodyPr>
          <a:lstStyle/>
          <a:p>
            <a:r>
              <a:rPr lang="en-US" sz="1600" dirty="0">
                <a:solidFill>
                  <a:srgbClr val="FF0000"/>
                </a:solidFill>
              </a:rPr>
              <a:t>This can be maxed out quickly. Increase </a:t>
            </a:r>
            <a:r>
              <a:rPr lang="en-US" sz="1600" dirty="0" err="1">
                <a:solidFill>
                  <a:srgbClr val="FF0000"/>
                </a:solidFill>
              </a:rPr>
              <a:t>clockrate</a:t>
            </a:r>
            <a:r>
              <a:rPr lang="en-US" sz="1600" dirty="0">
                <a:solidFill>
                  <a:srgbClr val="FF0000"/>
                </a:solidFill>
              </a:rPr>
              <a:t> increase heat.</a:t>
            </a:r>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50839</TotalTime>
  <Words>8989</Words>
  <Application>Microsoft Office PowerPoint</Application>
  <PresentationFormat>On-screen Show (4:3)</PresentationFormat>
  <Paragraphs>850</Paragraphs>
  <Slides>35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Rockwell</vt:lpstr>
      <vt:lpstr>Times New Roman</vt:lpstr>
      <vt:lpstr>TimesTen-Roman</vt:lpstr>
      <vt:lpstr>Wingdings</vt:lpstr>
      <vt:lpstr>Advantage</vt:lpstr>
      <vt:lpstr>William Stallings  Computer Organization  and Architecture 10th Edition</vt:lpstr>
      <vt:lpstr>Chapter 2</vt:lpstr>
      <vt:lpstr>Review thus far Added by Dr. A</vt:lpstr>
      <vt:lpstr>Designing for Performance</vt:lpstr>
      <vt:lpstr>You may be called upon to make purchase decisions</vt:lpstr>
      <vt:lpstr>Microprocessor Speed</vt:lpstr>
      <vt:lpstr>Performance  Balance</vt:lpstr>
      <vt:lpstr>PowerPoint Presentation</vt:lpstr>
      <vt:lpstr>Improvements in Chip Organization and Architecture</vt:lpstr>
      <vt:lpstr>Problems with Clock Speed and Login Density</vt:lpstr>
      <vt:lpstr>PowerPoint Presentation</vt:lpstr>
      <vt:lpstr>Multicore</vt:lpstr>
      <vt:lpstr>Many Integrated Core (MIC)       Graphics Processing Unit (GPU) </vt:lpstr>
      <vt:lpstr>Amdahl’s Law</vt:lpstr>
      <vt:lpstr>Measuring Computer Performance</vt:lpstr>
      <vt:lpstr>Execution time can be measured differently</vt:lpstr>
      <vt:lpstr>PowerPoint Presentation</vt:lpstr>
      <vt:lpstr>Little’s Law</vt:lpstr>
      <vt:lpstr>Clock rate</vt:lpstr>
      <vt:lpstr>PowerPoint Presentation</vt:lpstr>
      <vt:lpstr>Calculating the Mean</vt:lpstr>
      <vt:lpstr>PowerPoint Presentation</vt:lpstr>
      <vt:lpstr>PowerPoint Presentation</vt:lpstr>
      <vt:lpstr>PowerPoint Presentation</vt:lpstr>
      <vt:lpstr>PowerPoint Presentation</vt:lpstr>
      <vt:lpstr>PowerPoint Presentation</vt:lpstr>
      <vt:lpstr>Benchmark Principles</vt:lpstr>
      <vt:lpstr>System Performance Evaluation Corporation (SPEC)</vt:lpstr>
      <vt:lpstr>SPEC   CPU2006</vt:lpstr>
      <vt:lpstr>PowerPoint Presentation</vt:lpstr>
      <vt:lpstr>PowerPoint Presentation</vt:lpstr>
      <vt:lpstr>Terms Used in SPEC Documentation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John Abraham</cp:lastModifiedBy>
  <cp:revision>307</cp:revision>
  <dcterms:created xsi:type="dcterms:W3CDTF">2012-06-10T04:05:19Z</dcterms:created>
  <dcterms:modified xsi:type="dcterms:W3CDTF">2021-02-02T15:30:25Z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