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68" r:id="rId4"/>
    <p:sldId id="266" r:id="rId5"/>
    <p:sldId id="257" r:id="rId6"/>
    <p:sldId id="265" r:id="rId7"/>
    <p:sldId id="258" r:id="rId8"/>
    <p:sldId id="271" r:id="rId9"/>
    <p:sldId id="272" r:id="rId10"/>
    <p:sldId id="264" r:id="rId11"/>
    <p:sldId id="274" r:id="rId12"/>
    <p:sldId id="270" r:id="rId13"/>
    <p:sldId id="269" r:id="rId14"/>
    <p:sldId id="262" r:id="rId15"/>
    <p:sldId id="273" r:id="rId16"/>
    <p:sldId id="261" r:id="rId17"/>
    <p:sldId id="275"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0588" autoAdjust="0"/>
  </p:normalViewPr>
  <p:slideViewPr>
    <p:cSldViewPr>
      <p:cViewPr varScale="1">
        <p:scale>
          <a:sx n="90" d="100"/>
          <a:sy n="90" d="100"/>
        </p:scale>
        <p:origin x="9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57280-A237-4912-B004-8A1F2481C6E2}" type="datetimeFigureOut">
              <a:rPr lang="en-US" smtClean="0"/>
              <a:pPr/>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3E9C5-276C-41B4-8543-EA48EEBEA3C3}" type="slidenum">
              <a:rPr lang="en-US" smtClean="0"/>
              <a:pPr/>
              <a:t>‹#›</a:t>
            </a:fld>
            <a:endParaRPr lang="en-US"/>
          </a:p>
        </p:txBody>
      </p:sp>
    </p:spTree>
    <p:extLst>
      <p:ext uri="{BB962C8B-B14F-4D97-AF65-F5344CB8AC3E}">
        <p14:creationId xmlns:p14="http://schemas.microsoft.com/office/powerpoint/2010/main" val="93694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83E9C5-276C-41B4-8543-EA48EEBEA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876B08-186D-474C-B375-308217AD235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76B08-186D-474C-B375-308217AD235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76B08-186D-474C-B375-308217AD235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76B08-186D-474C-B375-308217AD235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76B08-186D-474C-B375-308217AD235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876B08-186D-474C-B375-308217AD235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876B08-186D-474C-B375-308217AD235E}"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876B08-186D-474C-B375-308217AD235E}"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76B08-186D-474C-B375-308217AD235E}"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76B08-186D-474C-B375-308217AD235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76B08-186D-474C-B375-308217AD235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C85CD-36FF-450D-A460-DCC9B2B9DF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76B08-186D-474C-B375-308217AD235E}"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C85CD-36FF-450D-A460-DCC9B2B9DF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lstStyle/>
          <a:p>
            <a:r>
              <a:rPr lang="en-US" dirty="0"/>
              <a:t>Control Unit</a:t>
            </a:r>
            <a:br>
              <a:rPr lang="en-US" dirty="0"/>
            </a:br>
            <a:r>
              <a:rPr lang="en-US" dirty="0"/>
              <a:t>We will review the entire course in this lecture</a:t>
            </a:r>
          </a:p>
        </p:txBody>
      </p:sp>
      <p:sp>
        <p:nvSpPr>
          <p:cNvPr id="3" name="Subtitle 2"/>
          <p:cNvSpPr>
            <a:spLocks noGrp="1"/>
          </p:cNvSpPr>
          <p:nvPr>
            <p:ph type="subTitle" idx="1"/>
          </p:nvPr>
        </p:nvSpPr>
        <p:spPr/>
        <p:txBody>
          <a:bodyPr/>
          <a:lstStyle/>
          <a:p>
            <a:r>
              <a:rPr lang="en-US" dirty="0"/>
              <a:t>Dr. John P. Abraham</a:t>
            </a:r>
          </a:p>
          <a:p>
            <a:r>
              <a:rPr lang="en-US" dirty="0"/>
              <a:t>UTRGV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249362"/>
          </a:xfrm>
        </p:spPr>
        <p:txBody>
          <a:bodyPr>
            <a:normAutofit fontScale="90000"/>
          </a:bodyPr>
          <a:lstStyle/>
          <a:p>
            <a:r>
              <a:rPr lang="en-US" dirty="0"/>
              <a:t>Micro operations</a:t>
            </a:r>
            <a:br>
              <a:rPr lang="en-US" dirty="0"/>
            </a:br>
            <a:r>
              <a:rPr lang="en-US" sz="2000" dirty="0"/>
              <a:t>Instruction from IR goes to CMAR which is broken down to many micro instructions.</a:t>
            </a:r>
            <a:br>
              <a:rPr lang="en-US" sz="2000" dirty="0"/>
            </a:br>
            <a:r>
              <a:rPr lang="en-US" sz="2000" dirty="0"/>
              <a:t>See Wilkes Control Unit.  All microinstruction routines are kept in Control Unit ROM memory</a:t>
            </a:r>
            <a:endParaRPr lang="en-US" dirty="0"/>
          </a:p>
        </p:txBody>
      </p:sp>
      <p:pic>
        <p:nvPicPr>
          <p:cNvPr id="4" name="Content Placeholder 3" descr="f1.pd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9843" b="25093"/>
          <a:stretch/>
        </p:blipFill>
        <p:spPr>
          <a:xfrm>
            <a:off x="1396300" y="1600200"/>
            <a:ext cx="6351400" cy="4525963"/>
          </a:xfrm>
          <a:prstGeom prst="rect">
            <a:avLst/>
          </a:prstGeom>
        </p:spPr>
      </p:pic>
    </p:spTree>
    <p:extLst>
      <p:ext uri="{BB962C8B-B14F-4D97-AF65-F5344CB8AC3E}">
        <p14:creationId xmlns:p14="http://schemas.microsoft.com/office/powerpoint/2010/main" val="272693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6096000"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57600" y="5967157"/>
            <a:ext cx="3581400" cy="369332"/>
          </a:xfrm>
          <a:prstGeom prst="rect">
            <a:avLst/>
          </a:prstGeom>
          <a:noFill/>
        </p:spPr>
        <p:txBody>
          <a:bodyPr wrap="square" rtlCol="0">
            <a:spAutoFit/>
          </a:bodyPr>
          <a:lstStyle/>
          <a:p>
            <a:r>
              <a:rPr lang="en-US" dirty="0"/>
              <a:t>To CPU bus      | To System Bus</a:t>
            </a:r>
          </a:p>
        </p:txBody>
      </p:sp>
    </p:spTree>
    <p:extLst>
      <p:ext uri="{BB962C8B-B14F-4D97-AF65-F5344CB8AC3E}">
        <p14:creationId xmlns:p14="http://schemas.microsoft.com/office/powerpoint/2010/main" val="127552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signals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Let’s us use a memory example</a:t>
            </a:r>
          </a:p>
          <a:p>
            <a:r>
              <a:rPr lang="en-US" dirty="0"/>
              <a:t>MAR contains memory address that needs to be manipulated.</a:t>
            </a:r>
          </a:p>
          <a:p>
            <a:r>
              <a:rPr lang="en-US" dirty="0"/>
              <a:t>This address needs to be placed on the address bus as signals provided by the control unit</a:t>
            </a:r>
          </a:p>
          <a:p>
            <a:r>
              <a:rPr lang="en-US" dirty="0"/>
              <a:t>Now the control bus should get a read enable or write enable control signal as provided by the control unit</a:t>
            </a:r>
          </a:p>
          <a:p>
            <a:r>
              <a:rPr lang="en-US" dirty="0"/>
              <a:t>Data-bus needs be enabled or disabled depending on control signals produced by control unit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cycle</a:t>
            </a:r>
          </a:p>
        </p:txBody>
      </p:sp>
      <p:sp>
        <p:nvSpPr>
          <p:cNvPr id="3" name="Content Placeholder 2"/>
          <p:cNvSpPr>
            <a:spLocks noGrp="1"/>
          </p:cNvSpPr>
          <p:nvPr>
            <p:ph idx="1"/>
          </p:nvPr>
        </p:nvSpPr>
        <p:spPr>
          <a:xfrm>
            <a:off x="457200" y="1600200"/>
            <a:ext cx="8229600" cy="4832645"/>
          </a:xfrm>
        </p:spPr>
        <p:txBody>
          <a:bodyPr/>
          <a:lstStyle/>
          <a:p>
            <a:r>
              <a:rPr lang="en-US" dirty="0"/>
              <a:t>In each clock cycle one micro operation can be performed. For example, t0 may be MAR</a:t>
            </a:r>
            <a:r>
              <a:rPr lang="en-US" dirty="0">
                <a:sym typeface="Wingdings" panose="05000000000000000000" pitchFamily="2" charset="2"/>
              </a:rPr>
              <a:t>PC and at t1 IR Mem[MAR].</a:t>
            </a:r>
            <a:r>
              <a:rPr lang="en-US" dirty="0"/>
              <a:t> Generally clock cycles go from t0 to t16, then starts over.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13" y="3856333"/>
            <a:ext cx="8615856" cy="2576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868362"/>
          </a:xfrm>
        </p:spPr>
        <p:txBody>
          <a:bodyPr/>
          <a:lstStyle/>
          <a:p>
            <a:r>
              <a:rPr lang="en-US" dirty="0"/>
              <a:t>Add R1, R1, R2</a:t>
            </a:r>
          </a:p>
        </p:txBody>
      </p:sp>
      <p:sp>
        <p:nvSpPr>
          <p:cNvPr id="3" name="Rectangle 2"/>
          <p:cNvSpPr/>
          <p:nvPr/>
        </p:nvSpPr>
        <p:spPr>
          <a:xfrm>
            <a:off x="2120283" y="196215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p:txBody>
      </p:sp>
      <p:sp>
        <p:nvSpPr>
          <p:cNvPr id="5" name="Rectangle 4"/>
          <p:cNvSpPr/>
          <p:nvPr/>
        </p:nvSpPr>
        <p:spPr>
          <a:xfrm>
            <a:off x="2653683" y="196215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p>
        </p:txBody>
      </p:sp>
      <p:sp>
        <p:nvSpPr>
          <p:cNvPr id="4" name="Down Arrow 3"/>
          <p:cNvSpPr/>
          <p:nvPr/>
        </p:nvSpPr>
        <p:spPr>
          <a:xfrm>
            <a:off x="2341264" y="2266950"/>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2920383" y="2266950"/>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71725" y="2650544"/>
            <a:ext cx="563916" cy="464131"/>
          </a:xfrm>
          <a:custGeom>
            <a:avLst/>
            <a:gdLst>
              <a:gd name="connsiteX0" fmla="*/ 0 w 563916"/>
              <a:gd name="connsiteY0" fmla="*/ 35506 h 464131"/>
              <a:gd name="connsiteX1" fmla="*/ 0 w 563916"/>
              <a:gd name="connsiteY1" fmla="*/ 35506 h 464131"/>
              <a:gd name="connsiteX2" fmla="*/ 247650 w 563916"/>
              <a:gd name="connsiteY2" fmla="*/ 45031 h 464131"/>
              <a:gd name="connsiteX3" fmla="*/ 276225 w 563916"/>
              <a:gd name="connsiteY3" fmla="*/ 73606 h 464131"/>
              <a:gd name="connsiteX4" fmla="*/ 333375 w 563916"/>
              <a:gd name="connsiteY4" fmla="*/ 159331 h 464131"/>
              <a:gd name="connsiteX5" fmla="*/ 352425 w 563916"/>
              <a:gd name="connsiteY5" fmla="*/ 45031 h 464131"/>
              <a:gd name="connsiteX6" fmla="*/ 361950 w 563916"/>
              <a:gd name="connsiteY6" fmla="*/ 16456 h 464131"/>
              <a:gd name="connsiteX7" fmla="*/ 390525 w 563916"/>
              <a:gd name="connsiteY7" fmla="*/ 6931 h 464131"/>
              <a:gd name="connsiteX8" fmla="*/ 552450 w 563916"/>
              <a:gd name="connsiteY8" fmla="*/ 16456 h 464131"/>
              <a:gd name="connsiteX9" fmla="*/ 542925 w 563916"/>
              <a:gd name="connsiteY9" fmla="*/ 121231 h 464131"/>
              <a:gd name="connsiteX10" fmla="*/ 523875 w 563916"/>
              <a:gd name="connsiteY10" fmla="*/ 178381 h 464131"/>
              <a:gd name="connsiteX11" fmla="*/ 504825 w 563916"/>
              <a:gd name="connsiteY11" fmla="*/ 235531 h 464131"/>
              <a:gd name="connsiteX12" fmla="*/ 495300 w 563916"/>
              <a:gd name="connsiteY12" fmla="*/ 264106 h 464131"/>
              <a:gd name="connsiteX13" fmla="*/ 476250 w 563916"/>
              <a:gd name="connsiteY13" fmla="*/ 311731 h 464131"/>
              <a:gd name="connsiteX14" fmla="*/ 438150 w 563916"/>
              <a:gd name="connsiteY14" fmla="*/ 464131 h 464131"/>
              <a:gd name="connsiteX15" fmla="*/ 266700 w 563916"/>
              <a:gd name="connsiteY15" fmla="*/ 454606 h 464131"/>
              <a:gd name="connsiteX16" fmla="*/ 247650 w 563916"/>
              <a:gd name="connsiteY16" fmla="*/ 426031 h 464131"/>
              <a:gd name="connsiteX17" fmla="*/ 219075 w 563916"/>
              <a:gd name="connsiteY17" fmla="*/ 397456 h 464131"/>
              <a:gd name="connsiteX18" fmla="*/ 171450 w 563916"/>
              <a:gd name="connsiteY18" fmla="*/ 340306 h 464131"/>
              <a:gd name="connsiteX19" fmla="*/ 161925 w 563916"/>
              <a:gd name="connsiteY19" fmla="*/ 302206 h 464131"/>
              <a:gd name="connsiteX20" fmla="*/ 133350 w 563916"/>
              <a:gd name="connsiteY20" fmla="*/ 264106 h 464131"/>
              <a:gd name="connsiteX21" fmla="*/ 114300 w 563916"/>
              <a:gd name="connsiteY21" fmla="*/ 235531 h 464131"/>
              <a:gd name="connsiteX22" fmla="*/ 95250 w 563916"/>
              <a:gd name="connsiteY22" fmla="*/ 159331 h 464131"/>
              <a:gd name="connsiteX23" fmla="*/ 76200 w 563916"/>
              <a:gd name="connsiteY23" fmla="*/ 130756 h 464131"/>
              <a:gd name="connsiteX24" fmla="*/ 66675 w 563916"/>
              <a:gd name="connsiteY24" fmla="*/ 102181 h 464131"/>
              <a:gd name="connsiteX25" fmla="*/ 47625 w 563916"/>
              <a:gd name="connsiteY25" fmla="*/ 73606 h 464131"/>
              <a:gd name="connsiteX26" fmla="*/ 0 w 563916"/>
              <a:gd name="connsiteY26" fmla="*/ 35506 h 46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3916" h="464131">
                <a:moveTo>
                  <a:pt x="0" y="35506"/>
                </a:moveTo>
                <a:lnTo>
                  <a:pt x="0" y="35506"/>
                </a:lnTo>
                <a:cubicBezTo>
                  <a:pt x="82550" y="38681"/>
                  <a:pt x="165814" y="33743"/>
                  <a:pt x="247650" y="45031"/>
                </a:cubicBezTo>
                <a:cubicBezTo>
                  <a:pt x="260994" y="46872"/>
                  <a:pt x="268143" y="62830"/>
                  <a:pt x="276225" y="73606"/>
                </a:cubicBezTo>
                <a:cubicBezTo>
                  <a:pt x="296831" y="101080"/>
                  <a:pt x="333375" y="159331"/>
                  <a:pt x="333375" y="159331"/>
                </a:cubicBezTo>
                <a:cubicBezTo>
                  <a:pt x="358611" y="58387"/>
                  <a:pt x="322695" y="208546"/>
                  <a:pt x="352425" y="45031"/>
                </a:cubicBezTo>
                <a:cubicBezTo>
                  <a:pt x="354221" y="35153"/>
                  <a:pt x="354850" y="23556"/>
                  <a:pt x="361950" y="16456"/>
                </a:cubicBezTo>
                <a:cubicBezTo>
                  <a:pt x="369050" y="9356"/>
                  <a:pt x="381000" y="10106"/>
                  <a:pt x="390525" y="6931"/>
                </a:cubicBezTo>
                <a:cubicBezTo>
                  <a:pt x="444500" y="10106"/>
                  <a:pt x="509195" y="-15985"/>
                  <a:pt x="552450" y="16456"/>
                </a:cubicBezTo>
                <a:cubicBezTo>
                  <a:pt x="580505" y="37497"/>
                  <a:pt x="549019" y="86696"/>
                  <a:pt x="542925" y="121231"/>
                </a:cubicBezTo>
                <a:cubicBezTo>
                  <a:pt x="539435" y="141006"/>
                  <a:pt x="530225" y="159331"/>
                  <a:pt x="523875" y="178381"/>
                </a:cubicBezTo>
                <a:lnTo>
                  <a:pt x="504825" y="235531"/>
                </a:lnTo>
                <a:cubicBezTo>
                  <a:pt x="501650" y="245056"/>
                  <a:pt x="499029" y="254784"/>
                  <a:pt x="495300" y="264106"/>
                </a:cubicBezTo>
                <a:cubicBezTo>
                  <a:pt x="488950" y="279981"/>
                  <a:pt x="482253" y="295722"/>
                  <a:pt x="476250" y="311731"/>
                </a:cubicBezTo>
                <a:cubicBezTo>
                  <a:pt x="457826" y="360862"/>
                  <a:pt x="448406" y="412852"/>
                  <a:pt x="438150" y="464131"/>
                </a:cubicBezTo>
                <a:cubicBezTo>
                  <a:pt x="381000" y="460956"/>
                  <a:pt x="322827" y="465831"/>
                  <a:pt x="266700" y="454606"/>
                </a:cubicBezTo>
                <a:cubicBezTo>
                  <a:pt x="255475" y="452361"/>
                  <a:pt x="254979" y="434825"/>
                  <a:pt x="247650" y="426031"/>
                </a:cubicBezTo>
                <a:cubicBezTo>
                  <a:pt x="239026" y="415683"/>
                  <a:pt x="227699" y="407804"/>
                  <a:pt x="219075" y="397456"/>
                </a:cubicBezTo>
                <a:cubicBezTo>
                  <a:pt x="152770" y="317890"/>
                  <a:pt x="254932" y="423788"/>
                  <a:pt x="171450" y="340306"/>
                </a:cubicBezTo>
                <a:cubicBezTo>
                  <a:pt x="168275" y="327606"/>
                  <a:pt x="167779" y="313915"/>
                  <a:pt x="161925" y="302206"/>
                </a:cubicBezTo>
                <a:cubicBezTo>
                  <a:pt x="154825" y="288007"/>
                  <a:pt x="142577" y="277024"/>
                  <a:pt x="133350" y="264106"/>
                </a:cubicBezTo>
                <a:cubicBezTo>
                  <a:pt x="126696" y="254791"/>
                  <a:pt x="120650" y="245056"/>
                  <a:pt x="114300" y="235531"/>
                </a:cubicBezTo>
                <a:cubicBezTo>
                  <a:pt x="107950" y="210131"/>
                  <a:pt x="109773" y="181116"/>
                  <a:pt x="95250" y="159331"/>
                </a:cubicBezTo>
                <a:cubicBezTo>
                  <a:pt x="88900" y="149806"/>
                  <a:pt x="81320" y="140995"/>
                  <a:pt x="76200" y="130756"/>
                </a:cubicBezTo>
                <a:cubicBezTo>
                  <a:pt x="71710" y="121776"/>
                  <a:pt x="71165" y="111161"/>
                  <a:pt x="66675" y="102181"/>
                </a:cubicBezTo>
                <a:cubicBezTo>
                  <a:pt x="61555" y="91942"/>
                  <a:pt x="52745" y="83845"/>
                  <a:pt x="47625" y="73606"/>
                </a:cubicBezTo>
                <a:cubicBezTo>
                  <a:pt x="43135" y="64626"/>
                  <a:pt x="7937" y="41856"/>
                  <a:pt x="0" y="355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ALU</a:t>
            </a:r>
          </a:p>
        </p:txBody>
      </p:sp>
      <p:cxnSp>
        <p:nvCxnSpPr>
          <p:cNvPr id="14" name="Straight Connector 13"/>
          <p:cNvCxnSpPr/>
          <p:nvPr/>
        </p:nvCxnSpPr>
        <p:spPr>
          <a:xfrm>
            <a:off x="2743200" y="3114675"/>
            <a:ext cx="0"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981200" y="3567113"/>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981200" y="2114550"/>
            <a:ext cx="0" cy="145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3" idx="1"/>
          </p:cNvCxnSpPr>
          <p:nvPr/>
        </p:nvCxnSpPr>
        <p:spPr>
          <a:xfrm>
            <a:off x="1981200" y="2114550"/>
            <a:ext cx="1390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41264" y="1676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790825" y="1676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20283" y="1278493"/>
            <a:ext cx="394317" cy="369332"/>
          </a:xfrm>
          <a:prstGeom prst="rect">
            <a:avLst/>
          </a:prstGeom>
          <a:noFill/>
        </p:spPr>
        <p:txBody>
          <a:bodyPr wrap="square" rtlCol="0">
            <a:spAutoFit/>
          </a:bodyPr>
          <a:lstStyle/>
          <a:p>
            <a:r>
              <a:rPr lang="en-US" dirty="0" err="1"/>
              <a:t>rd</a:t>
            </a:r>
            <a:endParaRPr lang="en-US" dirty="0"/>
          </a:p>
        </p:txBody>
      </p:sp>
      <p:sp>
        <p:nvSpPr>
          <p:cNvPr id="27" name="TextBox 26"/>
          <p:cNvSpPr txBox="1"/>
          <p:nvPr/>
        </p:nvSpPr>
        <p:spPr>
          <a:xfrm>
            <a:off x="2625143" y="1248370"/>
            <a:ext cx="394317" cy="369332"/>
          </a:xfrm>
          <a:prstGeom prst="rect">
            <a:avLst/>
          </a:prstGeom>
          <a:noFill/>
        </p:spPr>
        <p:txBody>
          <a:bodyPr wrap="square" rtlCol="0">
            <a:spAutoFit/>
          </a:bodyPr>
          <a:lstStyle/>
          <a:p>
            <a:r>
              <a:rPr lang="en-US" dirty="0" err="1"/>
              <a:t>rd</a:t>
            </a:r>
            <a:endParaRPr lang="en-US" dirty="0"/>
          </a:p>
        </p:txBody>
      </p:sp>
      <p:sp>
        <p:nvSpPr>
          <p:cNvPr id="26" name="TextBox 25"/>
          <p:cNvSpPr txBox="1"/>
          <p:nvPr/>
        </p:nvSpPr>
        <p:spPr>
          <a:xfrm>
            <a:off x="1447800" y="2650544"/>
            <a:ext cx="457200" cy="369332"/>
          </a:xfrm>
          <a:prstGeom prst="rect">
            <a:avLst/>
          </a:prstGeom>
          <a:noFill/>
        </p:spPr>
        <p:txBody>
          <a:bodyPr wrap="square" rtlCol="0">
            <a:spAutoFit/>
          </a:bodyPr>
          <a:lstStyle/>
          <a:p>
            <a:r>
              <a:rPr lang="en-US" dirty="0" err="1"/>
              <a:t>wr</a:t>
            </a:r>
            <a:endParaRPr lang="en-US" dirty="0"/>
          </a:p>
        </p:txBody>
      </p:sp>
      <p:sp>
        <p:nvSpPr>
          <p:cNvPr id="28" name="TextBox 27"/>
          <p:cNvSpPr txBox="1"/>
          <p:nvPr/>
        </p:nvSpPr>
        <p:spPr>
          <a:xfrm>
            <a:off x="1905000" y="1676400"/>
            <a:ext cx="304800" cy="246221"/>
          </a:xfrm>
          <a:prstGeom prst="rect">
            <a:avLst/>
          </a:prstGeom>
          <a:noFill/>
        </p:spPr>
        <p:txBody>
          <a:bodyPr wrap="square" rtlCol="0">
            <a:spAutoFit/>
          </a:bodyPr>
          <a:lstStyle/>
          <a:p>
            <a:r>
              <a:rPr lang="en-US" sz="1000" dirty="0"/>
              <a:t>c1</a:t>
            </a:r>
          </a:p>
        </p:txBody>
      </p:sp>
      <p:sp>
        <p:nvSpPr>
          <p:cNvPr id="30" name="TextBox 29"/>
          <p:cNvSpPr txBox="1"/>
          <p:nvPr/>
        </p:nvSpPr>
        <p:spPr>
          <a:xfrm>
            <a:off x="3009935" y="1667589"/>
            <a:ext cx="304800" cy="246221"/>
          </a:xfrm>
          <a:prstGeom prst="rect">
            <a:avLst/>
          </a:prstGeom>
          <a:noFill/>
        </p:spPr>
        <p:txBody>
          <a:bodyPr wrap="square" rtlCol="0">
            <a:spAutoFit/>
          </a:bodyPr>
          <a:lstStyle/>
          <a:p>
            <a:r>
              <a:rPr lang="en-US" sz="1000" dirty="0"/>
              <a:t>c2</a:t>
            </a:r>
          </a:p>
        </p:txBody>
      </p:sp>
      <p:sp>
        <p:nvSpPr>
          <p:cNvPr id="31" name="TextBox 30"/>
          <p:cNvSpPr txBox="1"/>
          <p:nvPr/>
        </p:nvSpPr>
        <p:spPr>
          <a:xfrm>
            <a:off x="2036464" y="2334339"/>
            <a:ext cx="304800" cy="246221"/>
          </a:xfrm>
          <a:prstGeom prst="rect">
            <a:avLst/>
          </a:prstGeom>
          <a:noFill/>
        </p:spPr>
        <p:txBody>
          <a:bodyPr wrap="square" rtlCol="0">
            <a:spAutoFit/>
          </a:bodyPr>
          <a:lstStyle/>
          <a:p>
            <a:r>
              <a:rPr lang="en-US" sz="1000" dirty="0"/>
              <a:t>c3</a:t>
            </a:r>
          </a:p>
        </p:txBody>
      </p:sp>
      <p:sp>
        <p:nvSpPr>
          <p:cNvPr id="32" name="TextBox 31"/>
          <p:cNvSpPr txBox="1"/>
          <p:nvPr/>
        </p:nvSpPr>
        <p:spPr>
          <a:xfrm>
            <a:off x="3034683" y="2315289"/>
            <a:ext cx="304800" cy="246221"/>
          </a:xfrm>
          <a:prstGeom prst="rect">
            <a:avLst/>
          </a:prstGeom>
          <a:noFill/>
        </p:spPr>
        <p:txBody>
          <a:bodyPr wrap="square" rtlCol="0">
            <a:spAutoFit/>
          </a:bodyPr>
          <a:lstStyle/>
          <a:p>
            <a:r>
              <a:rPr lang="en-US" sz="1000" dirty="0"/>
              <a:t>c4</a:t>
            </a:r>
          </a:p>
        </p:txBody>
      </p:sp>
      <p:cxnSp>
        <p:nvCxnSpPr>
          <p:cNvPr id="33" name="Straight Arrow Connector 32"/>
          <p:cNvCxnSpPr/>
          <p:nvPr/>
        </p:nvCxnSpPr>
        <p:spPr>
          <a:xfrm flipH="1">
            <a:off x="3009935" y="2882609"/>
            <a:ext cx="3295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06192" y="2754605"/>
            <a:ext cx="937207" cy="246221"/>
          </a:xfrm>
          <a:prstGeom prst="rect">
            <a:avLst/>
          </a:prstGeom>
          <a:noFill/>
        </p:spPr>
        <p:txBody>
          <a:bodyPr wrap="square" rtlCol="0">
            <a:spAutoFit/>
          </a:bodyPr>
          <a:lstStyle/>
          <a:p>
            <a:r>
              <a:rPr lang="en-US" sz="1000" dirty="0"/>
              <a:t>C5 Add</a:t>
            </a:r>
          </a:p>
        </p:txBody>
      </p:sp>
      <p:sp>
        <p:nvSpPr>
          <p:cNvPr id="36" name="TextBox 35"/>
          <p:cNvSpPr txBox="1"/>
          <p:nvPr/>
        </p:nvSpPr>
        <p:spPr>
          <a:xfrm>
            <a:off x="2209800" y="3594973"/>
            <a:ext cx="304800" cy="246221"/>
          </a:xfrm>
          <a:prstGeom prst="rect">
            <a:avLst/>
          </a:prstGeom>
          <a:noFill/>
        </p:spPr>
        <p:txBody>
          <a:bodyPr wrap="square" rtlCol="0">
            <a:spAutoFit/>
          </a:bodyPr>
          <a:lstStyle/>
          <a:p>
            <a:r>
              <a:rPr lang="en-US" sz="1000" dirty="0"/>
              <a:t>c6</a:t>
            </a:r>
          </a:p>
        </p:txBody>
      </p:sp>
      <p:pic>
        <p:nvPicPr>
          <p:cNvPr id="2054" name="Picture 6" descr="Design of Control Unit | Computer Organization and Architecture Tutorial -  javatpo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399" y="1164882"/>
            <a:ext cx="4017649" cy="36718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esign of the MIPS Process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39" y="4419600"/>
            <a:ext cx="2914650" cy="157162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371600" y="6096000"/>
            <a:ext cx="1808765" cy="369332"/>
          </a:xfrm>
          <a:prstGeom prst="rect">
            <a:avLst/>
          </a:prstGeom>
          <a:noFill/>
        </p:spPr>
        <p:txBody>
          <a:bodyPr wrap="none" rtlCol="0">
            <a:spAutoFit/>
          </a:bodyPr>
          <a:lstStyle/>
          <a:p>
            <a:r>
              <a:rPr lang="en-US" dirty="0"/>
              <a:t>MIPS control unit</a:t>
            </a:r>
          </a:p>
        </p:txBody>
      </p:sp>
    </p:spTree>
    <p:extLst>
      <p:ext uri="{BB962C8B-B14F-4D97-AF65-F5344CB8AC3E}">
        <p14:creationId xmlns:p14="http://schemas.microsoft.com/office/powerpoint/2010/main" val="51960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76200"/>
            <a:ext cx="7010400" cy="5120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5334000"/>
            <a:ext cx="8775416" cy="1323439"/>
          </a:xfrm>
          <a:prstGeom prst="rect">
            <a:avLst/>
          </a:prstGeom>
          <a:noFill/>
        </p:spPr>
        <p:txBody>
          <a:bodyPr wrap="none" rtlCol="0">
            <a:spAutoFit/>
          </a:bodyPr>
          <a:lstStyle/>
          <a:p>
            <a:r>
              <a:rPr lang="en-US" sz="2000" dirty="0"/>
              <a:t>Everything labeled C0 to c6 are control signals.  </a:t>
            </a:r>
          </a:p>
          <a:p>
            <a:r>
              <a:rPr lang="en-US" sz="2000" dirty="0"/>
              <a:t>1. Place both R1 and R2 in Read mode (c0, c1).</a:t>
            </a:r>
          </a:p>
          <a:p>
            <a:r>
              <a:rPr lang="en-US" sz="2000" dirty="0"/>
              <a:t>2. Make </a:t>
            </a:r>
            <a:r>
              <a:rPr lang="en-US" sz="2000" dirty="0" err="1"/>
              <a:t>datapaths</a:t>
            </a:r>
            <a:r>
              <a:rPr lang="en-US" sz="2000" dirty="0"/>
              <a:t> available to ALU (c2, c3). 3. Enable ALU to do the operation (C4)</a:t>
            </a:r>
          </a:p>
          <a:p>
            <a:r>
              <a:rPr lang="en-US" sz="2000" dirty="0"/>
              <a:t>4. Enable </a:t>
            </a:r>
            <a:r>
              <a:rPr lang="en-US" sz="2000" dirty="0" err="1"/>
              <a:t>datapath</a:t>
            </a:r>
            <a:r>
              <a:rPr lang="en-US" sz="2000" dirty="0"/>
              <a:t> from ALU output to R1 (c5). 5. Place R1 in Write mode (c6)</a:t>
            </a:r>
          </a:p>
        </p:txBody>
      </p:sp>
    </p:spTree>
    <p:extLst>
      <p:ext uri="{BB962C8B-B14F-4D97-AF65-F5344CB8AC3E}">
        <p14:creationId xmlns:p14="http://schemas.microsoft.com/office/powerpoint/2010/main" val="210873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dirty="0"/>
              <a:t>Operation add t1,t1,t2</a:t>
            </a:r>
            <a:br>
              <a:rPr lang="en-US" dirty="0"/>
            </a:br>
            <a:r>
              <a:rPr lang="en-US" sz="2400" dirty="0"/>
              <a:t>I placed the sequence of control signals in []</a:t>
            </a:r>
            <a:endParaRPr lang="en-US" dirty="0"/>
          </a:p>
        </p:txBody>
      </p:sp>
      <p:sp>
        <p:nvSpPr>
          <p:cNvPr id="3" name="Text Placeholder 2"/>
          <p:cNvSpPr>
            <a:spLocks noGrp="1"/>
          </p:cNvSpPr>
          <p:nvPr>
            <p:ph type="body" idx="4294967295"/>
          </p:nvPr>
        </p:nvSpPr>
        <p:spPr/>
        <p:txBody>
          <a:bodyPr>
            <a:normAutofit fontScale="92500" lnSpcReduction="10000"/>
          </a:bodyPr>
          <a:lstStyle/>
          <a:p>
            <a:r>
              <a:rPr lang="en-US" dirty="0"/>
              <a:t>There are two input registers t1</a:t>
            </a:r>
            <a:r>
              <a:rPr lang="en-US" baseline="0" dirty="0"/>
              <a:t> and t2</a:t>
            </a:r>
          </a:p>
          <a:p>
            <a:r>
              <a:rPr lang="en-US" baseline="0" dirty="0"/>
              <a:t>There is one output register t1</a:t>
            </a:r>
          </a:p>
          <a:p>
            <a:r>
              <a:rPr lang="en-US" baseline="0" dirty="0"/>
              <a:t>Control unit places t1 [1] and t2 [2] in read mode (RD)</a:t>
            </a:r>
            <a:r>
              <a:rPr lang="en-US" dirty="0"/>
              <a:t> through the signals generated.  Also </a:t>
            </a:r>
            <a:r>
              <a:rPr lang="en-US" dirty="0" err="1"/>
              <a:t>datapaths</a:t>
            </a:r>
            <a:r>
              <a:rPr lang="en-US" dirty="0"/>
              <a:t> [3,4] are enabled such that ALU will receive the two inputs.  Also ALU [5] will get enabled through signals generated to do the appropriate operation.  The result will be placed in t1, thus t1 should be placed in write (WR) mode [6].</a:t>
            </a:r>
          </a:p>
        </p:txBody>
      </p:sp>
    </p:spTree>
    <p:extLst>
      <p:ext uri="{BB962C8B-B14F-4D97-AF65-F5344CB8AC3E}">
        <p14:creationId xmlns:p14="http://schemas.microsoft.com/office/powerpoint/2010/main" val="396639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54ED27-7F94-191A-890E-9B9D8797694F}"/>
              </a:ext>
            </a:extLst>
          </p:cNvPr>
          <p:cNvSpPr>
            <a:spLocks noGrp="1"/>
          </p:cNvSpPr>
          <p:nvPr>
            <p:ph type="title"/>
          </p:nvPr>
        </p:nvSpPr>
        <p:spPr>
          <a:xfrm>
            <a:off x="482600" y="321734"/>
            <a:ext cx="8178799" cy="1135737"/>
          </a:xfrm>
        </p:spPr>
        <p:txBody>
          <a:bodyPr>
            <a:normAutofit/>
          </a:bodyPr>
          <a:lstStyle/>
          <a:p>
            <a:r>
              <a:rPr lang="en-US" sz="3100"/>
              <a:t>Hardwired Control Unit</a:t>
            </a:r>
          </a:p>
        </p:txBody>
      </p:sp>
      <p:sp>
        <p:nvSpPr>
          <p:cNvPr id="3" name="Content Placeholder 2">
            <a:extLst>
              <a:ext uri="{FF2B5EF4-FFF2-40B4-BE49-F238E27FC236}">
                <a16:creationId xmlns:a16="http://schemas.microsoft.com/office/drawing/2014/main" id="{DA98A41D-05B7-B35E-506B-253855831077}"/>
              </a:ext>
            </a:extLst>
          </p:cNvPr>
          <p:cNvSpPr>
            <a:spLocks noGrp="1"/>
          </p:cNvSpPr>
          <p:nvPr>
            <p:ph idx="1"/>
          </p:nvPr>
        </p:nvSpPr>
        <p:spPr>
          <a:xfrm>
            <a:off x="-38720" y="1992642"/>
            <a:ext cx="4382119" cy="4393982"/>
          </a:xfrm>
        </p:spPr>
        <p:txBody>
          <a:bodyPr>
            <a:normAutofit/>
          </a:bodyPr>
          <a:lstStyle/>
          <a:p>
            <a:r>
              <a:rPr lang="en-US" sz="1700" dirty="0"/>
              <a:t>Designed as a finite state machine</a:t>
            </a:r>
          </a:p>
          <a:p>
            <a:r>
              <a:rPr lang="en-US" sz="1700" dirty="0"/>
              <a:t>Faster than microprogrammed control unit</a:t>
            </a:r>
          </a:p>
          <a:p>
            <a:r>
              <a:rPr lang="en-US" sz="1700" dirty="0"/>
              <a:t>But, inflexible</a:t>
            </a:r>
          </a:p>
          <a:p>
            <a:r>
              <a:rPr lang="en-US" sz="1700" dirty="0"/>
              <a:t>3 ways of designing hardwired</a:t>
            </a:r>
          </a:p>
          <a:p>
            <a:pPr lvl="1"/>
            <a:r>
              <a:rPr lang="en-US" sz="1300" dirty="0"/>
              <a:t>State table method</a:t>
            </a:r>
          </a:p>
          <a:p>
            <a:pPr lvl="1"/>
            <a:r>
              <a:rPr lang="en-US" sz="1300" dirty="0"/>
              <a:t>Delay element method</a:t>
            </a:r>
          </a:p>
          <a:p>
            <a:pPr lvl="1"/>
            <a:r>
              <a:rPr lang="en-US" sz="1300" dirty="0"/>
              <a:t>Sequence counter method</a:t>
            </a:r>
          </a:p>
          <a:p>
            <a:r>
              <a:rPr lang="en-US" sz="1700" dirty="0"/>
              <a:t>One hardwired Method is known as Wilkes</a:t>
            </a:r>
            <a:r>
              <a:rPr lang="en-US" sz="1300" dirty="0"/>
              <a:t> Control Circuit design</a:t>
            </a:r>
          </a:p>
          <a:p>
            <a:endParaRPr lang="en-US" sz="17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A7D30CA-0C4B-1EB0-CD57-AF086833C66C}"/>
              </a:ext>
            </a:extLst>
          </p:cNvPr>
          <p:cNvPicPr>
            <a:picLocks noChangeAspect="1"/>
          </p:cNvPicPr>
          <p:nvPr/>
        </p:nvPicPr>
        <p:blipFill>
          <a:blip r:embed="rId2"/>
          <a:stretch>
            <a:fillRect/>
          </a:stretch>
        </p:blipFill>
        <p:spPr>
          <a:xfrm>
            <a:off x="4398745" y="1457471"/>
            <a:ext cx="4689909" cy="239185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55CB389B-EB2B-8045-6135-E64A6F8BCA5B}"/>
              </a:ext>
            </a:extLst>
          </p:cNvPr>
          <p:cNvPicPr>
            <a:picLocks noChangeAspect="1"/>
          </p:cNvPicPr>
          <p:nvPr/>
        </p:nvPicPr>
        <p:blipFill>
          <a:blip r:embed="rId3"/>
          <a:stretch>
            <a:fillRect/>
          </a:stretch>
        </p:blipFill>
        <p:spPr>
          <a:xfrm>
            <a:off x="5350230" y="3972930"/>
            <a:ext cx="3429003" cy="2855198"/>
          </a:xfrm>
          <a:prstGeom prst="rect">
            <a:avLst/>
          </a:prstGeom>
        </p:spPr>
      </p:pic>
    </p:spTree>
    <p:extLst>
      <p:ext uri="{BB962C8B-B14F-4D97-AF65-F5344CB8AC3E}">
        <p14:creationId xmlns:p14="http://schemas.microsoft.com/office/powerpoint/2010/main" val="393960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HARDWIRED CONTROL UN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514600"/>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304800"/>
            <a:ext cx="8839200" cy="2031325"/>
          </a:xfrm>
          <a:prstGeom prst="rect">
            <a:avLst/>
          </a:prstGeom>
          <a:noFill/>
        </p:spPr>
        <p:txBody>
          <a:bodyPr wrap="square" rtlCol="0">
            <a:spAutoFit/>
          </a:bodyPr>
          <a:lstStyle/>
          <a:p>
            <a:r>
              <a:rPr lang="en-US" dirty="0"/>
              <a:t>This slide is taken from Suman Singh, showing a 16 bit instruction with operands taking 12 bits, 3 bits assigned for opcode, and the most significant bit (15) is assigned for direct or indirect bit. The opcode input bits are connected to a decoder which can output 8 different signals, and activate one and only one of its 8 output lines.  Each line corresponds to one of the instructions in the computer's instruction set. This combined with timing signals from the clock are sent to a combinational logic unit to give final control signals.  Clock cycles are used to step through an instruction components. </a:t>
            </a:r>
          </a:p>
        </p:txBody>
      </p:sp>
    </p:spTree>
    <p:extLst>
      <p:ext uri="{BB962C8B-B14F-4D97-AF65-F5344CB8AC3E}">
        <p14:creationId xmlns:p14="http://schemas.microsoft.com/office/powerpoint/2010/main" val="19888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3982-79E0-FB8A-D77D-C7F2A903EE99}"/>
              </a:ext>
            </a:extLst>
          </p:cNvPr>
          <p:cNvSpPr>
            <a:spLocks noGrp="1"/>
          </p:cNvSpPr>
          <p:nvPr>
            <p:ph type="title"/>
          </p:nvPr>
        </p:nvSpPr>
        <p:spPr/>
        <p:txBody>
          <a:bodyPr/>
          <a:lstStyle/>
          <a:p>
            <a:r>
              <a:rPr lang="en-US" dirty="0"/>
              <a:t>Processor Design steps</a:t>
            </a:r>
          </a:p>
        </p:txBody>
      </p:sp>
      <p:sp>
        <p:nvSpPr>
          <p:cNvPr id="3" name="Content Placeholder 2">
            <a:extLst>
              <a:ext uri="{FF2B5EF4-FFF2-40B4-BE49-F238E27FC236}">
                <a16:creationId xmlns:a16="http://schemas.microsoft.com/office/drawing/2014/main" id="{222D3B9F-CF8A-B534-16EB-A8DFE9AE290C}"/>
              </a:ext>
            </a:extLst>
          </p:cNvPr>
          <p:cNvSpPr>
            <a:spLocks noGrp="1"/>
          </p:cNvSpPr>
          <p:nvPr>
            <p:ph idx="1"/>
          </p:nvPr>
        </p:nvSpPr>
        <p:spPr/>
        <p:txBody>
          <a:bodyPr>
            <a:normAutofit fontScale="92500"/>
          </a:bodyPr>
          <a:lstStyle/>
          <a:p>
            <a:r>
              <a:rPr lang="en-US" dirty="0"/>
              <a:t>1. Create Instruction set (which you did early in the semester)</a:t>
            </a:r>
          </a:p>
          <a:p>
            <a:r>
              <a:rPr lang="en-US" dirty="0"/>
              <a:t>Each instruction (ISA) will need to be transformed to Register Transfer Language (RTL)</a:t>
            </a:r>
          </a:p>
          <a:p>
            <a:r>
              <a:rPr lang="en-US" dirty="0"/>
              <a:t>Design </a:t>
            </a:r>
            <a:r>
              <a:rPr lang="en-US" dirty="0" err="1"/>
              <a:t>datapath</a:t>
            </a:r>
            <a:r>
              <a:rPr lang="en-US" dirty="0"/>
              <a:t> that support each register transfer and memory storage. Align with clocking.</a:t>
            </a:r>
          </a:p>
          <a:p>
            <a:r>
              <a:rPr lang="en-US" dirty="0"/>
              <a:t>Create a management mechanism (control unit) to coordinate activities.</a:t>
            </a:r>
          </a:p>
        </p:txBody>
      </p:sp>
    </p:spTree>
    <p:extLst>
      <p:ext uri="{BB962C8B-B14F-4D97-AF65-F5344CB8AC3E}">
        <p14:creationId xmlns:p14="http://schemas.microsoft.com/office/powerpoint/2010/main" val="114898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unit</a:t>
            </a:r>
            <a:br>
              <a:rPr lang="en-US" dirty="0"/>
            </a:br>
            <a:r>
              <a:rPr lang="en-US" sz="2000" dirty="0"/>
              <a:t>Coordinates all activities of instruction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Generates control signals based on instruction being executed</a:t>
            </a:r>
          </a:p>
          <a:p>
            <a:r>
              <a:rPr lang="en-US" dirty="0"/>
              <a:t>At the core of all computers is a control unit. The control unit provides mechanisms to procedurally step through instructions. </a:t>
            </a:r>
          </a:p>
          <a:p>
            <a:r>
              <a:rPr lang="en-US" dirty="0"/>
              <a:t>Before the invention of control unit a computer can only run one program based on wiring and output lights.</a:t>
            </a:r>
          </a:p>
          <a:p>
            <a:r>
              <a:rPr lang="en-US" dirty="0"/>
              <a:t>To run a different program wiring had to changed which took weeks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Computers</a:t>
            </a:r>
          </a:p>
        </p:txBody>
      </p:sp>
      <p:sp>
        <p:nvSpPr>
          <p:cNvPr id="3" name="Content Placeholder 2"/>
          <p:cNvSpPr>
            <a:spLocks noGrp="1"/>
          </p:cNvSpPr>
          <p:nvPr>
            <p:ph idx="1"/>
          </p:nvPr>
        </p:nvSpPr>
        <p:spPr/>
        <p:txBody>
          <a:bodyPr>
            <a:normAutofit fontScale="70000" lnSpcReduction="20000"/>
          </a:bodyPr>
          <a:lstStyle/>
          <a:p>
            <a:r>
              <a:rPr lang="en-US" dirty="0"/>
              <a:t>It is worthwhile to note that stored program concept was proposed by John von Neumann (1945 draft). The </a:t>
            </a:r>
            <a:r>
              <a:rPr lang="en-US" b="1" dirty="0"/>
              <a:t>Von Neumann architecture</a:t>
            </a:r>
            <a:r>
              <a:rPr lang="en-US" dirty="0"/>
              <a:t> uses a shared memory and bus for both data and instructions whereas the </a:t>
            </a:r>
            <a:r>
              <a:rPr lang="en-US" b="1" dirty="0"/>
              <a:t>Harvard architecture</a:t>
            </a:r>
            <a:r>
              <a:rPr lang="en-US" dirty="0"/>
              <a:t> has physically separate memories for instructions and data</a:t>
            </a:r>
          </a:p>
          <a:p>
            <a:r>
              <a:rPr lang="en-US" dirty="0"/>
              <a:t>Until then computer programming was accomplished by setting internal wires of a computer.  To change a program the wires had to be redone.</a:t>
            </a:r>
          </a:p>
          <a:p>
            <a:r>
              <a:rPr lang="en-US" dirty="0"/>
              <a:t>In stored program concept instructions can produce control signals. ENIAC, the stored program computer was introduced in 1948.</a:t>
            </a:r>
          </a:p>
          <a:p>
            <a:r>
              <a:rPr lang="en-US" dirty="0"/>
              <a:t>The point I am trying to make is that a computer can be programmed by changing wires (very tedious and most expensive) or by storing instructions in memory.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fontScale="92500" lnSpcReduction="20000"/>
          </a:bodyPr>
          <a:lstStyle/>
          <a:p>
            <a:r>
              <a:rPr lang="en-US" dirty="0"/>
              <a:t>A component within a CPU. </a:t>
            </a:r>
          </a:p>
          <a:p>
            <a:r>
              <a:rPr lang="en-US" dirty="0"/>
              <a:t>Control unit is responsible for carrying out the instructions in a given program.</a:t>
            </a:r>
          </a:p>
          <a:p>
            <a:r>
              <a:rPr lang="en-US" dirty="0"/>
              <a:t>It generates control signals required to move data and to carry out operations.</a:t>
            </a:r>
          </a:p>
          <a:p>
            <a:r>
              <a:rPr lang="en-US" dirty="0"/>
              <a:t>It has access to the general purpose registers as well as specialized registers contained in the CPU such as the PC, IR, IBR, MBR, MAR, Cache, status register, etc.  It also has access to the ALU.  We learned the operation during the first 3 weeks of this course.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pic>
        <p:nvPicPr>
          <p:cNvPr id="4" name="Content Placeholder 3" descr="f4.pd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6852" b="23148"/>
          <a:stretch/>
        </p:blipFill>
        <p:spPr>
          <a:xfrm>
            <a:off x="1074665" y="1600200"/>
            <a:ext cx="6994669" cy="4525963"/>
          </a:xfrm>
          <a:prstGeom prst="rect">
            <a:avLst/>
          </a:prstGeom>
        </p:spPr>
      </p:pic>
    </p:spTree>
    <p:extLst>
      <p:ext uri="{BB962C8B-B14F-4D97-AF65-F5344CB8AC3E}">
        <p14:creationId xmlns:p14="http://schemas.microsoft.com/office/powerpoint/2010/main" val="90450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Recap</a:t>
            </a:r>
          </a:p>
        </p:txBody>
      </p:sp>
      <p:sp>
        <p:nvSpPr>
          <p:cNvPr id="3" name="Content Placeholder 2"/>
          <p:cNvSpPr>
            <a:spLocks noGrp="1"/>
          </p:cNvSpPr>
          <p:nvPr>
            <p:ph idx="1"/>
          </p:nvPr>
        </p:nvSpPr>
        <p:spPr/>
        <p:txBody>
          <a:bodyPr>
            <a:normAutofit fontScale="77500" lnSpcReduction="20000"/>
          </a:bodyPr>
          <a:lstStyle/>
          <a:p>
            <a:r>
              <a:rPr lang="en-US" dirty="0"/>
              <a:t>PC</a:t>
            </a:r>
            <a:r>
              <a:rPr lang="en-US" baseline="0" dirty="0"/>
              <a:t> contains the address of the next instruction to be executed.</a:t>
            </a:r>
          </a:p>
          <a:p>
            <a:r>
              <a:rPr lang="en-US" baseline="0" dirty="0"/>
              <a:t>Contents of the PC is copied to MAR and the control unit issued proper control signals to read the RAM memory.  </a:t>
            </a:r>
          </a:p>
          <a:p>
            <a:r>
              <a:rPr lang="en-US" baseline="0" dirty="0"/>
              <a:t>The memory places its contents onto the data bus which is connected to MBR</a:t>
            </a:r>
          </a:p>
          <a:p>
            <a:r>
              <a:rPr lang="en-US" baseline="0" dirty="0"/>
              <a:t>Word from MBR is moved to IR and additional instructions fetched are moved to IBR.</a:t>
            </a:r>
          </a:p>
          <a:p>
            <a:r>
              <a:rPr lang="en-US" baseline="0" dirty="0"/>
              <a:t>Binary instruction is made into fields based on the type of instruction thus decoded.</a:t>
            </a:r>
          </a:p>
          <a:p>
            <a:r>
              <a:rPr lang="en-US" dirty="0"/>
              <a:t>Based on the decoded fields, different signals are produced by the control unit and placed on the </a:t>
            </a:r>
            <a:r>
              <a:rPr lang="en-US" dirty="0" err="1"/>
              <a:t>datapath</a:t>
            </a:r>
            <a:r>
              <a:rPr lang="en-US" dirty="0"/>
              <a:t> at the appropriate clock cycle.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designs</a:t>
            </a:r>
            <a:r>
              <a:rPr lang="en-US" baseline="0" dirty="0"/>
              <a:t> of control unit</a:t>
            </a:r>
            <a:endParaRPr lang="en-US" dirty="0"/>
          </a:p>
        </p:txBody>
      </p:sp>
      <p:sp>
        <p:nvSpPr>
          <p:cNvPr id="3" name="Content Placeholder 2"/>
          <p:cNvSpPr>
            <a:spLocks noGrp="1"/>
          </p:cNvSpPr>
          <p:nvPr>
            <p:ph idx="1"/>
          </p:nvPr>
        </p:nvSpPr>
        <p:spPr/>
        <p:txBody>
          <a:bodyPr/>
          <a:lstStyle/>
          <a:p>
            <a:r>
              <a:rPr lang="en-US" dirty="0"/>
              <a:t>Hardwired (combinational circuits)</a:t>
            </a:r>
          </a:p>
          <a:p>
            <a:pPr lvl="1"/>
            <a:r>
              <a:rPr lang="en-US" dirty="0"/>
              <a:t>Inflexible, but fast.  good for RISC</a:t>
            </a:r>
          </a:p>
          <a:p>
            <a:pPr lvl="0"/>
            <a:r>
              <a:rPr lang="en-US" dirty="0"/>
              <a:t>Microprogrammed</a:t>
            </a:r>
            <a:r>
              <a:rPr lang="en-US" baseline="0" dirty="0"/>
              <a:t> (software</a:t>
            </a:r>
            <a:r>
              <a:rPr lang="en-US" dirty="0"/>
              <a:t> controlled) Good for CISC</a:t>
            </a:r>
          </a:p>
          <a:p>
            <a:pPr lvl="1"/>
            <a:r>
              <a:rPr lang="en-US" baseline="0" dirty="0"/>
              <a:t>Very</a:t>
            </a:r>
            <a:r>
              <a:rPr lang="en-US" dirty="0"/>
              <a:t> flexible.  Program can easily be changed</a:t>
            </a:r>
          </a:p>
          <a:p>
            <a:pPr lvl="1"/>
            <a:r>
              <a:rPr lang="en-US" baseline="0" dirty="0"/>
              <a:t>Can add or delete to instruction set</a:t>
            </a:r>
          </a:p>
          <a:p>
            <a:pPr lvl="1"/>
            <a:r>
              <a:rPr lang="en-US" dirty="0"/>
              <a:t>Since each line of code needs to be executed to generate code it is slower</a:t>
            </a:r>
          </a:p>
        </p:txBody>
      </p:sp>
    </p:spTree>
    <p:extLst>
      <p:ext uri="{BB962C8B-B14F-4D97-AF65-F5344CB8AC3E}">
        <p14:creationId xmlns:p14="http://schemas.microsoft.com/office/powerpoint/2010/main" val="247733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4800" y="-216353"/>
            <a:ext cx="6858000" cy="7111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37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TotalTime>
  <Words>1046</Words>
  <Application>Microsoft Office PowerPoint</Application>
  <PresentationFormat>On-screen Show (4:3)</PresentationFormat>
  <Paragraphs>81</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Control Unit We will review the entire course in this lecture</vt:lpstr>
      <vt:lpstr>Processor Design steps</vt:lpstr>
      <vt:lpstr>Control unit Coordinates all activities of instruction execution</vt:lpstr>
      <vt:lpstr>Early Computers</vt:lpstr>
      <vt:lpstr>Control Unit</vt:lpstr>
      <vt:lpstr>Control Unit</vt:lpstr>
      <vt:lpstr>Brief Recap</vt:lpstr>
      <vt:lpstr>Two designs of control unit</vt:lpstr>
      <vt:lpstr>PowerPoint Presentation</vt:lpstr>
      <vt:lpstr>Micro operations Instruction from IR goes to CMAR which is broken down to many micro instructions. See Wilkes Control Unit.  All microinstruction routines are kept in Control Unit ROM memory</vt:lpstr>
      <vt:lpstr>PowerPoint Presentation</vt:lpstr>
      <vt:lpstr>Control signals </vt:lpstr>
      <vt:lpstr>Clock cycle</vt:lpstr>
      <vt:lpstr>Add R1, R1, R2</vt:lpstr>
      <vt:lpstr>PowerPoint Presentation</vt:lpstr>
      <vt:lpstr>Operation add t1,t1,t2 I placed the sequence of control signals in []</vt:lpstr>
      <vt:lpstr>Hardwired Control Unit</vt:lpstr>
      <vt:lpstr>PowerPoint Presentation</vt:lpstr>
    </vt:vector>
  </TitlesOfParts>
  <Company>UTPA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Unit</dc:title>
  <dc:creator>john</dc:creator>
  <cp:lastModifiedBy>John Abraham</cp:lastModifiedBy>
  <cp:revision>31</cp:revision>
  <dcterms:created xsi:type="dcterms:W3CDTF">2021-04-21T00:45:32Z</dcterms:created>
  <dcterms:modified xsi:type="dcterms:W3CDTF">2022-12-01T19:54:48Z</dcterms:modified>
</cp:coreProperties>
</file>