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03" r:id="rId3"/>
    <p:sldId id="305" r:id="rId4"/>
    <p:sldId id="307" r:id="rId5"/>
    <p:sldId id="257" r:id="rId6"/>
    <p:sldId id="301" r:id="rId7"/>
    <p:sldId id="258" r:id="rId8"/>
    <p:sldId id="302" r:id="rId9"/>
    <p:sldId id="288" r:id="rId10"/>
    <p:sldId id="259" r:id="rId11"/>
    <p:sldId id="260"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2" autoAdjust="0"/>
    <p:restoredTop sz="86385" autoAdjust="0"/>
  </p:normalViewPr>
  <p:slideViewPr>
    <p:cSldViewPr snapToGrid="0">
      <p:cViewPr varScale="1">
        <p:scale>
          <a:sx n="78" d="100"/>
          <a:sy n="78" d="100"/>
        </p:scale>
        <p:origin x="-62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77087-2D3B-4651-BA94-FD0BE83734B5}" type="datetimeFigureOut">
              <a:rPr lang="en-US" smtClean="0"/>
              <a:pPr/>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AC138-F0DB-4C77-93E8-060269E18C88}" type="slidenum">
              <a:rPr lang="en-US" smtClean="0"/>
              <a:pPr/>
              <a:t>‹#›</a:t>
            </a:fld>
            <a:endParaRPr lang="en-US"/>
          </a:p>
        </p:txBody>
      </p:sp>
    </p:spTree>
    <p:extLst>
      <p:ext uri="{BB962C8B-B14F-4D97-AF65-F5344CB8AC3E}">
        <p14:creationId xmlns:p14="http://schemas.microsoft.com/office/powerpoint/2010/main" xmlns="" val="2618488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Rectangle 2">
            <a:extLst>
              <a:ext uri="{FF2B5EF4-FFF2-40B4-BE49-F238E27FC236}">
                <a16:creationId xmlns:a16="http://schemas.microsoft.com/office/drawing/2014/main" xmlns="" id="{08D85A74-1AE8-4C04-BA94-332CFF52787E}"/>
              </a:ext>
            </a:extLst>
          </p:cNvPr>
          <p:cNvSpPr>
            <a:spLocks noGrp="1" noRot="1" noChangeAspect="1" noChangeArrowheads="1" noTextEdit="1"/>
          </p:cNvSpPr>
          <p:nvPr>
            <p:ph type="sldImg"/>
          </p:nvPr>
        </p:nvSpPr>
        <p:spPr/>
      </p:sp>
      <p:sp>
        <p:nvSpPr>
          <p:cNvPr id="1243139" name="Rectangle 3">
            <a:extLst>
              <a:ext uri="{FF2B5EF4-FFF2-40B4-BE49-F238E27FC236}">
                <a16:creationId xmlns:a16="http://schemas.microsoft.com/office/drawing/2014/main" xmlns="" id="{07F03732-8163-43EA-A44F-49C4BD6E87AF}"/>
              </a:ext>
            </a:extLst>
          </p:cNvPr>
          <p:cNvSpPr>
            <a:spLocks noGrp="1" noChangeArrowheads="1"/>
          </p:cNvSpPr>
          <p:nvPr>
            <p:ph type="body" idx="1"/>
          </p:nvPr>
        </p:nvSpPr>
        <p:spPr>
          <a:ln/>
        </p:spPr>
        <p:txBody>
          <a:bodyPr/>
          <a:lstStyle/>
          <a:p>
            <a:pPr marL="209550" indent="-209550"/>
            <a:r>
              <a:rPr lang="en-US" altLang="en-US"/>
              <a:t>Note two exceptions to right-to-left flow</a:t>
            </a:r>
          </a:p>
          <a:p>
            <a:pPr marL="209550" indent="-209550">
              <a:buFontTx/>
              <a:buAutoNum type="arabicPeriod"/>
            </a:pPr>
            <a:r>
              <a:rPr lang="en-US" altLang="en-US"/>
              <a:t>WB that writes the result back into the register file in the middle of the datapath</a:t>
            </a:r>
          </a:p>
          <a:p>
            <a:pPr marL="209550" indent="-209550">
              <a:buFontTx/>
              <a:buAutoNum type="arabicPeriod"/>
            </a:pPr>
            <a:r>
              <a:rPr lang="en-US" altLang="en-US"/>
              <a:t>Selection of the next value of the PC, one input comes from the calculated branch address from the MEM stage</a:t>
            </a:r>
          </a:p>
          <a:p>
            <a:pPr marL="209550" indent="-209550"/>
            <a:endParaRPr lang="en-US" altLang="en-US"/>
          </a:p>
          <a:p>
            <a:pPr marL="209550" indent="-209550"/>
            <a:r>
              <a:rPr lang="en-US" altLang="en-US"/>
              <a:t>Only later instructions in the pipeline can be influenced by these two REVERSE data movements.</a:t>
            </a:r>
          </a:p>
          <a:p>
            <a:pPr marL="209550" indent="-209550"/>
            <a:r>
              <a:rPr lang="en-US" altLang="en-US"/>
              <a:t>The first one (WB to ID) leads to data hazards.</a:t>
            </a:r>
          </a:p>
          <a:p>
            <a:pPr marL="209550" indent="-209550"/>
            <a:r>
              <a:rPr lang="en-US" altLang="en-US"/>
              <a:t>The second one (MEM to IF) leads to control hazards.</a:t>
            </a:r>
          </a:p>
          <a:p>
            <a:pPr marL="209550" indent="-209550"/>
            <a:endParaRPr lang="en-US" altLang="en-US"/>
          </a:p>
          <a:p>
            <a:pPr marL="209550" indent="-209550"/>
            <a:r>
              <a:rPr lang="en-US" altLang="en-US"/>
              <a:t>All instructions must update some state in the processor – the register file, the memory, or the PC – so separate pipeline registers are redundant to the state that is updated (not needed).</a:t>
            </a:r>
          </a:p>
          <a:p>
            <a:pPr marL="209550" indent="-209550"/>
            <a:r>
              <a:rPr lang="en-US" altLang="en-US"/>
              <a:t>PC can be thought of as a pipeline register: the one that feeds the IF stage of the pipeline.  Unlike all of the other pipeline registers, the PC is part of the visible architecture state – its content must be saved when an exception occurs (the contents of the other pipe registers are discarded).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4AC138-F0DB-4C77-93E8-060269E18C88}" type="slidenum">
              <a:rPr lang="en-US" smtClean="0"/>
              <a:pPr/>
              <a:t>12</a:t>
            </a:fld>
            <a:endParaRPr lang="en-US"/>
          </a:p>
        </p:txBody>
      </p:sp>
    </p:spTree>
    <p:extLst>
      <p:ext uri="{BB962C8B-B14F-4D97-AF65-F5344CB8AC3E}">
        <p14:creationId xmlns:p14="http://schemas.microsoft.com/office/powerpoint/2010/main" xmlns="" val="146654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C17B6-5DC6-4E8C-AE68-38A986258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C6B7753-58D2-4716-973F-D9CF2D56C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E6A6DF0-22BB-40B5-8622-226CBC89A4F3}"/>
              </a:ext>
            </a:extLst>
          </p:cNvPr>
          <p:cNvSpPr>
            <a:spLocks noGrp="1"/>
          </p:cNvSpPr>
          <p:nvPr>
            <p:ph type="dt" sz="half" idx="10"/>
          </p:nvPr>
        </p:nvSpPr>
        <p:spPr/>
        <p:txBody>
          <a:bodyPr/>
          <a:lstStyle/>
          <a:p>
            <a:fld id="{9CA75804-1C0C-4921-AACB-EA3C482C97D3}" type="datetimeFigureOut">
              <a:rPr lang="en-US" smtClean="0"/>
              <a:pPr/>
              <a:t>3/24/2021</a:t>
            </a:fld>
            <a:endParaRPr lang="en-US"/>
          </a:p>
        </p:txBody>
      </p:sp>
      <p:sp>
        <p:nvSpPr>
          <p:cNvPr id="5" name="Footer Placeholder 4">
            <a:extLst>
              <a:ext uri="{FF2B5EF4-FFF2-40B4-BE49-F238E27FC236}">
                <a16:creationId xmlns:a16="http://schemas.microsoft.com/office/drawing/2014/main" xmlns="" id="{80D1E76D-A683-4659-8D28-5509AB4E4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DC6991C-2316-48A8-9737-4F5AE117D022}"/>
              </a:ext>
            </a:extLst>
          </p:cNvPr>
          <p:cNvSpPr>
            <a:spLocks noGrp="1"/>
          </p:cNvSpPr>
          <p:nvPr>
            <p:ph type="sldNum" sz="quarter" idx="12"/>
          </p:nvPr>
        </p:nvSpPr>
        <p:spPr/>
        <p:txBody>
          <a:bodyPr/>
          <a:lstStyle/>
          <a:p>
            <a:fld id="{2037A5A1-719D-4117-8448-CB7332371476}" type="slidenum">
              <a:rPr lang="en-US" smtClean="0"/>
              <a:pPr/>
              <a:t>‹#›</a:t>
            </a:fld>
            <a:endParaRPr lang="en-US"/>
          </a:p>
        </p:txBody>
      </p:sp>
    </p:spTree>
    <p:extLst>
      <p:ext uri="{BB962C8B-B14F-4D97-AF65-F5344CB8AC3E}">
        <p14:creationId xmlns:p14="http://schemas.microsoft.com/office/powerpoint/2010/main" xmlns="" val="164483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6600FA-88BA-4902-B611-A40FCA1C4E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9FCF045-84C6-4A54-92BC-2B8C344D6E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313721C-C8D4-4E4F-B544-B4861E292A82}"/>
              </a:ext>
            </a:extLst>
          </p:cNvPr>
          <p:cNvSpPr>
            <a:spLocks noGrp="1"/>
          </p:cNvSpPr>
          <p:nvPr>
            <p:ph type="dt" sz="half" idx="10"/>
          </p:nvPr>
        </p:nvSpPr>
        <p:spPr/>
        <p:txBody>
          <a:bodyPr/>
          <a:lstStyle/>
          <a:p>
            <a:fld id="{9CA75804-1C0C-4921-AACB-EA3C482C97D3}" type="datetimeFigureOut">
              <a:rPr lang="en-US" smtClean="0"/>
              <a:pPr/>
              <a:t>3/24/2021</a:t>
            </a:fld>
            <a:endParaRPr lang="en-US"/>
          </a:p>
        </p:txBody>
      </p:sp>
      <p:sp>
        <p:nvSpPr>
          <p:cNvPr id="5" name="Footer Placeholder 4">
            <a:extLst>
              <a:ext uri="{FF2B5EF4-FFF2-40B4-BE49-F238E27FC236}">
                <a16:creationId xmlns:a16="http://schemas.microsoft.com/office/drawing/2014/main" xmlns="" id="{DB94F4F6-28B3-4EF2-8C72-A571A9EED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E9EA1E1-FB75-476E-BC47-789427D983A4}"/>
              </a:ext>
            </a:extLst>
          </p:cNvPr>
          <p:cNvSpPr>
            <a:spLocks noGrp="1"/>
          </p:cNvSpPr>
          <p:nvPr>
            <p:ph type="sldNum" sz="quarter" idx="12"/>
          </p:nvPr>
        </p:nvSpPr>
        <p:spPr/>
        <p:txBody>
          <a:bodyPr/>
          <a:lstStyle/>
          <a:p>
            <a:fld id="{2037A5A1-719D-4117-8448-CB7332371476}" type="slidenum">
              <a:rPr lang="en-US" smtClean="0"/>
              <a:pPr/>
              <a:t>‹#›</a:t>
            </a:fld>
            <a:endParaRPr lang="en-US"/>
          </a:p>
        </p:txBody>
      </p:sp>
    </p:spTree>
    <p:extLst>
      <p:ext uri="{BB962C8B-B14F-4D97-AF65-F5344CB8AC3E}">
        <p14:creationId xmlns:p14="http://schemas.microsoft.com/office/powerpoint/2010/main" xmlns="" val="421813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A2588EB-E61D-4A59-8B75-6BD9A87810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F973EC4-EE92-4D12-B03C-25B494E747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A8F1B8-CD14-4891-869C-E223C8D033AC}"/>
              </a:ext>
            </a:extLst>
          </p:cNvPr>
          <p:cNvSpPr>
            <a:spLocks noGrp="1"/>
          </p:cNvSpPr>
          <p:nvPr>
            <p:ph type="dt" sz="half" idx="10"/>
          </p:nvPr>
        </p:nvSpPr>
        <p:spPr/>
        <p:txBody>
          <a:bodyPr/>
          <a:lstStyle/>
          <a:p>
            <a:fld id="{9CA75804-1C0C-4921-AACB-EA3C482C97D3}" type="datetimeFigureOut">
              <a:rPr lang="en-US" smtClean="0"/>
              <a:pPr/>
              <a:t>3/24/2021</a:t>
            </a:fld>
            <a:endParaRPr lang="en-US"/>
          </a:p>
        </p:txBody>
      </p:sp>
      <p:sp>
        <p:nvSpPr>
          <p:cNvPr id="5" name="Footer Placeholder 4">
            <a:extLst>
              <a:ext uri="{FF2B5EF4-FFF2-40B4-BE49-F238E27FC236}">
                <a16:creationId xmlns:a16="http://schemas.microsoft.com/office/drawing/2014/main" xmlns="" id="{445AF0C8-4B8A-4735-A12E-3BF610716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3909F07-715F-4B61-BB0B-BFF49A0F20E4}"/>
              </a:ext>
            </a:extLst>
          </p:cNvPr>
          <p:cNvSpPr>
            <a:spLocks noGrp="1"/>
          </p:cNvSpPr>
          <p:nvPr>
            <p:ph type="sldNum" sz="quarter" idx="12"/>
          </p:nvPr>
        </p:nvSpPr>
        <p:spPr/>
        <p:txBody>
          <a:bodyPr/>
          <a:lstStyle/>
          <a:p>
            <a:fld id="{2037A5A1-719D-4117-8448-CB7332371476}" type="slidenum">
              <a:rPr lang="en-US" smtClean="0"/>
              <a:pPr/>
              <a:t>‹#›</a:t>
            </a:fld>
            <a:endParaRPr lang="en-US"/>
          </a:p>
        </p:txBody>
      </p:sp>
    </p:spTree>
    <p:extLst>
      <p:ext uri="{BB962C8B-B14F-4D97-AF65-F5344CB8AC3E}">
        <p14:creationId xmlns:p14="http://schemas.microsoft.com/office/powerpoint/2010/main" xmlns="" val="2204637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CB5EF6-B2E4-4098-A27A-EBF555772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0ECD8BD-B203-4D63-A4DE-2E4A67F4C4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6C11F8-0B3C-47FB-B554-E0D018E33CFD}"/>
              </a:ext>
            </a:extLst>
          </p:cNvPr>
          <p:cNvSpPr>
            <a:spLocks noGrp="1"/>
          </p:cNvSpPr>
          <p:nvPr>
            <p:ph type="dt" sz="half" idx="10"/>
          </p:nvPr>
        </p:nvSpPr>
        <p:spPr/>
        <p:txBody>
          <a:bodyPr/>
          <a:lstStyle/>
          <a:p>
            <a:fld id="{9CA75804-1C0C-4921-AACB-EA3C482C97D3}" type="datetimeFigureOut">
              <a:rPr lang="en-US" smtClean="0"/>
              <a:pPr/>
              <a:t>3/24/2021</a:t>
            </a:fld>
            <a:endParaRPr lang="en-US"/>
          </a:p>
        </p:txBody>
      </p:sp>
      <p:sp>
        <p:nvSpPr>
          <p:cNvPr id="5" name="Footer Placeholder 4">
            <a:extLst>
              <a:ext uri="{FF2B5EF4-FFF2-40B4-BE49-F238E27FC236}">
                <a16:creationId xmlns:a16="http://schemas.microsoft.com/office/drawing/2014/main" xmlns="" id="{EF8D00A3-E0D7-488D-89F3-FC630A960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00AAE76-691A-4FEE-A9CC-BFA7C7082707}"/>
              </a:ext>
            </a:extLst>
          </p:cNvPr>
          <p:cNvSpPr>
            <a:spLocks noGrp="1"/>
          </p:cNvSpPr>
          <p:nvPr>
            <p:ph type="sldNum" sz="quarter" idx="12"/>
          </p:nvPr>
        </p:nvSpPr>
        <p:spPr/>
        <p:txBody>
          <a:bodyPr/>
          <a:lstStyle/>
          <a:p>
            <a:fld id="{2037A5A1-719D-4117-8448-CB7332371476}" type="slidenum">
              <a:rPr lang="en-US" smtClean="0"/>
              <a:pPr/>
              <a:t>‹#›</a:t>
            </a:fld>
            <a:endParaRPr lang="en-US"/>
          </a:p>
        </p:txBody>
      </p:sp>
    </p:spTree>
    <p:extLst>
      <p:ext uri="{BB962C8B-B14F-4D97-AF65-F5344CB8AC3E}">
        <p14:creationId xmlns:p14="http://schemas.microsoft.com/office/powerpoint/2010/main" xmlns="" val="227693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0355EE-444C-46BE-81F1-4EFC9C0870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3068C4B-2F07-4E33-AC8D-69E572C4AC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64F01A0-505F-4C79-937E-D2D94053D8EC}"/>
              </a:ext>
            </a:extLst>
          </p:cNvPr>
          <p:cNvSpPr>
            <a:spLocks noGrp="1"/>
          </p:cNvSpPr>
          <p:nvPr>
            <p:ph type="dt" sz="half" idx="10"/>
          </p:nvPr>
        </p:nvSpPr>
        <p:spPr/>
        <p:txBody>
          <a:bodyPr/>
          <a:lstStyle/>
          <a:p>
            <a:fld id="{9CA75804-1C0C-4921-AACB-EA3C482C97D3}" type="datetimeFigureOut">
              <a:rPr lang="en-US" smtClean="0"/>
              <a:pPr/>
              <a:t>3/24/2021</a:t>
            </a:fld>
            <a:endParaRPr lang="en-US"/>
          </a:p>
        </p:txBody>
      </p:sp>
      <p:sp>
        <p:nvSpPr>
          <p:cNvPr id="5" name="Footer Placeholder 4">
            <a:extLst>
              <a:ext uri="{FF2B5EF4-FFF2-40B4-BE49-F238E27FC236}">
                <a16:creationId xmlns:a16="http://schemas.microsoft.com/office/drawing/2014/main" xmlns="" id="{DBAAB5A0-8FBF-40AC-9597-D98CCE250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1F0ACF4-8FDE-41D6-BA21-4C503E47F98C}"/>
              </a:ext>
            </a:extLst>
          </p:cNvPr>
          <p:cNvSpPr>
            <a:spLocks noGrp="1"/>
          </p:cNvSpPr>
          <p:nvPr>
            <p:ph type="sldNum" sz="quarter" idx="12"/>
          </p:nvPr>
        </p:nvSpPr>
        <p:spPr/>
        <p:txBody>
          <a:bodyPr/>
          <a:lstStyle/>
          <a:p>
            <a:fld id="{2037A5A1-719D-4117-8448-CB7332371476}" type="slidenum">
              <a:rPr lang="en-US" smtClean="0"/>
              <a:pPr/>
              <a:t>‹#›</a:t>
            </a:fld>
            <a:endParaRPr lang="en-US"/>
          </a:p>
        </p:txBody>
      </p:sp>
    </p:spTree>
    <p:extLst>
      <p:ext uri="{BB962C8B-B14F-4D97-AF65-F5344CB8AC3E}">
        <p14:creationId xmlns:p14="http://schemas.microsoft.com/office/powerpoint/2010/main" xmlns="" val="1943256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D59DD6-F8F4-4F88-B7F0-B76CE38767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1A98537-9C11-49CD-86F6-00D223BBA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B69402F-942B-4C70-8BE7-A8759A79C6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7B76168-8293-4320-B879-52B6BCD18B20}"/>
              </a:ext>
            </a:extLst>
          </p:cNvPr>
          <p:cNvSpPr>
            <a:spLocks noGrp="1"/>
          </p:cNvSpPr>
          <p:nvPr>
            <p:ph type="dt" sz="half" idx="10"/>
          </p:nvPr>
        </p:nvSpPr>
        <p:spPr/>
        <p:txBody>
          <a:bodyPr/>
          <a:lstStyle/>
          <a:p>
            <a:fld id="{9CA75804-1C0C-4921-AACB-EA3C482C97D3}" type="datetimeFigureOut">
              <a:rPr lang="en-US" smtClean="0"/>
              <a:pPr/>
              <a:t>3/24/2021</a:t>
            </a:fld>
            <a:endParaRPr lang="en-US"/>
          </a:p>
        </p:txBody>
      </p:sp>
      <p:sp>
        <p:nvSpPr>
          <p:cNvPr id="6" name="Footer Placeholder 5">
            <a:extLst>
              <a:ext uri="{FF2B5EF4-FFF2-40B4-BE49-F238E27FC236}">
                <a16:creationId xmlns:a16="http://schemas.microsoft.com/office/drawing/2014/main" xmlns="" id="{634DE0E1-C972-4473-808B-CB54C2217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D269AE0-B4B4-4572-B4DA-D46A026191D2}"/>
              </a:ext>
            </a:extLst>
          </p:cNvPr>
          <p:cNvSpPr>
            <a:spLocks noGrp="1"/>
          </p:cNvSpPr>
          <p:nvPr>
            <p:ph type="sldNum" sz="quarter" idx="12"/>
          </p:nvPr>
        </p:nvSpPr>
        <p:spPr/>
        <p:txBody>
          <a:bodyPr/>
          <a:lstStyle/>
          <a:p>
            <a:fld id="{2037A5A1-719D-4117-8448-CB7332371476}" type="slidenum">
              <a:rPr lang="en-US" smtClean="0"/>
              <a:pPr/>
              <a:t>‹#›</a:t>
            </a:fld>
            <a:endParaRPr lang="en-US"/>
          </a:p>
        </p:txBody>
      </p:sp>
    </p:spTree>
    <p:extLst>
      <p:ext uri="{BB962C8B-B14F-4D97-AF65-F5344CB8AC3E}">
        <p14:creationId xmlns:p14="http://schemas.microsoft.com/office/powerpoint/2010/main" xmlns="" val="3877506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9358FE-F996-486B-AA41-FC6326703E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1AC6E87-23CC-4392-A0C1-AFDF450CAD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5C7EA78-7C3D-40C8-93E4-C26C6A4B2E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92EC327-6DF5-4CCB-8983-9D70B6FF2A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D4700CA-F7B5-40D1-B3E2-54756B97BA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A92A278-30C3-4A45-8C71-DB233F00FAA6}"/>
              </a:ext>
            </a:extLst>
          </p:cNvPr>
          <p:cNvSpPr>
            <a:spLocks noGrp="1"/>
          </p:cNvSpPr>
          <p:nvPr>
            <p:ph type="dt" sz="half" idx="10"/>
          </p:nvPr>
        </p:nvSpPr>
        <p:spPr/>
        <p:txBody>
          <a:bodyPr/>
          <a:lstStyle/>
          <a:p>
            <a:fld id="{9CA75804-1C0C-4921-AACB-EA3C482C97D3}" type="datetimeFigureOut">
              <a:rPr lang="en-US" smtClean="0"/>
              <a:pPr/>
              <a:t>3/24/2021</a:t>
            </a:fld>
            <a:endParaRPr lang="en-US"/>
          </a:p>
        </p:txBody>
      </p:sp>
      <p:sp>
        <p:nvSpPr>
          <p:cNvPr id="8" name="Footer Placeholder 7">
            <a:extLst>
              <a:ext uri="{FF2B5EF4-FFF2-40B4-BE49-F238E27FC236}">
                <a16:creationId xmlns:a16="http://schemas.microsoft.com/office/drawing/2014/main" xmlns="" id="{2B94872F-49A6-452C-AA12-923298B3A0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CCD5652-1634-412F-8E46-79DD0098C0F8}"/>
              </a:ext>
            </a:extLst>
          </p:cNvPr>
          <p:cNvSpPr>
            <a:spLocks noGrp="1"/>
          </p:cNvSpPr>
          <p:nvPr>
            <p:ph type="sldNum" sz="quarter" idx="12"/>
          </p:nvPr>
        </p:nvSpPr>
        <p:spPr/>
        <p:txBody>
          <a:bodyPr/>
          <a:lstStyle/>
          <a:p>
            <a:fld id="{2037A5A1-719D-4117-8448-CB7332371476}" type="slidenum">
              <a:rPr lang="en-US" smtClean="0"/>
              <a:pPr/>
              <a:t>‹#›</a:t>
            </a:fld>
            <a:endParaRPr lang="en-US"/>
          </a:p>
        </p:txBody>
      </p:sp>
    </p:spTree>
    <p:extLst>
      <p:ext uri="{BB962C8B-B14F-4D97-AF65-F5344CB8AC3E}">
        <p14:creationId xmlns:p14="http://schemas.microsoft.com/office/powerpoint/2010/main" xmlns="" val="306020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15B41-1EE6-42BB-B8F2-3263FCA2B4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2A78A24-3BD7-4162-ADB8-A81BEA2056C4}"/>
              </a:ext>
            </a:extLst>
          </p:cNvPr>
          <p:cNvSpPr>
            <a:spLocks noGrp="1"/>
          </p:cNvSpPr>
          <p:nvPr>
            <p:ph type="dt" sz="half" idx="10"/>
          </p:nvPr>
        </p:nvSpPr>
        <p:spPr/>
        <p:txBody>
          <a:bodyPr/>
          <a:lstStyle/>
          <a:p>
            <a:fld id="{9CA75804-1C0C-4921-AACB-EA3C482C97D3}" type="datetimeFigureOut">
              <a:rPr lang="en-US" smtClean="0"/>
              <a:pPr/>
              <a:t>3/24/2021</a:t>
            </a:fld>
            <a:endParaRPr lang="en-US"/>
          </a:p>
        </p:txBody>
      </p:sp>
      <p:sp>
        <p:nvSpPr>
          <p:cNvPr id="4" name="Footer Placeholder 3">
            <a:extLst>
              <a:ext uri="{FF2B5EF4-FFF2-40B4-BE49-F238E27FC236}">
                <a16:creationId xmlns:a16="http://schemas.microsoft.com/office/drawing/2014/main" xmlns="" id="{5CF1EF5A-4542-422B-B585-21BE43B9B9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E9A8E6C-D195-44F1-A870-1FE9FA19B741}"/>
              </a:ext>
            </a:extLst>
          </p:cNvPr>
          <p:cNvSpPr>
            <a:spLocks noGrp="1"/>
          </p:cNvSpPr>
          <p:nvPr>
            <p:ph type="sldNum" sz="quarter" idx="12"/>
          </p:nvPr>
        </p:nvSpPr>
        <p:spPr/>
        <p:txBody>
          <a:bodyPr/>
          <a:lstStyle/>
          <a:p>
            <a:fld id="{2037A5A1-719D-4117-8448-CB7332371476}" type="slidenum">
              <a:rPr lang="en-US" smtClean="0"/>
              <a:pPr/>
              <a:t>‹#›</a:t>
            </a:fld>
            <a:endParaRPr lang="en-US"/>
          </a:p>
        </p:txBody>
      </p:sp>
    </p:spTree>
    <p:extLst>
      <p:ext uri="{BB962C8B-B14F-4D97-AF65-F5344CB8AC3E}">
        <p14:creationId xmlns:p14="http://schemas.microsoft.com/office/powerpoint/2010/main" xmlns="" val="2381285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5FDA2F5-84EA-45D2-BC5A-215D482281FF}"/>
              </a:ext>
            </a:extLst>
          </p:cNvPr>
          <p:cNvSpPr>
            <a:spLocks noGrp="1"/>
          </p:cNvSpPr>
          <p:nvPr>
            <p:ph type="dt" sz="half" idx="10"/>
          </p:nvPr>
        </p:nvSpPr>
        <p:spPr/>
        <p:txBody>
          <a:bodyPr/>
          <a:lstStyle/>
          <a:p>
            <a:fld id="{9CA75804-1C0C-4921-AACB-EA3C482C97D3}" type="datetimeFigureOut">
              <a:rPr lang="en-US" smtClean="0"/>
              <a:pPr/>
              <a:t>3/24/2021</a:t>
            </a:fld>
            <a:endParaRPr lang="en-US"/>
          </a:p>
        </p:txBody>
      </p:sp>
      <p:sp>
        <p:nvSpPr>
          <p:cNvPr id="3" name="Footer Placeholder 2">
            <a:extLst>
              <a:ext uri="{FF2B5EF4-FFF2-40B4-BE49-F238E27FC236}">
                <a16:creationId xmlns:a16="http://schemas.microsoft.com/office/drawing/2014/main" xmlns="" id="{BF09F959-CE0E-44F4-9F06-60B614E08B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6D287C6-C244-4829-9D6E-13D8E1F8853F}"/>
              </a:ext>
            </a:extLst>
          </p:cNvPr>
          <p:cNvSpPr>
            <a:spLocks noGrp="1"/>
          </p:cNvSpPr>
          <p:nvPr>
            <p:ph type="sldNum" sz="quarter" idx="12"/>
          </p:nvPr>
        </p:nvSpPr>
        <p:spPr/>
        <p:txBody>
          <a:bodyPr/>
          <a:lstStyle/>
          <a:p>
            <a:fld id="{2037A5A1-719D-4117-8448-CB7332371476}" type="slidenum">
              <a:rPr lang="en-US" smtClean="0"/>
              <a:pPr/>
              <a:t>‹#›</a:t>
            </a:fld>
            <a:endParaRPr lang="en-US"/>
          </a:p>
        </p:txBody>
      </p:sp>
    </p:spTree>
    <p:extLst>
      <p:ext uri="{BB962C8B-B14F-4D97-AF65-F5344CB8AC3E}">
        <p14:creationId xmlns:p14="http://schemas.microsoft.com/office/powerpoint/2010/main" xmlns="" val="148506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5AE2D-CB24-43EF-97ED-CD56C0B60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9E43DE5-01CE-4973-ADC6-A0E6A42F6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CB68762-67C9-4564-A7A4-C2D655AE4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F015FC0-5052-46FC-9030-C50E2E42E644}"/>
              </a:ext>
            </a:extLst>
          </p:cNvPr>
          <p:cNvSpPr>
            <a:spLocks noGrp="1"/>
          </p:cNvSpPr>
          <p:nvPr>
            <p:ph type="dt" sz="half" idx="10"/>
          </p:nvPr>
        </p:nvSpPr>
        <p:spPr/>
        <p:txBody>
          <a:bodyPr/>
          <a:lstStyle/>
          <a:p>
            <a:fld id="{9CA75804-1C0C-4921-AACB-EA3C482C97D3}" type="datetimeFigureOut">
              <a:rPr lang="en-US" smtClean="0"/>
              <a:pPr/>
              <a:t>3/24/2021</a:t>
            </a:fld>
            <a:endParaRPr lang="en-US"/>
          </a:p>
        </p:txBody>
      </p:sp>
      <p:sp>
        <p:nvSpPr>
          <p:cNvPr id="6" name="Footer Placeholder 5">
            <a:extLst>
              <a:ext uri="{FF2B5EF4-FFF2-40B4-BE49-F238E27FC236}">
                <a16:creationId xmlns:a16="http://schemas.microsoft.com/office/drawing/2014/main" xmlns="" id="{0A298DFE-0E25-4D1B-A1CA-E367B0ECA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FD173F9-15E2-4AA3-AB5B-DDB8F82C246C}"/>
              </a:ext>
            </a:extLst>
          </p:cNvPr>
          <p:cNvSpPr>
            <a:spLocks noGrp="1"/>
          </p:cNvSpPr>
          <p:nvPr>
            <p:ph type="sldNum" sz="quarter" idx="12"/>
          </p:nvPr>
        </p:nvSpPr>
        <p:spPr/>
        <p:txBody>
          <a:bodyPr/>
          <a:lstStyle/>
          <a:p>
            <a:fld id="{2037A5A1-719D-4117-8448-CB7332371476}" type="slidenum">
              <a:rPr lang="en-US" smtClean="0"/>
              <a:pPr/>
              <a:t>‹#›</a:t>
            </a:fld>
            <a:endParaRPr lang="en-US"/>
          </a:p>
        </p:txBody>
      </p:sp>
    </p:spTree>
    <p:extLst>
      <p:ext uri="{BB962C8B-B14F-4D97-AF65-F5344CB8AC3E}">
        <p14:creationId xmlns:p14="http://schemas.microsoft.com/office/powerpoint/2010/main" xmlns="" val="272017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747FC-2BCC-4E10-AB89-D52BA6A31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C050A07-4140-4BEF-81A3-E8637AF5D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65A2862-8D6D-4838-AC4F-292B5D463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3B5CD8E-86A8-4E29-8686-0BE3F923FDA5}"/>
              </a:ext>
            </a:extLst>
          </p:cNvPr>
          <p:cNvSpPr>
            <a:spLocks noGrp="1"/>
          </p:cNvSpPr>
          <p:nvPr>
            <p:ph type="dt" sz="half" idx="10"/>
          </p:nvPr>
        </p:nvSpPr>
        <p:spPr/>
        <p:txBody>
          <a:bodyPr/>
          <a:lstStyle/>
          <a:p>
            <a:fld id="{9CA75804-1C0C-4921-AACB-EA3C482C97D3}" type="datetimeFigureOut">
              <a:rPr lang="en-US" smtClean="0"/>
              <a:pPr/>
              <a:t>3/24/2021</a:t>
            </a:fld>
            <a:endParaRPr lang="en-US"/>
          </a:p>
        </p:txBody>
      </p:sp>
      <p:sp>
        <p:nvSpPr>
          <p:cNvPr id="6" name="Footer Placeholder 5">
            <a:extLst>
              <a:ext uri="{FF2B5EF4-FFF2-40B4-BE49-F238E27FC236}">
                <a16:creationId xmlns:a16="http://schemas.microsoft.com/office/drawing/2014/main" xmlns="" id="{E4456F1E-4F0E-4FA6-A850-585897747A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16F50A8-446E-4D89-B5D6-2C5057A19ADE}"/>
              </a:ext>
            </a:extLst>
          </p:cNvPr>
          <p:cNvSpPr>
            <a:spLocks noGrp="1"/>
          </p:cNvSpPr>
          <p:nvPr>
            <p:ph type="sldNum" sz="quarter" idx="12"/>
          </p:nvPr>
        </p:nvSpPr>
        <p:spPr/>
        <p:txBody>
          <a:bodyPr/>
          <a:lstStyle/>
          <a:p>
            <a:fld id="{2037A5A1-719D-4117-8448-CB7332371476}" type="slidenum">
              <a:rPr lang="en-US" smtClean="0"/>
              <a:pPr/>
              <a:t>‹#›</a:t>
            </a:fld>
            <a:endParaRPr lang="en-US"/>
          </a:p>
        </p:txBody>
      </p:sp>
    </p:spTree>
    <p:extLst>
      <p:ext uri="{BB962C8B-B14F-4D97-AF65-F5344CB8AC3E}">
        <p14:creationId xmlns:p14="http://schemas.microsoft.com/office/powerpoint/2010/main" xmlns="" val="783084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F35B0B4-DAC5-4B1D-9E80-0CA23E33D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BDAFA7F-9458-48C1-B6EB-8BF4932BD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45E0F3-F2BC-4489-9160-A718FAB68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75804-1C0C-4921-AACB-EA3C482C97D3}" type="datetimeFigureOut">
              <a:rPr lang="en-US" smtClean="0"/>
              <a:pPr/>
              <a:t>3/24/2021</a:t>
            </a:fld>
            <a:endParaRPr lang="en-US"/>
          </a:p>
        </p:txBody>
      </p:sp>
      <p:sp>
        <p:nvSpPr>
          <p:cNvPr id="5" name="Footer Placeholder 4">
            <a:extLst>
              <a:ext uri="{FF2B5EF4-FFF2-40B4-BE49-F238E27FC236}">
                <a16:creationId xmlns:a16="http://schemas.microsoft.com/office/drawing/2014/main" xmlns="" id="{EBD06845-1667-41DF-95FC-8E95022577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82320C5-F0A7-42CD-A927-6860E6CC9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7A5A1-719D-4117-8448-CB7332371476}" type="slidenum">
              <a:rPr lang="en-US" smtClean="0"/>
              <a:pPr/>
              <a:t>‹#›</a:t>
            </a:fld>
            <a:endParaRPr lang="en-US"/>
          </a:p>
        </p:txBody>
      </p:sp>
    </p:spTree>
    <p:extLst>
      <p:ext uri="{BB962C8B-B14F-4D97-AF65-F5344CB8AC3E}">
        <p14:creationId xmlns:p14="http://schemas.microsoft.com/office/powerpoint/2010/main" xmlns="" val="1011547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9CF19-8AB7-436C-8D2B-54F51D5F7DBF}"/>
              </a:ext>
            </a:extLst>
          </p:cNvPr>
          <p:cNvSpPr>
            <a:spLocks noGrp="1"/>
          </p:cNvSpPr>
          <p:nvPr>
            <p:ph type="ctrTitle"/>
          </p:nvPr>
        </p:nvSpPr>
        <p:spPr/>
        <p:txBody>
          <a:bodyPr/>
          <a:lstStyle/>
          <a:p>
            <a:r>
              <a:rPr lang="en-US" dirty="0"/>
              <a:t>Pipelining</a:t>
            </a:r>
          </a:p>
        </p:txBody>
      </p:sp>
      <p:sp>
        <p:nvSpPr>
          <p:cNvPr id="3" name="Subtitle 2">
            <a:extLst>
              <a:ext uri="{FF2B5EF4-FFF2-40B4-BE49-F238E27FC236}">
                <a16:creationId xmlns:a16="http://schemas.microsoft.com/office/drawing/2014/main" xmlns="" id="{DE491377-2058-4B1B-A2E6-0AFF872D6373}"/>
              </a:ext>
            </a:extLst>
          </p:cNvPr>
          <p:cNvSpPr>
            <a:spLocks noGrp="1"/>
          </p:cNvSpPr>
          <p:nvPr>
            <p:ph type="subTitle" idx="1"/>
          </p:nvPr>
        </p:nvSpPr>
        <p:spPr/>
        <p:txBody>
          <a:bodyPr/>
          <a:lstStyle/>
          <a:p>
            <a:r>
              <a:rPr lang="en-US" dirty="0"/>
              <a:t>Dr. John Abraham</a:t>
            </a:r>
          </a:p>
          <a:p>
            <a:r>
              <a:rPr lang="en-US" dirty="0"/>
              <a:t>Professor</a:t>
            </a:r>
          </a:p>
          <a:p>
            <a:r>
              <a:rPr lang="en-US" dirty="0"/>
              <a:t>UTRGV</a:t>
            </a:r>
          </a:p>
        </p:txBody>
      </p:sp>
    </p:spTree>
    <p:extLst>
      <p:ext uri="{BB962C8B-B14F-4D97-AF65-F5344CB8AC3E}">
        <p14:creationId xmlns:p14="http://schemas.microsoft.com/office/powerpoint/2010/main" xmlns="" val="3095421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0F62D9-0659-4C17-8838-5BE9A830F903}"/>
              </a:ext>
            </a:extLst>
          </p:cNvPr>
          <p:cNvSpPr>
            <a:spLocks noGrp="1"/>
          </p:cNvSpPr>
          <p:nvPr>
            <p:ph type="title"/>
          </p:nvPr>
        </p:nvSpPr>
        <p:spPr/>
        <p:txBody>
          <a:bodyPr/>
          <a:lstStyle/>
          <a:p>
            <a:pPr lvl="0"/>
            <a:r>
              <a:rPr lang="en-US" dirty="0"/>
              <a:t>Five-Stage</a:t>
            </a:r>
            <a:r>
              <a:rPr lang="en-US" baseline="0" dirty="0"/>
              <a:t> Pipeline for MIPS</a:t>
            </a:r>
            <a:endParaRPr lang="en-US" dirty="0"/>
          </a:p>
        </p:txBody>
      </p:sp>
      <p:pic>
        <p:nvPicPr>
          <p:cNvPr id="4" name="Content Placeholder 3">
            <a:extLst>
              <a:ext uri="{FF2B5EF4-FFF2-40B4-BE49-F238E27FC236}">
                <a16:creationId xmlns:a16="http://schemas.microsoft.com/office/drawing/2014/main" xmlns="" id="{0895C145-8247-4768-9844-7E406F70DB68}"/>
              </a:ext>
            </a:extLst>
          </p:cNvPr>
          <p:cNvPicPr>
            <a:picLocks noGrp="1" noChangeAspect="1"/>
          </p:cNvPicPr>
          <p:nvPr>
            <p:ph idx="1"/>
          </p:nvPr>
        </p:nvPicPr>
        <p:blipFill>
          <a:blip r:embed="rId2"/>
          <a:stretch>
            <a:fillRect/>
          </a:stretch>
        </p:blipFill>
        <p:spPr>
          <a:xfrm>
            <a:off x="985837" y="1962944"/>
            <a:ext cx="10220325" cy="4076700"/>
          </a:xfrm>
          <a:prstGeom prst="rect">
            <a:avLst/>
          </a:prstGeom>
        </p:spPr>
      </p:pic>
    </p:spTree>
    <p:extLst>
      <p:ext uri="{BB962C8B-B14F-4D97-AF65-F5344CB8AC3E}">
        <p14:creationId xmlns:p14="http://schemas.microsoft.com/office/powerpoint/2010/main" xmlns="" val="2763873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5A4BB-202A-483A-8A69-8847240CA27B}"/>
              </a:ext>
            </a:extLst>
          </p:cNvPr>
          <p:cNvSpPr>
            <a:spLocks noGrp="1"/>
          </p:cNvSpPr>
          <p:nvPr>
            <p:ph type="title"/>
          </p:nvPr>
        </p:nvSpPr>
        <p:spPr/>
        <p:txBody>
          <a:bodyPr/>
          <a:lstStyle/>
          <a:p>
            <a:r>
              <a:rPr lang="en-US" dirty="0"/>
              <a:t>Speed up realized</a:t>
            </a:r>
          </a:p>
        </p:txBody>
      </p:sp>
      <p:sp>
        <p:nvSpPr>
          <p:cNvPr id="3" name="Content Placeholder 2">
            <a:extLst>
              <a:ext uri="{FF2B5EF4-FFF2-40B4-BE49-F238E27FC236}">
                <a16:creationId xmlns:a16="http://schemas.microsoft.com/office/drawing/2014/main" xmlns="" id="{B66C32D9-3BE3-49BC-8F63-FF5CFCDBF8CE}"/>
              </a:ext>
            </a:extLst>
          </p:cNvPr>
          <p:cNvSpPr>
            <a:spLocks noGrp="1"/>
          </p:cNvSpPr>
          <p:nvPr>
            <p:ph idx="1"/>
          </p:nvPr>
        </p:nvSpPr>
        <p:spPr/>
        <p:txBody>
          <a:bodyPr/>
          <a:lstStyle/>
          <a:p>
            <a:r>
              <a:rPr lang="en-US" dirty="0"/>
              <a:t>If all stages are balanced time for each instruction can be reduced by time it takes without pipelining</a:t>
            </a:r>
            <a:r>
              <a:rPr lang="en-US" baseline="0" dirty="0"/>
              <a:t> divided by the number of stages. Pipeline rate is limited by the slowest stage.</a:t>
            </a:r>
          </a:p>
          <a:p>
            <a:r>
              <a:rPr lang="en-US" baseline="0" dirty="0"/>
              <a:t>Initial filling up and final emptying of pipeline will have to be added to the time.  In a long program it would not matter much.</a:t>
            </a:r>
          </a:p>
          <a:p>
            <a:r>
              <a:rPr lang="en-US" baseline="0" dirty="0"/>
              <a:t>It follows, more the pipeline stages, the more speed up</a:t>
            </a:r>
          </a:p>
        </p:txBody>
      </p:sp>
    </p:spTree>
    <p:extLst>
      <p:ext uri="{BB962C8B-B14F-4D97-AF65-F5344CB8AC3E}">
        <p14:creationId xmlns:p14="http://schemas.microsoft.com/office/powerpoint/2010/main" xmlns="" val="320843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FCD55FC-9A28-4158-847A-6171427AD899}"/>
              </a:ext>
            </a:extLst>
          </p:cNvPr>
          <p:cNvPicPr>
            <a:picLocks noChangeAspect="1"/>
          </p:cNvPicPr>
          <p:nvPr/>
        </p:nvPicPr>
        <p:blipFill>
          <a:blip r:embed="rId3"/>
          <a:stretch>
            <a:fillRect/>
          </a:stretch>
        </p:blipFill>
        <p:spPr>
          <a:xfrm>
            <a:off x="638175" y="79057"/>
            <a:ext cx="8477250" cy="3590925"/>
          </a:xfrm>
          <a:prstGeom prst="rect">
            <a:avLst/>
          </a:prstGeom>
        </p:spPr>
      </p:pic>
      <p:pic>
        <p:nvPicPr>
          <p:cNvPr id="3" name="Picture 2">
            <a:extLst>
              <a:ext uri="{FF2B5EF4-FFF2-40B4-BE49-F238E27FC236}">
                <a16:creationId xmlns:a16="http://schemas.microsoft.com/office/drawing/2014/main" xmlns="" id="{571A7A0D-E2F8-4D02-A064-379F1392169A}"/>
              </a:ext>
            </a:extLst>
          </p:cNvPr>
          <p:cNvPicPr>
            <a:picLocks noChangeAspect="1"/>
          </p:cNvPicPr>
          <p:nvPr/>
        </p:nvPicPr>
        <p:blipFill>
          <a:blip r:embed="rId4"/>
          <a:stretch>
            <a:fillRect/>
          </a:stretch>
        </p:blipFill>
        <p:spPr>
          <a:xfrm>
            <a:off x="2371725" y="3669982"/>
            <a:ext cx="7448550" cy="2790825"/>
          </a:xfrm>
          <a:prstGeom prst="rect">
            <a:avLst/>
          </a:prstGeom>
        </p:spPr>
      </p:pic>
    </p:spTree>
    <p:extLst>
      <p:ext uri="{BB962C8B-B14F-4D97-AF65-F5344CB8AC3E}">
        <p14:creationId xmlns:p14="http://schemas.microsoft.com/office/powerpoint/2010/main" xmlns="" val="2979495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5851"/>
          </a:xfrm>
        </p:spPr>
        <p:txBody>
          <a:bodyPr>
            <a:normAutofit fontScale="90000"/>
          </a:bodyPr>
          <a:lstStyle/>
          <a:p>
            <a:r>
              <a:rPr lang="en-US" altLang="en-US" dirty="0" smtClean="0"/>
              <a:t>RISC - CISC</a:t>
            </a:r>
            <a:endParaRPr lang="en-US" dirty="0"/>
          </a:p>
        </p:txBody>
      </p:sp>
      <p:sp>
        <p:nvSpPr>
          <p:cNvPr id="3" name="Content Placeholder 2"/>
          <p:cNvSpPr>
            <a:spLocks noGrp="1"/>
          </p:cNvSpPr>
          <p:nvPr>
            <p:ph idx="1"/>
          </p:nvPr>
        </p:nvSpPr>
        <p:spPr>
          <a:xfrm>
            <a:off x="0" y="865632"/>
            <a:ext cx="12192000" cy="5992368"/>
          </a:xfrm>
        </p:spPr>
        <p:txBody>
          <a:bodyPr>
            <a:normAutofit/>
          </a:bodyPr>
          <a:lstStyle/>
          <a:p>
            <a:pPr lvl="1"/>
            <a:r>
              <a:rPr lang="en-US" altLang="en-US" dirty="0" smtClean="0"/>
              <a:t>RISC - reduced instruction set </a:t>
            </a:r>
            <a:r>
              <a:rPr lang="en-US" altLang="en-US" dirty="0" smtClean="0"/>
              <a:t>computers.  The </a:t>
            </a:r>
            <a:r>
              <a:rPr lang="en-US" altLang="en-US" dirty="0" smtClean="0"/>
              <a:t>idea is that a simpler approach to an architecture will be faster than a complex </a:t>
            </a:r>
            <a:r>
              <a:rPr lang="en-US" altLang="en-US" dirty="0" smtClean="0"/>
              <a:t>architecture. Back </a:t>
            </a:r>
            <a:r>
              <a:rPr lang="en-US" altLang="en-US" dirty="0" smtClean="0"/>
              <a:t>to basics movement (started in the 1980s) to create simpler ISAs</a:t>
            </a:r>
          </a:p>
          <a:p>
            <a:r>
              <a:rPr lang="en-US" altLang="en-US" dirty="0" smtClean="0"/>
              <a:t>RISC computers have most of these properties</a:t>
            </a:r>
          </a:p>
          <a:p>
            <a:pPr lvl="1"/>
            <a:r>
              <a:rPr lang="en-US" altLang="en-US" dirty="0" smtClean="0"/>
              <a:t>Instructions are conceptually simple and uniform length</a:t>
            </a:r>
          </a:p>
          <a:p>
            <a:pPr lvl="1"/>
            <a:r>
              <a:rPr lang="en-US" altLang="en-US" dirty="0" smtClean="0"/>
              <a:t>Instructions have 1 or few formats, 1 or few addressing modes, and the ISA is orthogonal (few or no overlaps)</a:t>
            </a:r>
          </a:p>
          <a:p>
            <a:pPr lvl="1"/>
            <a:r>
              <a:rPr lang="en-US" altLang="en-US" dirty="0" smtClean="0"/>
              <a:t>load-and-store architecture</a:t>
            </a:r>
          </a:p>
          <a:p>
            <a:pPr lvl="1"/>
            <a:r>
              <a:rPr lang="en-US" altLang="en-US" dirty="0" smtClean="0"/>
              <a:t>ISA supports 2 (or few) </a:t>
            </a:r>
            <a:r>
              <a:rPr lang="en-US" altLang="en-US" dirty="0" err="1" smtClean="0"/>
              <a:t>datatypes</a:t>
            </a:r>
            <a:r>
              <a:rPr lang="en-US" altLang="en-US" dirty="0" smtClean="0"/>
              <a:t> (</a:t>
            </a:r>
            <a:r>
              <a:rPr lang="en-US" altLang="en-US" dirty="0" err="1" smtClean="0"/>
              <a:t>int</a:t>
            </a:r>
            <a:r>
              <a:rPr lang="en-US" altLang="en-US" dirty="0" smtClean="0"/>
              <a:t> and float pt</a:t>
            </a:r>
            <a:r>
              <a:rPr lang="en-US" altLang="en-US" dirty="0" smtClean="0"/>
              <a:t>)</a:t>
            </a:r>
            <a:endParaRPr lang="en-US" altLang="en-US" b="1" dirty="0" smtClean="0"/>
          </a:p>
          <a:p>
            <a:r>
              <a:rPr lang="en-US" altLang="en-US" dirty="0" smtClean="0"/>
              <a:t>In favor of CISC:</a:t>
            </a:r>
          </a:p>
          <a:p>
            <a:pPr lvl="1"/>
            <a:r>
              <a:rPr lang="en-US" altLang="en-US" dirty="0" smtClean="0"/>
              <a:t>richer instruction sets improve merit of the architecture and do not increase the cost</a:t>
            </a:r>
          </a:p>
          <a:p>
            <a:pPr lvl="1"/>
            <a:r>
              <a:rPr lang="en-US" altLang="en-US" dirty="0" smtClean="0"/>
              <a:t>upward compatibility will usually result in longer and more complicated instructions</a:t>
            </a:r>
          </a:p>
          <a:p>
            <a:pPr lvl="1"/>
            <a:r>
              <a:rPr lang="en-US" altLang="en-US" dirty="0" smtClean="0"/>
              <a:t>richer instruction sets simplify compiler design</a:t>
            </a:r>
          </a:p>
          <a:p>
            <a:pPr lvl="1"/>
            <a:r>
              <a:rPr lang="en-US" altLang="en-US" dirty="0" smtClean="0"/>
              <a:t>complex instructions make cloning an architecture more difficult (which means that the architecture will be more proprietary)</a:t>
            </a:r>
          </a:p>
          <a:p>
            <a:pPr lvl="1"/>
            <a:endParaRPr lang="en-US" alt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14400" y="0"/>
            <a:ext cx="10363200" cy="1143000"/>
          </a:xfrm>
        </p:spPr>
        <p:txBody>
          <a:bodyPr/>
          <a:lstStyle/>
          <a:p>
            <a:r>
              <a:rPr lang="en-US" altLang="en-US" smtClean="0"/>
              <a:t>More comparison</a:t>
            </a:r>
          </a:p>
        </p:txBody>
      </p:sp>
      <p:sp>
        <p:nvSpPr>
          <p:cNvPr id="24579" name="Rectangle 3"/>
          <p:cNvSpPr>
            <a:spLocks noGrp="1" noChangeArrowheads="1"/>
          </p:cNvSpPr>
          <p:nvPr>
            <p:ph type="body" idx="1"/>
          </p:nvPr>
        </p:nvSpPr>
        <p:spPr>
          <a:xfrm>
            <a:off x="914400" y="914400"/>
            <a:ext cx="10363200" cy="5181600"/>
          </a:xfrm>
        </p:spPr>
        <p:txBody>
          <a:bodyPr/>
          <a:lstStyle/>
          <a:p>
            <a:r>
              <a:rPr lang="en-US" altLang="en-US" smtClean="0"/>
              <a:t>Changes in technology (such as IC memory over magnetic core, and the availability of cache) has made CISC less advantageous</a:t>
            </a:r>
          </a:p>
          <a:p>
            <a:r>
              <a:rPr lang="en-US" altLang="en-US" smtClean="0"/>
              <a:t>Compilers often do not take advantage of many of the complex instructions, opting instead for simpler instructions</a:t>
            </a:r>
          </a:p>
          <a:p>
            <a:r>
              <a:rPr lang="en-US" altLang="en-US" smtClean="0"/>
              <a:t>Most often used addressing modes are the simplest ones</a:t>
            </a:r>
          </a:p>
          <a:p>
            <a:r>
              <a:rPr lang="en-US" altLang="en-US" smtClean="0"/>
              <a:t>Load-and-store ISAs need a lot of registers to be efficient but registers are much cheaper today than in the past</a:t>
            </a:r>
          </a:p>
          <a:p>
            <a:endParaRPr lang="en-US"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smtClean="0"/>
              <a:t>ISA Complexity and Pipelining</a:t>
            </a:r>
          </a:p>
        </p:txBody>
      </p:sp>
      <p:sp>
        <p:nvSpPr>
          <p:cNvPr id="25603" name="Rectangle 3"/>
          <p:cNvSpPr>
            <a:spLocks noGrp="1" noChangeArrowheads="1"/>
          </p:cNvSpPr>
          <p:nvPr>
            <p:ph type="body" idx="1"/>
          </p:nvPr>
        </p:nvSpPr>
        <p:spPr/>
        <p:txBody>
          <a:bodyPr/>
          <a:lstStyle/>
          <a:p>
            <a:r>
              <a:rPr lang="en-US" altLang="en-US" smtClean="0"/>
              <a:t>CISC does not allow for easy pipelining:</a:t>
            </a:r>
          </a:p>
          <a:p>
            <a:pPr lvl="1"/>
            <a:r>
              <a:rPr lang="en-US" altLang="en-US" smtClean="0"/>
              <a:t>if operands in memory, then pipelining times are not the same due to operand fetch</a:t>
            </a:r>
          </a:p>
          <a:p>
            <a:pPr lvl="1"/>
            <a:r>
              <a:rPr lang="en-US" altLang="en-US" smtClean="0"/>
              <a:t>conditional branching might test some flag(s) and therefore have to wait for other executing instructions which might set or clear flags</a:t>
            </a:r>
          </a:p>
          <a:p>
            <a:r>
              <a:rPr lang="en-US" altLang="en-US" smtClean="0"/>
              <a:t>In RISC, an effort is made to develop an ISA that can take advantage of pipelining and not cause problems as mentioned above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B1345F-CBA5-46C8-89A8-668C561F799F}"/>
              </a:ext>
            </a:extLst>
          </p:cNvPr>
          <p:cNvSpPr>
            <a:spLocks noGrp="1"/>
          </p:cNvSpPr>
          <p:nvPr>
            <p:ph type="title"/>
          </p:nvPr>
        </p:nvSpPr>
        <p:spPr/>
        <p:txBody>
          <a:bodyPr/>
          <a:lstStyle/>
          <a:p>
            <a:r>
              <a:rPr lang="en-US" dirty="0"/>
              <a:t>Pipelining</a:t>
            </a:r>
            <a:r>
              <a:rPr lang="en-US" baseline="0" dirty="0"/>
              <a:t> defined</a:t>
            </a:r>
            <a:endParaRPr lang="en-US" dirty="0"/>
          </a:p>
        </p:txBody>
      </p:sp>
      <p:sp>
        <p:nvSpPr>
          <p:cNvPr id="3" name="Content Placeholder 2">
            <a:extLst>
              <a:ext uri="{FF2B5EF4-FFF2-40B4-BE49-F238E27FC236}">
                <a16:creationId xmlns:a16="http://schemas.microsoft.com/office/drawing/2014/main" xmlns="" id="{40681CE6-33DB-4A11-9B09-29BAE12C17A0}"/>
              </a:ext>
            </a:extLst>
          </p:cNvPr>
          <p:cNvSpPr>
            <a:spLocks noGrp="1"/>
          </p:cNvSpPr>
          <p:nvPr>
            <p:ph idx="1"/>
          </p:nvPr>
        </p:nvSpPr>
        <p:spPr/>
        <p:txBody>
          <a:bodyPr/>
          <a:lstStyle/>
          <a:p>
            <a:r>
              <a:rPr lang="en-US" dirty="0"/>
              <a:t>Multiple instructions are overlapped in execution</a:t>
            </a:r>
          </a:p>
          <a:p>
            <a:r>
              <a:rPr lang="en-US" dirty="0"/>
              <a:t>Divide the work of the </a:t>
            </a:r>
            <a:r>
              <a:rPr lang="en-US" dirty="0" err="1"/>
              <a:t>cpu</a:t>
            </a:r>
            <a:r>
              <a:rPr lang="en-US" dirty="0"/>
              <a:t> as equally as possible.</a:t>
            </a:r>
          </a:p>
          <a:p>
            <a:r>
              <a:rPr lang="en-US" dirty="0"/>
              <a:t>MIPS lends itself to pipelining because the only operations that affect memory are load and store and the instruction size is the same.</a:t>
            </a:r>
          </a:p>
          <a:p>
            <a:r>
              <a:rPr lang="en-US" dirty="0"/>
              <a:t>Clues</a:t>
            </a:r>
            <a:r>
              <a:rPr lang="en-US" baseline="0" dirty="0"/>
              <a:t> taken from automobile assembly line.  Person posted in each stage, must complete the work as the next one comes in. So each stage should take approximately same amount of time.</a:t>
            </a:r>
          </a:p>
        </p:txBody>
      </p:sp>
    </p:spTree>
    <p:extLst>
      <p:ext uri="{BB962C8B-B14F-4D97-AF65-F5344CB8AC3E}">
        <p14:creationId xmlns:p14="http://schemas.microsoft.com/office/powerpoint/2010/main" xmlns="" val="3204800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xmlns="" id="{38DFC90E-6148-457E-86D7-5CCBF9149324}"/>
              </a:ext>
            </a:extLst>
          </p:cNvPr>
          <p:cNvSpPr>
            <a:spLocks noGrp="1" noChangeArrowheads="1"/>
          </p:cNvSpPr>
          <p:nvPr>
            <p:ph type="title"/>
          </p:nvPr>
        </p:nvSpPr>
        <p:spPr>
          <a:xfrm>
            <a:off x="2209800" y="0"/>
            <a:ext cx="7772400" cy="1143000"/>
          </a:xfrm>
        </p:spPr>
        <p:txBody>
          <a:bodyPr/>
          <a:lstStyle/>
          <a:p>
            <a:r>
              <a:rPr lang="en-US" altLang="en-US" dirty="0"/>
              <a:t>Terminology</a:t>
            </a:r>
          </a:p>
        </p:txBody>
      </p:sp>
      <p:sp>
        <p:nvSpPr>
          <p:cNvPr id="90115" name="Rectangle 3" descr="Rectangle: Click to edit Master text styles&#10;Second level&#10;Third level&#10;Fourth level&#10;Fifth level">
            <a:extLst>
              <a:ext uri="{FF2B5EF4-FFF2-40B4-BE49-F238E27FC236}">
                <a16:creationId xmlns:a16="http://schemas.microsoft.com/office/drawing/2014/main" xmlns="" id="{85AD8777-53E9-461A-816C-8F49164339A8}"/>
              </a:ext>
            </a:extLst>
          </p:cNvPr>
          <p:cNvSpPr>
            <a:spLocks noGrp="1" noChangeArrowheads="1"/>
          </p:cNvSpPr>
          <p:nvPr>
            <p:ph type="body" idx="1"/>
          </p:nvPr>
        </p:nvSpPr>
        <p:spPr>
          <a:xfrm>
            <a:off x="1981200" y="1219200"/>
            <a:ext cx="8229600" cy="5181600"/>
          </a:xfrm>
        </p:spPr>
        <p:txBody>
          <a:bodyPr/>
          <a:lstStyle/>
          <a:p>
            <a:r>
              <a:rPr lang="en-US" altLang="en-US" dirty="0"/>
              <a:t>Pipe Stage - also a pipe segment, each step in a pipeline</a:t>
            </a:r>
          </a:p>
          <a:p>
            <a:r>
              <a:rPr lang="en-US" altLang="en-US" dirty="0"/>
              <a:t>Throughput - how often an instruction exits the pipeline</a:t>
            </a:r>
          </a:p>
          <a:p>
            <a:r>
              <a:rPr lang="en-US" altLang="en-US" dirty="0"/>
              <a:t>Machine cycle - time to move through 1 pipe stage</a:t>
            </a:r>
          </a:p>
          <a:p>
            <a:r>
              <a:rPr lang="en-US" altLang="en-US" dirty="0"/>
              <a:t>Stall - a situation in which a pipe stage requires more than 1 machine cycle to complete </a:t>
            </a:r>
          </a:p>
          <a:p>
            <a:pPr lvl="1"/>
            <a:r>
              <a:rPr lang="en-US" altLang="en-US" dirty="0"/>
              <a:t>this freezes the pipe until that stage is done  </a:t>
            </a:r>
          </a:p>
          <a:p>
            <a:r>
              <a:rPr lang="en-US" altLang="en-US" dirty="0"/>
              <a:t>Time per instruction on a pipelined computer:</a:t>
            </a:r>
          </a:p>
          <a:p>
            <a:pPr lvl="1"/>
            <a:r>
              <a:rPr lang="en-US" altLang="en-US" dirty="0"/>
              <a:t>TPI = TPI unpipelined / number of pipe stages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71DBA0-40C4-44C8-91A9-EE88E7FBF9A8}"/>
              </a:ext>
            </a:extLst>
          </p:cNvPr>
          <p:cNvSpPr>
            <a:spLocks noGrp="1"/>
          </p:cNvSpPr>
          <p:nvPr>
            <p:ph type="title"/>
          </p:nvPr>
        </p:nvSpPr>
        <p:spPr/>
        <p:txBody>
          <a:bodyPr/>
          <a:lstStyle/>
          <a:p>
            <a:r>
              <a:rPr lang="en-US" dirty="0"/>
              <a:t>MIPS</a:t>
            </a:r>
          </a:p>
        </p:txBody>
      </p:sp>
      <p:sp>
        <p:nvSpPr>
          <p:cNvPr id="3" name="Content Placeholder 2">
            <a:extLst>
              <a:ext uri="{FF2B5EF4-FFF2-40B4-BE49-F238E27FC236}">
                <a16:creationId xmlns:a16="http://schemas.microsoft.com/office/drawing/2014/main" xmlns="" id="{4DC98BD4-5798-442C-8A44-2D40E90864AB}"/>
              </a:ext>
            </a:extLst>
          </p:cNvPr>
          <p:cNvSpPr>
            <a:spLocks noGrp="1"/>
          </p:cNvSpPr>
          <p:nvPr>
            <p:ph idx="1"/>
          </p:nvPr>
        </p:nvSpPr>
        <p:spPr/>
        <p:txBody>
          <a:bodyPr>
            <a:normAutofit lnSpcReduction="10000"/>
          </a:bodyPr>
          <a:lstStyle/>
          <a:p>
            <a:r>
              <a:rPr lang="en-US" dirty="0"/>
              <a:t>32 registers</a:t>
            </a:r>
          </a:p>
          <a:p>
            <a:r>
              <a:rPr lang="en-US" dirty="0"/>
              <a:t>3 classes of instructions:</a:t>
            </a:r>
          </a:p>
          <a:p>
            <a:pPr lvl="1"/>
            <a:r>
              <a:rPr lang="en-US" dirty="0"/>
              <a:t>ALU instructions</a:t>
            </a:r>
            <a:r>
              <a:rPr lang="en-US" baseline="0" dirty="0"/>
              <a:t> </a:t>
            </a:r>
          </a:p>
          <a:p>
            <a:pPr lvl="1"/>
            <a:r>
              <a:rPr lang="en-US" baseline="0" dirty="0"/>
              <a:t>Load and store instructions</a:t>
            </a:r>
          </a:p>
          <a:p>
            <a:pPr lvl="1"/>
            <a:r>
              <a:rPr lang="en-US" baseline="0" dirty="0"/>
              <a:t>Branches and jumps</a:t>
            </a:r>
          </a:p>
          <a:p>
            <a:pPr lvl="0"/>
            <a:r>
              <a:rPr lang="en-US" dirty="0"/>
              <a:t>Implementation of one instruction takes 5 clock cycles</a:t>
            </a:r>
          </a:p>
          <a:p>
            <a:pPr lvl="1"/>
            <a:r>
              <a:rPr lang="en-US" dirty="0"/>
              <a:t>Instruction Fetch (IF)</a:t>
            </a:r>
          </a:p>
          <a:p>
            <a:pPr lvl="1"/>
            <a:r>
              <a:rPr lang="en-US" dirty="0"/>
              <a:t>Instruction Decode</a:t>
            </a:r>
            <a:r>
              <a:rPr lang="en-US" baseline="0" dirty="0"/>
              <a:t> (ID)</a:t>
            </a:r>
          </a:p>
          <a:p>
            <a:pPr lvl="1"/>
            <a:r>
              <a:rPr lang="en-US" dirty="0"/>
              <a:t>Instruction Execute (EX)</a:t>
            </a:r>
          </a:p>
          <a:p>
            <a:pPr lvl="1"/>
            <a:r>
              <a:rPr lang="en-US" dirty="0"/>
              <a:t>Memory Access (MEM) in</a:t>
            </a:r>
            <a:r>
              <a:rPr lang="en-US" baseline="0" dirty="0"/>
              <a:t> case of load/store</a:t>
            </a:r>
            <a:endParaRPr lang="en-US" dirty="0"/>
          </a:p>
          <a:p>
            <a:pPr lvl="1"/>
            <a:r>
              <a:rPr lang="en-US" dirty="0"/>
              <a:t>Write-back (WB)</a:t>
            </a:r>
          </a:p>
        </p:txBody>
      </p:sp>
    </p:spTree>
    <p:extLst>
      <p:ext uri="{BB962C8B-B14F-4D97-AF65-F5344CB8AC3E}">
        <p14:creationId xmlns:p14="http://schemas.microsoft.com/office/powerpoint/2010/main" xmlns="" val="14402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D3835-652F-4A3B-9D71-1ED0E0F402CE}"/>
              </a:ext>
            </a:extLst>
          </p:cNvPr>
          <p:cNvSpPr>
            <a:spLocks noGrp="1"/>
          </p:cNvSpPr>
          <p:nvPr>
            <p:ph type="title"/>
          </p:nvPr>
        </p:nvSpPr>
        <p:spPr/>
        <p:txBody>
          <a:bodyPr/>
          <a:lstStyle/>
          <a:p>
            <a:r>
              <a:rPr lang="en-US" dirty="0"/>
              <a:t>5</a:t>
            </a:r>
            <a:r>
              <a:rPr lang="en-US" baseline="0" dirty="0"/>
              <a:t> stages</a:t>
            </a:r>
            <a:endParaRPr lang="en-US" dirty="0"/>
          </a:p>
        </p:txBody>
      </p:sp>
      <p:sp>
        <p:nvSpPr>
          <p:cNvPr id="3" name="Content Placeholder 2">
            <a:extLst>
              <a:ext uri="{FF2B5EF4-FFF2-40B4-BE49-F238E27FC236}">
                <a16:creationId xmlns:a16="http://schemas.microsoft.com/office/drawing/2014/main" xmlns="" id="{29C19004-DDC8-46AD-903B-E77FD15A1DD8}"/>
              </a:ext>
            </a:extLst>
          </p:cNvPr>
          <p:cNvSpPr>
            <a:spLocks noGrp="1"/>
          </p:cNvSpPr>
          <p:nvPr>
            <p:ph idx="1"/>
          </p:nvPr>
        </p:nvSpPr>
        <p:spPr/>
        <p:txBody>
          <a:bodyPr>
            <a:normAutofit fontScale="92500" lnSpcReduction="10000"/>
          </a:bodyPr>
          <a:lstStyle/>
          <a:p>
            <a:r>
              <a:rPr lang="en-US" dirty="0"/>
              <a:t>IF – send the Program Counter to memory and fetch the current instruction.  Update the PC by 4 bytes (why?).</a:t>
            </a:r>
          </a:p>
          <a:p>
            <a:r>
              <a:rPr lang="en-US" dirty="0"/>
              <a:t>ID – instruction decode and register fetch. Decode the instruction and read the operand registers from the register file. Compute branch target address by adding the offset to incremented PC, this is for branching.</a:t>
            </a:r>
          </a:p>
          <a:p>
            <a:r>
              <a:rPr lang="en-US" dirty="0"/>
              <a:t>EX – Memory reference operation for data in RAM. Register-Register Operation for data in Register.  Register Immediate. One register and immediate</a:t>
            </a:r>
          </a:p>
          <a:p>
            <a:r>
              <a:rPr lang="en-US" dirty="0"/>
              <a:t>MEM.  Calculate effective address and read. If write send it to effective address.</a:t>
            </a:r>
          </a:p>
          <a:p>
            <a:r>
              <a:rPr lang="en-US" dirty="0"/>
              <a:t>WB</a:t>
            </a:r>
            <a:r>
              <a:rPr lang="en-US"/>
              <a:t>. Write </a:t>
            </a:r>
            <a:r>
              <a:rPr lang="en-US" dirty="0"/>
              <a:t>the results into register file.</a:t>
            </a:r>
          </a:p>
        </p:txBody>
      </p:sp>
    </p:spTree>
    <p:extLst>
      <p:ext uri="{BB962C8B-B14F-4D97-AF65-F5344CB8AC3E}">
        <p14:creationId xmlns:p14="http://schemas.microsoft.com/office/powerpoint/2010/main" xmlns="" val="77059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a:extLst>
              <a:ext uri="{FF2B5EF4-FFF2-40B4-BE49-F238E27FC236}">
                <a16:creationId xmlns:a16="http://schemas.microsoft.com/office/drawing/2014/main" xmlns="" id="{F4EC94E0-41C2-4543-A958-35F6B19EFC22}"/>
              </a:ext>
            </a:extLst>
          </p:cNvPr>
          <p:cNvSpPr>
            <a:spLocks noGrp="1" noChangeArrowheads="1"/>
          </p:cNvSpPr>
          <p:nvPr>
            <p:ph type="title"/>
          </p:nvPr>
        </p:nvSpPr>
        <p:spPr>
          <a:xfrm>
            <a:off x="2057400" y="304801"/>
            <a:ext cx="8229600" cy="422275"/>
          </a:xfrm>
        </p:spPr>
        <p:txBody>
          <a:bodyPr>
            <a:normAutofit fontScale="90000"/>
          </a:bodyPr>
          <a:lstStyle/>
          <a:p>
            <a:r>
              <a:rPr lang="en-US" altLang="en-US" dirty="0"/>
              <a:t>MIPS Pipeline Datapath</a:t>
            </a:r>
          </a:p>
        </p:txBody>
      </p:sp>
      <p:sp>
        <p:nvSpPr>
          <p:cNvPr id="1204331" name="Rectangle 107">
            <a:extLst>
              <a:ext uri="{FF2B5EF4-FFF2-40B4-BE49-F238E27FC236}">
                <a16:creationId xmlns:a16="http://schemas.microsoft.com/office/drawing/2014/main" xmlns="" id="{2112023B-4217-4E36-A8C3-F4F7ADD0C0E6}"/>
              </a:ext>
            </a:extLst>
          </p:cNvPr>
          <p:cNvSpPr>
            <a:spLocks noGrp="1" noChangeArrowheads="1"/>
          </p:cNvSpPr>
          <p:nvPr>
            <p:ph type="body" idx="1"/>
          </p:nvPr>
        </p:nvSpPr>
        <p:spPr>
          <a:xfrm>
            <a:off x="1981200" y="747713"/>
            <a:ext cx="7924800" cy="698500"/>
          </a:xfrm>
          <a:noFill/>
          <a:ln/>
        </p:spPr>
        <p:txBody>
          <a:bodyPr>
            <a:normAutofit lnSpcReduction="10000"/>
          </a:bodyPr>
          <a:lstStyle/>
          <a:p>
            <a:pPr lvl="1">
              <a:spcBef>
                <a:spcPct val="20000"/>
              </a:spcBef>
            </a:pPr>
            <a:r>
              <a:rPr lang="en-US" altLang="en-US" dirty="0">
                <a:solidFill>
                  <a:schemeClr val="accent2"/>
                </a:solidFill>
              </a:rPr>
              <a:t>State registers</a:t>
            </a:r>
            <a:r>
              <a:rPr lang="en-US" altLang="en-US" dirty="0"/>
              <a:t> between each pipeline stage to </a:t>
            </a:r>
            <a:r>
              <a:rPr lang="en-US" altLang="en-US" dirty="0">
                <a:solidFill>
                  <a:schemeClr val="accent1"/>
                </a:solidFill>
              </a:rPr>
              <a:t>isolate</a:t>
            </a:r>
            <a:r>
              <a:rPr lang="en-US" altLang="en-US" dirty="0"/>
              <a:t> them</a:t>
            </a:r>
          </a:p>
        </p:txBody>
      </p:sp>
      <p:grpSp>
        <p:nvGrpSpPr>
          <p:cNvPr id="1204362" name="Group 138">
            <a:extLst>
              <a:ext uri="{FF2B5EF4-FFF2-40B4-BE49-F238E27FC236}">
                <a16:creationId xmlns:a16="http://schemas.microsoft.com/office/drawing/2014/main" xmlns="" id="{CB7D65D3-3CEE-43B7-8657-86D3693C8F6F}"/>
              </a:ext>
            </a:extLst>
          </p:cNvPr>
          <p:cNvGrpSpPr>
            <a:grpSpLocks/>
          </p:cNvGrpSpPr>
          <p:nvPr/>
        </p:nvGrpSpPr>
        <p:grpSpPr bwMode="auto">
          <a:xfrm>
            <a:off x="1752600" y="1524000"/>
            <a:ext cx="8815388" cy="5062538"/>
            <a:chOff x="144" y="960"/>
            <a:chExt cx="5553" cy="3189"/>
          </a:xfrm>
        </p:grpSpPr>
        <p:grpSp>
          <p:nvGrpSpPr>
            <p:cNvPr id="1204227" name="Group 3">
              <a:extLst>
                <a:ext uri="{FF2B5EF4-FFF2-40B4-BE49-F238E27FC236}">
                  <a16:creationId xmlns:a16="http://schemas.microsoft.com/office/drawing/2014/main" xmlns="" id="{BB8D17BE-8F1E-412A-A003-DFD2F132167E}"/>
                </a:ext>
              </a:extLst>
            </p:cNvPr>
            <p:cNvGrpSpPr>
              <a:grpSpLocks/>
            </p:cNvGrpSpPr>
            <p:nvPr/>
          </p:nvGrpSpPr>
          <p:grpSpPr bwMode="auto">
            <a:xfrm>
              <a:off x="1056" y="1776"/>
              <a:ext cx="240" cy="576"/>
              <a:chOff x="1392" y="2880"/>
              <a:chExt cx="288" cy="480"/>
            </a:xfrm>
          </p:grpSpPr>
          <p:sp>
            <p:nvSpPr>
              <p:cNvPr id="1204228" name="Line 4">
                <a:extLst>
                  <a:ext uri="{FF2B5EF4-FFF2-40B4-BE49-F238E27FC236}">
                    <a16:creationId xmlns:a16="http://schemas.microsoft.com/office/drawing/2014/main" xmlns="" id="{969F2BBE-48BA-4CDA-A774-519B062DEAC0}"/>
                  </a:ext>
                </a:extLst>
              </p:cNvPr>
              <p:cNvSpPr>
                <a:spLocks noChangeShapeType="1"/>
              </p:cNvSpPr>
              <p:nvPr/>
            </p:nvSpPr>
            <p:spPr bwMode="auto">
              <a:xfrm>
                <a:off x="1392" y="3072"/>
                <a:ext cx="48"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29" name="Line 5">
                <a:extLst>
                  <a:ext uri="{FF2B5EF4-FFF2-40B4-BE49-F238E27FC236}">
                    <a16:creationId xmlns:a16="http://schemas.microsoft.com/office/drawing/2014/main" xmlns="" id="{00944781-C310-408B-87BD-E11D674734B2}"/>
                  </a:ext>
                </a:extLst>
              </p:cNvPr>
              <p:cNvSpPr>
                <a:spLocks noChangeShapeType="1"/>
              </p:cNvSpPr>
              <p:nvPr/>
            </p:nvSpPr>
            <p:spPr bwMode="auto">
              <a:xfrm flipH="1">
                <a:off x="1392" y="3120"/>
                <a:ext cx="48"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30" name="Line 6">
                <a:extLst>
                  <a:ext uri="{FF2B5EF4-FFF2-40B4-BE49-F238E27FC236}">
                    <a16:creationId xmlns:a16="http://schemas.microsoft.com/office/drawing/2014/main" xmlns="" id="{5ED93FEB-D616-4A30-B0AD-AAA770A4F257}"/>
                  </a:ext>
                </a:extLst>
              </p:cNvPr>
              <p:cNvSpPr>
                <a:spLocks noChangeShapeType="1"/>
              </p:cNvSpPr>
              <p:nvPr/>
            </p:nvSpPr>
            <p:spPr bwMode="auto">
              <a:xfrm flipV="1">
                <a:off x="1392" y="2880"/>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31" name="Line 7">
                <a:extLst>
                  <a:ext uri="{FF2B5EF4-FFF2-40B4-BE49-F238E27FC236}">
                    <a16:creationId xmlns:a16="http://schemas.microsoft.com/office/drawing/2014/main" xmlns="" id="{98E3319F-D557-40DC-8FF7-A96E9C9F49AD}"/>
                  </a:ext>
                </a:extLst>
              </p:cNvPr>
              <p:cNvSpPr>
                <a:spLocks noChangeShapeType="1"/>
              </p:cNvSpPr>
              <p:nvPr/>
            </p:nvSpPr>
            <p:spPr bwMode="auto">
              <a:xfrm flipV="1">
                <a:off x="1392" y="3168"/>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32" name="Line 8">
                <a:extLst>
                  <a:ext uri="{FF2B5EF4-FFF2-40B4-BE49-F238E27FC236}">
                    <a16:creationId xmlns:a16="http://schemas.microsoft.com/office/drawing/2014/main" xmlns="" id="{C9ADB488-5CA8-46A2-B715-FC4AE0DF1F5A}"/>
                  </a:ext>
                </a:extLst>
              </p:cNvPr>
              <p:cNvSpPr>
                <a:spLocks noChangeShapeType="1"/>
              </p:cNvSpPr>
              <p:nvPr/>
            </p:nvSpPr>
            <p:spPr bwMode="auto">
              <a:xfrm flipV="1">
                <a:off x="1392" y="3216"/>
                <a:ext cx="288"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33" name="Line 9">
                <a:extLst>
                  <a:ext uri="{FF2B5EF4-FFF2-40B4-BE49-F238E27FC236}">
                    <a16:creationId xmlns:a16="http://schemas.microsoft.com/office/drawing/2014/main" xmlns="" id="{57F425E4-A4C6-409C-8035-F05723AF4DEE}"/>
                  </a:ext>
                </a:extLst>
              </p:cNvPr>
              <p:cNvSpPr>
                <a:spLocks noChangeShapeType="1"/>
              </p:cNvSpPr>
              <p:nvPr/>
            </p:nvSpPr>
            <p:spPr bwMode="auto">
              <a:xfrm flipV="1">
                <a:off x="1680" y="3024"/>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34" name="Line 10">
                <a:extLst>
                  <a:ext uri="{FF2B5EF4-FFF2-40B4-BE49-F238E27FC236}">
                    <a16:creationId xmlns:a16="http://schemas.microsoft.com/office/drawing/2014/main" xmlns="" id="{D064AD29-945A-49B0-BBA7-FFFC719880D2}"/>
                  </a:ext>
                </a:extLst>
              </p:cNvPr>
              <p:cNvSpPr>
                <a:spLocks noChangeShapeType="1"/>
              </p:cNvSpPr>
              <p:nvPr/>
            </p:nvSpPr>
            <p:spPr bwMode="auto">
              <a:xfrm>
                <a:off x="1392" y="2880"/>
                <a:ext cx="288"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1204235" name="Rectangle 11">
              <a:extLst>
                <a:ext uri="{FF2B5EF4-FFF2-40B4-BE49-F238E27FC236}">
                  <a16:creationId xmlns:a16="http://schemas.microsoft.com/office/drawing/2014/main" xmlns="" id="{DE601692-F991-4B7E-919A-97E08D6C40DE}"/>
                </a:ext>
              </a:extLst>
            </p:cNvPr>
            <p:cNvSpPr>
              <a:spLocks noChangeArrowheads="1"/>
            </p:cNvSpPr>
            <p:nvPr/>
          </p:nvSpPr>
          <p:spPr bwMode="auto">
            <a:xfrm>
              <a:off x="624" y="2400"/>
              <a:ext cx="816" cy="91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04236" name="Rectangle 12">
              <a:extLst>
                <a:ext uri="{FF2B5EF4-FFF2-40B4-BE49-F238E27FC236}">
                  <a16:creationId xmlns:a16="http://schemas.microsoft.com/office/drawing/2014/main" xmlns="" id="{70B48CE7-4781-4868-8A77-0ACC90490C95}"/>
                </a:ext>
              </a:extLst>
            </p:cNvPr>
            <p:cNvSpPr>
              <a:spLocks noChangeArrowheads="1"/>
            </p:cNvSpPr>
            <p:nvPr/>
          </p:nvSpPr>
          <p:spPr bwMode="auto">
            <a:xfrm>
              <a:off x="336" y="2640"/>
              <a:ext cx="96" cy="528"/>
            </a:xfrm>
            <a:prstGeom prst="rect">
              <a:avLst/>
            </a:prstGeom>
            <a:noFill/>
            <a:ln w="127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04237" name="Line 13">
              <a:extLst>
                <a:ext uri="{FF2B5EF4-FFF2-40B4-BE49-F238E27FC236}">
                  <a16:creationId xmlns:a16="http://schemas.microsoft.com/office/drawing/2014/main" xmlns="" id="{42095AC3-7274-48A1-972D-E5E0341875C7}"/>
                </a:ext>
              </a:extLst>
            </p:cNvPr>
            <p:cNvSpPr>
              <a:spLocks noChangeShapeType="1"/>
            </p:cNvSpPr>
            <p:nvPr/>
          </p:nvSpPr>
          <p:spPr bwMode="auto">
            <a:xfrm>
              <a:off x="432" y="2880"/>
              <a:ext cx="1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38" name="Line 14">
              <a:extLst>
                <a:ext uri="{FF2B5EF4-FFF2-40B4-BE49-F238E27FC236}">
                  <a16:creationId xmlns:a16="http://schemas.microsoft.com/office/drawing/2014/main" xmlns="" id="{171D404D-33DB-44BF-8DBB-7A47BAC51143}"/>
                </a:ext>
              </a:extLst>
            </p:cNvPr>
            <p:cNvSpPr>
              <a:spLocks noChangeShapeType="1"/>
            </p:cNvSpPr>
            <p:nvPr/>
          </p:nvSpPr>
          <p:spPr bwMode="auto">
            <a:xfrm>
              <a:off x="480" y="1872"/>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39" name="Line 15">
              <a:extLst>
                <a:ext uri="{FF2B5EF4-FFF2-40B4-BE49-F238E27FC236}">
                  <a16:creationId xmlns:a16="http://schemas.microsoft.com/office/drawing/2014/main" xmlns="" id="{E77A089C-AE6F-473B-9CB4-03C719B528DB}"/>
                </a:ext>
              </a:extLst>
            </p:cNvPr>
            <p:cNvSpPr>
              <a:spLocks noChangeShapeType="1"/>
            </p:cNvSpPr>
            <p:nvPr/>
          </p:nvSpPr>
          <p:spPr bwMode="auto">
            <a:xfrm>
              <a:off x="816" y="2256"/>
              <a:ext cx="24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40" name="Text Box 16">
              <a:extLst>
                <a:ext uri="{FF2B5EF4-FFF2-40B4-BE49-F238E27FC236}">
                  <a16:creationId xmlns:a16="http://schemas.microsoft.com/office/drawing/2014/main" xmlns="" id="{39CC48C8-5CEC-400D-96D2-4C6C2A69AFAC}"/>
                </a:ext>
              </a:extLst>
            </p:cNvPr>
            <p:cNvSpPr txBox="1">
              <a:spLocks noChangeArrowheads="1"/>
            </p:cNvSpPr>
            <p:nvPr/>
          </p:nvSpPr>
          <p:spPr bwMode="auto">
            <a:xfrm>
              <a:off x="576" y="2736"/>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a:t>Read</a:t>
              </a:r>
            </a:p>
            <a:p>
              <a:r>
                <a:rPr lang="en-US" altLang="en-US" sz="1200"/>
                <a:t>Address</a:t>
              </a:r>
            </a:p>
          </p:txBody>
        </p:sp>
        <p:sp>
          <p:nvSpPr>
            <p:cNvPr id="1204241" name="Text Box 17">
              <a:extLst>
                <a:ext uri="{FF2B5EF4-FFF2-40B4-BE49-F238E27FC236}">
                  <a16:creationId xmlns:a16="http://schemas.microsoft.com/office/drawing/2014/main" xmlns="" id="{B2B721B7-3025-4503-BC79-8C835889810F}"/>
                </a:ext>
              </a:extLst>
            </p:cNvPr>
            <p:cNvSpPr txBox="1">
              <a:spLocks noChangeArrowheads="1"/>
            </p:cNvSpPr>
            <p:nvPr/>
          </p:nvSpPr>
          <p:spPr bwMode="auto">
            <a:xfrm>
              <a:off x="761" y="2434"/>
              <a:ext cx="62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sz="1400" b="1"/>
                <a:t>Instruction</a:t>
              </a:r>
            </a:p>
            <a:p>
              <a:pPr algn="ctr"/>
              <a:r>
                <a:rPr lang="en-US" altLang="en-US" sz="1400" b="1"/>
                <a:t>Memory</a:t>
              </a:r>
            </a:p>
          </p:txBody>
        </p:sp>
        <p:sp>
          <p:nvSpPr>
            <p:cNvPr id="1204242" name="Text Box 18">
              <a:extLst>
                <a:ext uri="{FF2B5EF4-FFF2-40B4-BE49-F238E27FC236}">
                  <a16:creationId xmlns:a16="http://schemas.microsoft.com/office/drawing/2014/main" xmlns="" id="{48201519-5000-49E8-AC1D-4C827E460316}"/>
                </a:ext>
              </a:extLst>
            </p:cNvPr>
            <p:cNvSpPr txBox="1">
              <a:spLocks noChangeArrowheads="1"/>
            </p:cNvSpPr>
            <p:nvPr/>
          </p:nvSpPr>
          <p:spPr bwMode="auto">
            <a:xfrm>
              <a:off x="1056" y="1968"/>
              <a:ext cx="280"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b="1"/>
                <a:t>Add</a:t>
              </a:r>
            </a:p>
          </p:txBody>
        </p:sp>
        <p:sp>
          <p:nvSpPr>
            <p:cNvPr id="1204243" name="Text Box 19">
              <a:extLst>
                <a:ext uri="{FF2B5EF4-FFF2-40B4-BE49-F238E27FC236}">
                  <a16:creationId xmlns:a16="http://schemas.microsoft.com/office/drawing/2014/main" xmlns="" id="{0E0D37C5-FA38-4CFA-A50B-22ABAF645BB7}"/>
                </a:ext>
              </a:extLst>
            </p:cNvPr>
            <p:cNvSpPr txBox="1">
              <a:spLocks noChangeArrowheads="1"/>
            </p:cNvSpPr>
            <p:nvPr/>
          </p:nvSpPr>
          <p:spPr bwMode="auto">
            <a:xfrm rot="16200000">
              <a:off x="265" y="2773"/>
              <a:ext cx="219"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b="1">
                  <a:solidFill>
                    <a:schemeClr val="accent2"/>
                  </a:solidFill>
                </a:rPr>
                <a:t>PC</a:t>
              </a:r>
            </a:p>
          </p:txBody>
        </p:sp>
        <p:sp>
          <p:nvSpPr>
            <p:cNvPr id="1204244" name="Line 20">
              <a:extLst>
                <a:ext uri="{FF2B5EF4-FFF2-40B4-BE49-F238E27FC236}">
                  <a16:creationId xmlns:a16="http://schemas.microsoft.com/office/drawing/2014/main" xmlns="" id="{C54B3628-31D5-450E-9D32-A75E4E5FD871}"/>
                </a:ext>
              </a:extLst>
            </p:cNvPr>
            <p:cNvSpPr>
              <a:spLocks noChangeShapeType="1"/>
            </p:cNvSpPr>
            <p:nvPr/>
          </p:nvSpPr>
          <p:spPr bwMode="auto">
            <a:xfrm>
              <a:off x="144" y="2880"/>
              <a:ext cx="1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45" name="Text Box 21">
              <a:extLst>
                <a:ext uri="{FF2B5EF4-FFF2-40B4-BE49-F238E27FC236}">
                  <a16:creationId xmlns:a16="http://schemas.microsoft.com/office/drawing/2014/main" xmlns="" id="{20F80318-0B8F-4107-BFE3-CCE66F43179D}"/>
                </a:ext>
              </a:extLst>
            </p:cNvPr>
            <p:cNvSpPr txBox="1">
              <a:spLocks noChangeArrowheads="1"/>
            </p:cNvSpPr>
            <p:nvPr/>
          </p:nvSpPr>
          <p:spPr bwMode="auto">
            <a:xfrm>
              <a:off x="672" y="2160"/>
              <a:ext cx="16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b="1"/>
                <a:t>4</a:t>
              </a:r>
            </a:p>
          </p:txBody>
        </p:sp>
        <p:sp>
          <p:nvSpPr>
            <p:cNvPr id="1204246" name="Line 22">
              <a:extLst>
                <a:ext uri="{FF2B5EF4-FFF2-40B4-BE49-F238E27FC236}">
                  <a16:creationId xmlns:a16="http://schemas.microsoft.com/office/drawing/2014/main" xmlns="" id="{80A5E249-90FB-4AB2-AF61-B49F5C4C12AB}"/>
                </a:ext>
              </a:extLst>
            </p:cNvPr>
            <p:cNvSpPr>
              <a:spLocks noChangeShapeType="1"/>
            </p:cNvSpPr>
            <p:nvPr/>
          </p:nvSpPr>
          <p:spPr bwMode="auto">
            <a:xfrm>
              <a:off x="144" y="1344"/>
              <a:ext cx="0" cy="153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47" name="AutoShape 23">
              <a:extLst>
                <a:ext uri="{FF2B5EF4-FFF2-40B4-BE49-F238E27FC236}">
                  <a16:creationId xmlns:a16="http://schemas.microsoft.com/office/drawing/2014/main" xmlns="" id="{32CE3588-B24C-492B-A46A-2D6CF362F2A9}"/>
                </a:ext>
              </a:extLst>
            </p:cNvPr>
            <p:cNvSpPr>
              <a:spLocks noChangeArrowheads="1"/>
            </p:cNvSpPr>
            <p:nvPr/>
          </p:nvSpPr>
          <p:spPr bwMode="auto">
            <a:xfrm rot="5400000" flipH="1">
              <a:off x="528" y="1296"/>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04248" name="Line 24">
              <a:extLst>
                <a:ext uri="{FF2B5EF4-FFF2-40B4-BE49-F238E27FC236}">
                  <a16:creationId xmlns:a16="http://schemas.microsoft.com/office/drawing/2014/main" xmlns="" id="{9A48A8B5-F5F0-4201-95B5-4872991D106A}"/>
                </a:ext>
              </a:extLst>
            </p:cNvPr>
            <p:cNvSpPr>
              <a:spLocks noChangeShapeType="1"/>
            </p:cNvSpPr>
            <p:nvPr/>
          </p:nvSpPr>
          <p:spPr bwMode="auto">
            <a:xfrm flipH="1">
              <a:off x="144" y="1344"/>
              <a:ext cx="537"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49" name="Rectangle 25">
              <a:extLst>
                <a:ext uri="{FF2B5EF4-FFF2-40B4-BE49-F238E27FC236}">
                  <a16:creationId xmlns:a16="http://schemas.microsoft.com/office/drawing/2014/main" xmlns="" id="{3B18DCF1-3B16-4AC0-8D6D-37B99CC65DC6}"/>
                </a:ext>
              </a:extLst>
            </p:cNvPr>
            <p:cNvSpPr>
              <a:spLocks noChangeArrowheads="1"/>
            </p:cNvSpPr>
            <p:nvPr/>
          </p:nvSpPr>
          <p:spPr bwMode="auto">
            <a:xfrm flipH="1">
              <a:off x="729" y="1392"/>
              <a:ext cx="96" cy="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9050" tIns="26988" rIns="19050" bIns="26988"/>
            <a:lstStyle/>
            <a:p>
              <a:pPr>
                <a:spcBef>
                  <a:spcPts val="600"/>
                </a:spcBef>
                <a:spcAft>
                  <a:spcPts val="600"/>
                </a:spcAft>
              </a:pPr>
              <a:endParaRPr lang="en-US" altLang="en-US" sz="1400"/>
            </a:p>
          </p:txBody>
        </p:sp>
        <p:sp>
          <p:nvSpPr>
            <p:cNvPr id="1204250" name="Rectangle 26">
              <a:extLst>
                <a:ext uri="{FF2B5EF4-FFF2-40B4-BE49-F238E27FC236}">
                  <a16:creationId xmlns:a16="http://schemas.microsoft.com/office/drawing/2014/main" xmlns="" id="{96944D83-0639-4F0B-B82B-05CF72A01C81}"/>
                </a:ext>
              </a:extLst>
            </p:cNvPr>
            <p:cNvSpPr>
              <a:spLocks noChangeArrowheads="1"/>
            </p:cNvSpPr>
            <p:nvPr/>
          </p:nvSpPr>
          <p:spPr bwMode="auto">
            <a:xfrm flipH="1">
              <a:off x="720" y="1152"/>
              <a:ext cx="96" cy="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9050" tIns="26988" rIns="19050" bIns="26988"/>
            <a:lstStyle/>
            <a:p>
              <a:pPr>
                <a:spcBef>
                  <a:spcPts val="600"/>
                </a:spcBef>
                <a:spcAft>
                  <a:spcPts val="600"/>
                </a:spcAft>
              </a:pPr>
              <a:endParaRPr lang="en-US" altLang="en-US" sz="1400"/>
            </a:p>
          </p:txBody>
        </p:sp>
        <p:sp>
          <p:nvSpPr>
            <p:cNvPr id="1204251" name="Line 27">
              <a:extLst>
                <a:ext uri="{FF2B5EF4-FFF2-40B4-BE49-F238E27FC236}">
                  <a16:creationId xmlns:a16="http://schemas.microsoft.com/office/drawing/2014/main" xmlns="" id="{8F43AC42-04DD-47FF-B2E1-73ACE099C6CB}"/>
                </a:ext>
              </a:extLst>
            </p:cNvPr>
            <p:cNvSpPr>
              <a:spLocks noChangeShapeType="1"/>
            </p:cNvSpPr>
            <p:nvPr/>
          </p:nvSpPr>
          <p:spPr bwMode="auto">
            <a:xfrm flipH="1">
              <a:off x="816" y="1248"/>
              <a:ext cx="3312" cy="0"/>
            </a:xfrm>
            <a:prstGeom prst="line">
              <a:avLst/>
            </a:prstGeom>
            <a:noFill/>
            <a:ln w="28575">
              <a:solidFill>
                <a:srgbClr val="CC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52" name="Line 28">
              <a:extLst>
                <a:ext uri="{FF2B5EF4-FFF2-40B4-BE49-F238E27FC236}">
                  <a16:creationId xmlns:a16="http://schemas.microsoft.com/office/drawing/2014/main" xmlns="" id="{A166EA45-821E-46AF-B65A-CBAA7E7B448E}"/>
                </a:ext>
              </a:extLst>
            </p:cNvPr>
            <p:cNvSpPr>
              <a:spLocks noChangeShapeType="1"/>
            </p:cNvSpPr>
            <p:nvPr/>
          </p:nvSpPr>
          <p:spPr bwMode="auto">
            <a:xfrm flipH="1">
              <a:off x="1776" y="4032"/>
              <a:ext cx="3744" cy="0"/>
            </a:xfrm>
            <a:prstGeom prst="line">
              <a:avLst/>
            </a:prstGeom>
            <a:noFill/>
            <a:ln w="28575">
              <a:solidFill>
                <a:srgbClr val="CC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53" name="Rectangle 29">
              <a:extLst>
                <a:ext uri="{FF2B5EF4-FFF2-40B4-BE49-F238E27FC236}">
                  <a16:creationId xmlns:a16="http://schemas.microsoft.com/office/drawing/2014/main" xmlns="" id="{015516B5-1DEB-4E8F-B944-B06BF616C6D1}"/>
                </a:ext>
              </a:extLst>
            </p:cNvPr>
            <p:cNvSpPr>
              <a:spLocks noChangeArrowheads="1"/>
            </p:cNvSpPr>
            <p:nvPr/>
          </p:nvSpPr>
          <p:spPr bwMode="auto">
            <a:xfrm>
              <a:off x="1920" y="2400"/>
              <a:ext cx="816" cy="91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04254" name="Line 30">
              <a:extLst>
                <a:ext uri="{FF2B5EF4-FFF2-40B4-BE49-F238E27FC236}">
                  <a16:creationId xmlns:a16="http://schemas.microsoft.com/office/drawing/2014/main" xmlns="" id="{E7720AD0-383A-42D9-A10A-04FBC0302AB4}"/>
                </a:ext>
              </a:extLst>
            </p:cNvPr>
            <p:cNvSpPr>
              <a:spLocks noChangeShapeType="1"/>
            </p:cNvSpPr>
            <p:nvPr/>
          </p:nvSpPr>
          <p:spPr bwMode="auto">
            <a:xfrm>
              <a:off x="1440" y="2880"/>
              <a:ext cx="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55" name="Line 31">
              <a:extLst>
                <a:ext uri="{FF2B5EF4-FFF2-40B4-BE49-F238E27FC236}">
                  <a16:creationId xmlns:a16="http://schemas.microsoft.com/office/drawing/2014/main" xmlns="" id="{0949D8A3-B1C8-4D2D-821C-75DC2A548707}"/>
                </a:ext>
              </a:extLst>
            </p:cNvPr>
            <p:cNvSpPr>
              <a:spLocks noChangeShapeType="1"/>
            </p:cNvSpPr>
            <p:nvPr/>
          </p:nvSpPr>
          <p:spPr bwMode="auto">
            <a:xfrm>
              <a:off x="1728" y="2736"/>
              <a:ext cx="19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56" name="Text Box 32">
              <a:extLst>
                <a:ext uri="{FF2B5EF4-FFF2-40B4-BE49-F238E27FC236}">
                  <a16:creationId xmlns:a16="http://schemas.microsoft.com/office/drawing/2014/main" xmlns="" id="{4EA7C7E4-5298-4414-9C44-0F0E6D9677FB}"/>
                </a:ext>
              </a:extLst>
            </p:cNvPr>
            <p:cNvSpPr txBox="1">
              <a:spLocks noChangeArrowheads="1"/>
            </p:cNvSpPr>
            <p:nvPr/>
          </p:nvSpPr>
          <p:spPr bwMode="auto">
            <a:xfrm>
              <a:off x="1872" y="3120"/>
              <a:ext cx="540"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a:t>Write Data</a:t>
              </a:r>
            </a:p>
          </p:txBody>
        </p:sp>
        <p:sp>
          <p:nvSpPr>
            <p:cNvPr id="1204257" name="Text Box 33">
              <a:extLst>
                <a:ext uri="{FF2B5EF4-FFF2-40B4-BE49-F238E27FC236}">
                  <a16:creationId xmlns:a16="http://schemas.microsoft.com/office/drawing/2014/main" xmlns="" id="{58C07CF9-40BB-4C08-8D17-D093F077178E}"/>
                </a:ext>
              </a:extLst>
            </p:cNvPr>
            <p:cNvSpPr txBox="1">
              <a:spLocks noChangeArrowheads="1"/>
            </p:cNvSpPr>
            <p:nvPr/>
          </p:nvSpPr>
          <p:spPr bwMode="auto">
            <a:xfrm>
              <a:off x="1872" y="2400"/>
              <a:ext cx="597"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a:t>Read Addr 1</a:t>
              </a:r>
            </a:p>
          </p:txBody>
        </p:sp>
        <p:sp>
          <p:nvSpPr>
            <p:cNvPr id="1204258" name="Text Box 34">
              <a:extLst>
                <a:ext uri="{FF2B5EF4-FFF2-40B4-BE49-F238E27FC236}">
                  <a16:creationId xmlns:a16="http://schemas.microsoft.com/office/drawing/2014/main" xmlns="" id="{DC745105-0BCA-4290-83AE-835284642A3E}"/>
                </a:ext>
              </a:extLst>
            </p:cNvPr>
            <p:cNvSpPr txBox="1">
              <a:spLocks noChangeArrowheads="1"/>
            </p:cNvSpPr>
            <p:nvPr/>
          </p:nvSpPr>
          <p:spPr bwMode="auto">
            <a:xfrm>
              <a:off x="1872" y="2640"/>
              <a:ext cx="597"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a:t>Read Addr 2</a:t>
              </a:r>
            </a:p>
          </p:txBody>
        </p:sp>
        <p:sp>
          <p:nvSpPr>
            <p:cNvPr id="1204259" name="Text Box 35">
              <a:extLst>
                <a:ext uri="{FF2B5EF4-FFF2-40B4-BE49-F238E27FC236}">
                  <a16:creationId xmlns:a16="http://schemas.microsoft.com/office/drawing/2014/main" xmlns="" id="{9B5F6958-72F8-425C-B682-A1BD9FEBB7F8}"/>
                </a:ext>
              </a:extLst>
            </p:cNvPr>
            <p:cNvSpPr txBox="1">
              <a:spLocks noChangeArrowheads="1"/>
            </p:cNvSpPr>
            <p:nvPr/>
          </p:nvSpPr>
          <p:spPr bwMode="auto">
            <a:xfrm>
              <a:off x="1872" y="2880"/>
              <a:ext cx="56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a:t>Write Addr</a:t>
              </a:r>
            </a:p>
          </p:txBody>
        </p:sp>
        <p:sp>
          <p:nvSpPr>
            <p:cNvPr id="1204260" name="Text Box 36">
              <a:extLst>
                <a:ext uri="{FF2B5EF4-FFF2-40B4-BE49-F238E27FC236}">
                  <a16:creationId xmlns:a16="http://schemas.microsoft.com/office/drawing/2014/main" xmlns="" id="{E88690D3-94A5-439B-84D9-27604E99D358}"/>
                </a:ext>
              </a:extLst>
            </p:cNvPr>
            <p:cNvSpPr txBox="1">
              <a:spLocks noChangeArrowheads="1"/>
            </p:cNvSpPr>
            <p:nvPr/>
          </p:nvSpPr>
          <p:spPr bwMode="auto">
            <a:xfrm>
              <a:off x="1954" y="2496"/>
              <a:ext cx="496" cy="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sz="1400" b="1"/>
                <a:t>Register</a:t>
              </a:r>
            </a:p>
            <a:p>
              <a:pPr algn="ctr"/>
              <a:endParaRPr lang="en-US" altLang="en-US" sz="1400" b="1"/>
            </a:p>
            <a:p>
              <a:pPr algn="ctr"/>
              <a:r>
                <a:rPr lang="en-US" altLang="en-US" sz="1400" b="1"/>
                <a:t>File</a:t>
              </a:r>
            </a:p>
          </p:txBody>
        </p:sp>
        <p:sp>
          <p:nvSpPr>
            <p:cNvPr id="1204261" name="Text Box 37">
              <a:extLst>
                <a:ext uri="{FF2B5EF4-FFF2-40B4-BE49-F238E27FC236}">
                  <a16:creationId xmlns:a16="http://schemas.microsoft.com/office/drawing/2014/main" xmlns="" id="{671DFBDA-F224-482D-9D2D-C938991BF3A1}"/>
                </a:ext>
              </a:extLst>
            </p:cNvPr>
            <p:cNvSpPr txBox="1">
              <a:spLocks noChangeArrowheads="1"/>
            </p:cNvSpPr>
            <p:nvPr/>
          </p:nvSpPr>
          <p:spPr bwMode="auto">
            <a:xfrm>
              <a:off x="2384" y="2496"/>
              <a:ext cx="39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sz="1200"/>
                <a:t>Read</a:t>
              </a:r>
            </a:p>
            <a:p>
              <a:pPr algn="r"/>
              <a:r>
                <a:rPr lang="en-US" altLang="en-US" sz="1200"/>
                <a:t> Data 1</a:t>
              </a:r>
            </a:p>
          </p:txBody>
        </p:sp>
        <p:sp>
          <p:nvSpPr>
            <p:cNvPr id="1204262" name="Text Box 38">
              <a:extLst>
                <a:ext uri="{FF2B5EF4-FFF2-40B4-BE49-F238E27FC236}">
                  <a16:creationId xmlns:a16="http://schemas.microsoft.com/office/drawing/2014/main" xmlns="" id="{FFE86E88-8578-42D2-8614-C9AF48A5D812}"/>
                </a:ext>
              </a:extLst>
            </p:cNvPr>
            <p:cNvSpPr txBox="1">
              <a:spLocks noChangeArrowheads="1"/>
            </p:cNvSpPr>
            <p:nvPr/>
          </p:nvSpPr>
          <p:spPr bwMode="auto">
            <a:xfrm>
              <a:off x="2384" y="2928"/>
              <a:ext cx="39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sz="1200"/>
                <a:t>Read</a:t>
              </a:r>
            </a:p>
            <a:p>
              <a:pPr algn="r"/>
              <a:r>
                <a:rPr lang="en-US" altLang="en-US" sz="1200"/>
                <a:t> Data 2</a:t>
              </a:r>
            </a:p>
          </p:txBody>
        </p:sp>
        <p:sp>
          <p:nvSpPr>
            <p:cNvPr id="1204263" name="Line 39">
              <a:extLst>
                <a:ext uri="{FF2B5EF4-FFF2-40B4-BE49-F238E27FC236}">
                  <a16:creationId xmlns:a16="http://schemas.microsoft.com/office/drawing/2014/main" xmlns="" id="{A5D0C953-65C8-4AA7-824D-4AFE5A7AC569}"/>
                </a:ext>
              </a:extLst>
            </p:cNvPr>
            <p:cNvSpPr>
              <a:spLocks noChangeShapeType="1"/>
            </p:cNvSpPr>
            <p:nvPr/>
          </p:nvSpPr>
          <p:spPr bwMode="auto">
            <a:xfrm>
              <a:off x="1728" y="3648"/>
              <a:ext cx="24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64" name="Line 40">
              <a:extLst>
                <a:ext uri="{FF2B5EF4-FFF2-40B4-BE49-F238E27FC236}">
                  <a16:creationId xmlns:a16="http://schemas.microsoft.com/office/drawing/2014/main" xmlns="" id="{3C31AFBA-F20E-4854-B99B-9AF4843A0B04}"/>
                </a:ext>
              </a:extLst>
            </p:cNvPr>
            <p:cNvSpPr>
              <a:spLocks noChangeShapeType="1"/>
            </p:cNvSpPr>
            <p:nvPr/>
          </p:nvSpPr>
          <p:spPr bwMode="auto">
            <a:xfrm>
              <a:off x="1776" y="3600"/>
              <a:ext cx="48" cy="9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65" name="Line 41">
              <a:extLst>
                <a:ext uri="{FF2B5EF4-FFF2-40B4-BE49-F238E27FC236}">
                  <a16:creationId xmlns:a16="http://schemas.microsoft.com/office/drawing/2014/main" xmlns="" id="{5E1F30D1-5E97-4166-881F-35D8539B3208}"/>
                </a:ext>
              </a:extLst>
            </p:cNvPr>
            <p:cNvSpPr>
              <a:spLocks noChangeShapeType="1"/>
            </p:cNvSpPr>
            <p:nvPr/>
          </p:nvSpPr>
          <p:spPr bwMode="auto">
            <a:xfrm>
              <a:off x="2544" y="3600"/>
              <a:ext cx="48" cy="9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66" name="Text Box 42">
              <a:extLst>
                <a:ext uri="{FF2B5EF4-FFF2-40B4-BE49-F238E27FC236}">
                  <a16:creationId xmlns:a16="http://schemas.microsoft.com/office/drawing/2014/main" xmlns="" id="{4AD80D69-E922-4513-8FED-69B9C820D6CA}"/>
                </a:ext>
              </a:extLst>
            </p:cNvPr>
            <p:cNvSpPr txBox="1">
              <a:spLocks noChangeArrowheads="1"/>
            </p:cNvSpPr>
            <p:nvPr/>
          </p:nvSpPr>
          <p:spPr bwMode="auto">
            <a:xfrm>
              <a:off x="1776" y="3648"/>
              <a:ext cx="222"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a:t>16</a:t>
              </a:r>
            </a:p>
          </p:txBody>
        </p:sp>
        <p:sp>
          <p:nvSpPr>
            <p:cNvPr id="1204267" name="Text Box 43">
              <a:extLst>
                <a:ext uri="{FF2B5EF4-FFF2-40B4-BE49-F238E27FC236}">
                  <a16:creationId xmlns:a16="http://schemas.microsoft.com/office/drawing/2014/main" xmlns="" id="{86C9490A-5007-4010-A6BE-420DFCE7B225}"/>
                </a:ext>
              </a:extLst>
            </p:cNvPr>
            <p:cNvSpPr txBox="1">
              <a:spLocks noChangeArrowheads="1"/>
            </p:cNvSpPr>
            <p:nvPr/>
          </p:nvSpPr>
          <p:spPr bwMode="auto">
            <a:xfrm>
              <a:off x="2544" y="3648"/>
              <a:ext cx="222"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a:t>32</a:t>
              </a:r>
            </a:p>
          </p:txBody>
        </p:sp>
        <p:sp>
          <p:nvSpPr>
            <p:cNvPr id="1204268" name="Line 44">
              <a:extLst>
                <a:ext uri="{FF2B5EF4-FFF2-40B4-BE49-F238E27FC236}">
                  <a16:creationId xmlns:a16="http://schemas.microsoft.com/office/drawing/2014/main" xmlns="" id="{B4024DF3-F47E-4430-928C-54BA0B04F9C1}"/>
                </a:ext>
              </a:extLst>
            </p:cNvPr>
            <p:cNvSpPr>
              <a:spLocks noChangeShapeType="1"/>
            </p:cNvSpPr>
            <p:nvPr/>
          </p:nvSpPr>
          <p:spPr bwMode="auto">
            <a:xfrm>
              <a:off x="1776" y="3216"/>
              <a:ext cx="160" cy="0"/>
            </a:xfrm>
            <a:prstGeom prst="line">
              <a:avLst/>
            </a:prstGeom>
            <a:noFill/>
            <a:ln w="28575">
              <a:solidFill>
                <a:srgbClr val="CC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69" name="Line 45">
              <a:extLst>
                <a:ext uri="{FF2B5EF4-FFF2-40B4-BE49-F238E27FC236}">
                  <a16:creationId xmlns:a16="http://schemas.microsoft.com/office/drawing/2014/main" xmlns="" id="{99B9EF27-B91E-4734-BAAC-80D45DF80742}"/>
                </a:ext>
              </a:extLst>
            </p:cNvPr>
            <p:cNvSpPr>
              <a:spLocks noChangeShapeType="1"/>
            </p:cNvSpPr>
            <p:nvPr/>
          </p:nvSpPr>
          <p:spPr bwMode="auto">
            <a:xfrm>
              <a:off x="3024" y="3312"/>
              <a:ext cx="0" cy="33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70" name="Line 46">
              <a:extLst>
                <a:ext uri="{FF2B5EF4-FFF2-40B4-BE49-F238E27FC236}">
                  <a16:creationId xmlns:a16="http://schemas.microsoft.com/office/drawing/2014/main" xmlns="" id="{6AAB7931-034F-43CD-AFBB-07B282A6C5E3}"/>
                </a:ext>
              </a:extLst>
            </p:cNvPr>
            <p:cNvSpPr>
              <a:spLocks noChangeShapeType="1"/>
            </p:cNvSpPr>
            <p:nvPr/>
          </p:nvSpPr>
          <p:spPr bwMode="auto">
            <a:xfrm>
              <a:off x="2736" y="3072"/>
              <a:ext cx="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71" name="Line 47">
              <a:extLst>
                <a:ext uri="{FF2B5EF4-FFF2-40B4-BE49-F238E27FC236}">
                  <a16:creationId xmlns:a16="http://schemas.microsoft.com/office/drawing/2014/main" xmlns="" id="{0E9CF704-0127-473C-94A1-D1C36575526A}"/>
                </a:ext>
              </a:extLst>
            </p:cNvPr>
            <p:cNvSpPr>
              <a:spLocks noChangeShapeType="1"/>
            </p:cNvSpPr>
            <p:nvPr/>
          </p:nvSpPr>
          <p:spPr bwMode="auto">
            <a:xfrm>
              <a:off x="1728" y="2496"/>
              <a:ext cx="0" cy="115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72" name="Line 48">
              <a:extLst>
                <a:ext uri="{FF2B5EF4-FFF2-40B4-BE49-F238E27FC236}">
                  <a16:creationId xmlns:a16="http://schemas.microsoft.com/office/drawing/2014/main" xmlns="" id="{5328F891-7A91-4C1D-AA0D-4E0671047045}"/>
                </a:ext>
              </a:extLst>
            </p:cNvPr>
            <p:cNvSpPr>
              <a:spLocks noChangeShapeType="1"/>
            </p:cNvSpPr>
            <p:nvPr/>
          </p:nvSpPr>
          <p:spPr bwMode="auto">
            <a:xfrm>
              <a:off x="1728" y="2496"/>
              <a:ext cx="19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73" name="Line 49">
              <a:extLst>
                <a:ext uri="{FF2B5EF4-FFF2-40B4-BE49-F238E27FC236}">
                  <a16:creationId xmlns:a16="http://schemas.microsoft.com/office/drawing/2014/main" xmlns="" id="{9927688F-5F38-4874-B2CE-51BA5D5E57A5}"/>
                </a:ext>
              </a:extLst>
            </p:cNvPr>
            <p:cNvSpPr>
              <a:spLocks noChangeShapeType="1"/>
            </p:cNvSpPr>
            <p:nvPr/>
          </p:nvSpPr>
          <p:spPr bwMode="auto">
            <a:xfrm>
              <a:off x="1728" y="2976"/>
              <a:ext cx="19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74" name="Line 50">
              <a:extLst>
                <a:ext uri="{FF2B5EF4-FFF2-40B4-BE49-F238E27FC236}">
                  <a16:creationId xmlns:a16="http://schemas.microsoft.com/office/drawing/2014/main" xmlns="" id="{C744883A-D527-40FB-B791-EF390C66B53E}"/>
                </a:ext>
              </a:extLst>
            </p:cNvPr>
            <p:cNvSpPr>
              <a:spLocks noChangeShapeType="1"/>
            </p:cNvSpPr>
            <p:nvPr/>
          </p:nvSpPr>
          <p:spPr bwMode="auto">
            <a:xfrm>
              <a:off x="2928" y="3072"/>
              <a:ext cx="2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75" name="Line 51">
              <a:extLst>
                <a:ext uri="{FF2B5EF4-FFF2-40B4-BE49-F238E27FC236}">
                  <a16:creationId xmlns:a16="http://schemas.microsoft.com/office/drawing/2014/main" xmlns="" id="{F9372435-D5B8-423E-BDD3-A5E8FF220E3B}"/>
                </a:ext>
              </a:extLst>
            </p:cNvPr>
            <p:cNvSpPr>
              <a:spLocks noChangeShapeType="1"/>
            </p:cNvSpPr>
            <p:nvPr/>
          </p:nvSpPr>
          <p:spPr bwMode="auto">
            <a:xfrm>
              <a:off x="3792" y="2928"/>
              <a:ext cx="11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76" name="Freeform 52">
              <a:extLst>
                <a:ext uri="{FF2B5EF4-FFF2-40B4-BE49-F238E27FC236}">
                  <a16:creationId xmlns:a16="http://schemas.microsoft.com/office/drawing/2014/main" xmlns="" id="{C353D0E9-0A0C-4040-B152-05B8661B5E0E}"/>
                </a:ext>
              </a:extLst>
            </p:cNvPr>
            <p:cNvSpPr>
              <a:spLocks/>
            </p:cNvSpPr>
            <p:nvPr/>
          </p:nvSpPr>
          <p:spPr bwMode="auto">
            <a:xfrm>
              <a:off x="3456" y="2496"/>
              <a:ext cx="336" cy="816"/>
            </a:xfrm>
            <a:custGeom>
              <a:avLst/>
              <a:gdLst>
                <a:gd name="T0" fmla="*/ 0 w 388"/>
                <a:gd name="T1" fmla="*/ 0 h 1099"/>
                <a:gd name="T2" fmla="*/ 0 w 388"/>
                <a:gd name="T3" fmla="*/ 427 h 1099"/>
                <a:gd name="T4" fmla="*/ 111 w 388"/>
                <a:gd name="T5" fmla="*/ 553 h 1099"/>
                <a:gd name="T6" fmla="*/ 0 w 388"/>
                <a:gd name="T7" fmla="*/ 671 h 1099"/>
                <a:gd name="T8" fmla="*/ 0 w 388"/>
                <a:gd name="T9" fmla="*/ 1098 h 1099"/>
                <a:gd name="T10" fmla="*/ 387 w 388"/>
                <a:gd name="T11" fmla="*/ 790 h 1099"/>
                <a:gd name="T12" fmla="*/ 387 w 388"/>
                <a:gd name="T13" fmla="*/ 308 h 1099"/>
                <a:gd name="T14" fmla="*/ 0 w 388"/>
                <a:gd name="T15" fmla="*/ 0 h 10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77" name="Rectangle 53">
              <a:extLst>
                <a:ext uri="{FF2B5EF4-FFF2-40B4-BE49-F238E27FC236}">
                  <a16:creationId xmlns:a16="http://schemas.microsoft.com/office/drawing/2014/main" xmlns="" id="{A321885B-25D9-4ED5-BA0C-900C2AB4F32C}"/>
                </a:ext>
              </a:extLst>
            </p:cNvPr>
            <p:cNvSpPr>
              <a:spLocks noChangeArrowheads="1"/>
            </p:cNvSpPr>
            <p:nvPr/>
          </p:nvSpPr>
          <p:spPr bwMode="auto">
            <a:xfrm>
              <a:off x="3520" y="2880"/>
              <a:ext cx="31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1600"/>
                </a:lnSpc>
              </a:pPr>
              <a:r>
                <a:rPr lang="en-US" altLang="en-US" sz="1200" b="1">
                  <a:solidFill>
                    <a:srgbClr val="000000"/>
                  </a:solidFill>
                  <a:latin typeface="Arial" panose="020B0604020202020204" pitchFamily="34" charset="0"/>
                </a:rPr>
                <a:t>ALU</a:t>
              </a:r>
            </a:p>
          </p:txBody>
        </p:sp>
        <p:sp>
          <p:nvSpPr>
            <p:cNvPr id="1204278" name="AutoShape 54">
              <a:extLst>
                <a:ext uri="{FF2B5EF4-FFF2-40B4-BE49-F238E27FC236}">
                  <a16:creationId xmlns:a16="http://schemas.microsoft.com/office/drawing/2014/main" xmlns="" id="{A560304F-575B-4887-A541-1DB4A4760AAD}"/>
                </a:ext>
              </a:extLst>
            </p:cNvPr>
            <p:cNvSpPr>
              <a:spLocks noChangeArrowheads="1"/>
            </p:cNvSpPr>
            <p:nvPr/>
          </p:nvSpPr>
          <p:spPr bwMode="auto">
            <a:xfrm rot="-5400000">
              <a:off x="3016" y="3096"/>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04279" name="Line 55">
              <a:extLst>
                <a:ext uri="{FF2B5EF4-FFF2-40B4-BE49-F238E27FC236}">
                  <a16:creationId xmlns:a16="http://schemas.microsoft.com/office/drawing/2014/main" xmlns="" id="{F2556699-D89F-4F3D-8651-119A6FAF1ACD}"/>
                </a:ext>
              </a:extLst>
            </p:cNvPr>
            <p:cNvSpPr>
              <a:spLocks noChangeShapeType="1"/>
            </p:cNvSpPr>
            <p:nvPr/>
          </p:nvSpPr>
          <p:spPr bwMode="auto">
            <a:xfrm>
              <a:off x="3328" y="3168"/>
              <a:ext cx="14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80" name="Rectangle 56">
              <a:extLst>
                <a:ext uri="{FF2B5EF4-FFF2-40B4-BE49-F238E27FC236}">
                  <a16:creationId xmlns:a16="http://schemas.microsoft.com/office/drawing/2014/main" xmlns="" id="{A74E99BA-BAF8-4E2E-8002-156DA4C4BBC6}"/>
                </a:ext>
              </a:extLst>
            </p:cNvPr>
            <p:cNvSpPr>
              <a:spLocks noChangeArrowheads="1"/>
            </p:cNvSpPr>
            <p:nvPr/>
          </p:nvSpPr>
          <p:spPr bwMode="auto">
            <a:xfrm>
              <a:off x="3216" y="3216"/>
              <a:ext cx="96" cy="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9050" tIns="26988" rIns="19050" bIns="26988"/>
            <a:lstStyle/>
            <a:p>
              <a:pPr>
                <a:spcBef>
                  <a:spcPts val="600"/>
                </a:spcBef>
                <a:spcAft>
                  <a:spcPts val="600"/>
                </a:spcAft>
              </a:pPr>
              <a:endParaRPr lang="en-US" altLang="en-US" sz="1400"/>
            </a:p>
          </p:txBody>
        </p:sp>
        <p:sp>
          <p:nvSpPr>
            <p:cNvPr id="1204281" name="Rectangle 57">
              <a:extLst>
                <a:ext uri="{FF2B5EF4-FFF2-40B4-BE49-F238E27FC236}">
                  <a16:creationId xmlns:a16="http://schemas.microsoft.com/office/drawing/2014/main" xmlns="" id="{4886B1EB-03D1-46F8-8AED-F0CDF2471B69}"/>
                </a:ext>
              </a:extLst>
            </p:cNvPr>
            <p:cNvSpPr>
              <a:spLocks noChangeArrowheads="1"/>
            </p:cNvSpPr>
            <p:nvPr/>
          </p:nvSpPr>
          <p:spPr bwMode="auto">
            <a:xfrm>
              <a:off x="3216" y="2976"/>
              <a:ext cx="96" cy="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9050" tIns="26988" rIns="19050" bIns="26988"/>
            <a:lstStyle/>
            <a:p>
              <a:pPr>
                <a:spcBef>
                  <a:spcPts val="600"/>
                </a:spcBef>
                <a:spcAft>
                  <a:spcPts val="600"/>
                </a:spcAft>
              </a:pPr>
              <a:endParaRPr lang="en-US" altLang="en-US" sz="1400"/>
            </a:p>
          </p:txBody>
        </p:sp>
        <p:sp>
          <p:nvSpPr>
            <p:cNvPr id="1204282" name="Line 58">
              <a:extLst>
                <a:ext uri="{FF2B5EF4-FFF2-40B4-BE49-F238E27FC236}">
                  <a16:creationId xmlns:a16="http://schemas.microsoft.com/office/drawing/2014/main" xmlns="" id="{98FF7DA6-1C28-4645-8287-E7E2E28C3A42}"/>
                </a:ext>
              </a:extLst>
            </p:cNvPr>
            <p:cNvSpPr>
              <a:spLocks noChangeShapeType="1"/>
            </p:cNvSpPr>
            <p:nvPr/>
          </p:nvSpPr>
          <p:spPr bwMode="auto">
            <a:xfrm>
              <a:off x="3024" y="3312"/>
              <a:ext cx="1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83" name="Line 59">
              <a:extLst>
                <a:ext uri="{FF2B5EF4-FFF2-40B4-BE49-F238E27FC236}">
                  <a16:creationId xmlns:a16="http://schemas.microsoft.com/office/drawing/2014/main" xmlns="" id="{1F7FCAC5-59B7-4E9B-951E-9AA7654D2B31}"/>
                </a:ext>
              </a:extLst>
            </p:cNvPr>
            <p:cNvSpPr>
              <a:spLocks noChangeShapeType="1"/>
            </p:cNvSpPr>
            <p:nvPr/>
          </p:nvSpPr>
          <p:spPr bwMode="auto">
            <a:xfrm>
              <a:off x="2928" y="2640"/>
              <a:ext cx="5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84" name="Oval 60">
              <a:extLst>
                <a:ext uri="{FF2B5EF4-FFF2-40B4-BE49-F238E27FC236}">
                  <a16:creationId xmlns:a16="http://schemas.microsoft.com/office/drawing/2014/main" xmlns="" id="{0BA69A24-FFC3-4108-985D-D0F48786522D}"/>
                </a:ext>
              </a:extLst>
            </p:cNvPr>
            <p:cNvSpPr>
              <a:spLocks noChangeArrowheads="1"/>
            </p:cNvSpPr>
            <p:nvPr/>
          </p:nvSpPr>
          <p:spPr bwMode="auto">
            <a:xfrm>
              <a:off x="3168" y="2160"/>
              <a:ext cx="288" cy="336"/>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04285" name="Rectangle 61">
              <a:extLst>
                <a:ext uri="{FF2B5EF4-FFF2-40B4-BE49-F238E27FC236}">
                  <a16:creationId xmlns:a16="http://schemas.microsoft.com/office/drawing/2014/main" xmlns="" id="{A82564DE-4658-401A-A5C2-C91BA6609B2A}"/>
                </a:ext>
              </a:extLst>
            </p:cNvPr>
            <p:cNvSpPr>
              <a:spLocks noChangeArrowheads="1"/>
            </p:cNvSpPr>
            <p:nvPr/>
          </p:nvSpPr>
          <p:spPr bwMode="auto">
            <a:xfrm>
              <a:off x="3168" y="2160"/>
              <a:ext cx="28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gn="ctr">
                <a:lnSpc>
                  <a:spcPts val="1600"/>
                </a:lnSpc>
              </a:pPr>
              <a:r>
                <a:rPr lang="en-US" altLang="en-US" sz="1200" b="1">
                  <a:solidFill>
                    <a:srgbClr val="000000"/>
                  </a:solidFill>
                  <a:latin typeface="Arial" panose="020B0604020202020204" pitchFamily="34" charset="0"/>
                </a:rPr>
                <a:t>Shift</a:t>
              </a:r>
            </a:p>
            <a:p>
              <a:pPr algn="ctr">
                <a:lnSpc>
                  <a:spcPts val="1600"/>
                </a:lnSpc>
              </a:pPr>
              <a:r>
                <a:rPr lang="en-US" altLang="en-US" sz="1200" b="1">
                  <a:solidFill>
                    <a:srgbClr val="000000"/>
                  </a:solidFill>
                  <a:latin typeface="Arial" panose="020B0604020202020204" pitchFamily="34" charset="0"/>
                </a:rPr>
                <a:t>left 2</a:t>
              </a:r>
            </a:p>
          </p:txBody>
        </p:sp>
        <p:sp>
          <p:nvSpPr>
            <p:cNvPr id="1204286" name="Line 62">
              <a:extLst>
                <a:ext uri="{FF2B5EF4-FFF2-40B4-BE49-F238E27FC236}">
                  <a16:creationId xmlns:a16="http://schemas.microsoft.com/office/drawing/2014/main" xmlns="" id="{0B528898-7785-4A2F-A451-567CF36522C7}"/>
                </a:ext>
              </a:extLst>
            </p:cNvPr>
            <p:cNvSpPr>
              <a:spLocks noChangeShapeType="1"/>
            </p:cNvSpPr>
            <p:nvPr/>
          </p:nvSpPr>
          <p:spPr bwMode="auto">
            <a:xfrm>
              <a:off x="3024" y="2352"/>
              <a:ext cx="14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1204287" name="Group 63">
              <a:extLst>
                <a:ext uri="{FF2B5EF4-FFF2-40B4-BE49-F238E27FC236}">
                  <a16:creationId xmlns:a16="http://schemas.microsoft.com/office/drawing/2014/main" xmlns="" id="{1E63AFE6-5E2E-436A-BD57-E6888DD4976E}"/>
                </a:ext>
              </a:extLst>
            </p:cNvPr>
            <p:cNvGrpSpPr>
              <a:grpSpLocks/>
            </p:cNvGrpSpPr>
            <p:nvPr/>
          </p:nvGrpSpPr>
          <p:grpSpPr bwMode="auto">
            <a:xfrm>
              <a:off x="3600" y="1920"/>
              <a:ext cx="192" cy="576"/>
              <a:chOff x="1392" y="2880"/>
              <a:chExt cx="288" cy="480"/>
            </a:xfrm>
          </p:grpSpPr>
          <p:sp>
            <p:nvSpPr>
              <p:cNvPr id="1204288" name="Line 64">
                <a:extLst>
                  <a:ext uri="{FF2B5EF4-FFF2-40B4-BE49-F238E27FC236}">
                    <a16:creationId xmlns:a16="http://schemas.microsoft.com/office/drawing/2014/main" xmlns="" id="{5B455D7E-D095-41A9-87E3-D00BB48E5C64}"/>
                  </a:ext>
                </a:extLst>
              </p:cNvPr>
              <p:cNvSpPr>
                <a:spLocks noChangeShapeType="1"/>
              </p:cNvSpPr>
              <p:nvPr/>
            </p:nvSpPr>
            <p:spPr bwMode="auto">
              <a:xfrm>
                <a:off x="1392" y="3072"/>
                <a:ext cx="48"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89" name="Line 65">
                <a:extLst>
                  <a:ext uri="{FF2B5EF4-FFF2-40B4-BE49-F238E27FC236}">
                    <a16:creationId xmlns:a16="http://schemas.microsoft.com/office/drawing/2014/main" xmlns="" id="{526EA1D3-AF6E-4D8C-AA0D-712A4D954D24}"/>
                  </a:ext>
                </a:extLst>
              </p:cNvPr>
              <p:cNvSpPr>
                <a:spLocks noChangeShapeType="1"/>
              </p:cNvSpPr>
              <p:nvPr/>
            </p:nvSpPr>
            <p:spPr bwMode="auto">
              <a:xfrm flipH="1">
                <a:off x="1392" y="3120"/>
                <a:ext cx="48"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90" name="Line 66">
                <a:extLst>
                  <a:ext uri="{FF2B5EF4-FFF2-40B4-BE49-F238E27FC236}">
                    <a16:creationId xmlns:a16="http://schemas.microsoft.com/office/drawing/2014/main" xmlns="" id="{16C5A117-08D1-410F-BA47-5BE71F605662}"/>
                  </a:ext>
                </a:extLst>
              </p:cNvPr>
              <p:cNvSpPr>
                <a:spLocks noChangeShapeType="1"/>
              </p:cNvSpPr>
              <p:nvPr/>
            </p:nvSpPr>
            <p:spPr bwMode="auto">
              <a:xfrm flipV="1">
                <a:off x="1392" y="2880"/>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91" name="Line 67">
                <a:extLst>
                  <a:ext uri="{FF2B5EF4-FFF2-40B4-BE49-F238E27FC236}">
                    <a16:creationId xmlns:a16="http://schemas.microsoft.com/office/drawing/2014/main" xmlns="" id="{8F64B781-637F-4B0A-8C1A-9338074C1845}"/>
                  </a:ext>
                </a:extLst>
              </p:cNvPr>
              <p:cNvSpPr>
                <a:spLocks noChangeShapeType="1"/>
              </p:cNvSpPr>
              <p:nvPr/>
            </p:nvSpPr>
            <p:spPr bwMode="auto">
              <a:xfrm flipV="1">
                <a:off x="1392" y="3168"/>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92" name="Line 68">
                <a:extLst>
                  <a:ext uri="{FF2B5EF4-FFF2-40B4-BE49-F238E27FC236}">
                    <a16:creationId xmlns:a16="http://schemas.microsoft.com/office/drawing/2014/main" xmlns="" id="{562ED96B-F54D-4846-BA87-232E088EC9DF}"/>
                  </a:ext>
                </a:extLst>
              </p:cNvPr>
              <p:cNvSpPr>
                <a:spLocks noChangeShapeType="1"/>
              </p:cNvSpPr>
              <p:nvPr/>
            </p:nvSpPr>
            <p:spPr bwMode="auto">
              <a:xfrm flipV="1">
                <a:off x="1392" y="3216"/>
                <a:ext cx="288"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93" name="Line 69">
                <a:extLst>
                  <a:ext uri="{FF2B5EF4-FFF2-40B4-BE49-F238E27FC236}">
                    <a16:creationId xmlns:a16="http://schemas.microsoft.com/office/drawing/2014/main" xmlns="" id="{DF4D14F9-C36C-4F75-9245-32F8D94550FF}"/>
                  </a:ext>
                </a:extLst>
              </p:cNvPr>
              <p:cNvSpPr>
                <a:spLocks noChangeShapeType="1"/>
              </p:cNvSpPr>
              <p:nvPr/>
            </p:nvSpPr>
            <p:spPr bwMode="auto">
              <a:xfrm flipV="1">
                <a:off x="1680" y="3024"/>
                <a:ext cx="0"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94" name="Line 70">
                <a:extLst>
                  <a:ext uri="{FF2B5EF4-FFF2-40B4-BE49-F238E27FC236}">
                    <a16:creationId xmlns:a16="http://schemas.microsoft.com/office/drawing/2014/main" xmlns="" id="{ECA1502A-0496-4FE1-80B3-482D98799058}"/>
                  </a:ext>
                </a:extLst>
              </p:cNvPr>
              <p:cNvSpPr>
                <a:spLocks noChangeShapeType="1"/>
              </p:cNvSpPr>
              <p:nvPr/>
            </p:nvSpPr>
            <p:spPr bwMode="auto">
              <a:xfrm>
                <a:off x="1392" y="2880"/>
                <a:ext cx="288"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1204295" name="Text Box 71">
              <a:extLst>
                <a:ext uri="{FF2B5EF4-FFF2-40B4-BE49-F238E27FC236}">
                  <a16:creationId xmlns:a16="http://schemas.microsoft.com/office/drawing/2014/main" xmlns="" id="{328645C7-5D0B-4E1D-A68F-B431F5D521AE}"/>
                </a:ext>
              </a:extLst>
            </p:cNvPr>
            <p:cNvSpPr txBox="1">
              <a:spLocks noChangeArrowheads="1"/>
            </p:cNvSpPr>
            <p:nvPr/>
          </p:nvSpPr>
          <p:spPr bwMode="auto">
            <a:xfrm>
              <a:off x="3552" y="2112"/>
              <a:ext cx="280"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b="1"/>
                <a:t>Add</a:t>
              </a:r>
            </a:p>
          </p:txBody>
        </p:sp>
        <p:sp>
          <p:nvSpPr>
            <p:cNvPr id="1204296" name="Line 72">
              <a:extLst>
                <a:ext uri="{FF2B5EF4-FFF2-40B4-BE49-F238E27FC236}">
                  <a16:creationId xmlns:a16="http://schemas.microsoft.com/office/drawing/2014/main" xmlns="" id="{290D318F-6088-4420-A18C-C8504DFE3CE8}"/>
                </a:ext>
              </a:extLst>
            </p:cNvPr>
            <p:cNvSpPr>
              <a:spLocks noChangeShapeType="1"/>
            </p:cNvSpPr>
            <p:nvPr/>
          </p:nvSpPr>
          <p:spPr bwMode="auto">
            <a:xfrm>
              <a:off x="3447" y="2352"/>
              <a:ext cx="14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97" name="Rectangle 73">
              <a:extLst>
                <a:ext uri="{FF2B5EF4-FFF2-40B4-BE49-F238E27FC236}">
                  <a16:creationId xmlns:a16="http://schemas.microsoft.com/office/drawing/2014/main" xmlns="" id="{62B91E96-A112-449A-889A-74B54F95B145}"/>
                </a:ext>
              </a:extLst>
            </p:cNvPr>
            <p:cNvSpPr>
              <a:spLocks noChangeArrowheads="1"/>
            </p:cNvSpPr>
            <p:nvPr/>
          </p:nvSpPr>
          <p:spPr bwMode="auto">
            <a:xfrm>
              <a:off x="4128" y="2448"/>
              <a:ext cx="816" cy="91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04298" name="Line 74">
              <a:extLst>
                <a:ext uri="{FF2B5EF4-FFF2-40B4-BE49-F238E27FC236}">
                  <a16:creationId xmlns:a16="http://schemas.microsoft.com/office/drawing/2014/main" xmlns="" id="{680E4B83-75F9-422C-8D0E-F435BF1BF911}"/>
                </a:ext>
              </a:extLst>
            </p:cNvPr>
            <p:cNvSpPr>
              <a:spLocks noChangeShapeType="1"/>
            </p:cNvSpPr>
            <p:nvPr/>
          </p:nvSpPr>
          <p:spPr bwMode="auto">
            <a:xfrm>
              <a:off x="3984" y="2928"/>
              <a:ext cx="16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299" name="Text Box 75">
              <a:extLst>
                <a:ext uri="{FF2B5EF4-FFF2-40B4-BE49-F238E27FC236}">
                  <a16:creationId xmlns:a16="http://schemas.microsoft.com/office/drawing/2014/main" xmlns="" id="{30D95EDE-7B8C-41E1-A4F3-6E5A52B86AFA}"/>
                </a:ext>
              </a:extLst>
            </p:cNvPr>
            <p:cNvSpPr txBox="1">
              <a:spLocks noChangeArrowheads="1"/>
            </p:cNvSpPr>
            <p:nvPr/>
          </p:nvSpPr>
          <p:spPr bwMode="auto">
            <a:xfrm>
              <a:off x="4429" y="2448"/>
              <a:ext cx="519"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sz="1400" b="1"/>
                <a:t>Data</a:t>
              </a:r>
            </a:p>
            <a:p>
              <a:pPr algn="ctr"/>
              <a:r>
                <a:rPr lang="en-US" altLang="en-US" sz="1400" b="1"/>
                <a:t>Memory</a:t>
              </a:r>
            </a:p>
          </p:txBody>
        </p:sp>
        <p:sp>
          <p:nvSpPr>
            <p:cNvPr id="1204300" name="Text Box 76">
              <a:extLst>
                <a:ext uri="{FF2B5EF4-FFF2-40B4-BE49-F238E27FC236}">
                  <a16:creationId xmlns:a16="http://schemas.microsoft.com/office/drawing/2014/main" xmlns="" id="{6D8F13F1-4F9D-4CE7-89E2-7F4296356CE3}"/>
                </a:ext>
              </a:extLst>
            </p:cNvPr>
            <p:cNvSpPr txBox="1">
              <a:spLocks noChangeArrowheads="1"/>
            </p:cNvSpPr>
            <p:nvPr/>
          </p:nvSpPr>
          <p:spPr bwMode="auto">
            <a:xfrm>
              <a:off x="4080" y="2832"/>
              <a:ext cx="431"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a:t>Address</a:t>
              </a:r>
            </a:p>
          </p:txBody>
        </p:sp>
        <p:sp>
          <p:nvSpPr>
            <p:cNvPr id="1204301" name="Text Box 77">
              <a:extLst>
                <a:ext uri="{FF2B5EF4-FFF2-40B4-BE49-F238E27FC236}">
                  <a16:creationId xmlns:a16="http://schemas.microsoft.com/office/drawing/2014/main" xmlns="" id="{59ED7E8C-59A8-4D21-9CE7-37E2B0CB816B}"/>
                </a:ext>
              </a:extLst>
            </p:cNvPr>
            <p:cNvSpPr txBox="1">
              <a:spLocks noChangeArrowheads="1"/>
            </p:cNvSpPr>
            <p:nvPr/>
          </p:nvSpPr>
          <p:spPr bwMode="auto">
            <a:xfrm>
              <a:off x="4080" y="3072"/>
              <a:ext cx="540"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a:t>Write Data</a:t>
              </a:r>
            </a:p>
          </p:txBody>
        </p:sp>
        <p:sp>
          <p:nvSpPr>
            <p:cNvPr id="1204302" name="Text Box 78">
              <a:extLst>
                <a:ext uri="{FF2B5EF4-FFF2-40B4-BE49-F238E27FC236}">
                  <a16:creationId xmlns:a16="http://schemas.microsoft.com/office/drawing/2014/main" xmlns="" id="{BD51763E-5C0D-4B33-B8F2-426CCC01A767}"/>
                </a:ext>
              </a:extLst>
            </p:cNvPr>
            <p:cNvSpPr txBox="1">
              <a:spLocks noChangeArrowheads="1"/>
            </p:cNvSpPr>
            <p:nvPr/>
          </p:nvSpPr>
          <p:spPr bwMode="auto">
            <a:xfrm>
              <a:off x="4608" y="2784"/>
              <a:ext cx="31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a:t>Read</a:t>
              </a:r>
            </a:p>
            <a:p>
              <a:r>
                <a:rPr lang="en-US" altLang="en-US" sz="1200"/>
                <a:t>Data</a:t>
              </a:r>
            </a:p>
          </p:txBody>
        </p:sp>
        <p:sp>
          <p:nvSpPr>
            <p:cNvPr id="1204303" name="Line 79">
              <a:extLst>
                <a:ext uri="{FF2B5EF4-FFF2-40B4-BE49-F238E27FC236}">
                  <a16:creationId xmlns:a16="http://schemas.microsoft.com/office/drawing/2014/main" xmlns="" id="{285A6808-F362-4751-A2A4-7F6A138EE1D4}"/>
                </a:ext>
              </a:extLst>
            </p:cNvPr>
            <p:cNvSpPr>
              <a:spLocks noChangeShapeType="1"/>
            </p:cNvSpPr>
            <p:nvPr/>
          </p:nvSpPr>
          <p:spPr bwMode="auto">
            <a:xfrm>
              <a:off x="3984" y="3168"/>
              <a:ext cx="14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04" name="Line 80">
              <a:extLst>
                <a:ext uri="{FF2B5EF4-FFF2-40B4-BE49-F238E27FC236}">
                  <a16:creationId xmlns:a16="http://schemas.microsoft.com/office/drawing/2014/main" xmlns="" id="{D0E3B971-E58C-4C9E-AAB7-4208277B9E05}"/>
                </a:ext>
              </a:extLst>
            </p:cNvPr>
            <p:cNvSpPr>
              <a:spLocks noChangeShapeType="1"/>
            </p:cNvSpPr>
            <p:nvPr/>
          </p:nvSpPr>
          <p:spPr bwMode="auto">
            <a:xfrm>
              <a:off x="5136" y="3168"/>
              <a:ext cx="144" cy="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05" name="AutoShape 81">
              <a:extLst>
                <a:ext uri="{FF2B5EF4-FFF2-40B4-BE49-F238E27FC236}">
                  <a16:creationId xmlns:a16="http://schemas.microsoft.com/office/drawing/2014/main" xmlns="" id="{A4249CBE-4497-4933-BE69-39C7A78CC7DE}"/>
                </a:ext>
              </a:extLst>
            </p:cNvPr>
            <p:cNvSpPr>
              <a:spLocks noChangeArrowheads="1"/>
            </p:cNvSpPr>
            <p:nvPr/>
          </p:nvSpPr>
          <p:spPr bwMode="auto">
            <a:xfrm rot="-5400000">
              <a:off x="5136" y="2976"/>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04306" name="Line 82">
              <a:extLst>
                <a:ext uri="{FF2B5EF4-FFF2-40B4-BE49-F238E27FC236}">
                  <a16:creationId xmlns:a16="http://schemas.microsoft.com/office/drawing/2014/main" xmlns="" id="{54980FC7-BE00-41B0-B0E7-C56EEB1F9A8F}"/>
                </a:ext>
              </a:extLst>
            </p:cNvPr>
            <p:cNvSpPr>
              <a:spLocks noChangeShapeType="1"/>
            </p:cNvSpPr>
            <p:nvPr/>
          </p:nvSpPr>
          <p:spPr bwMode="auto">
            <a:xfrm>
              <a:off x="5424" y="3024"/>
              <a:ext cx="96" cy="1"/>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07" name="Rectangle 83">
              <a:extLst>
                <a:ext uri="{FF2B5EF4-FFF2-40B4-BE49-F238E27FC236}">
                  <a16:creationId xmlns:a16="http://schemas.microsoft.com/office/drawing/2014/main" xmlns="" id="{BC7205DC-A6D9-45F3-A3B4-AC69D2090A00}"/>
                </a:ext>
              </a:extLst>
            </p:cNvPr>
            <p:cNvSpPr>
              <a:spLocks noChangeArrowheads="1"/>
            </p:cNvSpPr>
            <p:nvPr/>
          </p:nvSpPr>
          <p:spPr bwMode="auto">
            <a:xfrm>
              <a:off x="5280" y="2832"/>
              <a:ext cx="96" cy="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9050" tIns="26988" rIns="19050" bIns="26988"/>
            <a:lstStyle/>
            <a:p>
              <a:pPr>
                <a:spcBef>
                  <a:spcPts val="600"/>
                </a:spcBef>
                <a:spcAft>
                  <a:spcPts val="600"/>
                </a:spcAft>
              </a:pPr>
              <a:endParaRPr lang="en-US" altLang="en-US" sz="1400"/>
            </a:p>
          </p:txBody>
        </p:sp>
        <p:sp>
          <p:nvSpPr>
            <p:cNvPr id="1204308" name="Rectangle 84">
              <a:extLst>
                <a:ext uri="{FF2B5EF4-FFF2-40B4-BE49-F238E27FC236}">
                  <a16:creationId xmlns:a16="http://schemas.microsoft.com/office/drawing/2014/main" xmlns="" id="{A0877821-7086-4AFE-B5FE-353BFECCAD55}"/>
                </a:ext>
              </a:extLst>
            </p:cNvPr>
            <p:cNvSpPr>
              <a:spLocks noChangeArrowheads="1"/>
            </p:cNvSpPr>
            <p:nvPr/>
          </p:nvSpPr>
          <p:spPr bwMode="auto">
            <a:xfrm>
              <a:off x="5280" y="3072"/>
              <a:ext cx="96" cy="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9050" tIns="26988" rIns="19050" bIns="26988"/>
            <a:lstStyle/>
            <a:p>
              <a:pPr>
                <a:spcBef>
                  <a:spcPts val="600"/>
                </a:spcBef>
                <a:spcAft>
                  <a:spcPts val="600"/>
                </a:spcAft>
              </a:pPr>
              <a:endParaRPr lang="en-US" altLang="en-US" sz="1400"/>
            </a:p>
          </p:txBody>
        </p:sp>
        <p:sp>
          <p:nvSpPr>
            <p:cNvPr id="1204309" name="Line 85">
              <a:extLst>
                <a:ext uri="{FF2B5EF4-FFF2-40B4-BE49-F238E27FC236}">
                  <a16:creationId xmlns:a16="http://schemas.microsoft.com/office/drawing/2014/main" xmlns="" id="{247CF838-E11C-48CA-B111-4734F930DE3D}"/>
                </a:ext>
              </a:extLst>
            </p:cNvPr>
            <p:cNvSpPr>
              <a:spLocks noChangeShapeType="1"/>
            </p:cNvSpPr>
            <p:nvPr/>
          </p:nvSpPr>
          <p:spPr bwMode="auto">
            <a:xfrm>
              <a:off x="2736" y="2640"/>
              <a:ext cx="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10" name="Line 86">
              <a:extLst>
                <a:ext uri="{FF2B5EF4-FFF2-40B4-BE49-F238E27FC236}">
                  <a16:creationId xmlns:a16="http://schemas.microsoft.com/office/drawing/2014/main" xmlns="" id="{DD4ED2DE-DCD6-4AB5-AC57-60B72B493586}"/>
                </a:ext>
              </a:extLst>
            </p:cNvPr>
            <p:cNvSpPr>
              <a:spLocks noChangeShapeType="1"/>
            </p:cNvSpPr>
            <p:nvPr/>
          </p:nvSpPr>
          <p:spPr bwMode="auto">
            <a:xfrm>
              <a:off x="1776" y="3216"/>
              <a:ext cx="0" cy="816"/>
            </a:xfrm>
            <a:prstGeom prst="line">
              <a:avLst/>
            </a:prstGeom>
            <a:noFill/>
            <a:ln w="28575">
              <a:solidFill>
                <a:srgbClr val="CC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11" name="Line 87">
              <a:extLst>
                <a:ext uri="{FF2B5EF4-FFF2-40B4-BE49-F238E27FC236}">
                  <a16:creationId xmlns:a16="http://schemas.microsoft.com/office/drawing/2014/main" xmlns="" id="{10BF2C63-3B55-460D-89AF-82FF74CB4DFC}"/>
                </a:ext>
              </a:extLst>
            </p:cNvPr>
            <p:cNvSpPr>
              <a:spLocks noChangeShapeType="1"/>
            </p:cNvSpPr>
            <p:nvPr/>
          </p:nvSpPr>
          <p:spPr bwMode="auto">
            <a:xfrm>
              <a:off x="1296" y="2064"/>
              <a:ext cx="1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12" name="Line 88">
              <a:extLst>
                <a:ext uri="{FF2B5EF4-FFF2-40B4-BE49-F238E27FC236}">
                  <a16:creationId xmlns:a16="http://schemas.microsoft.com/office/drawing/2014/main" xmlns="" id="{4EA666D4-2F96-4721-99BA-C0B91F41881A}"/>
                </a:ext>
              </a:extLst>
            </p:cNvPr>
            <p:cNvSpPr>
              <a:spLocks noChangeShapeType="1"/>
            </p:cNvSpPr>
            <p:nvPr/>
          </p:nvSpPr>
          <p:spPr bwMode="auto">
            <a:xfrm>
              <a:off x="816" y="1440"/>
              <a:ext cx="576"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13" name="Line 89">
              <a:extLst>
                <a:ext uri="{FF2B5EF4-FFF2-40B4-BE49-F238E27FC236}">
                  <a16:creationId xmlns:a16="http://schemas.microsoft.com/office/drawing/2014/main" xmlns="" id="{69733F4B-A21A-4F4B-91A4-0738641E5861}"/>
                </a:ext>
              </a:extLst>
            </p:cNvPr>
            <p:cNvSpPr>
              <a:spLocks noChangeShapeType="1"/>
            </p:cNvSpPr>
            <p:nvPr/>
          </p:nvSpPr>
          <p:spPr bwMode="auto">
            <a:xfrm>
              <a:off x="1632" y="2880"/>
              <a:ext cx="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14" name="Line 90">
              <a:extLst>
                <a:ext uri="{FF2B5EF4-FFF2-40B4-BE49-F238E27FC236}">
                  <a16:creationId xmlns:a16="http://schemas.microsoft.com/office/drawing/2014/main" xmlns="" id="{3E32EB40-A5A4-471A-A7FC-3901F28C2C7C}"/>
                </a:ext>
              </a:extLst>
            </p:cNvPr>
            <p:cNvSpPr>
              <a:spLocks noChangeShapeType="1"/>
            </p:cNvSpPr>
            <p:nvPr/>
          </p:nvSpPr>
          <p:spPr bwMode="auto">
            <a:xfrm>
              <a:off x="4944" y="2928"/>
              <a:ext cx="11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15" name="Rectangle 91">
              <a:extLst>
                <a:ext uri="{FF2B5EF4-FFF2-40B4-BE49-F238E27FC236}">
                  <a16:creationId xmlns:a16="http://schemas.microsoft.com/office/drawing/2014/main" xmlns="" id="{34B17714-27E7-41DB-AE07-B697567BC764}"/>
                </a:ext>
              </a:extLst>
            </p:cNvPr>
            <p:cNvSpPr>
              <a:spLocks noChangeArrowheads="1"/>
            </p:cNvSpPr>
            <p:nvPr/>
          </p:nvSpPr>
          <p:spPr bwMode="auto">
            <a:xfrm>
              <a:off x="1536" y="1920"/>
              <a:ext cx="96" cy="1392"/>
            </a:xfrm>
            <a:prstGeom prst="rect">
              <a:avLst/>
            </a:prstGeom>
            <a:noFill/>
            <a:ln w="127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04316" name="Rectangle 92">
              <a:extLst>
                <a:ext uri="{FF2B5EF4-FFF2-40B4-BE49-F238E27FC236}">
                  <a16:creationId xmlns:a16="http://schemas.microsoft.com/office/drawing/2014/main" xmlns="" id="{EC0825FC-07D2-4B88-9846-28F8690871A3}"/>
                </a:ext>
              </a:extLst>
            </p:cNvPr>
            <p:cNvSpPr>
              <a:spLocks noChangeArrowheads="1"/>
            </p:cNvSpPr>
            <p:nvPr/>
          </p:nvSpPr>
          <p:spPr bwMode="auto">
            <a:xfrm>
              <a:off x="2832" y="1920"/>
              <a:ext cx="96" cy="2016"/>
            </a:xfrm>
            <a:prstGeom prst="rect">
              <a:avLst/>
            </a:prstGeom>
            <a:noFill/>
            <a:ln w="127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04317" name="Line 93">
              <a:extLst>
                <a:ext uri="{FF2B5EF4-FFF2-40B4-BE49-F238E27FC236}">
                  <a16:creationId xmlns:a16="http://schemas.microsoft.com/office/drawing/2014/main" xmlns="" id="{302AC4BB-8505-4913-8EE3-C0471D3ACF9F}"/>
                </a:ext>
              </a:extLst>
            </p:cNvPr>
            <p:cNvSpPr>
              <a:spLocks noChangeShapeType="1"/>
            </p:cNvSpPr>
            <p:nvPr/>
          </p:nvSpPr>
          <p:spPr bwMode="auto">
            <a:xfrm>
              <a:off x="1392" y="2064"/>
              <a:ext cx="1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18" name="Line 94">
              <a:extLst>
                <a:ext uri="{FF2B5EF4-FFF2-40B4-BE49-F238E27FC236}">
                  <a16:creationId xmlns:a16="http://schemas.microsoft.com/office/drawing/2014/main" xmlns="" id="{5878F027-3419-48D3-B52E-5EB8FF462959}"/>
                </a:ext>
              </a:extLst>
            </p:cNvPr>
            <p:cNvSpPr>
              <a:spLocks noChangeShapeType="1"/>
            </p:cNvSpPr>
            <p:nvPr/>
          </p:nvSpPr>
          <p:spPr bwMode="auto">
            <a:xfrm>
              <a:off x="1632" y="2064"/>
              <a:ext cx="12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19" name="Line 95">
              <a:extLst>
                <a:ext uri="{FF2B5EF4-FFF2-40B4-BE49-F238E27FC236}">
                  <a16:creationId xmlns:a16="http://schemas.microsoft.com/office/drawing/2014/main" xmlns="" id="{27C40899-065F-4811-AEB8-7D3FDE643419}"/>
                </a:ext>
              </a:extLst>
            </p:cNvPr>
            <p:cNvSpPr>
              <a:spLocks noChangeShapeType="1"/>
            </p:cNvSpPr>
            <p:nvPr/>
          </p:nvSpPr>
          <p:spPr bwMode="auto">
            <a:xfrm>
              <a:off x="3792" y="2208"/>
              <a:ext cx="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20" name="Line 96">
              <a:extLst>
                <a:ext uri="{FF2B5EF4-FFF2-40B4-BE49-F238E27FC236}">
                  <a16:creationId xmlns:a16="http://schemas.microsoft.com/office/drawing/2014/main" xmlns="" id="{DE379371-3EBE-469D-9BAF-217D886A36D6}"/>
                </a:ext>
              </a:extLst>
            </p:cNvPr>
            <p:cNvSpPr>
              <a:spLocks noChangeShapeType="1"/>
            </p:cNvSpPr>
            <p:nvPr/>
          </p:nvSpPr>
          <p:spPr bwMode="auto">
            <a:xfrm>
              <a:off x="2928" y="3648"/>
              <a:ext cx="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21" name="Line 97">
              <a:extLst>
                <a:ext uri="{FF2B5EF4-FFF2-40B4-BE49-F238E27FC236}">
                  <a16:creationId xmlns:a16="http://schemas.microsoft.com/office/drawing/2014/main" xmlns="" id="{B918B804-4468-434A-B00F-1B9FC9594A15}"/>
                </a:ext>
              </a:extLst>
            </p:cNvPr>
            <p:cNvSpPr>
              <a:spLocks noChangeShapeType="1"/>
            </p:cNvSpPr>
            <p:nvPr/>
          </p:nvSpPr>
          <p:spPr bwMode="auto">
            <a:xfrm>
              <a:off x="3072" y="3072"/>
              <a:ext cx="0" cy="57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22" name="Line 98">
              <a:extLst>
                <a:ext uri="{FF2B5EF4-FFF2-40B4-BE49-F238E27FC236}">
                  <a16:creationId xmlns:a16="http://schemas.microsoft.com/office/drawing/2014/main" xmlns="" id="{692EB501-FF18-4C6C-B6B1-BAF517E93D43}"/>
                </a:ext>
              </a:extLst>
            </p:cNvPr>
            <p:cNvSpPr>
              <a:spLocks noChangeShapeType="1"/>
            </p:cNvSpPr>
            <p:nvPr/>
          </p:nvSpPr>
          <p:spPr bwMode="auto">
            <a:xfrm>
              <a:off x="3072" y="3648"/>
              <a:ext cx="81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23" name="Rectangle 99">
              <a:extLst>
                <a:ext uri="{FF2B5EF4-FFF2-40B4-BE49-F238E27FC236}">
                  <a16:creationId xmlns:a16="http://schemas.microsoft.com/office/drawing/2014/main" xmlns="" id="{FC93FEC6-6793-4584-8D17-41DB9287E25B}"/>
                </a:ext>
              </a:extLst>
            </p:cNvPr>
            <p:cNvSpPr>
              <a:spLocks noChangeArrowheads="1"/>
            </p:cNvSpPr>
            <p:nvPr/>
          </p:nvSpPr>
          <p:spPr bwMode="auto">
            <a:xfrm>
              <a:off x="5040" y="2304"/>
              <a:ext cx="96" cy="1632"/>
            </a:xfrm>
            <a:prstGeom prst="rect">
              <a:avLst/>
            </a:prstGeom>
            <a:noFill/>
            <a:ln w="127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04324" name="Line 100">
              <a:extLst>
                <a:ext uri="{FF2B5EF4-FFF2-40B4-BE49-F238E27FC236}">
                  <a16:creationId xmlns:a16="http://schemas.microsoft.com/office/drawing/2014/main" xmlns="" id="{610494F9-F64A-4BF9-9635-0E37F9B693DF}"/>
                </a:ext>
              </a:extLst>
            </p:cNvPr>
            <p:cNvSpPr>
              <a:spLocks noChangeShapeType="1"/>
            </p:cNvSpPr>
            <p:nvPr/>
          </p:nvSpPr>
          <p:spPr bwMode="auto">
            <a:xfrm>
              <a:off x="4032" y="3648"/>
              <a:ext cx="100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25" name="Line 101">
              <a:extLst>
                <a:ext uri="{FF2B5EF4-FFF2-40B4-BE49-F238E27FC236}">
                  <a16:creationId xmlns:a16="http://schemas.microsoft.com/office/drawing/2014/main" xmlns="" id="{E6C52347-2484-4524-B0F6-B4B3DB7EE772}"/>
                </a:ext>
              </a:extLst>
            </p:cNvPr>
            <p:cNvSpPr>
              <a:spLocks noChangeShapeType="1"/>
            </p:cNvSpPr>
            <p:nvPr/>
          </p:nvSpPr>
          <p:spPr bwMode="auto">
            <a:xfrm>
              <a:off x="5136" y="2928"/>
              <a:ext cx="144" cy="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26" name="Line 102">
              <a:extLst>
                <a:ext uri="{FF2B5EF4-FFF2-40B4-BE49-F238E27FC236}">
                  <a16:creationId xmlns:a16="http://schemas.microsoft.com/office/drawing/2014/main" xmlns="" id="{31578562-0C43-4699-BD91-0C2FE6B40660}"/>
                </a:ext>
              </a:extLst>
            </p:cNvPr>
            <p:cNvSpPr>
              <a:spLocks noChangeShapeType="1"/>
            </p:cNvSpPr>
            <p:nvPr/>
          </p:nvSpPr>
          <p:spPr bwMode="auto">
            <a:xfrm>
              <a:off x="5520" y="3024"/>
              <a:ext cx="0" cy="1008"/>
            </a:xfrm>
            <a:prstGeom prst="line">
              <a:avLst/>
            </a:prstGeom>
            <a:noFill/>
            <a:ln w="28575">
              <a:solidFill>
                <a:srgbClr val="CC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27" name="Line 103">
              <a:extLst>
                <a:ext uri="{FF2B5EF4-FFF2-40B4-BE49-F238E27FC236}">
                  <a16:creationId xmlns:a16="http://schemas.microsoft.com/office/drawing/2014/main" xmlns="" id="{E7659AB7-53FD-4BC6-B46C-CECE182A1F8E}"/>
                </a:ext>
              </a:extLst>
            </p:cNvPr>
            <p:cNvSpPr>
              <a:spLocks noChangeShapeType="1"/>
            </p:cNvSpPr>
            <p:nvPr/>
          </p:nvSpPr>
          <p:spPr bwMode="auto">
            <a:xfrm>
              <a:off x="4128" y="1248"/>
              <a:ext cx="0" cy="960"/>
            </a:xfrm>
            <a:prstGeom prst="line">
              <a:avLst/>
            </a:prstGeom>
            <a:noFill/>
            <a:ln w="28575">
              <a:solidFill>
                <a:srgbClr val="CC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29" name="Line 105">
              <a:extLst>
                <a:ext uri="{FF2B5EF4-FFF2-40B4-BE49-F238E27FC236}">
                  <a16:creationId xmlns:a16="http://schemas.microsoft.com/office/drawing/2014/main" xmlns="" id="{1B5231B6-555F-4A84-971B-5455E14E049A}"/>
                </a:ext>
              </a:extLst>
            </p:cNvPr>
            <p:cNvSpPr>
              <a:spLocks noChangeShapeType="1"/>
            </p:cNvSpPr>
            <p:nvPr/>
          </p:nvSpPr>
          <p:spPr bwMode="auto">
            <a:xfrm flipH="1">
              <a:off x="3888" y="3168"/>
              <a:ext cx="96" cy="480"/>
            </a:xfrm>
            <a:prstGeom prst="line">
              <a:avLst/>
            </a:prstGeom>
            <a:noFill/>
            <a:ln w="28575" cap="rnd">
              <a:solidFill>
                <a:schemeClr val="accent2"/>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30" name="Line 106">
              <a:extLst>
                <a:ext uri="{FF2B5EF4-FFF2-40B4-BE49-F238E27FC236}">
                  <a16:creationId xmlns:a16="http://schemas.microsoft.com/office/drawing/2014/main" xmlns="" id="{CED8ED57-D57F-41A2-AF4F-AC1F02C103C0}"/>
                </a:ext>
              </a:extLst>
            </p:cNvPr>
            <p:cNvSpPr>
              <a:spLocks noChangeShapeType="1"/>
            </p:cNvSpPr>
            <p:nvPr/>
          </p:nvSpPr>
          <p:spPr bwMode="auto">
            <a:xfrm flipH="1">
              <a:off x="5040" y="3168"/>
              <a:ext cx="96" cy="480"/>
            </a:xfrm>
            <a:prstGeom prst="line">
              <a:avLst/>
            </a:prstGeom>
            <a:noFill/>
            <a:ln w="28575" cap="rnd">
              <a:solidFill>
                <a:schemeClr val="accent2"/>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32" name="Text Box 108">
              <a:extLst>
                <a:ext uri="{FF2B5EF4-FFF2-40B4-BE49-F238E27FC236}">
                  <a16:creationId xmlns:a16="http://schemas.microsoft.com/office/drawing/2014/main" xmlns="" id="{A4B0631A-E6F5-444F-8160-B7BA3B061387}"/>
                </a:ext>
              </a:extLst>
            </p:cNvPr>
            <p:cNvSpPr txBox="1">
              <a:spLocks noChangeArrowheads="1"/>
            </p:cNvSpPr>
            <p:nvPr/>
          </p:nvSpPr>
          <p:spPr bwMode="auto">
            <a:xfrm rot="16200000">
              <a:off x="1299" y="2703"/>
              <a:ext cx="550"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b="1">
                  <a:solidFill>
                    <a:schemeClr val="accent2"/>
                  </a:solidFill>
                </a:rPr>
                <a:t>IFetch/Dec</a:t>
              </a:r>
            </a:p>
          </p:txBody>
        </p:sp>
        <p:sp>
          <p:nvSpPr>
            <p:cNvPr id="1204333" name="Text Box 109">
              <a:extLst>
                <a:ext uri="{FF2B5EF4-FFF2-40B4-BE49-F238E27FC236}">
                  <a16:creationId xmlns:a16="http://schemas.microsoft.com/office/drawing/2014/main" xmlns="" id="{579C08C9-DC8D-470C-8F22-18DD501D59F8}"/>
                </a:ext>
              </a:extLst>
            </p:cNvPr>
            <p:cNvSpPr txBox="1">
              <a:spLocks noChangeArrowheads="1"/>
            </p:cNvSpPr>
            <p:nvPr/>
          </p:nvSpPr>
          <p:spPr bwMode="auto">
            <a:xfrm rot="16200000">
              <a:off x="2627" y="2823"/>
              <a:ext cx="487"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b="1">
                  <a:solidFill>
                    <a:schemeClr val="accent2"/>
                  </a:solidFill>
                </a:rPr>
                <a:t>Dec/Exec</a:t>
              </a:r>
            </a:p>
          </p:txBody>
        </p:sp>
        <p:sp>
          <p:nvSpPr>
            <p:cNvPr id="1204334" name="Text Box 110">
              <a:extLst>
                <a:ext uri="{FF2B5EF4-FFF2-40B4-BE49-F238E27FC236}">
                  <a16:creationId xmlns:a16="http://schemas.microsoft.com/office/drawing/2014/main" xmlns="" id="{F22FA5CB-F158-405D-B36E-D9718262BF4D}"/>
                </a:ext>
              </a:extLst>
            </p:cNvPr>
            <p:cNvSpPr txBox="1">
              <a:spLocks noChangeArrowheads="1"/>
            </p:cNvSpPr>
            <p:nvPr/>
          </p:nvSpPr>
          <p:spPr bwMode="auto">
            <a:xfrm rot="16200000">
              <a:off x="3653" y="2844"/>
              <a:ext cx="548"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b="1">
                  <a:solidFill>
                    <a:schemeClr val="accent2"/>
                  </a:solidFill>
                </a:rPr>
                <a:t>Exec/Mem</a:t>
              </a:r>
            </a:p>
          </p:txBody>
        </p:sp>
        <p:sp>
          <p:nvSpPr>
            <p:cNvPr id="1204335" name="Text Box 111">
              <a:extLst>
                <a:ext uri="{FF2B5EF4-FFF2-40B4-BE49-F238E27FC236}">
                  <a16:creationId xmlns:a16="http://schemas.microsoft.com/office/drawing/2014/main" xmlns="" id="{7BF2C6E7-066C-468A-B7EA-A65623D3CEF3}"/>
                </a:ext>
              </a:extLst>
            </p:cNvPr>
            <p:cNvSpPr txBox="1">
              <a:spLocks noChangeArrowheads="1"/>
            </p:cNvSpPr>
            <p:nvPr/>
          </p:nvSpPr>
          <p:spPr bwMode="auto">
            <a:xfrm rot="-5400000">
              <a:off x="4818" y="2958"/>
              <a:ext cx="521"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200" b="1">
                  <a:solidFill>
                    <a:schemeClr val="accent2"/>
                  </a:solidFill>
                </a:rPr>
                <a:t>Mem/WB</a:t>
              </a:r>
            </a:p>
          </p:txBody>
        </p:sp>
        <p:sp>
          <p:nvSpPr>
            <p:cNvPr id="1204336" name="Text Box 112">
              <a:extLst>
                <a:ext uri="{FF2B5EF4-FFF2-40B4-BE49-F238E27FC236}">
                  <a16:creationId xmlns:a16="http://schemas.microsoft.com/office/drawing/2014/main" xmlns="" id="{8889B40A-3F5D-4BB4-BDC2-338FB78FA9EC}"/>
                </a:ext>
              </a:extLst>
            </p:cNvPr>
            <p:cNvSpPr txBox="1">
              <a:spLocks noChangeArrowheads="1"/>
            </p:cNvSpPr>
            <p:nvPr/>
          </p:nvSpPr>
          <p:spPr bwMode="auto">
            <a:xfrm>
              <a:off x="731" y="960"/>
              <a:ext cx="568"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sz="1600" b="1">
                  <a:solidFill>
                    <a:schemeClr val="accent2"/>
                  </a:solidFill>
                </a:rPr>
                <a:t>IF:IFetch</a:t>
              </a:r>
            </a:p>
          </p:txBody>
        </p:sp>
        <p:sp>
          <p:nvSpPr>
            <p:cNvPr id="1204337" name="Text Box 113">
              <a:extLst>
                <a:ext uri="{FF2B5EF4-FFF2-40B4-BE49-F238E27FC236}">
                  <a16:creationId xmlns:a16="http://schemas.microsoft.com/office/drawing/2014/main" xmlns="" id="{C432DA68-FFEA-4D70-B0E6-9EF020802083}"/>
                </a:ext>
              </a:extLst>
            </p:cNvPr>
            <p:cNvSpPr txBox="1">
              <a:spLocks noChangeArrowheads="1"/>
            </p:cNvSpPr>
            <p:nvPr/>
          </p:nvSpPr>
          <p:spPr bwMode="auto">
            <a:xfrm>
              <a:off x="2005" y="960"/>
              <a:ext cx="469"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sz="1600" b="1">
                  <a:solidFill>
                    <a:schemeClr val="accent2"/>
                  </a:solidFill>
                </a:rPr>
                <a:t>ID:Dec</a:t>
              </a:r>
            </a:p>
          </p:txBody>
        </p:sp>
        <p:sp>
          <p:nvSpPr>
            <p:cNvPr id="1204338" name="Text Box 114">
              <a:extLst>
                <a:ext uri="{FF2B5EF4-FFF2-40B4-BE49-F238E27FC236}">
                  <a16:creationId xmlns:a16="http://schemas.microsoft.com/office/drawing/2014/main" xmlns="" id="{218DA2D8-60EE-43E9-B36E-F34A6DFC30F2}"/>
                </a:ext>
              </a:extLst>
            </p:cNvPr>
            <p:cNvSpPr txBox="1">
              <a:spLocks noChangeArrowheads="1"/>
            </p:cNvSpPr>
            <p:nvPr/>
          </p:nvSpPr>
          <p:spPr bwMode="auto">
            <a:xfrm>
              <a:off x="2984" y="960"/>
              <a:ext cx="701"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sz="1600" b="1">
                  <a:solidFill>
                    <a:schemeClr val="accent2"/>
                  </a:solidFill>
                </a:rPr>
                <a:t>EX:Execute</a:t>
              </a:r>
            </a:p>
          </p:txBody>
        </p:sp>
        <p:sp>
          <p:nvSpPr>
            <p:cNvPr id="1204339" name="Text Box 115">
              <a:extLst>
                <a:ext uri="{FF2B5EF4-FFF2-40B4-BE49-F238E27FC236}">
                  <a16:creationId xmlns:a16="http://schemas.microsoft.com/office/drawing/2014/main" xmlns="" id="{21F9665D-3B28-4831-91F9-52A1A782EA53}"/>
                </a:ext>
              </a:extLst>
            </p:cNvPr>
            <p:cNvSpPr txBox="1">
              <a:spLocks noChangeArrowheads="1"/>
            </p:cNvSpPr>
            <p:nvPr/>
          </p:nvSpPr>
          <p:spPr bwMode="auto">
            <a:xfrm>
              <a:off x="4106" y="960"/>
              <a:ext cx="754" cy="3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sz="1600" b="1">
                  <a:solidFill>
                    <a:schemeClr val="accent2"/>
                  </a:solidFill>
                </a:rPr>
                <a:t>MEM:</a:t>
              </a:r>
            </a:p>
            <a:p>
              <a:pPr algn="ctr"/>
              <a:r>
                <a:rPr lang="en-US" altLang="en-US" sz="1600" b="1">
                  <a:solidFill>
                    <a:schemeClr val="accent2"/>
                  </a:solidFill>
                </a:rPr>
                <a:t>MemAccess</a:t>
              </a:r>
            </a:p>
          </p:txBody>
        </p:sp>
        <p:sp>
          <p:nvSpPr>
            <p:cNvPr id="1204340" name="Text Box 116">
              <a:extLst>
                <a:ext uri="{FF2B5EF4-FFF2-40B4-BE49-F238E27FC236}">
                  <a16:creationId xmlns:a16="http://schemas.microsoft.com/office/drawing/2014/main" xmlns="" id="{D40C044B-7976-4A8B-A02C-48FE02462B28}"/>
                </a:ext>
              </a:extLst>
            </p:cNvPr>
            <p:cNvSpPr txBox="1">
              <a:spLocks noChangeArrowheads="1"/>
            </p:cNvSpPr>
            <p:nvPr/>
          </p:nvSpPr>
          <p:spPr bwMode="auto">
            <a:xfrm>
              <a:off x="5029" y="960"/>
              <a:ext cx="668" cy="3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sz="1600" b="1">
                  <a:solidFill>
                    <a:schemeClr val="accent2"/>
                  </a:solidFill>
                </a:rPr>
                <a:t>WB:</a:t>
              </a:r>
            </a:p>
            <a:p>
              <a:pPr algn="ctr"/>
              <a:r>
                <a:rPr lang="en-US" altLang="en-US" sz="1600" b="1">
                  <a:solidFill>
                    <a:schemeClr val="accent2"/>
                  </a:solidFill>
                </a:rPr>
                <a:t>WriteBack</a:t>
              </a:r>
            </a:p>
          </p:txBody>
        </p:sp>
        <p:sp>
          <p:nvSpPr>
            <p:cNvPr id="1204341" name="Line 117">
              <a:extLst>
                <a:ext uri="{FF2B5EF4-FFF2-40B4-BE49-F238E27FC236}">
                  <a16:creationId xmlns:a16="http://schemas.microsoft.com/office/drawing/2014/main" xmlns="" id="{BFAE41EC-1D9F-4F93-99CE-6A4F0CC988A6}"/>
                </a:ext>
              </a:extLst>
            </p:cNvPr>
            <p:cNvSpPr>
              <a:spLocks noChangeShapeType="1"/>
            </p:cNvSpPr>
            <p:nvPr/>
          </p:nvSpPr>
          <p:spPr bwMode="auto">
            <a:xfrm flipV="1">
              <a:off x="3024" y="2352"/>
              <a:ext cx="0" cy="96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42" name="Line 118">
              <a:extLst>
                <a:ext uri="{FF2B5EF4-FFF2-40B4-BE49-F238E27FC236}">
                  <a16:creationId xmlns:a16="http://schemas.microsoft.com/office/drawing/2014/main" xmlns="" id="{BD55C62D-C20C-4C1B-9F5D-557B5DCCEF20}"/>
                </a:ext>
              </a:extLst>
            </p:cNvPr>
            <p:cNvSpPr>
              <a:spLocks noChangeShapeType="1"/>
            </p:cNvSpPr>
            <p:nvPr/>
          </p:nvSpPr>
          <p:spPr bwMode="auto">
            <a:xfrm>
              <a:off x="2496" y="3648"/>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43" name="Line 119">
              <a:extLst>
                <a:ext uri="{FF2B5EF4-FFF2-40B4-BE49-F238E27FC236}">
                  <a16:creationId xmlns:a16="http://schemas.microsoft.com/office/drawing/2014/main" xmlns="" id="{21B378AB-1BE0-47E4-A0F6-DC3384D9D0FA}"/>
                </a:ext>
              </a:extLst>
            </p:cNvPr>
            <p:cNvSpPr>
              <a:spLocks noChangeShapeType="1"/>
            </p:cNvSpPr>
            <p:nvPr/>
          </p:nvSpPr>
          <p:spPr bwMode="auto">
            <a:xfrm>
              <a:off x="2928" y="2064"/>
              <a:ext cx="6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44" name="Line 120">
              <a:extLst>
                <a:ext uri="{FF2B5EF4-FFF2-40B4-BE49-F238E27FC236}">
                  <a16:creationId xmlns:a16="http://schemas.microsoft.com/office/drawing/2014/main" xmlns="" id="{90C576B3-2415-4FD9-8D84-191056A91D65}"/>
                </a:ext>
              </a:extLst>
            </p:cNvPr>
            <p:cNvSpPr>
              <a:spLocks noChangeShapeType="1"/>
            </p:cNvSpPr>
            <p:nvPr/>
          </p:nvSpPr>
          <p:spPr bwMode="auto">
            <a:xfrm>
              <a:off x="1392" y="1440"/>
              <a:ext cx="0" cy="62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45" name="Line 121">
              <a:extLst>
                <a:ext uri="{FF2B5EF4-FFF2-40B4-BE49-F238E27FC236}">
                  <a16:creationId xmlns:a16="http://schemas.microsoft.com/office/drawing/2014/main" xmlns="" id="{FB0DE94C-AACA-4968-9686-772F2D0A1B8E}"/>
                </a:ext>
              </a:extLst>
            </p:cNvPr>
            <p:cNvSpPr>
              <a:spLocks noChangeShapeType="1"/>
            </p:cNvSpPr>
            <p:nvPr/>
          </p:nvSpPr>
          <p:spPr bwMode="auto">
            <a:xfrm flipV="1">
              <a:off x="3744" y="2400"/>
              <a:ext cx="0" cy="288"/>
            </a:xfrm>
            <a:prstGeom prst="line">
              <a:avLst/>
            </a:prstGeom>
            <a:noFill/>
            <a:ln w="127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46" name="Line 122">
              <a:extLst>
                <a:ext uri="{FF2B5EF4-FFF2-40B4-BE49-F238E27FC236}">
                  <a16:creationId xmlns:a16="http://schemas.microsoft.com/office/drawing/2014/main" xmlns="" id="{A3AE01C5-89F4-45FD-9E8E-B69373D34850}"/>
                </a:ext>
              </a:extLst>
            </p:cNvPr>
            <p:cNvSpPr>
              <a:spLocks noChangeShapeType="1"/>
            </p:cNvSpPr>
            <p:nvPr/>
          </p:nvSpPr>
          <p:spPr bwMode="auto">
            <a:xfrm>
              <a:off x="480" y="1872"/>
              <a:ext cx="0" cy="100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47" name="Rectangle 123">
              <a:extLst>
                <a:ext uri="{FF2B5EF4-FFF2-40B4-BE49-F238E27FC236}">
                  <a16:creationId xmlns:a16="http://schemas.microsoft.com/office/drawing/2014/main" xmlns="" id="{0B685FE5-F48B-42C2-9F8A-A335D3E47194}"/>
                </a:ext>
              </a:extLst>
            </p:cNvPr>
            <p:cNvSpPr>
              <a:spLocks noChangeArrowheads="1"/>
            </p:cNvSpPr>
            <p:nvPr/>
          </p:nvSpPr>
          <p:spPr bwMode="auto">
            <a:xfrm>
              <a:off x="3888" y="1920"/>
              <a:ext cx="96" cy="2016"/>
            </a:xfrm>
            <a:prstGeom prst="rect">
              <a:avLst/>
            </a:prstGeom>
            <a:noFill/>
            <a:ln w="127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04348" name="Text Box 124">
              <a:extLst>
                <a:ext uri="{FF2B5EF4-FFF2-40B4-BE49-F238E27FC236}">
                  <a16:creationId xmlns:a16="http://schemas.microsoft.com/office/drawing/2014/main" xmlns="" id="{790B33DC-EFE4-464F-888A-FE81FBFDB665}"/>
                </a:ext>
              </a:extLst>
            </p:cNvPr>
            <p:cNvSpPr txBox="1">
              <a:spLocks noChangeArrowheads="1"/>
            </p:cNvSpPr>
            <p:nvPr/>
          </p:nvSpPr>
          <p:spPr bwMode="auto">
            <a:xfrm>
              <a:off x="502" y="3936"/>
              <a:ext cx="814"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sz="1600" b="1">
                  <a:solidFill>
                    <a:srgbClr val="008276"/>
                  </a:solidFill>
                </a:rPr>
                <a:t>System Clock</a:t>
              </a:r>
            </a:p>
          </p:txBody>
        </p:sp>
        <p:sp>
          <p:nvSpPr>
            <p:cNvPr id="1204349" name="Line 125">
              <a:extLst>
                <a:ext uri="{FF2B5EF4-FFF2-40B4-BE49-F238E27FC236}">
                  <a16:creationId xmlns:a16="http://schemas.microsoft.com/office/drawing/2014/main" xmlns="" id="{7B6F717E-A3E3-4A92-8052-A345854BA8CC}"/>
                </a:ext>
              </a:extLst>
            </p:cNvPr>
            <p:cNvSpPr>
              <a:spLocks noChangeShapeType="1"/>
            </p:cNvSpPr>
            <p:nvPr/>
          </p:nvSpPr>
          <p:spPr bwMode="auto">
            <a:xfrm>
              <a:off x="384" y="4128"/>
              <a:ext cx="4704" cy="0"/>
            </a:xfrm>
            <a:prstGeom prst="line">
              <a:avLst/>
            </a:prstGeom>
            <a:noFill/>
            <a:ln w="12700">
              <a:solidFill>
                <a:srgbClr val="00827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50" name="Line 126">
              <a:extLst>
                <a:ext uri="{FF2B5EF4-FFF2-40B4-BE49-F238E27FC236}">
                  <a16:creationId xmlns:a16="http://schemas.microsoft.com/office/drawing/2014/main" xmlns="" id="{FF1DCA10-ED5C-42AE-B70C-815445947451}"/>
                </a:ext>
              </a:extLst>
            </p:cNvPr>
            <p:cNvSpPr>
              <a:spLocks noChangeShapeType="1"/>
            </p:cNvSpPr>
            <p:nvPr/>
          </p:nvSpPr>
          <p:spPr bwMode="auto">
            <a:xfrm>
              <a:off x="5088" y="3936"/>
              <a:ext cx="0" cy="192"/>
            </a:xfrm>
            <a:prstGeom prst="line">
              <a:avLst/>
            </a:prstGeom>
            <a:noFill/>
            <a:ln w="12700">
              <a:solidFill>
                <a:srgbClr val="00827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51" name="Line 127">
              <a:extLst>
                <a:ext uri="{FF2B5EF4-FFF2-40B4-BE49-F238E27FC236}">
                  <a16:creationId xmlns:a16="http://schemas.microsoft.com/office/drawing/2014/main" xmlns="" id="{76F0165F-C3D0-4A52-84F1-EF8247D34283}"/>
                </a:ext>
              </a:extLst>
            </p:cNvPr>
            <p:cNvSpPr>
              <a:spLocks noChangeShapeType="1"/>
            </p:cNvSpPr>
            <p:nvPr/>
          </p:nvSpPr>
          <p:spPr bwMode="auto">
            <a:xfrm>
              <a:off x="3936" y="3936"/>
              <a:ext cx="0" cy="192"/>
            </a:xfrm>
            <a:prstGeom prst="line">
              <a:avLst/>
            </a:prstGeom>
            <a:noFill/>
            <a:ln w="12700">
              <a:solidFill>
                <a:srgbClr val="00827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52" name="Line 128">
              <a:extLst>
                <a:ext uri="{FF2B5EF4-FFF2-40B4-BE49-F238E27FC236}">
                  <a16:creationId xmlns:a16="http://schemas.microsoft.com/office/drawing/2014/main" xmlns="" id="{46BA7A57-647C-46AD-9113-422F79A958D8}"/>
                </a:ext>
              </a:extLst>
            </p:cNvPr>
            <p:cNvSpPr>
              <a:spLocks noChangeShapeType="1"/>
            </p:cNvSpPr>
            <p:nvPr/>
          </p:nvSpPr>
          <p:spPr bwMode="auto">
            <a:xfrm>
              <a:off x="2880" y="3936"/>
              <a:ext cx="0" cy="192"/>
            </a:xfrm>
            <a:prstGeom prst="line">
              <a:avLst/>
            </a:prstGeom>
            <a:noFill/>
            <a:ln w="12700">
              <a:solidFill>
                <a:srgbClr val="00827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53" name="Line 129">
              <a:extLst>
                <a:ext uri="{FF2B5EF4-FFF2-40B4-BE49-F238E27FC236}">
                  <a16:creationId xmlns:a16="http://schemas.microsoft.com/office/drawing/2014/main" xmlns="" id="{E97EE65F-9EE0-4ED3-BD9B-587B13C633D4}"/>
                </a:ext>
              </a:extLst>
            </p:cNvPr>
            <p:cNvSpPr>
              <a:spLocks noChangeShapeType="1"/>
            </p:cNvSpPr>
            <p:nvPr/>
          </p:nvSpPr>
          <p:spPr bwMode="auto">
            <a:xfrm>
              <a:off x="1584" y="3312"/>
              <a:ext cx="0" cy="816"/>
            </a:xfrm>
            <a:prstGeom prst="line">
              <a:avLst/>
            </a:prstGeom>
            <a:noFill/>
            <a:ln w="12700">
              <a:solidFill>
                <a:srgbClr val="00827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54" name="Line 130">
              <a:extLst>
                <a:ext uri="{FF2B5EF4-FFF2-40B4-BE49-F238E27FC236}">
                  <a16:creationId xmlns:a16="http://schemas.microsoft.com/office/drawing/2014/main" xmlns="" id="{9FF554BC-DEDE-4B43-92D4-95B65A21E687}"/>
                </a:ext>
              </a:extLst>
            </p:cNvPr>
            <p:cNvSpPr>
              <a:spLocks noChangeShapeType="1"/>
            </p:cNvSpPr>
            <p:nvPr/>
          </p:nvSpPr>
          <p:spPr bwMode="auto">
            <a:xfrm>
              <a:off x="384" y="3168"/>
              <a:ext cx="0" cy="960"/>
            </a:xfrm>
            <a:prstGeom prst="line">
              <a:avLst/>
            </a:prstGeom>
            <a:noFill/>
            <a:ln w="12700">
              <a:solidFill>
                <a:srgbClr val="00827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55" name="Line 131">
              <a:extLst>
                <a:ext uri="{FF2B5EF4-FFF2-40B4-BE49-F238E27FC236}">
                  <a16:creationId xmlns:a16="http://schemas.microsoft.com/office/drawing/2014/main" xmlns="" id="{EF340A78-47D7-4687-8D79-B7C09649303B}"/>
                </a:ext>
              </a:extLst>
            </p:cNvPr>
            <p:cNvSpPr>
              <a:spLocks noChangeShapeType="1"/>
            </p:cNvSpPr>
            <p:nvPr/>
          </p:nvSpPr>
          <p:spPr bwMode="auto">
            <a:xfrm>
              <a:off x="2352" y="3312"/>
              <a:ext cx="0" cy="816"/>
            </a:xfrm>
            <a:prstGeom prst="line">
              <a:avLst/>
            </a:prstGeom>
            <a:noFill/>
            <a:ln w="12700">
              <a:solidFill>
                <a:srgbClr val="00827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56" name="Oval 132">
              <a:extLst>
                <a:ext uri="{FF2B5EF4-FFF2-40B4-BE49-F238E27FC236}">
                  <a16:creationId xmlns:a16="http://schemas.microsoft.com/office/drawing/2014/main" xmlns="" id="{84406262-7B4C-4543-B928-C0A43BCDA5C6}"/>
                </a:ext>
              </a:extLst>
            </p:cNvPr>
            <p:cNvSpPr>
              <a:spLocks noChangeArrowheads="1"/>
            </p:cNvSpPr>
            <p:nvPr/>
          </p:nvSpPr>
          <p:spPr bwMode="auto">
            <a:xfrm>
              <a:off x="1968" y="3504"/>
              <a:ext cx="512" cy="2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04357" name="Rectangle 133">
              <a:extLst>
                <a:ext uri="{FF2B5EF4-FFF2-40B4-BE49-F238E27FC236}">
                  <a16:creationId xmlns:a16="http://schemas.microsoft.com/office/drawing/2014/main" xmlns="" id="{B12CE06F-4CF9-41B3-BCC9-B2C5A6704597}"/>
                </a:ext>
              </a:extLst>
            </p:cNvPr>
            <p:cNvSpPr>
              <a:spLocks noChangeArrowheads="1"/>
            </p:cNvSpPr>
            <p:nvPr/>
          </p:nvSpPr>
          <p:spPr bwMode="auto">
            <a:xfrm>
              <a:off x="2064" y="3504"/>
              <a:ext cx="33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9050" tIns="26988" rIns="19050" bIns="26988"/>
            <a:lstStyle/>
            <a:p>
              <a:pPr algn="ctr"/>
              <a:r>
                <a:rPr lang="en-US" altLang="en-US" sz="1200" b="1">
                  <a:solidFill>
                    <a:srgbClr val="000000"/>
                  </a:solidFill>
                </a:rPr>
                <a:t>Sign</a:t>
              </a:r>
            </a:p>
            <a:p>
              <a:pPr algn="ctr"/>
              <a:r>
                <a:rPr lang="en-US" altLang="en-US" sz="1200" b="1">
                  <a:solidFill>
                    <a:srgbClr val="000000"/>
                  </a:solidFill>
                </a:rPr>
                <a:t>Extend</a:t>
              </a:r>
            </a:p>
          </p:txBody>
        </p:sp>
        <p:sp>
          <p:nvSpPr>
            <p:cNvPr id="1204358" name="Line 134">
              <a:extLst>
                <a:ext uri="{FF2B5EF4-FFF2-40B4-BE49-F238E27FC236}">
                  <a16:creationId xmlns:a16="http://schemas.microsoft.com/office/drawing/2014/main" xmlns="" id="{A5BF850C-5451-47B9-9CE7-189EB14E9A54}"/>
                </a:ext>
              </a:extLst>
            </p:cNvPr>
            <p:cNvSpPr>
              <a:spLocks noChangeShapeType="1"/>
            </p:cNvSpPr>
            <p:nvPr/>
          </p:nvSpPr>
          <p:spPr bwMode="auto">
            <a:xfrm>
              <a:off x="3984" y="2208"/>
              <a:ext cx="1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59" name="Line 135">
              <a:extLst>
                <a:ext uri="{FF2B5EF4-FFF2-40B4-BE49-F238E27FC236}">
                  <a16:creationId xmlns:a16="http://schemas.microsoft.com/office/drawing/2014/main" xmlns="" id="{BB631A25-0830-4B85-9D29-64FB94BC32F0}"/>
                </a:ext>
              </a:extLst>
            </p:cNvPr>
            <p:cNvSpPr>
              <a:spLocks noChangeShapeType="1"/>
            </p:cNvSpPr>
            <p:nvPr/>
          </p:nvSpPr>
          <p:spPr bwMode="auto">
            <a:xfrm>
              <a:off x="3744" y="2400"/>
              <a:ext cx="144"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60" name="Line 136">
              <a:extLst>
                <a:ext uri="{FF2B5EF4-FFF2-40B4-BE49-F238E27FC236}">
                  <a16:creationId xmlns:a16="http://schemas.microsoft.com/office/drawing/2014/main" xmlns="" id="{08D014E0-993F-4AD6-8AB8-B875F3C885BA}"/>
                </a:ext>
              </a:extLst>
            </p:cNvPr>
            <p:cNvSpPr>
              <a:spLocks noChangeShapeType="1"/>
            </p:cNvSpPr>
            <p:nvPr/>
          </p:nvSpPr>
          <p:spPr bwMode="auto">
            <a:xfrm>
              <a:off x="3984" y="2400"/>
              <a:ext cx="144"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04361" name="Line 137">
              <a:extLst>
                <a:ext uri="{FF2B5EF4-FFF2-40B4-BE49-F238E27FC236}">
                  <a16:creationId xmlns:a16="http://schemas.microsoft.com/office/drawing/2014/main" xmlns="" id="{D06895C9-9F34-478C-BA1F-7F59D3B8E12B}"/>
                </a:ext>
              </a:extLst>
            </p:cNvPr>
            <p:cNvSpPr>
              <a:spLocks noChangeShapeType="1"/>
            </p:cNvSpPr>
            <p:nvPr/>
          </p:nvSpPr>
          <p:spPr bwMode="auto">
            <a:xfrm>
              <a:off x="4032" y="2928"/>
              <a:ext cx="0" cy="72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4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1800</TotalTime>
  <Words>955</Words>
  <Application>Microsoft Office PowerPoint</Application>
  <PresentationFormat>Custom</PresentationFormat>
  <Paragraphs>119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Pipelining</vt:lpstr>
      <vt:lpstr>RISC - CISC</vt:lpstr>
      <vt:lpstr>More comparison</vt:lpstr>
      <vt:lpstr>ISA Complexity and Pipelining</vt:lpstr>
      <vt:lpstr>Pipelining defined</vt:lpstr>
      <vt:lpstr>Terminology</vt:lpstr>
      <vt:lpstr>MIPS</vt:lpstr>
      <vt:lpstr>5 stages</vt:lpstr>
      <vt:lpstr>MIPS Pipeline Datapath</vt:lpstr>
      <vt:lpstr>Five-Stage Pipeline for MIPS</vt:lpstr>
      <vt:lpstr>Speed up realized</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Pipelining</dc:title>
  <dc:creator>John Abraham</dc:creator>
  <cp:lastModifiedBy>User</cp:lastModifiedBy>
  <cp:revision>21</cp:revision>
  <dcterms:created xsi:type="dcterms:W3CDTF">2019-10-30T17:43:29Z</dcterms:created>
  <dcterms:modified xsi:type="dcterms:W3CDTF">2021-03-25T04:04:52Z</dcterms:modified>
</cp:coreProperties>
</file>