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72" r:id="rId3"/>
    <p:sldId id="266" r:id="rId4"/>
    <p:sldId id="267" r:id="rId5"/>
    <p:sldId id="257" r:id="rId6"/>
    <p:sldId id="261" r:id="rId7"/>
    <p:sldId id="258" r:id="rId8"/>
    <p:sldId id="274" r:id="rId9"/>
    <p:sldId id="260" r:id="rId10"/>
    <p:sldId id="264" r:id="rId11"/>
    <p:sldId id="275" r:id="rId12"/>
    <p:sldId id="263" r:id="rId13"/>
    <p:sldId id="276" r:id="rId14"/>
    <p:sldId id="277" r:id="rId15"/>
    <p:sldId id="268" r:id="rId16"/>
    <p:sldId id="301" r:id="rId17"/>
    <p:sldId id="269" r:id="rId18"/>
    <p:sldId id="270" r:id="rId19"/>
    <p:sldId id="271" r:id="rId20"/>
    <p:sldId id="302" r:id="rId21"/>
    <p:sldId id="273" r:id="rId22"/>
    <p:sldId id="30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603" autoAdjust="0"/>
    <p:restoredTop sz="86385" autoAdjust="0"/>
  </p:normalViewPr>
  <p:slideViewPr>
    <p:cSldViewPr snapToGrid="0">
      <p:cViewPr varScale="1">
        <p:scale>
          <a:sx n="98" d="100"/>
          <a:sy n="98" d="100"/>
        </p:scale>
        <p:origin x="276" y="9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571B83-B839-4BAC-A4E2-13E08B791DED}" type="datetimeFigureOut">
              <a:rPr lang="en-US" smtClean="0"/>
              <a:t>3/29/2021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C27DC3-9BBB-4C36-9519-A21CADB32DDF}" type="slidenum">
              <a:rPr lang="en-US" smtClean="0"/>
              <a:t>‹#›</a:t>
            </a:fld>
            <a:endParaRPr lang="en-US"/>
          </a:p>
        </p:txBody>
      </p:sp>
    </p:spTree>
    <p:extLst>
      <p:ext uri="{BB962C8B-B14F-4D97-AF65-F5344CB8AC3E}">
        <p14:creationId xmlns:p14="http://schemas.microsoft.com/office/powerpoint/2010/main" val="2918672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C27DC3-9BBB-4C36-9519-A21CADB32DDF}" type="slidenum">
              <a:rPr lang="en-US" smtClean="0"/>
              <a:t>3</a:t>
            </a:fld>
            <a:endParaRPr lang="en-US"/>
          </a:p>
        </p:txBody>
      </p:sp>
    </p:spTree>
    <p:extLst>
      <p:ext uri="{BB962C8B-B14F-4D97-AF65-F5344CB8AC3E}">
        <p14:creationId xmlns:p14="http://schemas.microsoft.com/office/powerpoint/2010/main" val="42943988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DAC799B-E2C2-4BCC-849A-9D48F071F352}"/>
              </a:ext>
            </a:extLst>
          </p:cNvPr>
          <p:cNvSpPr>
            <a:spLocks noGrp="1" noChangeArrowheads="1"/>
          </p:cNvSpPr>
          <p:nvPr>
            <p:ph type="sldNum" sz="quarter" idx="5"/>
          </p:nvPr>
        </p:nvSpPr>
        <p:spPr>
          <a:ln/>
        </p:spPr>
        <p:txBody>
          <a:bodyPr/>
          <a:lstStyle/>
          <a:p>
            <a:fld id="{FED9784A-9AD6-4A00-B084-A4E79FE5AC8E}" type="slidenum">
              <a:rPr lang="en-US" altLang="en-US"/>
              <a:pPr/>
              <a:t>5</a:t>
            </a:fld>
            <a:endParaRPr lang="en-US" altLang="en-US"/>
          </a:p>
        </p:txBody>
      </p:sp>
      <p:sp>
        <p:nvSpPr>
          <p:cNvPr id="30722" name="Rectangle 2">
            <a:extLst>
              <a:ext uri="{FF2B5EF4-FFF2-40B4-BE49-F238E27FC236}">
                <a16:creationId xmlns:a16="http://schemas.microsoft.com/office/drawing/2014/main" id="{AEC2FDB0-5D6A-43E4-A473-CB46955D0ADE}"/>
              </a:ext>
            </a:extLst>
          </p:cNvPr>
          <p:cNvSpPr>
            <a:spLocks noGrp="1" noRot="1" noChangeAspect="1" noChangeArrowheads="1" noTextEdit="1"/>
          </p:cNvSpPr>
          <p:nvPr>
            <p:ph type="sldImg"/>
          </p:nvPr>
        </p:nvSpPr>
        <p:spPr>
          <a:ln/>
        </p:spPr>
      </p:sp>
      <p:sp>
        <p:nvSpPr>
          <p:cNvPr id="30723" name="Rectangle 3">
            <a:extLst>
              <a:ext uri="{FF2B5EF4-FFF2-40B4-BE49-F238E27FC236}">
                <a16:creationId xmlns:a16="http://schemas.microsoft.com/office/drawing/2014/main" id="{B8FB88B0-B96C-41E8-86CD-2B887C2A426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5747A47-D525-4EAD-A60C-61157D6F4FD9}"/>
              </a:ext>
            </a:extLst>
          </p:cNvPr>
          <p:cNvSpPr>
            <a:spLocks noGrp="1" noChangeArrowheads="1"/>
          </p:cNvSpPr>
          <p:nvPr>
            <p:ph type="sldNum" sz="quarter" idx="5"/>
          </p:nvPr>
        </p:nvSpPr>
        <p:spPr>
          <a:ln/>
        </p:spPr>
        <p:txBody>
          <a:bodyPr/>
          <a:lstStyle/>
          <a:p>
            <a:fld id="{D4FBE9D4-BBF4-4C7C-884E-9A9B7B761737}" type="slidenum">
              <a:rPr lang="en-US" altLang="en-US"/>
              <a:pPr/>
              <a:t>7</a:t>
            </a:fld>
            <a:endParaRPr lang="en-US" altLang="en-US"/>
          </a:p>
        </p:txBody>
      </p:sp>
      <p:sp>
        <p:nvSpPr>
          <p:cNvPr id="31746" name="Rectangle 2">
            <a:extLst>
              <a:ext uri="{FF2B5EF4-FFF2-40B4-BE49-F238E27FC236}">
                <a16:creationId xmlns:a16="http://schemas.microsoft.com/office/drawing/2014/main" id="{B3120DD2-59D0-4560-8C81-AE71EDE36964}"/>
              </a:ext>
            </a:extLst>
          </p:cNvPr>
          <p:cNvSpPr>
            <a:spLocks noGrp="1" noRot="1" noChangeAspect="1" noChangeArrowheads="1" noTextEdit="1"/>
          </p:cNvSpPr>
          <p:nvPr>
            <p:ph type="sldImg"/>
          </p:nvPr>
        </p:nvSpPr>
        <p:spPr>
          <a:ln/>
        </p:spPr>
      </p:sp>
      <p:sp>
        <p:nvSpPr>
          <p:cNvPr id="31747" name="Rectangle 3">
            <a:extLst>
              <a:ext uri="{FF2B5EF4-FFF2-40B4-BE49-F238E27FC236}">
                <a16:creationId xmlns:a16="http://schemas.microsoft.com/office/drawing/2014/main" id="{162CB47C-5C6F-4EBD-8DC5-5F7EB7AB8D1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5747A47-D525-4EAD-A60C-61157D6F4FD9}"/>
              </a:ext>
            </a:extLst>
          </p:cNvPr>
          <p:cNvSpPr>
            <a:spLocks noGrp="1" noChangeArrowheads="1"/>
          </p:cNvSpPr>
          <p:nvPr>
            <p:ph type="sldNum" sz="quarter" idx="5"/>
          </p:nvPr>
        </p:nvSpPr>
        <p:spPr>
          <a:ln/>
        </p:spPr>
        <p:txBody>
          <a:bodyPr/>
          <a:lstStyle/>
          <a:p>
            <a:fld id="{D4FBE9D4-BBF4-4C7C-884E-9A9B7B761737}" type="slidenum">
              <a:rPr lang="en-US" altLang="en-US"/>
              <a:pPr/>
              <a:t>8</a:t>
            </a:fld>
            <a:endParaRPr lang="en-US" altLang="en-US"/>
          </a:p>
        </p:txBody>
      </p:sp>
      <p:sp>
        <p:nvSpPr>
          <p:cNvPr id="31746" name="Rectangle 2">
            <a:extLst>
              <a:ext uri="{FF2B5EF4-FFF2-40B4-BE49-F238E27FC236}">
                <a16:creationId xmlns:a16="http://schemas.microsoft.com/office/drawing/2014/main" id="{B3120DD2-59D0-4560-8C81-AE71EDE36964}"/>
              </a:ext>
            </a:extLst>
          </p:cNvPr>
          <p:cNvSpPr>
            <a:spLocks noGrp="1" noRot="1" noChangeAspect="1" noChangeArrowheads="1" noTextEdit="1"/>
          </p:cNvSpPr>
          <p:nvPr>
            <p:ph type="sldImg"/>
          </p:nvPr>
        </p:nvSpPr>
        <p:spPr>
          <a:ln/>
        </p:spPr>
      </p:sp>
      <p:sp>
        <p:nvSpPr>
          <p:cNvPr id="31747" name="Rectangle 3">
            <a:extLst>
              <a:ext uri="{FF2B5EF4-FFF2-40B4-BE49-F238E27FC236}">
                <a16:creationId xmlns:a16="http://schemas.microsoft.com/office/drawing/2014/main" id="{162CB47C-5C6F-4EBD-8DC5-5F7EB7AB8D19}"/>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6801419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478FFC3-DEBB-41BB-A138-5BBA89B54E76}"/>
              </a:ext>
            </a:extLst>
          </p:cNvPr>
          <p:cNvSpPr>
            <a:spLocks noGrp="1" noChangeArrowheads="1"/>
          </p:cNvSpPr>
          <p:nvPr>
            <p:ph type="sldNum" sz="quarter" idx="5"/>
          </p:nvPr>
        </p:nvSpPr>
        <p:spPr>
          <a:ln/>
        </p:spPr>
        <p:txBody>
          <a:bodyPr/>
          <a:lstStyle/>
          <a:p>
            <a:fld id="{90529F67-5692-48FB-BC67-11C10B6B9E39}" type="slidenum">
              <a:rPr lang="en-US" altLang="en-US"/>
              <a:pPr/>
              <a:t>9</a:t>
            </a:fld>
            <a:endParaRPr lang="en-US" altLang="en-US"/>
          </a:p>
        </p:txBody>
      </p:sp>
      <p:sp>
        <p:nvSpPr>
          <p:cNvPr id="33794" name="Rectangle 2">
            <a:extLst>
              <a:ext uri="{FF2B5EF4-FFF2-40B4-BE49-F238E27FC236}">
                <a16:creationId xmlns:a16="http://schemas.microsoft.com/office/drawing/2014/main" id="{3D46F0C6-EA3B-44E6-A07A-5301969A9B18}"/>
              </a:ext>
            </a:extLst>
          </p:cNvPr>
          <p:cNvSpPr>
            <a:spLocks noGrp="1" noRot="1" noChangeAspect="1" noChangeArrowheads="1" noTextEdit="1"/>
          </p:cNvSpPr>
          <p:nvPr>
            <p:ph type="sldImg"/>
          </p:nvPr>
        </p:nvSpPr>
        <p:spPr>
          <a:ln/>
        </p:spPr>
      </p:sp>
      <p:sp>
        <p:nvSpPr>
          <p:cNvPr id="33795" name="Rectangle 3">
            <a:extLst>
              <a:ext uri="{FF2B5EF4-FFF2-40B4-BE49-F238E27FC236}">
                <a16:creationId xmlns:a16="http://schemas.microsoft.com/office/drawing/2014/main" id="{1AA6D726-FA6E-450D-A8A1-EB53710FF26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0919130-6C07-42EA-8661-41EE9A905AF5}"/>
              </a:ext>
            </a:extLst>
          </p:cNvPr>
          <p:cNvSpPr>
            <a:spLocks noGrp="1" noChangeArrowheads="1"/>
          </p:cNvSpPr>
          <p:nvPr>
            <p:ph type="sldNum" sz="quarter" idx="5"/>
          </p:nvPr>
        </p:nvSpPr>
        <p:spPr>
          <a:ln/>
        </p:spPr>
        <p:txBody>
          <a:bodyPr/>
          <a:lstStyle/>
          <a:p>
            <a:fld id="{2762DF82-4ECC-48FB-9D1F-A4DBF4C09C21}" type="slidenum">
              <a:rPr lang="en-US" altLang="en-US"/>
              <a:pPr/>
              <a:t>14</a:t>
            </a:fld>
            <a:endParaRPr lang="en-US" altLang="en-US"/>
          </a:p>
        </p:txBody>
      </p:sp>
      <p:sp>
        <p:nvSpPr>
          <p:cNvPr id="34818" name="Rectangle 2">
            <a:extLst>
              <a:ext uri="{FF2B5EF4-FFF2-40B4-BE49-F238E27FC236}">
                <a16:creationId xmlns:a16="http://schemas.microsoft.com/office/drawing/2014/main" id="{47FC3386-0A28-497B-A139-624C42C308E2}"/>
              </a:ext>
            </a:extLst>
          </p:cNvPr>
          <p:cNvSpPr>
            <a:spLocks noGrp="1" noRot="1" noChangeAspect="1" noChangeArrowheads="1" noTextEdit="1"/>
          </p:cNvSpPr>
          <p:nvPr>
            <p:ph type="sldImg"/>
          </p:nvPr>
        </p:nvSpPr>
        <p:spPr>
          <a:ln/>
        </p:spPr>
      </p:sp>
      <p:sp>
        <p:nvSpPr>
          <p:cNvPr id="34819" name="Rectangle 3">
            <a:extLst>
              <a:ext uri="{FF2B5EF4-FFF2-40B4-BE49-F238E27FC236}">
                <a16:creationId xmlns:a16="http://schemas.microsoft.com/office/drawing/2014/main" id="{44EAE85A-B790-4FF0-891A-33FFA56F9C5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02" name="Rectangle 2">
            <a:extLst>
              <a:ext uri="{FF2B5EF4-FFF2-40B4-BE49-F238E27FC236}">
                <a16:creationId xmlns:a16="http://schemas.microsoft.com/office/drawing/2014/main" id="{8A71043F-DD80-4676-99AC-4115B6B2877C}"/>
              </a:ext>
            </a:extLst>
          </p:cNvPr>
          <p:cNvSpPr>
            <a:spLocks noGrp="1" noChangeArrowheads="1"/>
          </p:cNvSpPr>
          <p:nvPr>
            <p:ph type="body" idx="1"/>
          </p:nvPr>
        </p:nvSpPr>
        <p:spPr>
          <a:xfrm>
            <a:off x="550863" y="4562475"/>
            <a:ext cx="6303962" cy="4319588"/>
          </a:xfrm>
          <a:noFill/>
          <a:ln>
            <a:noFill/>
          </a:ln>
          <a:extLst>
            <a:ext uri="{91240B29-F687-4F45-9708-019B960494DF}">
              <a14:hiddenLine xmlns:a14="http://schemas.microsoft.com/office/drawing/2010/main" w="12700">
                <a:solidFill>
                  <a:schemeClr val="tx1"/>
                </a:solidFill>
                <a:miter lim="800000"/>
                <a:headEnd/>
                <a:tailEnd/>
              </a14:hiddenLine>
            </a:ext>
          </a:extLst>
        </p:spPr>
        <p:txBody>
          <a:bodyPr lIns="98224" tIns="48250" rIns="98224" bIns="48250"/>
          <a:lstStyle/>
          <a:p>
            <a:r>
              <a:rPr lang="en-US" altLang="en-US" dirty="0"/>
              <a:t>For lecture</a:t>
            </a:r>
          </a:p>
        </p:txBody>
      </p:sp>
      <p:sp>
        <p:nvSpPr>
          <p:cNvPr id="1228803" name="Rectangle 3">
            <a:extLst>
              <a:ext uri="{FF2B5EF4-FFF2-40B4-BE49-F238E27FC236}">
                <a16:creationId xmlns:a16="http://schemas.microsoft.com/office/drawing/2014/main" id="{7307054F-4782-4E60-BDCB-CB66D559B5C6}"/>
              </a:ext>
            </a:extLst>
          </p:cNvPr>
          <p:cNvSpPr>
            <a:spLocks noGrp="1" noRot="1" noChangeAspect="1" noChangeArrowheads="1" noTextEdit="1"/>
          </p:cNvSpPr>
          <p:nvPr>
            <p:ph type="sldImg"/>
          </p:nvPr>
        </p:nvSpPr>
        <p:spPr>
          <a:xfrm>
            <a:off x="474663" y="614363"/>
            <a:ext cx="6380162" cy="3589337"/>
          </a:xfr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C27DC3-9BBB-4C36-9519-A21CADB32DDF}" type="slidenum">
              <a:rPr lang="en-US" smtClean="0"/>
              <a:t>22</a:t>
            </a:fld>
            <a:endParaRPr lang="en-US"/>
          </a:p>
        </p:txBody>
      </p:sp>
    </p:spTree>
    <p:extLst>
      <p:ext uri="{BB962C8B-B14F-4D97-AF65-F5344CB8AC3E}">
        <p14:creationId xmlns:p14="http://schemas.microsoft.com/office/powerpoint/2010/main" val="8709879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0A318-8E2D-4340-9956-3A2822CB03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FB42A0F-A7B0-452C-9DFD-4AB6BE0144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8EB240A-AF1E-418F-B9CB-B3A1C118AE71}"/>
              </a:ext>
            </a:extLst>
          </p:cNvPr>
          <p:cNvSpPr>
            <a:spLocks noGrp="1"/>
          </p:cNvSpPr>
          <p:nvPr>
            <p:ph type="dt" sz="half" idx="10"/>
          </p:nvPr>
        </p:nvSpPr>
        <p:spPr/>
        <p:txBody>
          <a:bodyPr/>
          <a:lstStyle/>
          <a:p>
            <a:fld id="{46F8E4C5-F1A5-4035-A4CC-ECE89F1FB186}" type="datetimeFigureOut">
              <a:rPr lang="en-US" smtClean="0"/>
              <a:t>3/29/2021</a:t>
            </a:fld>
            <a:endParaRPr lang="en-US"/>
          </a:p>
        </p:txBody>
      </p:sp>
      <p:sp>
        <p:nvSpPr>
          <p:cNvPr id="5" name="Footer Placeholder 4">
            <a:extLst>
              <a:ext uri="{FF2B5EF4-FFF2-40B4-BE49-F238E27FC236}">
                <a16:creationId xmlns:a16="http://schemas.microsoft.com/office/drawing/2014/main" id="{519BB84A-B67B-4E61-AACA-25B8EB731B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D9F4E3-6312-4F95-BC42-96F63636B450}"/>
              </a:ext>
            </a:extLst>
          </p:cNvPr>
          <p:cNvSpPr>
            <a:spLocks noGrp="1"/>
          </p:cNvSpPr>
          <p:nvPr>
            <p:ph type="sldNum" sz="quarter" idx="12"/>
          </p:nvPr>
        </p:nvSpPr>
        <p:spPr/>
        <p:txBody>
          <a:bodyPr/>
          <a:lstStyle/>
          <a:p>
            <a:fld id="{1067E3E6-BEE0-4FEB-9725-0DFFECA70181}" type="slidenum">
              <a:rPr lang="en-US" smtClean="0"/>
              <a:t>‹#›</a:t>
            </a:fld>
            <a:endParaRPr lang="en-US"/>
          </a:p>
        </p:txBody>
      </p:sp>
    </p:spTree>
    <p:extLst>
      <p:ext uri="{BB962C8B-B14F-4D97-AF65-F5344CB8AC3E}">
        <p14:creationId xmlns:p14="http://schemas.microsoft.com/office/powerpoint/2010/main" val="2809768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C6CC2-B355-40E3-994F-6B11F152CB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9873A7F-CF16-4D97-ADD2-7C3AED513E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B87CDE-6B86-4143-A682-4B8A6E0C2E7E}"/>
              </a:ext>
            </a:extLst>
          </p:cNvPr>
          <p:cNvSpPr>
            <a:spLocks noGrp="1"/>
          </p:cNvSpPr>
          <p:nvPr>
            <p:ph type="dt" sz="half" idx="10"/>
          </p:nvPr>
        </p:nvSpPr>
        <p:spPr/>
        <p:txBody>
          <a:bodyPr/>
          <a:lstStyle/>
          <a:p>
            <a:fld id="{46F8E4C5-F1A5-4035-A4CC-ECE89F1FB186}" type="datetimeFigureOut">
              <a:rPr lang="en-US" smtClean="0"/>
              <a:t>3/29/2021</a:t>
            </a:fld>
            <a:endParaRPr lang="en-US"/>
          </a:p>
        </p:txBody>
      </p:sp>
      <p:sp>
        <p:nvSpPr>
          <p:cNvPr id="5" name="Footer Placeholder 4">
            <a:extLst>
              <a:ext uri="{FF2B5EF4-FFF2-40B4-BE49-F238E27FC236}">
                <a16:creationId xmlns:a16="http://schemas.microsoft.com/office/drawing/2014/main" id="{25DF6D68-9C8D-4BF6-B6F9-561D474538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5BD0AE-D99B-4B00-9D40-0BAE46376A94}"/>
              </a:ext>
            </a:extLst>
          </p:cNvPr>
          <p:cNvSpPr>
            <a:spLocks noGrp="1"/>
          </p:cNvSpPr>
          <p:nvPr>
            <p:ph type="sldNum" sz="quarter" idx="12"/>
          </p:nvPr>
        </p:nvSpPr>
        <p:spPr/>
        <p:txBody>
          <a:bodyPr/>
          <a:lstStyle/>
          <a:p>
            <a:fld id="{1067E3E6-BEE0-4FEB-9725-0DFFECA70181}" type="slidenum">
              <a:rPr lang="en-US" smtClean="0"/>
              <a:t>‹#›</a:t>
            </a:fld>
            <a:endParaRPr lang="en-US"/>
          </a:p>
        </p:txBody>
      </p:sp>
    </p:spTree>
    <p:extLst>
      <p:ext uri="{BB962C8B-B14F-4D97-AF65-F5344CB8AC3E}">
        <p14:creationId xmlns:p14="http://schemas.microsoft.com/office/powerpoint/2010/main" val="4178724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EECD67-DA16-441F-8ABD-F3B417DDF14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AB5F9F4-3E40-4444-807A-1532DACD3F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CAC1B6-3DD1-4DB6-8BC9-D11A69B674D8}"/>
              </a:ext>
            </a:extLst>
          </p:cNvPr>
          <p:cNvSpPr>
            <a:spLocks noGrp="1"/>
          </p:cNvSpPr>
          <p:nvPr>
            <p:ph type="dt" sz="half" idx="10"/>
          </p:nvPr>
        </p:nvSpPr>
        <p:spPr/>
        <p:txBody>
          <a:bodyPr/>
          <a:lstStyle/>
          <a:p>
            <a:fld id="{46F8E4C5-F1A5-4035-A4CC-ECE89F1FB186}" type="datetimeFigureOut">
              <a:rPr lang="en-US" smtClean="0"/>
              <a:t>3/29/2021</a:t>
            </a:fld>
            <a:endParaRPr lang="en-US"/>
          </a:p>
        </p:txBody>
      </p:sp>
      <p:sp>
        <p:nvSpPr>
          <p:cNvPr id="5" name="Footer Placeholder 4">
            <a:extLst>
              <a:ext uri="{FF2B5EF4-FFF2-40B4-BE49-F238E27FC236}">
                <a16:creationId xmlns:a16="http://schemas.microsoft.com/office/drawing/2014/main" id="{488E348A-D070-4801-9108-F98965F10B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40ECB-DAA5-44E2-9074-01A02C11203D}"/>
              </a:ext>
            </a:extLst>
          </p:cNvPr>
          <p:cNvSpPr>
            <a:spLocks noGrp="1"/>
          </p:cNvSpPr>
          <p:nvPr>
            <p:ph type="sldNum" sz="quarter" idx="12"/>
          </p:nvPr>
        </p:nvSpPr>
        <p:spPr/>
        <p:txBody>
          <a:bodyPr/>
          <a:lstStyle/>
          <a:p>
            <a:fld id="{1067E3E6-BEE0-4FEB-9725-0DFFECA70181}" type="slidenum">
              <a:rPr lang="en-US" smtClean="0"/>
              <a:t>‹#›</a:t>
            </a:fld>
            <a:endParaRPr lang="en-US"/>
          </a:p>
        </p:txBody>
      </p:sp>
    </p:spTree>
    <p:extLst>
      <p:ext uri="{BB962C8B-B14F-4D97-AF65-F5344CB8AC3E}">
        <p14:creationId xmlns:p14="http://schemas.microsoft.com/office/powerpoint/2010/main" val="2097064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91632-4D5C-49BB-8919-A26A5C053E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804ACD-0E48-44C4-A72F-1E9B2EB2F21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C4B76-1EA9-4DCF-BAEF-5CA78F9BD039}"/>
              </a:ext>
            </a:extLst>
          </p:cNvPr>
          <p:cNvSpPr>
            <a:spLocks noGrp="1"/>
          </p:cNvSpPr>
          <p:nvPr>
            <p:ph type="dt" sz="half" idx="10"/>
          </p:nvPr>
        </p:nvSpPr>
        <p:spPr/>
        <p:txBody>
          <a:bodyPr/>
          <a:lstStyle/>
          <a:p>
            <a:fld id="{46F8E4C5-F1A5-4035-A4CC-ECE89F1FB186}" type="datetimeFigureOut">
              <a:rPr lang="en-US" smtClean="0"/>
              <a:t>3/29/2021</a:t>
            </a:fld>
            <a:endParaRPr lang="en-US"/>
          </a:p>
        </p:txBody>
      </p:sp>
      <p:sp>
        <p:nvSpPr>
          <p:cNvPr id="5" name="Footer Placeholder 4">
            <a:extLst>
              <a:ext uri="{FF2B5EF4-FFF2-40B4-BE49-F238E27FC236}">
                <a16:creationId xmlns:a16="http://schemas.microsoft.com/office/drawing/2014/main" id="{9E8367A2-9B8E-41BD-812C-24941F93BC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D85E79-53BC-4C3D-9C12-D4D920398E39}"/>
              </a:ext>
            </a:extLst>
          </p:cNvPr>
          <p:cNvSpPr>
            <a:spLocks noGrp="1"/>
          </p:cNvSpPr>
          <p:nvPr>
            <p:ph type="sldNum" sz="quarter" idx="12"/>
          </p:nvPr>
        </p:nvSpPr>
        <p:spPr/>
        <p:txBody>
          <a:bodyPr/>
          <a:lstStyle/>
          <a:p>
            <a:fld id="{1067E3E6-BEE0-4FEB-9725-0DFFECA70181}" type="slidenum">
              <a:rPr lang="en-US" smtClean="0"/>
              <a:t>‹#›</a:t>
            </a:fld>
            <a:endParaRPr lang="en-US"/>
          </a:p>
        </p:txBody>
      </p:sp>
    </p:spTree>
    <p:extLst>
      <p:ext uri="{BB962C8B-B14F-4D97-AF65-F5344CB8AC3E}">
        <p14:creationId xmlns:p14="http://schemas.microsoft.com/office/powerpoint/2010/main" val="3001769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A1DC1-63E1-4820-B951-3FC68133FC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61C4ED2-8428-4E99-A959-581774A426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055A7D-BEA4-4975-8972-40E41D113AB7}"/>
              </a:ext>
            </a:extLst>
          </p:cNvPr>
          <p:cNvSpPr>
            <a:spLocks noGrp="1"/>
          </p:cNvSpPr>
          <p:nvPr>
            <p:ph type="dt" sz="half" idx="10"/>
          </p:nvPr>
        </p:nvSpPr>
        <p:spPr/>
        <p:txBody>
          <a:bodyPr/>
          <a:lstStyle/>
          <a:p>
            <a:fld id="{46F8E4C5-F1A5-4035-A4CC-ECE89F1FB186}" type="datetimeFigureOut">
              <a:rPr lang="en-US" smtClean="0"/>
              <a:t>3/29/2021</a:t>
            </a:fld>
            <a:endParaRPr lang="en-US"/>
          </a:p>
        </p:txBody>
      </p:sp>
      <p:sp>
        <p:nvSpPr>
          <p:cNvPr id="5" name="Footer Placeholder 4">
            <a:extLst>
              <a:ext uri="{FF2B5EF4-FFF2-40B4-BE49-F238E27FC236}">
                <a16:creationId xmlns:a16="http://schemas.microsoft.com/office/drawing/2014/main" id="{7881CEC5-26DC-4ED6-9709-7C34C76962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AAAD2C-72AC-4E24-9762-12BDE933581E}"/>
              </a:ext>
            </a:extLst>
          </p:cNvPr>
          <p:cNvSpPr>
            <a:spLocks noGrp="1"/>
          </p:cNvSpPr>
          <p:nvPr>
            <p:ph type="sldNum" sz="quarter" idx="12"/>
          </p:nvPr>
        </p:nvSpPr>
        <p:spPr/>
        <p:txBody>
          <a:bodyPr/>
          <a:lstStyle/>
          <a:p>
            <a:fld id="{1067E3E6-BEE0-4FEB-9725-0DFFECA70181}" type="slidenum">
              <a:rPr lang="en-US" smtClean="0"/>
              <a:t>‹#›</a:t>
            </a:fld>
            <a:endParaRPr lang="en-US"/>
          </a:p>
        </p:txBody>
      </p:sp>
    </p:spTree>
    <p:extLst>
      <p:ext uri="{BB962C8B-B14F-4D97-AF65-F5344CB8AC3E}">
        <p14:creationId xmlns:p14="http://schemas.microsoft.com/office/powerpoint/2010/main" val="3617691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81F72-235A-46C0-9F05-D9901EB2CC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C5D80E-F60F-46C6-9A50-77DD59C8BD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6EAA2B9-06DC-4A2A-8271-7BF772D8943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E40D0B5-389B-4813-8723-C6927EB6D027}"/>
              </a:ext>
            </a:extLst>
          </p:cNvPr>
          <p:cNvSpPr>
            <a:spLocks noGrp="1"/>
          </p:cNvSpPr>
          <p:nvPr>
            <p:ph type="dt" sz="half" idx="10"/>
          </p:nvPr>
        </p:nvSpPr>
        <p:spPr/>
        <p:txBody>
          <a:bodyPr/>
          <a:lstStyle/>
          <a:p>
            <a:fld id="{46F8E4C5-F1A5-4035-A4CC-ECE89F1FB186}" type="datetimeFigureOut">
              <a:rPr lang="en-US" smtClean="0"/>
              <a:t>3/29/2021</a:t>
            </a:fld>
            <a:endParaRPr lang="en-US"/>
          </a:p>
        </p:txBody>
      </p:sp>
      <p:sp>
        <p:nvSpPr>
          <p:cNvPr id="6" name="Footer Placeholder 5">
            <a:extLst>
              <a:ext uri="{FF2B5EF4-FFF2-40B4-BE49-F238E27FC236}">
                <a16:creationId xmlns:a16="http://schemas.microsoft.com/office/drawing/2014/main" id="{CD73D8B4-1153-490C-A090-C00698AA9D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45A477-0931-4DE8-BC2F-2D0F1A1AC20A}"/>
              </a:ext>
            </a:extLst>
          </p:cNvPr>
          <p:cNvSpPr>
            <a:spLocks noGrp="1"/>
          </p:cNvSpPr>
          <p:nvPr>
            <p:ph type="sldNum" sz="quarter" idx="12"/>
          </p:nvPr>
        </p:nvSpPr>
        <p:spPr/>
        <p:txBody>
          <a:bodyPr/>
          <a:lstStyle/>
          <a:p>
            <a:fld id="{1067E3E6-BEE0-4FEB-9725-0DFFECA70181}" type="slidenum">
              <a:rPr lang="en-US" smtClean="0"/>
              <a:t>‹#›</a:t>
            </a:fld>
            <a:endParaRPr lang="en-US"/>
          </a:p>
        </p:txBody>
      </p:sp>
    </p:spTree>
    <p:extLst>
      <p:ext uri="{BB962C8B-B14F-4D97-AF65-F5344CB8AC3E}">
        <p14:creationId xmlns:p14="http://schemas.microsoft.com/office/powerpoint/2010/main" val="41331775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BA197-6AF6-4402-ADCC-4E3C39AD04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ADCCD7D-611E-4C65-A70A-40F634BC6F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3367C86-044E-46BF-AD90-B1431764E7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8D9D600-5FDD-46B0-BDAB-8D280224D8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CF0DA8-20CD-4B55-95E7-6FCC450F168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D4519B4-C0AB-4BC1-ABDD-B3199B979A0A}"/>
              </a:ext>
            </a:extLst>
          </p:cNvPr>
          <p:cNvSpPr>
            <a:spLocks noGrp="1"/>
          </p:cNvSpPr>
          <p:nvPr>
            <p:ph type="dt" sz="half" idx="10"/>
          </p:nvPr>
        </p:nvSpPr>
        <p:spPr/>
        <p:txBody>
          <a:bodyPr/>
          <a:lstStyle/>
          <a:p>
            <a:fld id="{46F8E4C5-F1A5-4035-A4CC-ECE89F1FB186}" type="datetimeFigureOut">
              <a:rPr lang="en-US" smtClean="0"/>
              <a:t>3/29/2021</a:t>
            </a:fld>
            <a:endParaRPr lang="en-US"/>
          </a:p>
        </p:txBody>
      </p:sp>
      <p:sp>
        <p:nvSpPr>
          <p:cNvPr id="8" name="Footer Placeholder 7">
            <a:extLst>
              <a:ext uri="{FF2B5EF4-FFF2-40B4-BE49-F238E27FC236}">
                <a16:creationId xmlns:a16="http://schemas.microsoft.com/office/drawing/2014/main" id="{64DA1A2D-6783-4F3C-BD4C-D1C4B1E853E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6DAD72F-5A4C-44A1-9D3C-997F864B3963}"/>
              </a:ext>
            </a:extLst>
          </p:cNvPr>
          <p:cNvSpPr>
            <a:spLocks noGrp="1"/>
          </p:cNvSpPr>
          <p:nvPr>
            <p:ph type="sldNum" sz="quarter" idx="12"/>
          </p:nvPr>
        </p:nvSpPr>
        <p:spPr/>
        <p:txBody>
          <a:bodyPr/>
          <a:lstStyle/>
          <a:p>
            <a:fld id="{1067E3E6-BEE0-4FEB-9725-0DFFECA70181}" type="slidenum">
              <a:rPr lang="en-US" smtClean="0"/>
              <a:t>‹#›</a:t>
            </a:fld>
            <a:endParaRPr lang="en-US"/>
          </a:p>
        </p:txBody>
      </p:sp>
    </p:spTree>
    <p:extLst>
      <p:ext uri="{BB962C8B-B14F-4D97-AF65-F5344CB8AC3E}">
        <p14:creationId xmlns:p14="http://schemas.microsoft.com/office/powerpoint/2010/main" val="163420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189D8-0D4D-4F74-A6EA-BAFBA4B67DA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92BE73B-B3AD-4E1D-880B-A42BC47E7C2B}"/>
              </a:ext>
            </a:extLst>
          </p:cNvPr>
          <p:cNvSpPr>
            <a:spLocks noGrp="1"/>
          </p:cNvSpPr>
          <p:nvPr>
            <p:ph type="dt" sz="half" idx="10"/>
          </p:nvPr>
        </p:nvSpPr>
        <p:spPr/>
        <p:txBody>
          <a:bodyPr/>
          <a:lstStyle/>
          <a:p>
            <a:fld id="{46F8E4C5-F1A5-4035-A4CC-ECE89F1FB186}" type="datetimeFigureOut">
              <a:rPr lang="en-US" smtClean="0"/>
              <a:t>3/29/2021</a:t>
            </a:fld>
            <a:endParaRPr lang="en-US"/>
          </a:p>
        </p:txBody>
      </p:sp>
      <p:sp>
        <p:nvSpPr>
          <p:cNvPr id="4" name="Footer Placeholder 3">
            <a:extLst>
              <a:ext uri="{FF2B5EF4-FFF2-40B4-BE49-F238E27FC236}">
                <a16:creationId xmlns:a16="http://schemas.microsoft.com/office/drawing/2014/main" id="{FFFB6874-63C3-48C3-9DDF-D4DD29B8AA5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4865C85-29FF-4E51-A352-AE54CDD5AD1D}"/>
              </a:ext>
            </a:extLst>
          </p:cNvPr>
          <p:cNvSpPr>
            <a:spLocks noGrp="1"/>
          </p:cNvSpPr>
          <p:nvPr>
            <p:ph type="sldNum" sz="quarter" idx="12"/>
          </p:nvPr>
        </p:nvSpPr>
        <p:spPr/>
        <p:txBody>
          <a:bodyPr/>
          <a:lstStyle/>
          <a:p>
            <a:fld id="{1067E3E6-BEE0-4FEB-9725-0DFFECA70181}" type="slidenum">
              <a:rPr lang="en-US" smtClean="0"/>
              <a:t>‹#›</a:t>
            </a:fld>
            <a:endParaRPr lang="en-US"/>
          </a:p>
        </p:txBody>
      </p:sp>
    </p:spTree>
    <p:extLst>
      <p:ext uri="{BB962C8B-B14F-4D97-AF65-F5344CB8AC3E}">
        <p14:creationId xmlns:p14="http://schemas.microsoft.com/office/powerpoint/2010/main" val="2245259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FC38D3-DE84-466B-A009-74B280302CD9}"/>
              </a:ext>
            </a:extLst>
          </p:cNvPr>
          <p:cNvSpPr>
            <a:spLocks noGrp="1"/>
          </p:cNvSpPr>
          <p:nvPr>
            <p:ph type="dt" sz="half" idx="10"/>
          </p:nvPr>
        </p:nvSpPr>
        <p:spPr/>
        <p:txBody>
          <a:bodyPr/>
          <a:lstStyle/>
          <a:p>
            <a:fld id="{46F8E4C5-F1A5-4035-A4CC-ECE89F1FB186}" type="datetimeFigureOut">
              <a:rPr lang="en-US" smtClean="0"/>
              <a:t>3/29/2021</a:t>
            </a:fld>
            <a:endParaRPr lang="en-US"/>
          </a:p>
        </p:txBody>
      </p:sp>
      <p:sp>
        <p:nvSpPr>
          <p:cNvPr id="3" name="Footer Placeholder 2">
            <a:extLst>
              <a:ext uri="{FF2B5EF4-FFF2-40B4-BE49-F238E27FC236}">
                <a16:creationId xmlns:a16="http://schemas.microsoft.com/office/drawing/2014/main" id="{31692A52-DA0C-4FFF-A9A0-B0C2317BB93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54E0D7-0980-43EC-A257-9C74688AB9DD}"/>
              </a:ext>
            </a:extLst>
          </p:cNvPr>
          <p:cNvSpPr>
            <a:spLocks noGrp="1"/>
          </p:cNvSpPr>
          <p:nvPr>
            <p:ph type="sldNum" sz="quarter" idx="12"/>
          </p:nvPr>
        </p:nvSpPr>
        <p:spPr/>
        <p:txBody>
          <a:bodyPr/>
          <a:lstStyle/>
          <a:p>
            <a:fld id="{1067E3E6-BEE0-4FEB-9725-0DFFECA70181}" type="slidenum">
              <a:rPr lang="en-US" smtClean="0"/>
              <a:t>‹#›</a:t>
            </a:fld>
            <a:endParaRPr lang="en-US"/>
          </a:p>
        </p:txBody>
      </p:sp>
    </p:spTree>
    <p:extLst>
      <p:ext uri="{BB962C8B-B14F-4D97-AF65-F5344CB8AC3E}">
        <p14:creationId xmlns:p14="http://schemas.microsoft.com/office/powerpoint/2010/main" val="2019150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41944-4E3F-4827-8D42-C180C8A485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B5AB5F0-327F-4D9B-A79B-9A08BDF3DC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CF65B80-316A-4263-A739-14918B9AE0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F8E2E6-7831-4256-833B-F5E2EF7C424C}"/>
              </a:ext>
            </a:extLst>
          </p:cNvPr>
          <p:cNvSpPr>
            <a:spLocks noGrp="1"/>
          </p:cNvSpPr>
          <p:nvPr>
            <p:ph type="dt" sz="half" idx="10"/>
          </p:nvPr>
        </p:nvSpPr>
        <p:spPr/>
        <p:txBody>
          <a:bodyPr/>
          <a:lstStyle/>
          <a:p>
            <a:fld id="{46F8E4C5-F1A5-4035-A4CC-ECE89F1FB186}" type="datetimeFigureOut">
              <a:rPr lang="en-US" smtClean="0"/>
              <a:t>3/29/2021</a:t>
            </a:fld>
            <a:endParaRPr lang="en-US"/>
          </a:p>
        </p:txBody>
      </p:sp>
      <p:sp>
        <p:nvSpPr>
          <p:cNvPr id="6" name="Footer Placeholder 5">
            <a:extLst>
              <a:ext uri="{FF2B5EF4-FFF2-40B4-BE49-F238E27FC236}">
                <a16:creationId xmlns:a16="http://schemas.microsoft.com/office/drawing/2014/main" id="{2B5E6549-5C40-4267-A48B-2EC5760124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026A4F-143F-459D-A954-43D9C0C2C15C}"/>
              </a:ext>
            </a:extLst>
          </p:cNvPr>
          <p:cNvSpPr>
            <a:spLocks noGrp="1"/>
          </p:cNvSpPr>
          <p:nvPr>
            <p:ph type="sldNum" sz="quarter" idx="12"/>
          </p:nvPr>
        </p:nvSpPr>
        <p:spPr/>
        <p:txBody>
          <a:bodyPr/>
          <a:lstStyle/>
          <a:p>
            <a:fld id="{1067E3E6-BEE0-4FEB-9725-0DFFECA70181}" type="slidenum">
              <a:rPr lang="en-US" smtClean="0"/>
              <a:t>‹#›</a:t>
            </a:fld>
            <a:endParaRPr lang="en-US"/>
          </a:p>
        </p:txBody>
      </p:sp>
    </p:spTree>
    <p:extLst>
      <p:ext uri="{BB962C8B-B14F-4D97-AF65-F5344CB8AC3E}">
        <p14:creationId xmlns:p14="http://schemas.microsoft.com/office/powerpoint/2010/main" val="3562366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84DE4-2C1B-4A0F-92E1-6D94D9AFAA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E756D69-94C4-4E17-96AC-B76E52C1E6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BD4332-8D3D-4132-970D-CF0B8579E6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890364-9218-4268-9B75-E577FC9BBEDB}"/>
              </a:ext>
            </a:extLst>
          </p:cNvPr>
          <p:cNvSpPr>
            <a:spLocks noGrp="1"/>
          </p:cNvSpPr>
          <p:nvPr>
            <p:ph type="dt" sz="half" idx="10"/>
          </p:nvPr>
        </p:nvSpPr>
        <p:spPr/>
        <p:txBody>
          <a:bodyPr/>
          <a:lstStyle/>
          <a:p>
            <a:fld id="{46F8E4C5-F1A5-4035-A4CC-ECE89F1FB186}" type="datetimeFigureOut">
              <a:rPr lang="en-US" smtClean="0"/>
              <a:t>3/29/2021</a:t>
            </a:fld>
            <a:endParaRPr lang="en-US"/>
          </a:p>
        </p:txBody>
      </p:sp>
      <p:sp>
        <p:nvSpPr>
          <p:cNvPr id="6" name="Footer Placeholder 5">
            <a:extLst>
              <a:ext uri="{FF2B5EF4-FFF2-40B4-BE49-F238E27FC236}">
                <a16:creationId xmlns:a16="http://schemas.microsoft.com/office/drawing/2014/main" id="{72DBDBE3-EC65-44BA-9055-6BA40AF4DF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29970D-E64B-4533-85A1-8663AC7266AA}"/>
              </a:ext>
            </a:extLst>
          </p:cNvPr>
          <p:cNvSpPr>
            <a:spLocks noGrp="1"/>
          </p:cNvSpPr>
          <p:nvPr>
            <p:ph type="sldNum" sz="quarter" idx="12"/>
          </p:nvPr>
        </p:nvSpPr>
        <p:spPr/>
        <p:txBody>
          <a:bodyPr/>
          <a:lstStyle/>
          <a:p>
            <a:fld id="{1067E3E6-BEE0-4FEB-9725-0DFFECA70181}" type="slidenum">
              <a:rPr lang="en-US" smtClean="0"/>
              <a:t>‹#›</a:t>
            </a:fld>
            <a:endParaRPr lang="en-US"/>
          </a:p>
        </p:txBody>
      </p:sp>
    </p:spTree>
    <p:extLst>
      <p:ext uri="{BB962C8B-B14F-4D97-AF65-F5344CB8AC3E}">
        <p14:creationId xmlns:p14="http://schemas.microsoft.com/office/powerpoint/2010/main" val="4036876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BF4F10-E915-418B-8447-EAAF9FADCA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E91B507-3801-4274-AA60-040A4E10E5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03F69D-B715-4530-AB68-5BBAB9AFB6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F8E4C5-F1A5-4035-A4CC-ECE89F1FB186}" type="datetimeFigureOut">
              <a:rPr lang="en-US" smtClean="0"/>
              <a:t>3/29/2021</a:t>
            </a:fld>
            <a:endParaRPr lang="en-US"/>
          </a:p>
        </p:txBody>
      </p:sp>
      <p:sp>
        <p:nvSpPr>
          <p:cNvPr id="5" name="Footer Placeholder 4">
            <a:extLst>
              <a:ext uri="{FF2B5EF4-FFF2-40B4-BE49-F238E27FC236}">
                <a16:creationId xmlns:a16="http://schemas.microsoft.com/office/drawing/2014/main" id="{AB8CD523-8BF7-4B61-94EE-4AAD008CCD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0C78CF9-B042-45C4-AF39-06FF5F440A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67E3E6-BEE0-4FEB-9725-0DFFECA70181}" type="slidenum">
              <a:rPr lang="en-US" smtClean="0"/>
              <a:t>‹#›</a:t>
            </a:fld>
            <a:endParaRPr lang="en-US"/>
          </a:p>
        </p:txBody>
      </p:sp>
    </p:spTree>
    <p:extLst>
      <p:ext uri="{BB962C8B-B14F-4D97-AF65-F5344CB8AC3E}">
        <p14:creationId xmlns:p14="http://schemas.microsoft.com/office/powerpoint/2010/main" val="7681407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86C2B-7530-4A7B-93C3-480145C81433}"/>
              </a:ext>
            </a:extLst>
          </p:cNvPr>
          <p:cNvSpPr>
            <a:spLocks noGrp="1"/>
          </p:cNvSpPr>
          <p:nvPr>
            <p:ph type="ctrTitle"/>
          </p:nvPr>
        </p:nvSpPr>
        <p:spPr/>
        <p:txBody>
          <a:bodyPr/>
          <a:lstStyle/>
          <a:p>
            <a:r>
              <a:rPr lang="en-US" dirty="0"/>
              <a:t>Pipelining 2</a:t>
            </a:r>
          </a:p>
        </p:txBody>
      </p:sp>
      <p:sp>
        <p:nvSpPr>
          <p:cNvPr id="3" name="Subtitle 2">
            <a:extLst>
              <a:ext uri="{FF2B5EF4-FFF2-40B4-BE49-F238E27FC236}">
                <a16:creationId xmlns:a16="http://schemas.microsoft.com/office/drawing/2014/main" id="{E85175F7-07F8-4B82-BBA2-12B631C14385}"/>
              </a:ext>
            </a:extLst>
          </p:cNvPr>
          <p:cNvSpPr>
            <a:spLocks noGrp="1"/>
          </p:cNvSpPr>
          <p:nvPr>
            <p:ph type="subTitle" idx="1"/>
          </p:nvPr>
        </p:nvSpPr>
        <p:spPr/>
        <p:txBody>
          <a:bodyPr/>
          <a:lstStyle/>
          <a:p>
            <a:r>
              <a:rPr lang="en-US" dirty="0"/>
              <a:t>Dr. John P. Abraham</a:t>
            </a:r>
          </a:p>
          <a:p>
            <a:r>
              <a:rPr lang="en-US" dirty="0"/>
              <a:t>Professor</a:t>
            </a:r>
          </a:p>
          <a:p>
            <a:r>
              <a:rPr lang="en-US" dirty="0"/>
              <a:t>UTRGV</a:t>
            </a:r>
          </a:p>
        </p:txBody>
      </p:sp>
    </p:spTree>
    <p:extLst>
      <p:ext uri="{BB962C8B-B14F-4D97-AF65-F5344CB8AC3E}">
        <p14:creationId xmlns:p14="http://schemas.microsoft.com/office/powerpoint/2010/main" val="2433912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2C0F1-9636-4CE5-AF5A-29F6275386E3}"/>
              </a:ext>
            </a:extLst>
          </p:cNvPr>
          <p:cNvSpPr>
            <a:spLocks noGrp="1"/>
          </p:cNvSpPr>
          <p:nvPr>
            <p:ph type="title"/>
          </p:nvPr>
        </p:nvSpPr>
        <p:spPr/>
        <p:txBody>
          <a:bodyPr/>
          <a:lstStyle/>
          <a:p>
            <a:r>
              <a:rPr lang="en-US" dirty="0"/>
              <a:t>Pipeline Hazards</a:t>
            </a:r>
            <a:r>
              <a:rPr lang="en-US" baseline="0" dirty="0"/>
              <a:t> (Hurdles)</a:t>
            </a:r>
            <a:endParaRPr lang="en-US" dirty="0"/>
          </a:p>
        </p:txBody>
      </p:sp>
      <p:sp>
        <p:nvSpPr>
          <p:cNvPr id="3" name="Content Placeholder 2">
            <a:extLst>
              <a:ext uri="{FF2B5EF4-FFF2-40B4-BE49-F238E27FC236}">
                <a16:creationId xmlns:a16="http://schemas.microsoft.com/office/drawing/2014/main" id="{9A96E431-B3BD-4FBC-A9FC-37117E071F30}"/>
              </a:ext>
            </a:extLst>
          </p:cNvPr>
          <p:cNvSpPr>
            <a:spLocks noGrp="1"/>
          </p:cNvSpPr>
          <p:nvPr>
            <p:ph idx="1"/>
          </p:nvPr>
        </p:nvSpPr>
        <p:spPr/>
        <p:txBody>
          <a:bodyPr>
            <a:normAutofit/>
          </a:bodyPr>
          <a:lstStyle/>
          <a:p>
            <a:pPr marL="514350" indent="-514350">
              <a:buFont typeface="+mj-lt"/>
              <a:buAutoNum type="arabicPeriod"/>
            </a:pPr>
            <a:r>
              <a:rPr lang="en-US" dirty="0"/>
              <a:t>Structural Hazard – hardware can’t support all requests simultaneously. (Lack of resources)</a:t>
            </a:r>
          </a:p>
          <a:p>
            <a:pPr marL="514350" indent="-514350">
              <a:buFont typeface="+mj-lt"/>
              <a:buAutoNum type="arabicPeriod"/>
            </a:pPr>
            <a:r>
              <a:rPr lang="en-US" dirty="0"/>
              <a:t>Data</a:t>
            </a:r>
            <a:r>
              <a:rPr lang="en-US" baseline="0" dirty="0"/>
              <a:t> hazard – data depends on a previous instruction execution</a:t>
            </a:r>
          </a:p>
          <a:p>
            <a:pPr marL="514350" indent="-514350">
              <a:buFont typeface="+mj-lt"/>
              <a:buAutoNum type="arabicPeriod"/>
            </a:pPr>
            <a:r>
              <a:rPr lang="en-US" baseline="0" dirty="0"/>
              <a:t>Control hazard – Program counter gets a different value because of branches.  The next instruction fetched is unusable now.</a:t>
            </a:r>
          </a:p>
        </p:txBody>
      </p:sp>
    </p:spTree>
    <p:extLst>
      <p:ext uri="{BB962C8B-B14F-4D97-AF65-F5344CB8AC3E}">
        <p14:creationId xmlns:p14="http://schemas.microsoft.com/office/powerpoint/2010/main" val="297277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7D01C-0908-46A1-88F9-5E6A03DB4656}"/>
              </a:ext>
            </a:extLst>
          </p:cNvPr>
          <p:cNvSpPr>
            <a:spLocks noGrp="1"/>
          </p:cNvSpPr>
          <p:nvPr>
            <p:ph type="title"/>
          </p:nvPr>
        </p:nvSpPr>
        <p:spPr/>
        <p:txBody>
          <a:bodyPr/>
          <a:lstStyle/>
          <a:p>
            <a:r>
              <a:rPr lang="en-US" dirty="0"/>
              <a:t>Hazards</a:t>
            </a:r>
          </a:p>
        </p:txBody>
      </p:sp>
      <p:sp>
        <p:nvSpPr>
          <p:cNvPr id="3" name="Content Placeholder 2">
            <a:extLst>
              <a:ext uri="{FF2B5EF4-FFF2-40B4-BE49-F238E27FC236}">
                <a16:creationId xmlns:a16="http://schemas.microsoft.com/office/drawing/2014/main" id="{3394725F-0349-47A8-9D5E-E4BC27130289}"/>
              </a:ext>
            </a:extLst>
          </p:cNvPr>
          <p:cNvSpPr>
            <a:spLocks noGrp="1"/>
          </p:cNvSpPr>
          <p:nvPr>
            <p:ph idx="1"/>
          </p:nvPr>
        </p:nvSpPr>
        <p:spPr>
          <a:xfrm>
            <a:off x="838200" y="1825624"/>
            <a:ext cx="10515600" cy="4872355"/>
          </a:xfrm>
        </p:spPr>
        <p:txBody>
          <a:bodyPr>
            <a:normAutofit lnSpcReduction="10000"/>
          </a:bodyPr>
          <a:lstStyle/>
          <a:p>
            <a:pPr fontAlgn="t"/>
            <a:r>
              <a:rPr lang="en-US" b="1" dirty="0"/>
              <a:t>Hazards are three types:</a:t>
            </a:r>
            <a:endParaRPr lang="en-US" dirty="0"/>
          </a:p>
          <a:p>
            <a:pPr fontAlgn="t"/>
            <a:r>
              <a:rPr lang="en-US" b="1" dirty="0">
                <a:solidFill>
                  <a:srgbClr val="C00000"/>
                </a:solidFill>
              </a:rPr>
              <a:t>Structural: </a:t>
            </a:r>
            <a:r>
              <a:rPr lang="en-US" b="1" dirty="0"/>
              <a:t>Attempt to use the same resource by diff </a:t>
            </a:r>
            <a:r>
              <a:rPr lang="en-US" b="1" dirty="0" err="1"/>
              <a:t>instrucctions</a:t>
            </a:r>
            <a:r>
              <a:rPr lang="en-US" b="1" dirty="0"/>
              <a:t>. MIPS designed to avoid hardware contention (separate Instruction Memory). Two instructions may want to use the same register or another hardware. MIPs allows only one instruction in the process to access a hardware.  In the case  of a register where we write and read within one clock cycle, we can write in first half and read in second half or vice-a-versa).  Also split mem to </a:t>
            </a:r>
            <a:r>
              <a:rPr lang="en-US" b="1" dirty="0" err="1"/>
              <a:t>instr</a:t>
            </a:r>
            <a:r>
              <a:rPr lang="en-US" b="1" dirty="0"/>
              <a:t> and data memories. This will avoid structural hazards. </a:t>
            </a:r>
            <a:endParaRPr lang="en-US" dirty="0"/>
          </a:p>
          <a:p>
            <a:pPr fontAlgn="t"/>
            <a:r>
              <a:rPr lang="en-US" b="1" dirty="0">
                <a:solidFill>
                  <a:srgbClr val="C00000"/>
                </a:solidFill>
              </a:rPr>
              <a:t>Data </a:t>
            </a:r>
            <a:r>
              <a:rPr lang="en-US" b="1" dirty="0"/>
              <a:t> If input depends on output of another</a:t>
            </a:r>
            <a:endParaRPr lang="en-US" dirty="0"/>
          </a:p>
          <a:p>
            <a:pPr fontAlgn="t"/>
            <a:r>
              <a:rPr lang="en-US" b="1" dirty="0">
                <a:solidFill>
                  <a:srgbClr val="C00000"/>
                </a:solidFill>
              </a:rPr>
              <a:t>Control </a:t>
            </a:r>
            <a:r>
              <a:rPr lang="en-US" b="1" dirty="0"/>
              <a:t>In case of branches how do we fetch next instruction? What happens to instructions already in the pipeline?</a:t>
            </a:r>
            <a:endParaRPr lang="en-US" dirty="0">
              <a:solidFill>
                <a:srgbClr val="C00000"/>
              </a:solidFill>
            </a:endParaRPr>
          </a:p>
          <a:p>
            <a:endParaRPr lang="en-US" dirty="0"/>
          </a:p>
        </p:txBody>
      </p:sp>
    </p:spTree>
    <p:extLst>
      <p:ext uri="{BB962C8B-B14F-4D97-AF65-F5344CB8AC3E}">
        <p14:creationId xmlns:p14="http://schemas.microsoft.com/office/powerpoint/2010/main" val="31935764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E305C83-21D2-4DBF-8817-9A0360188795}"/>
              </a:ext>
            </a:extLst>
          </p:cNvPr>
          <p:cNvPicPr>
            <a:picLocks noChangeAspect="1"/>
          </p:cNvPicPr>
          <p:nvPr/>
        </p:nvPicPr>
        <p:blipFill>
          <a:blip r:embed="rId2"/>
          <a:stretch>
            <a:fillRect/>
          </a:stretch>
        </p:blipFill>
        <p:spPr>
          <a:xfrm>
            <a:off x="871537" y="19050"/>
            <a:ext cx="10448925" cy="6819900"/>
          </a:xfrm>
          <a:prstGeom prst="rect">
            <a:avLst/>
          </a:prstGeom>
        </p:spPr>
      </p:pic>
    </p:spTree>
    <p:extLst>
      <p:ext uri="{BB962C8B-B14F-4D97-AF65-F5344CB8AC3E}">
        <p14:creationId xmlns:p14="http://schemas.microsoft.com/office/powerpoint/2010/main" val="1089309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B77D9-64DE-441F-BC68-C5123163650D}"/>
              </a:ext>
            </a:extLst>
          </p:cNvPr>
          <p:cNvSpPr>
            <a:spLocks noGrp="1"/>
          </p:cNvSpPr>
          <p:nvPr>
            <p:ph type="title"/>
          </p:nvPr>
        </p:nvSpPr>
        <p:spPr/>
        <p:txBody>
          <a:bodyPr/>
          <a:lstStyle/>
          <a:p>
            <a:r>
              <a:rPr lang="en-US" dirty="0"/>
              <a:t>Define Forwarding</a:t>
            </a:r>
          </a:p>
        </p:txBody>
      </p:sp>
      <p:sp>
        <p:nvSpPr>
          <p:cNvPr id="3" name="Content Placeholder 2">
            <a:extLst>
              <a:ext uri="{FF2B5EF4-FFF2-40B4-BE49-F238E27FC236}">
                <a16:creationId xmlns:a16="http://schemas.microsoft.com/office/drawing/2014/main" id="{7CF2D0E2-24F1-4007-A5B3-01449387BD5F}"/>
              </a:ext>
            </a:extLst>
          </p:cNvPr>
          <p:cNvSpPr>
            <a:spLocks noGrp="1"/>
          </p:cNvSpPr>
          <p:nvPr>
            <p:ph idx="1"/>
          </p:nvPr>
        </p:nvSpPr>
        <p:spPr/>
        <p:txBody>
          <a:bodyPr/>
          <a:lstStyle/>
          <a:p>
            <a:r>
              <a:rPr lang="en-US" dirty="0"/>
              <a:t>A register has to be written before reading from it.  So, will have to wait until the WB stage, even though the data was calculated by CPU already.</a:t>
            </a:r>
          </a:p>
          <a:p>
            <a:r>
              <a:rPr lang="en-US" dirty="0"/>
              <a:t>Data can be forwarded to needed instruction directly without waiting.</a:t>
            </a:r>
          </a:p>
          <a:p>
            <a:r>
              <a:rPr lang="en-US" dirty="0"/>
              <a:t>Forwarding is used in later diagrams</a:t>
            </a:r>
          </a:p>
        </p:txBody>
      </p:sp>
    </p:spTree>
    <p:extLst>
      <p:ext uri="{BB962C8B-B14F-4D97-AF65-F5344CB8AC3E}">
        <p14:creationId xmlns:p14="http://schemas.microsoft.com/office/powerpoint/2010/main" val="19602643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E223AC15-DC39-4CBB-909A-D3D99D1EFA04}"/>
              </a:ext>
            </a:extLst>
          </p:cNvPr>
          <p:cNvSpPr>
            <a:spLocks noGrp="1"/>
          </p:cNvSpPr>
          <p:nvPr>
            <p:ph type="ftr" sz="quarter" idx="11"/>
          </p:nvPr>
        </p:nvSpPr>
        <p:spPr/>
        <p:txBody>
          <a:bodyPr/>
          <a:lstStyle/>
          <a:p>
            <a:r>
              <a:rPr lang="en-US" altLang="en-US"/>
              <a:t>Copyright © 2011, Elsevier Inc. All rights Reserved.</a:t>
            </a:r>
          </a:p>
        </p:txBody>
      </p:sp>
      <p:pic>
        <p:nvPicPr>
          <p:cNvPr id="9220" name="Picture 4">
            <a:extLst>
              <a:ext uri="{FF2B5EF4-FFF2-40B4-BE49-F238E27FC236}">
                <a16:creationId xmlns:a16="http://schemas.microsoft.com/office/drawing/2014/main" id="{FCB43A9E-5E12-436D-AD2B-88DF6395A8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527050"/>
            <a:ext cx="5867400" cy="412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221" name="Rectangle 5">
            <a:extLst>
              <a:ext uri="{FF2B5EF4-FFF2-40B4-BE49-F238E27FC236}">
                <a16:creationId xmlns:a16="http://schemas.microsoft.com/office/drawing/2014/main" id="{7BB1DFBA-AD13-4A0C-9D1E-8D7DA1FDEA3F}"/>
              </a:ext>
            </a:extLst>
          </p:cNvPr>
          <p:cNvSpPr>
            <a:spLocks noChangeArrowheads="1"/>
          </p:cNvSpPr>
          <p:nvPr/>
        </p:nvSpPr>
        <p:spPr bwMode="auto">
          <a:xfrm>
            <a:off x="1889126" y="5022762"/>
            <a:ext cx="824547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a:r>
              <a:rPr lang="en-US" altLang="en-US" sz="1200" b="1">
                <a:latin typeface="Times New Roman" panose="02020603050405020304" pitchFamily="18" charset="0"/>
              </a:rPr>
              <a:t>Figure C.7 A set of instructions that depends on the DADD result uses forwarding paths to avoid the data hazard.</a:t>
            </a:r>
            <a:r>
              <a:rPr lang="en-US" altLang="en-US" sz="1200">
                <a:latin typeface="Times New Roman" panose="02020603050405020304" pitchFamily="18" charset="0"/>
              </a:rPr>
              <a:t> The inputs for the DSUB and AND instructions forward from the pipeline registers to the first ALU input. The OR receives its result by forwarding through the register file, which is easily accomplished by reading the registers in the second half of the cycle and writing in the first half, as the dashed lines on the registers indicate. Notice that the forwarded result can go to either ALU input; in fact, both ALU inputs could use forwarded inputs from either the same pipeline register or from different pipeline registers. This would occur, for example, if the AND instruction was AND R6,R1,R4.</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129DD-AFF2-4891-A07C-EE74AEF55924}"/>
              </a:ext>
            </a:extLst>
          </p:cNvPr>
          <p:cNvSpPr>
            <a:spLocks noGrp="1"/>
          </p:cNvSpPr>
          <p:nvPr>
            <p:ph type="title"/>
          </p:nvPr>
        </p:nvSpPr>
        <p:spPr/>
        <p:txBody>
          <a:bodyPr/>
          <a:lstStyle/>
          <a:p>
            <a:r>
              <a:rPr lang="en-US" dirty="0"/>
              <a:t>Data Hazards</a:t>
            </a:r>
          </a:p>
        </p:txBody>
      </p:sp>
      <p:sp>
        <p:nvSpPr>
          <p:cNvPr id="3" name="Content Placeholder 2">
            <a:extLst>
              <a:ext uri="{FF2B5EF4-FFF2-40B4-BE49-F238E27FC236}">
                <a16:creationId xmlns:a16="http://schemas.microsoft.com/office/drawing/2014/main" id="{9FDB30B7-9BA1-4C6A-9BDF-B14D2B6EDC8C}"/>
              </a:ext>
            </a:extLst>
          </p:cNvPr>
          <p:cNvSpPr>
            <a:spLocks noGrp="1"/>
          </p:cNvSpPr>
          <p:nvPr>
            <p:ph idx="1"/>
          </p:nvPr>
        </p:nvSpPr>
        <p:spPr/>
        <p:txBody>
          <a:bodyPr/>
          <a:lstStyle/>
          <a:p>
            <a:r>
              <a:rPr lang="en-US" dirty="0"/>
              <a:t>Two instructions trying to use the same data in register or memory.   Three types:</a:t>
            </a:r>
          </a:p>
          <a:p>
            <a:pPr lvl="1"/>
            <a:r>
              <a:rPr lang="en-US" dirty="0">
                <a:solidFill>
                  <a:srgbClr val="C00000"/>
                </a:solidFill>
              </a:rPr>
              <a:t>RAW</a:t>
            </a:r>
            <a:r>
              <a:rPr lang="en-US" dirty="0"/>
              <a:t> (Read after Write) </a:t>
            </a:r>
          </a:p>
          <a:p>
            <a:pPr lvl="2"/>
            <a:r>
              <a:rPr lang="en-US" dirty="0"/>
              <a:t>If the write is not completed, the next instruction using the same register will get old data. In MIPs this is only data hazard that usually occurs.</a:t>
            </a:r>
          </a:p>
          <a:p>
            <a:pPr lvl="1"/>
            <a:r>
              <a:rPr lang="en-US" dirty="0">
                <a:solidFill>
                  <a:srgbClr val="C00000"/>
                </a:solidFill>
              </a:rPr>
              <a:t>WAR</a:t>
            </a:r>
            <a:r>
              <a:rPr lang="en-US" dirty="0"/>
              <a:t> (Write after Read)</a:t>
            </a:r>
          </a:p>
          <a:p>
            <a:pPr lvl="2"/>
            <a:r>
              <a:rPr lang="en-US" dirty="0"/>
              <a:t>Since write should come first, a read before a write can cause inconsistent data</a:t>
            </a:r>
          </a:p>
          <a:p>
            <a:pPr lvl="1"/>
            <a:r>
              <a:rPr lang="en-US" dirty="0">
                <a:solidFill>
                  <a:srgbClr val="C00000"/>
                </a:solidFill>
              </a:rPr>
              <a:t>WAW</a:t>
            </a:r>
            <a:r>
              <a:rPr lang="en-US" dirty="0"/>
              <a:t> (Write after Write)</a:t>
            </a:r>
          </a:p>
          <a:p>
            <a:pPr lvl="2"/>
            <a:r>
              <a:rPr lang="en-US" dirty="0"/>
              <a:t>If the second write gets there first because of a long instruction or so on.</a:t>
            </a:r>
          </a:p>
          <a:p>
            <a:endParaRPr lang="en-US" dirty="0"/>
          </a:p>
        </p:txBody>
      </p:sp>
      <p:graphicFrame>
        <p:nvGraphicFramePr>
          <p:cNvPr id="4" name="Table 4">
            <a:extLst>
              <a:ext uri="{FF2B5EF4-FFF2-40B4-BE49-F238E27FC236}">
                <a16:creationId xmlns:a16="http://schemas.microsoft.com/office/drawing/2014/main" id="{89E8A95B-A2B4-47F1-BCB5-C8A733CDFFF6}"/>
              </a:ext>
            </a:extLst>
          </p:cNvPr>
          <p:cNvGraphicFramePr>
            <a:graphicFrameLocks noGrp="1"/>
          </p:cNvGraphicFramePr>
          <p:nvPr>
            <p:extLst>
              <p:ext uri="{D42A27DB-BD31-4B8C-83A1-F6EECF244321}">
                <p14:modId xmlns:p14="http://schemas.microsoft.com/office/powerpoint/2010/main" val="2336306231"/>
              </p:ext>
            </p:extLst>
          </p:nvPr>
        </p:nvGraphicFramePr>
        <p:xfrm>
          <a:off x="3920247" y="657066"/>
          <a:ext cx="6161932" cy="1188720"/>
        </p:xfrm>
        <a:graphic>
          <a:graphicData uri="http://schemas.openxmlformats.org/drawingml/2006/table">
            <a:tbl>
              <a:tblPr firstRow="1" bandRow="1">
                <a:tableStyleId>{2D5ABB26-0587-4C30-8999-92F81FD0307C}</a:tableStyleId>
              </a:tblPr>
              <a:tblGrid>
                <a:gridCol w="6161932">
                  <a:extLst>
                    <a:ext uri="{9D8B030D-6E8A-4147-A177-3AD203B41FA5}">
                      <a16:colId xmlns:a16="http://schemas.microsoft.com/office/drawing/2014/main" val="2025042359"/>
                    </a:ext>
                  </a:extLst>
                </a:gridCol>
              </a:tblGrid>
              <a:tr h="1033622">
                <a:tc>
                  <a:txBody>
                    <a:bodyPr/>
                    <a:lstStyle/>
                    <a:p>
                      <a:r>
                        <a:rPr lang="en-US" dirty="0"/>
                        <a:t>Add $t0, $t1, $t2</a:t>
                      </a:r>
                    </a:p>
                    <a:p>
                      <a:r>
                        <a:rPr lang="en-US" dirty="0"/>
                        <a:t>Add $t4, $t0, $t3</a:t>
                      </a:r>
                    </a:p>
                    <a:p>
                      <a:r>
                        <a:rPr lang="en-US" dirty="0"/>
                        <a:t>Note $t0 is common to both instructions. A read after write</a:t>
                      </a:r>
                    </a:p>
                    <a:p>
                      <a:endParaRPr lang="en-US" dirty="0"/>
                    </a:p>
                  </a:txBody>
                  <a:tcPr/>
                </a:tc>
                <a:extLst>
                  <a:ext uri="{0D108BD9-81ED-4DB2-BD59-A6C34878D82A}">
                    <a16:rowId xmlns:a16="http://schemas.microsoft.com/office/drawing/2014/main" val="827041865"/>
                  </a:ext>
                </a:extLst>
              </a:tr>
            </a:tbl>
          </a:graphicData>
        </a:graphic>
      </p:graphicFrame>
    </p:spTree>
    <p:extLst>
      <p:ext uri="{BB962C8B-B14F-4D97-AF65-F5344CB8AC3E}">
        <p14:creationId xmlns:p14="http://schemas.microsoft.com/office/powerpoint/2010/main" val="3152517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7778" name="Group 2">
            <a:extLst>
              <a:ext uri="{FF2B5EF4-FFF2-40B4-BE49-F238E27FC236}">
                <a16:creationId xmlns:a16="http://schemas.microsoft.com/office/drawing/2014/main" id="{1A03F6EE-1225-4AEE-A026-47F5F6A839D8}"/>
              </a:ext>
            </a:extLst>
          </p:cNvPr>
          <p:cNvGrpSpPr>
            <a:grpSpLocks/>
          </p:cNvGrpSpPr>
          <p:nvPr/>
        </p:nvGrpSpPr>
        <p:grpSpPr bwMode="auto">
          <a:xfrm>
            <a:off x="7467600" y="2255838"/>
            <a:ext cx="914400" cy="3352800"/>
            <a:chOff x="3648" y="1440"/>
            <a:chExt cx="576" cy="2112"/>
          </a:xfrm>
        </p:grpSpPr>
        <p:sp>
          <p:nvSpPr>
            <p:cNvPr id="1227779" name="Rectangle 3">
              <a:extLst>
                <a:ext uri="{FF2B5EF4-FFF2-40B4-BE49-F238E27FC236}">
                  <a16:creationId xmlns:a16="http://schemas.microsoft.com/office/drawing/2014/main" id="{9EA52BA2-0E40-404D-9B69-7D61806E0A85}"/>
                </a:ext>
              </a:extLst>
            </p:cNvPr>
            <p:cNvSpPr>
              <a:spLocks noChangeArrowheads="1"/>
            </p:cNvSpPr>
            <p:nvPr/>
          </p:nvSpPr>
          <p:spPr bwMode="auto">
            <a:xfrm>
              <a:off x="4080" y="3264"/>
              <a:ext cx="144" cy="288"/>
            </a:xfrm>
            <a:prstGeom prst="rect">
              <a:avLst/>
            </a:prstGeom>
            <a:solidFill>
              <a:srgbClr val="009900"/>
            </a:solidFill>
            <a:ln w="12700">
              <a:solidFill>
                <a:srgbClr val="00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7780" name="Rectangle 4">
              <a:extLst>
                <a:ext uri="{FF2B5EF4-FFF2-40B4-BE49-F238E27FC236}">
                  <a16:creationId xmlns:a16="http://schemas.microsoft.com/office/drawing/2014/main" id="{7D39C3F6-C99A-466B-AB58-4371230D6EA4}"/>
                </a:ext>
              </a:extLst>
            </p:cNvPr>
            <p:cNvSpPr>
              <a:spLocks noChangeArrowheads="1"/>
            </p:cNvSpPr>
            <p:nvPr/>
          </p:nvSpPr>
          <p:spPr bwMode="auto">
            <a:xfrm>
              <a:off x="3648" y="2736"/>
              <a:ext cx="144" cy="288"/>
            </a:xfrm>
            <a:prstGeom prst="rect">
              <a:avLst/>
            </a:prstGeom>
            <a:solidFill>
              <a:srgbClr val="009900"/>
            </a:solidFill>
            <a:ln w="12700">
              <a:solidFill>
                <a:srgbClr val="00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7781" name="Line 5">
              <a:extLst>
                <a:ext uri="{FF2B5EF4-FFF2-40B4-BE49-F238E27FC236}">
                  <a16:creationId xmlns:a16="http://schemas.microsoft.com/office/drawing/2014/main" id="{6E6A0B4B-59DE-402E-A589-8144938A4236}"/>
                </a:ext>
              </a:extLst>
            </p:cNvPr>
            <p:cNvSpPr>
              <a:spLocks noChangeShapeType="1"/>
            </p:cNvSpPr>
            <p:nvPr/>
          </p:nvSpPr>
          <p:spPr bwMode="auto">
            <a:xfrm>
              <a:off x="3648" y="1440"/>
              <a:ext cx="0" cy="1296"/>
            </a:xfrm>
            <a:prstGeom prst="line">
              <a:avLst/>
            </a:prstGeom>
            <a:noFill/>
            <a:ln w="28575">
              <a:solidFill>
                <a:srgbClr val="00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7782" name="Line 6">
              <a:extLst>
                <a:ext uri="{FF2B5EF4-FFF2-40B4-BE49-F238E27FC236}">
                  <a16:creationId xmlns:a16="http://schemas.microsoft.com/office/drawing/2014/main" id="{9D7FC55D-4AE6-4CDD-A4D3-CD7E383555F6}"/>
                </a:ext>
              </a:extLst>
            </p:cNvPr>
            <p:cNvSpPr>
              <a:spLocks noChangeShapeType="1"/>
            </p:cNvSpPr>
            <p:nvPr/>
          </p:nvSpPr>
          <p:spPr bwMode="auto">
            <a:xfrm>
              <a:off x="3648" y="1440"/>
              <a:ext cx="432" cy="1824"/>
            </a:xfrm>
            <a:prstGeom prst="line">
              <a:avLst/>
            </a:prstGeom>
            <a:noFill/>
            <a:ln w="28575">
              <a:solidFill>
                <a:srgbClr val="00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27783" name="Group 7">
            <a:extLst>
              <a:ext uri="{FF2B5EF4-FFF2-40B4-BE49-F238E27FC236}">
                <a16:creationId xmlns:a16="http://schemas.microsoft.com/office/drawing/2014/main" id="{709FE945-FF9D-47CC-811D-651C215E3CD3}"/>
              </a:ext>
            </a:extLst>
          </p:cNvPr>
          <p:cNvGrpSpPr>
            <a:grpSpLocks/>
          </p:cNvGrpSpPr>
          <p:nvPr/>
        </p:nvGrpSpPr>
        <p:grpSpPr bwMode="auto">
          <a:xfrm>
            <a:off x="6096000" y="1798638"/>
            <a:ext cx="1371600" cy="2133600"/>
            <a:chOff x="2784" y="1152"/>
            <a:chExt cx="864" cy="1344"/>
          </a:xfrm>
        </p:grpSpPr>
        <p:sp>
          <p:nvSpPr>
            <p:cNvPr id="1227784" name="Rectangle 8">
              <a:extLst>
                <a:ext uri="{FF2B5EF4-FFF2-40B4-BE49-F238E27FC236}">
                  <a16:creationId xmlns:a16="http://schemas.microsoft.com/office/drawing/2014/main" id="{D2A17E90-F556-4598-BB0A-3D51A55D1052}"/>
                </a:ext>
              </a:extLst>
            </p:cNvPr>
            <p:cNvSpPr>
              <a:spLocks noChangeArrowheads="1"/>
            </p:cNvSpPr>
            <p:nvPr/>
          </p:nvSpPr>
          <p:spPr bwMode="auto">
            <a:xfrm>
              <a:off x="3216" y="2208"/>
              <a:ext cx="144" cy="288"/>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7785" name="Rectangle 9">
              <a:extLst>
                <a:ext uri="{FF2B5EF4-FFF2-40B4-BE49-F238E27FC236}">
                  <a16:creationId xmlns:a16="http://schemas.microsoft.com/office/drawing/2014/main" id="{3ABC6306-C3AC-4984-932C-C6FBB3227750}"/>
                </a:ext>
              </a:extLst>
            </p:cNvPr>
            <p:cNvSpPr>
              <a:spLocks noChangeArrowheads="1"/>
            </p:cNvSpPr>
            <p:nvPr/>
          </p:nvSpPr>
          <p:spPr bwMode="auto">
            <a:xfrm>
              <a:off x="2784" y="1680"/>
              <a:ext cx="144" cy="288"/>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7786" name="Rectangle 10">
              <a:extLst>
                <a:ext uri="{FF2B5EF4-FFF2-40B4-BE49-F238E27FC236}">
                  <a16:creationId xmlns:a16="http://schemas.microsoft.com/office/drawing/2014/main" id="{93D596DD-2B80-41B1-B8D8-05C01616B02B}"/>
                </a:ext>
              </a:extLst>
            </p:cNvPr>
            <p:cNvSpPr>
              <a:spLocks noChangeArrowheads="1"/>
            </p:cNvSpPr>
            <p:nvPr/>
          </p:nvSpPr>
          <p:spPr bwMode="auto">
            <a:xfrm>
              <a:off x="3504" y="1152"/>
              <a:ext cx="144" cy="288"/>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7787" name="Line 11">
              <a:extLst>
                <a:ext uri="{FF2B5EF4-FFF2-40B4-BE49-F238E27FC236}">
                  <a16:creationId xmlns:a16="http://schemas.microsoft.com/office/drawing/2014/main" id="{44272A5F-A928-42B4-85BF-450F2B77E2FF}"/>
                </a:ext>
              </a:extLst>
            </p:cNvPr>
            <p:cNvSpPr>
              <a:spLocks noChangeShapeType="1"/>
            </p:cNvSpPr>
            <p:nvPr/>
          </p:nvSpPr>
          <p:spPr bwMode="auto">
            <a:xfrm flipH="1">
              <a:off x="2832" y="1440"/>
              <a:ext cx="816" cy="240"/>
            </a:xfrm>
            <a:prstGeom prst="line">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7788" name="Line 12">
              <a:extLst>
                <a:ext uri="{FF2B5EF4-FFF2-40B4-BE49-F238E27FC236}">
                  <a16:creationId xmlns:a16="http://schemas.microsoft.com/office/drawing/2014/main" id="{4C8D58C8-E8FF-4FB5-8E49-AABF5D741AD3}"/>
                </a:ext>
              </a:extLst>
            </p:cNvPr>
            <p:cNvSpPr>
              <a:spLocks noChangeShapeType="1"/>
            </p:cNvSpPr>
            <p:nvPr/>
          </p:nvSpPr>
          <p:spPr bwMode="auto">
            <a:xfrm flipH="1">
              <a:off x="3216" y="1440"/>
              <a:ext cx="432" cy="768"/>
            </a:xfrm>
            <a:prstGeom prst="line">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227789" name="Rectangle 13">
            <a:extLst>
              <a:ext uri="{FF2B5EF4-FFF2-40B4-BE49-F238E27FC236}">
                <a16:creationId xmlns:a16="http://schemas.microsoft.com/office/drawing/2014/main" id="{F3EE41C0-1CCD-45D0-8C0F-4FAE37CDB64A}"/>
              </a:ext>
            </a:extLst>
          </p:cNvPr>
          <p:cNvSpPr>
            <a:spLocks noGrp="1" noChangeArrowheads="1"/>
          </p:cNvSpPr>
          <p:nvPr>
            <p:ph type="title"/>
          </p:nvPr>
        </p:nvSpPr>
        <p:spPr>
          <a:xfrm>
            <a:off x="2176463" y="304801"/>
            <a:ext cx="7288212" cy="422275"/>
          </a:xfrm>
          <a:noFill/>
          <a:ln/>
        </p:spPr>
        <p:txBody>
          <a:bodyPr wrap="none">
            <a:normAutofit fontScale="90000"/>
          </a:bodyPr>
          <a:lstStyle/>
          <a:p>
            <a:r>
              <a:rPr lang="en-US" altLang="en-US"/>
              <a:t>Register Usage Can Cause Data Hazards</a:t>
            </a:r>
          </a:p>
        </p:txBody>
      </p:sp>
      <p:sp>
        <p:nvSpPr>
          <p:cNvPr id="1227791" name="Line 15">
            <a:extLst>
              <a:ext uri="{FF2B5EF4-FFF2-40B4-BE49-F238E27FC236}">
                <a16:creationId xmlns:a16="http://schemas.microsoft.com/office/drawing/2014/main" id="{0D0CABF6-18D6-451B-943D-80C02AF70F22}"/>
              </a:ext>
            </a:extLst>
          </p:cNvPr>
          <p:cNvSpPr>
            <a:spLocks noChangeShapeType="1"/>
          </p:cNvSpPr>
          <p:nvPr/>
        </p:nvSpPr>
        <p:spPr bwMode="auto">
          <a:xfrm>
            <a:off x="3810000" y="1270000"/>
            <a:ext cx="63119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7796" name="Line 20">
            <a:extLst>
              <a:ext uri="{FF2B5EF4-FFF2-40B4-BE49-F238E27FC236}">
                <a16:creationId xmlns:a16="http://schemas.microsoft.com/office/drawing/2014/main" id="{D2585DD1-8B69-4108-B521-C0CF52F91F7C}"/>
              </a:ext>
            </a:extLst>
          </p:cNvPr>
          <p:cNvSpPr>
            <a:spLocks noChangeShapeType="1"/>
          </p:cNvSpPr>
          <p:nvPr/>
        </p:nvSpPr>
        <p:spPr bwMode="auto">
          <a:xfrm>
            <a:off x="4991100" y="1397000"/>
            <a:ext cx="0" cy="447040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7797" name="Line 21">
            <a:extLst>
              <a:ext uri="{FF2B5EF4-FFF2-40B4-BE49-F238E27FC236}">
                <a16:creationId xmlns:a16="http://schemas.microsoft.com/office/drawing/2014/main" id="{371CA68E-E612-4395-9610-C99B37B29FA0}"/>
              </a:ext>
            </a:extLst>
          </p:cNvPr>
          <p:cNvSpPr>
            <a:spLocks noChangeShapeType="1"/>
          </p:cNvSpPr>
          <p:nvPr/>
        </p:nvSpPr>
        <p:spPr bwMode="auto">
          <a:xfrm>
            <a:off x="5676900" y="1397000"/>
            <a:ext cx="0" cy="447040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7798" name="Line 22">
            <a:extLst>
              <a:ext uri="{FF2B5EF4-FFF2-40B4-BE49-F238E27FC236}">
                <a16:creationId xmlns:a16="http://schemas.microsoft.com/office/drawing/2014/main" id="{C3956BDC-74C1-4339-A73B-09F831C759E7}"/>
              </a:ext>
            </a:extLst>
          </p:cNvPr>
          <p:cNvSpPr>
            <a:spLocks noChangeShapeType="1"/>
          </p:cNvSpPr>
          <p:nvPr/>
        </p:nvSpPr>
        <p:spPr bwMode="auto">
          <a:xfrm>
            <a:off x="6362700" y="1397000"/>
            <a:ext cx="0" cy="447040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7799" name="Line 23">
            <a:extLst>
              <a:ext uri="{FF2B5EF4-FFF2-40B4-BE49-F238E27FC236}">
                <a16:creationId xmlns:a16="http://schemas.microsoft.com/office/drawing/2014/main" id="{FD127BD8-5110-4E0C-8037-2CDCC30DC0A9}"/>
              </a:ext>
            </a:extLst>
          </p:cNvPr>
          <p:cNvSpPr>
            <a:spLocks noChangeShapeType="1"/>
          </p:cNvSpPr>
          <p:nvPr/>
        </p:nvSpPr>
        <p:spPr bwMode="auto">
          <a:xfrm>
            <a:off x="7048500" y="1397000"/>
            <a:ext cx="0" cy="447040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7800" name="Line 24">
            <a:extLst>
              <a:ext uri="{FF2B5EF4-FFF2-40B4-BE49-F238E27FC236}">
                <a16:creationId xmlns:a16="http://schemas.microsoft.com/office/drawing/2014/main" id="{D81BF9EC-DF17-44C3-911A-24775441F5BB}"/>
              </a:ext>
            </a:extLst>
          </p:cNvPr>
          <p:cNvSpPr>
            <a:spLocks noChangeShapeType="1"/>
          </p:cNvSpPr>
          <p:nvPr/>
        </p:nvSpPr>
        <p:spPr bwMode="auto">
          <a:xfrm>
            <a:off x="7734300" y="1397000"/>
            <a:ext cx="0" cy="447040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7801" name="Line 25">
            <a:extLst>
              <a:ext uri="{FF2B5EF4-FFF2-40B4-BE49-F238E27FC236}">
                <a16:creationId xmlns:a16="http://schemas.microsoft.com/office/drawing/2014/main" id="{62C329C0-6253-4568-BC23-E5068F4690CD}"/>
              </a:ext>
            </a:extLst>
          </p:cNvPr>
          <p:cNvSpPr>
            <a:spLocks noChangeShapeType="1"/>
          </p:cNvSpPr>
          <p:nvPr/>
        </p:nvSpPr>
        <p:spPr bwMode="auto">
          <a:xfrm>
            <a:off x="8420100" y="1397000"/>
            <a:ext cx="0" cy="447040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7802" name="Line 26">
            <a:extLst>
              <a:ext uri="{FF2B5EF4-FFF2-40B4-BE49-F238E27FC236}">
                <a16:creationId xmlns:a16="http://schemas.microsoft.com/office/drawing/2014/main" id="{A09A8B95-9235-4C8D-B6EF-F692DD0CF0EA}"/>
              </a:ext>
            </a:extLst>
          </p:cNvPr>
          <p:cNvSpPr>
            <a:spLocks noChangeShapeType="1"/>
          </p:cNvSpPr>
          <p:nvPr/>
        </p:nvSpPr>
        <p:spPr bwMode="auto">
          <a:xfrm>
            <a:off x="9105900" y="1397000"/>
            <a:ext cx="0" cy="447040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7803" name="Line 27">
            <a:extLst>
              <a:ext uri="{FF2B5EF4-FFF2-40B4-BE49-F238E27FC236}">
                <a16:creationId xmlns:a16="http://schemas.microsoft.com/office/drawing/2014/main" id="{715A145F-3E82-4FAE-91DE-218252FF695F}"/>
              </a:ext>
            </a:extLst>
          </p:cNvPr>
          <p:cNvSpPr>
            <a:spLocks noChangeShapeType="1"/>
          </p:cNvSpPr>
          <p:nvPr/>
        </p:nvSpPr>
        <p:spPr bwMode="auto">
          <a:xfrm>
            <a:off x="9791700" y="1397000"/>
            <a:ext cx="0" cy="447040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227806" name="Group 30">
            <a:extLst>
              <a:ext uri="{FF2B5EF4-FFF2-40B4-BE49-F238E27FC236}">
                <a16:creationId xmlns:a16="http://schemas.microsoft.com/office/drawing/2014/main" id="{CD5ECEFF-DE2C-46FA-AAE1-EE8B0581D86E}"/>
              </a:ext>
            </a:extLst>
          </p:cNvPr>
          <p:cNvGrpSpPr>
            <a:grpSpLocks/>
          </p:cNvGrpSpPr>
          <p:nvPr/>
        </p:nvGrpSpPr>
        <p:grpSpPr bwMode="auto">
          <a:xfrm>
            <a:off x="4414839" y="1646238"/>
            <a:ext cx="3292475" cy="838200"/>
            <a:chOff x="1559" y="1152"/>
            <a:chExt cx="2074" cy="528"/>
          </a:xfrm>
        </p:grpSpPr>
        <p:grpSp>
          <p:nvGrpSpPr>
            <p:cNvPr id="1227807" name="Group 31">
              <a:extLst>
                <a:ext uri="{FF2B5EF4-FFF2-40B4-BE49-F238E27FC236}">
                  <a16:creationId xmlns:a16="http://schemas.microsoft.com/office/drawing/2014/main" id="{83C8A5F5-1A10-4ACB-AC31-68A3287C9CB6}"/>
                </a:ext>
              </a:extLst>
            </p:cNvPr>
            <p:cNvGrpSpPr>
              <a:grpSpLocks/>
            </p:cNvGrpSpPr>
            <p:nvPr/>
          </p:nvGrpSpPr>
          <p:grpSpPr bwMode="auto">
            <a:xfrm>
              <a:off x="2486" y="1152"/>
              <a:ext cx="224" cy="481"/>
              <a:chOff x="2206" y="1413"/>
              <a:chExt cx="224" cy="481"/>
            </a:xfrm>
          </p:grpSpPr>
          <p:sp>
            <p:nvSpPr>
              <p:cNvPr id="1227808" name="Freeform 32">
                <a:extLst>
                  <a:ext uri="{FF2B5EF4-FFF2-40B4-BE49-F238E27FC236}">
                    <a16:creationId xmlns:a16="http://schemas.microsoft.com/office/drawing/2014/main" id="{C6765E86-71F5-49F6-AF09-640ABBD067D5}"/>
                  </a:ext>
                </a:extLst>
              </p:cNvPr>
              <p:cNvSpPr>
                <a:spLocks/>
              </p:cNvSpPr>
              <p:nvPr/>
            </p:nvSpPr>
            <p:spPr bwMode="auto">
              <a:xfrm>
                <a:off x="2217" y="1413"/>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7809" name="Rectangle 33">
                <a:extLst>
                  <a:ext uri="{FF2B5EF4-FFF2-40B4-BE49-F238E27FC236}">
                    <a16:creationId xmlns:a16="http://schemas.microsoft.com/office/drawing/2014/main" id="{36DA5C53-F086-4E2C-8573-F3DA19245DB2}"/>
                  </a:ext>
                </a:extLst>
              </p:cNvPr>
              <p:cNvSpPr>
                <a:spLocks noChangeArrowheads="1"/>
              </p:cNvSpPr>
              <p:nvPr/>
            </p:nvSpPr>
            <p:spPr bwMode="auto">
              <a:xfrm rot="5400000">
                <a:off x="2147" y="1531"/>
                <a:ext cx="33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t>ALU</a:t>
                </a:r>
              </a:p>
            </p:txBody>
          </p:sp>
        </p:grpSp>
        <p:grpSp>
          <p:nvGrpSpPr>
            <p:cNvPr id="1227810" name="Group 34">
              <a:extLst>
                <a:ext uri="{FF2B5EF4-FFF2-40B4-BE49-F238E27FC236}">
                  <a16:creationId xmlns:a16="http://schemas.microsoft.com/office/drawing/2014/main" id="{2D61045A-15C6-4BC6-B4E8-590CB97633E0}"/>
                </a:ext>
              </a:extLst>
            </p:cNvPr>
            <p:cNvGrpSpPr>
              <a:grpSpLocks/>
            </p:cNvGrpSpPr>
            <p:nvPr/>
          </p:nvGrpSpPr>
          <p:grpSpPr bwMode="auto">
            <a:xfrm>
              <a:off x="1559" y="1248"/>
              <a:ext cx="352" cy="289"/>
              <a:chOff x="1279" y="1509"/>
              <a:chExt cx="352" cy="289"/>
            </a:xfrm>
          </p:grpSpPr>
          <p:sp>
            <p:nvSpPr>
              <p:cNvPr id="1227811" name="Rectangle 35">
                <a:extLst>
                  <a:ext uri="{FF2B5EF4-FFF2-40B4-BE49-F238E27FC236}">
                    <a16:creationId xmlns:a16="http://schemas.microsoft.com/office/drawing/2014/main" id="{6B16E061-BEA2-4F2B-A6A2-ADAA9265BFB3}"/>
                  </a:ext>
                </a:extLst>
              </p:cNvPr>
              <p:cNvSpPr>
                <a:spLocks noChangeArrowheads="1"/>
              </p:cNvSpPr>
              <p:nvPr/>
            </p:nvSpPr>
            <p:spPr bwMode="auto">
              <a:xfrm>
                <a:off x="1279" y="1511"/>
                <a:ext cx="26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1600" b="1"/>
                  <a:t>IM</a:t>
                </a:r>
              </a:p>
            </p:txBody>
          </p:sp>
          <p:grpSp>
            <p:nvGrpSpPr>
              <p:cNvPr id="1227812" name="Group 36">
                <a:extLst>
                  <a:ext uri="{FF2B5EF4-FFF2-40B4-BE49-F238E27FC236}">
                    <a16:creationId xmlns:a16="http://schemas.microsoft.com/office/drawing/2014/main" id="{2C69D8AD-4B69-405D-91E4-D79F07F23871}"/>
                  </a:ext>
                </a:extLst>
              </p:cNvPr>
              <p:cNvGrpSpPr>
                <a:grpSpLocks/>
              </p:cNvGrpSpPr>
              <p:nvPr/>
            </p:nvGrpSpPr>
            <p:grpSpPr bwMode="auto">
              <a:xfrm>
                <a:off x="1291" y="1509"/>
                <a:ext cx="340" cy="289"/>
                <a:chOff x="1291" y="1509"/>
                <a:chExt cx="340" cy="289"/>
              </a:xfrm>
            </p:grpSpPr>
            <p:sp>
              <p:nvSpPr>
                <p:cNvPr id="1227813" name="Freeform 37">
                  <a:extLst>
                    <a:ext uri="{FF2B5EF4-FFF2-40B4-BE49-F238E27FC236}">
                      <a16:creationId xmlns:a16="http://schemas.microsoft.com/office/drawing/2014/main" id="{C528E3DE-7F3C-4D2E-A544-BAAC9AF1B498}"/>
                    </a:ext>
                  </a:extLst>
                </p:cNvPr>
                <p:cNvSpPr>
                  <a:spLocks/>
                </p:cNvSpPr>
                <p:nvPr/>
              </p:nvSpPr>
              <p:spPr bwMode="auto">
                <a:xfrm>
                  <a:off x="1291" y="1509"/>
                  <a:ext cx="170" cy="289"/>
                </a:xfrm>
                <a:custGeom>
                  <a:avLst/>
                  <a:gdLst>
                    <a:gd name="T0" fmla="*/ 169 w 170"/>
                    <a:gd name="T1" fmla="*/ 0 h 289"/>
                    <a:gd name="T2" fmla="*/ 0 w 170"/>
                    <a:gd name="T3" fmla="*/ 0 h 289"/>
                    <a:gd name="T4" fmla="*/ 0 w 170"/>
                    <a:gd name="T5" fmla="*/ 288 h 289"/>
                    <a:gd name="T6" fmla="*/ 169 w 170"/>
                    <a:gd name="T7" fmla="*/ 288 h 289"/>
                  </a:gdLst>
                  <a:ahLst/>
                  <a:cxnLst>
                    <a:cxn ang="0">
                      <a:pos x="T0" y="T1"/>
                    </a:cxn>
                    <a:cxn ang="0">
                      <a:pos x="T2" y="T3"/>
                    </a:cxn>
                    <a:cxn ang="0">
                      <a:pos x="T4" y="T5"/>
                    </a:cxn>
                    <a:cxn ang="0">
                      <a:pos x="T6" y="T7"/>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7814" name="Freeform 38">
                  <a:extLst>
                    <a:ext uri="{FF2B5EF4-FFF2-40B4-BE49-F238E27FC236}">
                      <a16:creationId xmlns:a16="http://schemas.microsoft.com/office/drawing/2014/main" id="{1BB40EE1-AAB5-4908-BDF9-2787E7FCBACE}"/>
                    </a:ext>
                  </a:extLst>
                </p:cNvPr>
                <p:cNvSpPr>
                  <a:spLocks/>
                </p:cNvSpPr>
                <p:nvPr/>
              </p:nvSpPr>
              <p:spPr bwMode="auto">
                <a:xfrm>
                  <a:off x="1460" y="1509"/>
                  <a:ext cx="171" cy="289"/>
                </a:xfrm>
                <a:custGeom>
                  <a:avLst/>
                  <a:gdLst>
                    <a:gd name="T0" fmla="*/ 0 w 171"/>
                    <a:gd name="T1" fmla="*/ 0 h 289"/>
                    <a:gd name="T2" fmla="*/ 170 w 171"/>
                    <a:gd name="T3" fmla="*/ 0 h 289"/>
                    <a:gd name="T4" fmla="*/ 170 w 171"/>
                    <a:gd name="T5" fmla="*/ 288 h 289"/>
                    <a:gd name="T6" fmla="*/ 0 w 171"/>
                    <a:gd name="T7" fmla="*/ 288 h 289"/>
                  </a:gdLst>
                  <a:ahLst/>
                  <a:cxnLst>
                    <a:cxn ang="0">
                      <a:pos x="T0" y="T1"/>
                    </a:cxn>
                    <a:cxn ang="0">
                      <a:pos x="T2" y="T3"/>
                    </a:cxn>
                    <a:cxn ang="0">
                      <a:pos x="T4" y="T5"/>
                    </a:cxn>
                    <a:cxn ang="0">
                      <a:pos x="T6" y="T7"/>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1227815" name="Rectangle 39">
              <a:extLst>
                <a:ext uri="{FF2B5EF4-FFF2-40B4-BE49-F238E27FC236}">
                  <a16:creationId xmlns:a16="http://schemas.microsoft.com/office/drawing/2014/main" id="{DEA715DF-8450-42D2-A2A3-C30327B8DFF0}"/>
                </a:ext>
              </a:extLst>
            </p:cNvPr>
            <p:cNvSpPr>
              <a:spLocks noChangeArrowheads="1"/>
            </p:cNvSpPr>
            <p:nvPr/>
          </p:nvSpPr>
          <p:spPr bwMode="auto">
            <a:xfrm>
              <a:off x="2012" y="1255"/>
              <a:ext cx="31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t>Reg</a:t>
              </a:r>
            </a:p>
          </p:txBody>
        </p:sp>
        <p:grpSp>
          <p:nvGrpSpPr>
            <p:cNvPr id="1227816" name="Group 40">
              <a:extLst>
                <a:ext uri="{FF2B5EF4-FFF2-40B4-BE49-F238E27FC236}">
                  <a16:creationId xmlns:a16="http://schemas.microsoft.com/office/drawing/2014/main" id="{A61CD3AE-7B7F-4924-8314-D7F05C07E754}"/>
                </a:ext>
              </a:extLst>
            </p:cNvPr>
            <p:cNvGrpSpPr>
              <a:grpSpLocks/>
            </p:cNvGrpSpPr>
            <p:nvPr/>
          </p:nvGrpSpPr>
          <p:grpSpPr bwMode="auto">
            <a:xfrm>
              <a:off x="2031" y="1248"/>
              <a:ext cx="296" cy="289"/>
              <a:chOff x="1751" y="1509"/>
              <a:chExt cx="296" cy="289"/>
            </a:xfrm>
          </p:grpSpPr>
          <p:sp>
            <p:nvSpPr>
              <p:cNvPr id="1227817" name="Freeform 41">
                <a:extLst>
                  <a:ext uri="{FF2B5EF4-FFF2-40B4-BE49-F238E27FC236}">
                    <a16:creationId xmlns:a16="http://schemas.microsoft.com/office/drawing/2014/main" id="{5F0DF419-E4B5-4F7E-ACD6-9F3437F8F613}"/>
                  </a:ext>
                </a:extLst>
              </p:cNvPr>
              <p:cNvSpPr>
                <a:spLocks/>
              </p:cNvSpPr>
              <p:nvPr/>
            </p:nvSpPr>
            <p:spPr bwMode="auto">
              <a:xfrm>
                <a:off x="1751" y="1509"/>
                <a:ext cx="149" cy="289"/>
              </a:xfrm>
              <a:custGeom>
                <a:avLst/>
                <a:gdLst>
                  <a:gd name="T0" fmla="*/ 148 w 149"/>
                  <a:gd name="T1" fmla="*/ 0 h 289"/>
                  <a:gd name="T2" fmla="*/ 0 w 149"/>
                  <a:gd name="T3" fmla="*/ 0 h 289"/>
                  <a:gd name="T4" fmla="*/ 0 w 149"/>
                  <a:gd name="T5" fmla="*/ 288 h 289"/>
                  <a:gd name="T6" fmla="*/ 148 w 149"/>
                  <a:gd name="T7" fmla="*/ 288 h 289"/>
                </a:gdLst>
                <a:ahLst/>
                <a:cxnLst>
                  <a:cxn ang="0">
                    <a:pos x="T0" y="T1"/>
                  </a:cxn>
                  <a:cxn ang="0">
                    <a:pos x="T2" y="T3"/>
                  </a:cxn>
                  <a:cxn ang="0">
                    <a:pos x="T4" y="T5"/>
                  </a:cxn>
                  <a:cxn ang="0">
                    <a:pos x="T6" y="T7"/>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7818" name="Freeform 42">
                <a:extLst>
                  <a:ext uri="{FF2B5EF4-FFF2-40B4-BE49-F238E27FC236}">
                    <a16:creationId xmlns:a16="http://schemas.microsoft.com/office/drawing/2014/main" id="{4D89D2AE-5DA3-4B80-8FAE-F6D5A30D0B42}"/>
                  </a:ext>
                </a:extLst>
              </p:cNvPr>
              <p:cNvSpPr>
                <a:spLocks/>
              </p:cNvSpPr>
              <p:nvPr/>
            </p:nvSpPr>
            <p:spPr bwMode="auto">
              <a:xfrm>
                <a:off x="1899" y="1509"/>
                <a:ext cx="148" cy="289"/>
              </a:xfrm>
              <a:custGeom>
                <a:avLst/>
                <a:gdLst>
                  <a:gd name="T0" fmla="*/ 0 w 148"/>
                  <a:gd name="T1" fmla="*/ 0 h 289"/>
                  <a:gd name="T2" fmla="*/ 147 w 148"/>
                  <a:gd name="T3" fmla="*/ 0 h 289"/>
                  <a:gd name="T4" fmla="*/ 147 w 148"/>
                  <a:gd name="T5" fmla="*/ 288 h 289"/>
                  <a:gd name="T6" fmla="*/ 0 w 148"/>
                  <a:gd name="T7" fmla="*/ 288 h 289"/>
                </a:gdLst>
                <a:ahLst/>
                <a:cxnLst>
                  <a:cxn ang="0">
                    <a:pos x="T0" y="T1"/>
                  </a:cxn>
                  <a:cxn ang="0">
                    <a:pos x="T2" y="T3"/>
                  </a:cxn>
                  <a:cxn ang="0">
                    <a:pos x="T4" y="T5"/>
                  </a:cxn>
                  <a:cxn ang="0">
                    <a:pos x="T6" y="T7"/>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227819" name="Line 43">
              <a:extLst>
                <a:ext uri="{FF2B5EF4-FFF2-40B4-BE49-F238E27FC236}">
                  <a16:creationId xmlns:a16="http://schemas.microsoft.com/office/drawing/2014/main" id="{541CA07A-E8D7-41CA-B99B-73B9D02E68EB}"/>
                </a:ext>
              </a:extLst>
            </p:cNvPr>
            <p:cNvSpPr>
              <a:spLocks noChangeShapeType="1"/>
            </p:cNvSpPr>
            <p:nvPr/>
          </p:nvSpPr>
          <p:spPr bwMode="auto">
            <a:xfrm>
              <a:off x="1916" y="1392"/>
              <a:ext cx="116"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7820" name="Freeform 44">
              <a:extLst>
                <a:ext uri="{FF2B5EF4-FFF2-40B4-BE49-F238E27FC236}">
                  <a16:creationId xmlns:a16="http://schemas.microsoft.com/office/drawing/2014/main" id="{8715F240-2541-4689-AB56-89078E1506A8}"/>
                </a:ext>
              </a:extLst>
            </p:cNvPr>
            <p:cNvSpPr>
              <a:spLocks/>
            </p:cNvSpPr>
            <p:nvPr/>
          </p:nvSpPr>
          <p:spPr bwMode="auto">
            <a:xfrm>
              <a:off x="1984" y="1296"/>
              <a:ext cx="48" cy="97"/>
            </a:xfrm>
            <a:custGeom>
              <a:avLst/>
              <a:gdLst>
                <a:gd name="T0" fmla="*/ 0 w 48"/>
                <a:gd name="T1" fmla="*/ 96 h 97"/>
                <a:gd name="T2" fmla="*/ 0 w 48"/>
                <a:gd name="T3" fmla="*/ 0 h 97"/>
                <a:gd name="T4" fmla="*/ 47 w 48"/>
                <a:gd name="T5" fmla="*/ 0 h 97"/>
                <a:gd name="T6" fmla="*/ 47 w 48"/>
                <a:gd name="T7" fmla="*/ 0 h 97"/>
              </a:gdLst>
              <a:ahLst/>
              <a:cxnLst>
                <a:cxn ang="0">
                  <a:pos x="T0" y="T1"/>
                </a:cxn>
                <a:cxn ang="0">
                  <a:pos x="T2" y="T3"/>
                </a:cxn>
                <a:cxn ang="0">
                  <a:pos x="T4" y="T5"/>
                </a:cxn>
                <a:cxn ang="0">
                  <a:pos x="T6" y="T7"/>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7821" name="Line 45">
              <a:extLst>
                <a:ext uri="{FF2B5EF4-FFF2-40B4-BE49-F238E27FC236}">
                  <a16:creationId xmlns:a16="http://schemas.microsoft.com/office/drawing/2014/main" id="{6CAD8148-74BA-449E-BC23-1FC7B6623E80}"/>
                </a:ext>
              </a:extLst>
            </p:cNvPr>
            <p:cNvSpPr>
              <a:spLocks noChangeShapeType="1"/>
            </p:cNvSpPr>
            <p:nvPr/>
          </p:nvSpPr>
          <p:spPr bwMode="auto">
            <a:xfrm>
              <a:off x="2332" y="1296"/>
              <a:ext cx="157"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7822" name="Rectangle 46">
              <a:extLst>
                <a:ext uri="{FF2B5EF4-FFF2-40B4-BE49-F238E27FC236}">
                  <a16:creationId xmlns:a16="http://schemas.microsoft.com/office/drawing/2014/main" id="{A3FF2420-8D88-4ABE-8814-4857308D8856}"/>
                </a:ext>
              </a:extLst>
            </p:cNvPr>
            <p:cNvSpPr>
              <a:spLocks noChangeArrowheads="1"/>
            </p:cNvSpPr>
            <p:nvPr/>
          </p:nvSpPr>
          <p:spPr bwMode="auto">
            <a:xfrm>
              <a:off x="2829" y="1250"/>
              <a:ext cx="313"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t>DM</a:t>
              </a:r>
            </a:p>
          </p:txBody>
        </p:sp>
        <p:grpSp>
          <p:nvGrpSpPr>
            <p:cNvPr id="1227823" name="Group 47">
              <a:extLst>
                <a:ext uri="{FF2B5EF4-FFF2-40B4-BE49-F238E27FC236}">
                  <a16:creationId xmlns:a16="http://schemas.microsoft.com/office/drawing/2014/main" id="{06DBB146-9CCF-4520-91EE-AB96855F7C69}"/>
                </a:ext>
              </a:extLst>
            </p:cNvPr>
            <p:cNvGrpSpPr>
              <a:grpSpLocks/>
            </p:cNvGrpSpPr>
            <p:nvPr/>
          </p:nvGrpSpPr>
          <p:grpSpPr bwMode="auto">
            <a:xfrm>
              <a:off x="2880" y="1248"/>
              <a:ext cx="325" cy="289"/>
              <a:chOff x="2600" y="1509"/>
              <a:chExt cx="325" cy="289"/>
            </a:xfrm>
          </p:grpSpPr>
          <p:sp>
            <p:nvSpPr>
              <p:cNvPr id="1227824" name="Freeform 48">
                <a:extLst>
                  <a:ext uri="{FF2B5EF4-FFF2-40B4-BE49-F238E27FC236}">
                    <a16:creationId xmlns:a16="http://schemas.microsoft.com/office/drawing/2014/main" id="{3E7FC4A0-56E3-4620-9975-D8EC0D8ABC70}"/>
                  </a:ext>
                </a:extLst>
              </p:cNvPr>
              <p:cNvSpPr>
                <a:spLocks/>
              </p:cNvSpPr>
              <p:nvPr/>
            </p:nvSpPr>
            <p:spPr bwMode="auto">
              <a:xfrm>
                <a:off x="2600" y="1509"/>
                <a:ext cx="162" cy="289"/>
              </a:xfrm>
              <a:custGeom>
                <a:avLst/>
                <a:gdLst>
                  <a:gd name="T0" fmla="*/ 161 w 162"/>
                  <a:gd name="T1" fmla="*/ 0 h 289"/>
                  <a:gd name="T2" fmla="*/ 0 w 162"/>
                  <a:gd name="T3" fmla="*/ 0 h 289"/>
                  <a:gd name="T4" fmla="*/ 0 w 162"/>
                  <a:gd name="T5" fmla="*/ 288 h 289"/>
                  <a:gd name="T6" fmla="*/ 161 w 162"/>
                  <a:gd name="T7" fmla="*/ 288 h 289"/>
                </a:gdLst>
                <a:ahLst/>
                <a:cxnLst>
                  <a:cxn ang="0">
                    <a:pos x="T0" y="T1"/>
                  </a:cxn>
                  <a:cxn ang="0">
                    <a:pos x="T2" y="T3"/>
                  </a:cxn>
                  <a:cxn ang="0">
                    <a:pos x="T4" y="T5"/>
                  </a:cxn>
                  <a:cxn ang="0">
                    <a:pos x="T6" y="T7"/>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7825" name="Freeform 49">
                <a:extLst>
                  <a:ext uri="{FF2B5EF4-FFF2-40B4-BE49-F238E27FC236}">
                    <a16:creationId xmlns:a16="http://schemas.microsoft.com/office/drawing/2014/main" id="{C8720866-D535-4B87-B973-32230E57F817}"/>
                  </a:ext>
                </a:extLst>
              </p:cNvPr>
              <p:cNvSpPr>
                <a:spLocks/>
              </p:cNvSpPr>
              <p:nvPr/>
            </p:nvSpPr>
            <p:spPr bwMode="auto">
              <a:xfrm>
                <a:off x="2761" y="1509"/>
                <a:ext cx="164" cy="289"/>
              </a:xfrm>
              <a:custGeom>
                <a:avLst/>
                <a:gdLst>
                  <a:gd name="T0" fmla="*/ 0 w 164"/>
                  <a:gd name="T1" fmla="*/ 0 h 289"/>
                  <a:gd name="T2" fmla="*/ 163 w 164"/>
                  <a:gd name="T3" fmla="*/ 0 h 289"/>
                  <a:gd name="T4" fmla="*/ 163 w 164"/>
                  <a:gd name="T5" fmla="*/ 288 h 289"/>
                  <a:gd name="T6" fmla="*/ 0 w 164"/>
                  <a:gd name="T7" fmla="*/ 288 h 289"/>
                </a:gdLst>
                <a:ahLst/>
                <a:cxnLst>
                  <a:cxn ang="0">
                    <a:pos x="T0" y="T1"/>
                  </a:cxn>
                  <a:cxn ang="0">
                    <a:pos x="T2" y="T3"/>
                  </a:cxn>
                  <a:cxn ang="0">
                    <a:pos x="T4" y="T5"/>
                  </a:cxn>
                  <a:cxn ang="0">
                    <a:pos x="T6" y="T7"/>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227826" name="Rectangle 50">
              <a:extLst>
                <a:ext uri="{FF2B5EF4-FFF2-40B4-BE49-F238E27FC236}">
                  <a16:creationId xmlns:a16="http://schemas.microsoft.com/office/drawing/2014/main" id="{55F22898-9F67-4B69-949D-9C39DD554E46}"/>
                </a:ext>
              </a:extLst>
            </p:cNvPr>
            <p:cNvSpPr>
              <a:spLocks noChangeArrowheads="1"/>
            </p:cNvSpPr>
            <p:nvPr/>
          </p:nvSpPr>
          <p:spPr bwMode="auto">
            <a:xfrm>
              <a:off x="3321" y="1250"/>
              <a:ext cx="31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t>Reg</a:t>
              </a:r>
            </a:p>
          </p:txBody>
        </p:sp>
        <p:grpSp>
          <p:nvGrpSpPr>
            <p:cNvPr id="1227827" name="Group 51">
              <a:extLst>
                <a:ext uri="{FF2B5EF4-FFF2-40B4-BE49-F238E27FC236}">
                  <a16:creationId xmlns:a16="http://schemas.microsoft.com/office/drawing/2014/main" id="{E6204E1A-7554-40A1-95F2-36ECE2D13355}"/>
                </a:ext>
              </a:extLst>
            </p:cNvPr>
            <p:cNvGrpSpPr>
              <a:grpSpLocks/>
            </p:cNvGrpSpPr>
            <p:nvPr/>
          </p:nvGrpSpPr>
          <p:grpSpPr bwMode="auto">
            <a:xfrm>
              <a:off x="3348" y="1248"/>
              <a:ext cx="284" cy="289"/>
              <a:chOff x="3068" y="1509"/>
              <a:chExt cx="284" cy="289"/>
            </a:xfrm>
          </p:grpSpPr>
          <p:sp>
            <p:nvSpPr>
              <p:cNvPr id="1227828" name="Freeform 52">
                <a:extLst>
                  <a:ext uri="{FF2B5EF4-FFF2-40B4-BE49-F238E27FC236}">
                    <a16:creationId xmlns:a16="http://schemas.microsoft.com/office/drawing/2014/main" id="{12497496-FAD0-47C7-98E7-53F4D6411DE5}"/>
                  </a:ext>
                </a:extLst>
              </p:cNvPr>
              <p:cNvSpPr>
                <a:spLocks/>
              </p:cNvSpPr>
              <p:nvPr/>
            </p:nvSpPr>
            <p:spPr bwMode="auto">
              <a:xfrm>
                <a:off x="3068" y="1509"/>
                <a:ext cx="142" cy="289"/>
              </a:xfrm>
              <a:custGeom>
                <a:avLst/>
                <a:gdLst>
                  <a:gd name="T0" fmla="*/ 141 w 142"/>
                  <a:gd name="T1" fmla="*/ 0 h 289"/>
                  <a:gd name="T2" fmla="*/ 0 w 142"/>
                  <a:gd name="T3" fmla="*/ 0 h 289"/>
                  <a:gd name="T4" fmla="*/ 0 w 142"/>
                  <a:gd name="T5" fmla="*/ 288 h 289"/>
                  <a:gd name="T6" fmla="*/ 141 w 142"/>
                  <a:gd name="T7" fmla="*/ 288 h 289"/>
                </a:gdLst>
                <a:ahLst/>
                <a:cxnLst>
                  <a:cxn ang="0">
                    <a:pos x="T0" y="T1"/>
                  </a:cxn>
                  <a:cxn ang="0">
                    <a:pos x="T2" y="T3"/>
                  </a:cxn>
                  <a:cxn ang="0">
                    <a:pos x="T4" y="T5"/>
                  </a:cxn>
                  <a:cxn ang="0">
                    <a:pos x="T6" y="T7"/>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7829" name="Freeform 53">
                <a:extLst>
                  <a:ext uri="{FF2B5EF4-FFF2-40B4-BE49-F238E27FC236}">
                    <a16:creationId xmlns:a16="http://schemas.microsoft.com/office/drawing/2014/main" id="{ABB9B11A-BF30-40C5-8EB9-FF00B7EE89A2}"/>
                  </a:ext>
                </a:extLst>
              </p:cNvPr>
              <p:cNvSpPr>
                <a:spLocks/>
              </p:cNvSpPr>
              <p:nvPr/>
            </p:nvSpPr>
            <p:spPr bwMode="auto">
              <a:xfrm>
                <a:off x="3209" y="1509"/>
                <a:ext cx="143" cy="289"/>
              </a:xfrm>
              <a:custGeom>
                <a:avLst/>
                <a:gdLst>
                  <a:gd name="T0" fmla="*/ 0 w 143"/>
                  <a:gd name="T1" fmla="*/ 0 h 289"/>
                  <a:gd name="T2" fmla="*/ 142 w 143"/>
                  <a:gd name="T3" fmla="*/ 0 h 289"/>
                  <a:gd name="T4" fmla="*/ 142 w 143"/>
                  <a:gd name="T5" fmla="*/ 288 h 289"/>
                  <a:gd name="T6" fmla="*/ 0 w 143"/>
                  <a:gd name="T7" fmla="*/ 288 h 289"/>
                </a:gdLst>
                <a:ahLst/>
                <a:cxnLst>
                  <a:cxn ang="0">
                    <a:pos x="T0" y="T1"/>
                  </a:cxn>
                  <a:cxn ang="0">
                    <a:pos x="T2" y="T3"/>
                  </a:cxn>
                  <a:cxn ang="0">
                    <a:pos x="T4" y="T5"/>
                  </a:cxn>
                  <a:cxn ang="0">
                    <a:pos x="T6" y="T7"/>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227830" name="Line 54">
              <a:extLst>
                <a:ext uri="{FF2B5EF4-FFF2-40B4-BE49-F238E27FC236}">
                  <a16:creationId xmlns:a16="http://schemas.microsoft.com/office/drawing/2014/main" id="{15C85C35-5BCD-4AA2-BF8C-78345D4147AD}"/>
                </a:ext>
              </a:extLst>
            </p:cNvPr>
            <p:cNvSpPr>
              <a:spLocks noChangeShapeType="1"/>
            </p:cNvSpPr>
            <p:nvPr/>
          </p:nvSpPr>
          <p:spPr bwMode="auto">
            <a:xfrm>
              <a:off x="3201" y="1392"/>
              <a:ext cx="139"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7831" name="Line 55">
              <a:extLst>
                <a:ext uri="{FF2B5EF4-FFF2-40B4-BE49-F238E27FC236}">
                  <a16:creationId xmlns:a16="http://schemas.microsoft.com/office/drawing/2014/main" id="{5F8F827A-3918-4FBB-8D8F-EA106DE5F8D7}"/>
                </a:ext>
              </a:extLst>
            </p:cNvPr>
            <p:cNvSpPr>
              <a:spLocks noChangeShapeType="1"/>
            </p:cNvSpPr>
            <p:nvPr/>
          </p:nvSpPr>
          <p:spPr bwMode="auto">
            <a:xfrm>
              <a:off x="2717" y="1392"/>
              <a:ext cx="15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7832" name="Line 56">
              <a:extLst>
                <a:ext uri="{FF2B5EF4-FFF2-40B4-BE49-F238E27FC236}">
                  <a16:creationId xmlns:a16="http://schemas.microsoft.com/office/drawing/2014/main" id="{25809C96-545C-4F9D-9C00-36B798178C65}"/>
                </a:ext>
              </a:extLst>
            </p:cNvPr>
            <p:cNvSpPr>
              <a:spLocks noChangeShapeType="1"/>
            </p:cNvSpPr>
            <p:nvPr/>
          </p:nvSpPr>
          <p:spPr bwMode="auto">
            <a:xfrm>
              <a:off x="2332" y="1488"/>
              <a:ext cx="157"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7833" name="Line 57">
              <a:extLst>
                <a:ext uri="{FF2B5EF4-FFF2-40B4-BE49-F238E27FC236}">
                  <a16:creationId xmlns:a16="http://schemas.microsoft.com/office/drawing/2014/main" id="{18A90B3A-274B-4D72-995F-A4A481903A6A}"/>
                </a:ext>
              </a:extLst>
            </p:cNvPr>
            <p:cNvSpPr>
              <a:spLocks noChangeShapeType="1"/>
            </p:cNvSpPr>
            <p:nvPr/>
          </p:nvSpPr>
          <p:spPr bwMode="auto">
            <a:xfrm>
              <a:off x="2416" y="1488"/>
              <a:ext cx="0"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7834" name="Line 58">
              <a:extLst>
                <a:ext uri="{FF2B5EF4-FFF2-40B4-BE49-F238E27FC236}">
                  <a16:creationId xmlns:a16="http://schemas.microsoft.com/office/drawing/2014/main" id="{24FDEE8F-3061-4B13-A75F-4F30A32C7BFD}"/>
                </a:ext>
              </a:extLst>
            </p:cNvPr>
            <p:cNvSpPr>
              <a:spLocks noChangeShapeType="1"/>
            </p:cNvSpPr>
            <p:nvPr/>
          </p:nvSpPr>
          <p:spPr bwMode="auto">
            <a:xfrm>
              <a:off x="2416" y="1680"/>
              <a:ext cx="33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7835" name="Line 59">
              <a:extLst>
                <a:ext uri="{FF2B5EF4-FFF2-40B4-BE49-F238E27FC236}">
                  <a16:creationId xmlns:a16="http://schemas.microsoft.com/office/drawing/2014/main" id="{60EFB548-0419-4FE6-B7E6-CFB837C18835}"/>
                </a:ext>
              </a:extLst>
            </p:cNvPr>
            <p:cNvSpPr>
              <a:spLocks noChangeShapeType="1"/>
            </p:cNvSpPr>
            <p:nvPr/>
          </p:nvSpPr>
          <p:spPr bwMode="auto">
            <a:xfrm>
              <a:off x="2752" y="1392"/>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7836" name="Line 60">
              <a:extLst>
                <a:ext uri="{FF2B5EF4-FFF2-40B4-BE49-F238E27FC236}">
                  <a16:creationId xmlns:a16="http://schemas.microsoft.com/office/drawing/2014/main" id="{2836FA25-41D1-4C59-9C07-41C13B3279B6}"/>
                </a:ext>
              </a:extLst>
            </p:cNvPr>
            <p:cNvSpPr>
              <a:spLocks noChangeShapeType="1"/>
            </p:cNvSpPr>
            <p:nvPr/>
          </p:nvSpPr>
          <p:spPr bwMode="auto">
            <a:xfrm flipH="1">
              <a:off x="2832" y="1392"/>
              <a:ext cx="0" cy="2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7837" name="Line 61">
              <a:extLst>
                <a:ext uri="{FF2B5EF4-FFF2-40B4-BE49-F238E27FC236}">
                  <a16:creationId xmlns:a16="http://schemas.microsoft.com/office/drawing/2014/main" id="{26172817-670A-4761-95C0-BC4088357EB5}"/>
                </a:ext>
              </a:extLst>
            </p:cNvPr>
            <p:cNvSpPr>
              <a:spLocks noChangeShapeType="1"/>
            </p:cNvSpPr>
            <p:nvPr/>
          </p:nvSpPr>
          <p:spPr bwMode="auto">
            <a:xfrm>
              <a:off x="2832" y="1632"/>
              <a:ext cx="43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7838" name="Line 62">
              <a:extLst>
                <a:ext uri="{FF2B5EF4-FFF2-40B4-BE49-F238E27FC236}">
                  <a16:creationId xmlns:a16="http://schemas.microsoft.com/office/drawing/2014/main" id="{9223E580-CF63-42E8-A1D0-147BF0633387}"/>
                </a:ext>
              </a:extLst>
            </p:cNvPr>
            <p:cNvSpPr>
              <a:spLocks noChangeShapeType="1"/>
            </p:cNvSpPr>
            <p:nvPr/>
          </p:nvSpPr>
          <p:spPr bwMode="auto">
            <a:xfrm>
              <a:off x="3264" y="1392"/>
              <a:ext cx="0" cy="2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27839" name="Group 63">
            <a:extLst>
              <a:ext uri="{FF2B5EF4-FFF2-40B4-BE49-F238E27FC236}">
                <a16:creationId xmlns:a16="http://schemas.microsoft.com/office/drawing/2014/main" id="{F2CA5996-EEEF-4047-9636-7CD4D5FFB249}"/>
              </a:ext>
            </a:extLst>
          </p:cNvPr>
          <p:cNvGrpSpPr>
            <a:grpSpLocks/>
          </p:cNvGrpSpPr>
          <p:nvPr/>
        </p:nvGrpSpPr>
        <p:grpSpPr bwMode="auto">
          <a:xfrm>
            <a:off x="5100639" y="2484438"/>
            <a:ext cx="3292475" cy="838200"/>
            <a:chOff x="1559" y="1152"/>
            <a:chExt cx="2074" cy="528"/>
          </a:xfrm>
        </p:grpSpPr>
        <p:grpSp>
          <p:nvGrpSpPr>
            <p:cNvPr id="1227840" name="Group 64">
              <a:extLst>
                <a:ext uri="{FF2B5EF4-FFF2-40B4-BE49-F238E27FC236}">
                  <a16:creationId xmlns:a16="http://schemas.microsoft.com/office/drawing/2014/main" id="{8CAB409A-DD8F-49A1-AD74-977DC4EE6876}"/>
                </a:ext>
              </a:extLst>
            </p:cNvPr>
            <p:cNvGrpSpPr>
              <a:grpSpLocks/>
            </p:cNvGrpSpPr>
            <p:nvPr/>
          </p:nvGrpSpPr>
          <p:grpSpPr bwMode="auto">
            <a:xfrm>
              <a:off x="2486" y="1152"/>
              <a:ext cx="224" cy="481"/>
              <a:chOff x="2206" y="1413"/>
              <a:chExt cx="224" cy="481"/>
            </a:xfrm>
          </p:grpSpPr>
          <p:sp>
            <p:nvSpPr>
              <p:cNvPr id="1227841" name="Freeform 65">
                <a:extLst>
                  <a:ext uri="{FF2B5EF4-FFF2-40B4-BE49-F238E27FC236}">
                    <a16:creationId xmlns:a16="http://schemas.microsoft.com/office/drawing/2014/main" id="{9A961E32-EBCC-434E-B081-DDEADD99319C}"/>
                  </a:ext>
                </a:extLst>
              </p:cNvPr>
              <p:cNvSpPr>
                <a:spLocks/>
              </p:cNvSpPr>
              <p:nvPr/>
            </p:nvSpPr>
            <p:spPr bwMode="auto">
              <a:xfrm>
                <a:off x="2217" y="1413"/>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7842" name="Rectangle 66">
                <a:extLst>
                  <a:ext uri="{FF2B5EF4-FFF2-40B4-BE49-F238E27FC236}">
                    <a16:creationId xmlns:a16="http://schemas.microsoft.com/office/drawing/2014/main" id="{C55A8F19-B58B-4591-81FB-256D7C43A3B3}"/>
                  </a:ext>
                </a:extLst>
              </p:cNvPr>
              <p:cNvSpPr>
                <a:spLocks noChangeArrowheads="1"/>
              </p:cNvSpPr>
              <p:nvPr/>
            </p:nvSpPr>
            <p:spPr bwMode="auto">
              <a:xfrm rot="5400000">
                <a:off x="2147" y="1531"/>
                <a:ext cx="33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t>ALU</a:t>
                </a:r>
              </a:p>
            </p:txBody>
          </p:sp>
        </p:grpSp>
        <p:grpSp>
          <p:nvGrpSpPr>
            <p:cNvPr id="1227843" name="Group 67">
              <a:extLst>
                <a:ext uri="{FF2B5EF4-FFF2-40B4-BE49-F238E27FC236}">
                  <a16:creationId xmlns:a16="http://schemas.microsoft.com/office/drawing/2014/main" id="{E0EB2ACE-00A3-40DC-8099-9B9ED51170A6}"/>
                </a:ext>
              </a:extLst>
            </p:cNvPr>
            <p:cNvGrpSpPr>
              <a:grpSpLocks/>
            </p:cNvGrpSpPr>
            <p:nvPr/>
          </p:nvGrpSpPr>
          <p:grpSpPr bwMode="auto">
            <a:xfrm>
              <a:off x="1559" y="1248"/>
              <a:ext cx="352" cy="289"/>
              <a:chOff x="1279" y="1509"/>
              <a:chExt cx="352" cy="289"/>
            </a:xfrm>
          </p:grpSpPr>
          <p:sp>
            <p:nvSpPr>
              <p:cNvPr id="1227844" name="Rectangle 68">
                <a:extLst>
                  <a:ext uri="{FF2B5EF4-FFF2-40B4-BE49-F238E27FC236}">
                    <a16:creationId xmlns:a16="http://schemas.microsoft.com/office/drawing/2014/main" id="{E44A76B8-D8E6-4F51-8DE1-B226CA03C523}"/>
                  </a:ext>
                </a:extLst>
              </p:cNvPr>
              <p:cNvSpPr>
                <a:spLocks noChangeArrowheads="1"/>
              </p:cNvSpPr>
              <p:nvPr/>
            </p:nvSpPr>
            <p:spPr bwMode="auto">
              <a:xfrm>
                <a:off x="1279" y="1511"/>
                <a:ext cx="26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1600" b="1"/>
                  <a:t>IM</a:t>
                </a:r>
              </a:p>
            </p:txBody>
          </p:sp>
          <p:grpSp>
            <p:nvGrpSpPr>
              <p:cNvPr id="1227845" name="Group 69">
                <a:extLst>
                  <a:ext uri="{FF2B5EF4-FFF2-40B4-BE49-F238E27FC236}">
                    <a16:creationId xmlns:a16="http://schemas.microsoft.com/office/drawing/2014/main" id="{581841F4-0FEE-4F41-A4AE-396E01A2BD39}"/>
                  </a:ext>
                </a:extLst>
              </p:cNvPr>
              <p:cNvGrpSpPr>
                <a:grpSpLocks/>
              </p:cNvGrpSpPr>
              <p:nvPr/>
            </p:nvGrpSpPr>
            <p:grpSpPr bwMode="auto">
              <a:xfrm>
                <a:off x="1291" y="1509"/>
                <a:ext cx="340" cy="289"/>
                <a:chOff x="1291" y="1509"/>
                <a:chExt cx="340" cy="289"/>
              </a:xfrm>
            </p:grpSpPr>
            <p:sp>
              <p:nvSpPr>
                <p:cNvPr id="1227846" name="Freeform 70">
                  <a:extLst>
                    <a:ext uri="{FF2B5EF4-FFF2-40B4-BE49-F238E27FC236}">
                      <a16:creationId xmlns:a16="http://schemas.microsoft.com/office/drawing/2014/main" id="{7C55FB7E-23C3-44D2-ACD0-F7FBBCBEF03E}"/>
                    </a:ext>
                  </a:extLst>
                </p:cNvPr>
                <p:cNvSpPr>
                  <a:spLocks/>
                </p:cNvSpPr>
                <p:nvPr/>
              </p:nvSpPr>
              <p:spPr bwMode="auto">
                <a:xfrm>
                  <a:off x="1291" y="1509"/>
                  <a:ext cx="170" cy="289"/>
                </a:xfrm>
                <a:custGeom>
                  <a:avLst/>
                  <a:gdLst>
                    <a:gd name="T0" fmla="*/ 169 w 170"/>
                    <a:gd name="T1" fmla="*/ 0 h 289"/>
                    <a:gd name="T2" fmla="*/ 0 w 170"/>
                    <a:gd name="T3" fmla="*/ 0 h 289"/>
                    <a:gd name="T4" fmla="*/ 0 w 170"/>
                    <a:gd name="T5" fmla="*/ 288 h 289"/>
                    <a:gd name="T6" fmla="*/ 169 w 170"/>
                    <a:gd name="T7" fmla="*/ 288 h 289"/>
                  </a:gdLst>
                  <a:ahLst/>
                  <a:cxnLst>
                    <a:cxn ang="0">
                      <a:pos x="T0" y="T1"/>
                    </a:cxn>
                    <a:cxn ang="0">
                      <a:pos x="T2" y="T3"/>
                    </a:cxn>
                    <a:cxn ang="0">
                      <a:pos x="T4" y="T5"/>
                    </a:cxn>
                    <a:cxn ang="0">
                      <a:pos x="T6" y="T7"/>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7847" name="Freeform 71">
                  <a:extLst>
                    <a:ext uri="{FF2B5EF4-FFF2-40B4-BE49-F238E27FC236}">
                      <a16:creationId xmlns:a16="http://schemas.microsoft.com/office/drawing/2014/main" id="{B5C2172D-0AC9-413C-9A8F-7CEB3300C74A}"/>
                    </a:ext>
                  </a:extLst>
                </p:cNvPr>
                <p:cNvSpPr>
                  <a:spLocks/>
                </p:cNvSpPr>
                <p:nvPr/>
              </p:nvSpPr>
              <p:spPr bwMode="auto">
                <a:xfrm>
                  <a:off x="1460" y="1509"/>
                  <a:ext cx="171" cy="289"/>
                </a:xfrm>
                <a:custGeom>
                  <a:avLst/>
                  <a:gdLst>
                    <a:gd name="T0" fmla="*/ 0 w 171"/>
                    <a:gd name="T1" fmla="*/ 0 h 289"/>
                    <a:gd name="T2" fmla="*/ 170 w 171"/>
                    <a:gd name="T3" fmla="*/ 0 h 289"/>
                    <a:gd name="T4" fmla="*/ 170 w 171"/>
                    <a:gd name="T5" fmla="*/ 288 h 289"/>
                    <a:gd name="T6" fmla="*/ 0 w 171"/>
                    <a:gd name="T7" fmla="*/ 288 h 289"/>
                  </a:gdLst>
                  <a:ahLst/>
                  <a:cxnLst>
                    <a:cxn ang="0">
                      <a:pos x="T0" y="T1"/>
                    </a:cxn>
                    <a:cxn ang="0">
                      <a:pos x="T2" y="T3"/>
                    </a:cxn>
                    <a:cxn ang="0">
                      <a:pos x="T4" y="T5"/>
                    </a:cxn>
                    <a:cxn ang="0">
                      <a:pos x="T6" y="T7"/>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1227848" name="Rectangle 72">
              <a:extLst>
                <a:ext uri="{FF2B5EF4-FFF2-40B4-BE49-F238E27FC236}">
                  <a16:creationId xmlns:a16="http://schemas.microsoft.com/office/drawing/2014/main" id="{25EA16C6-72E3-4BBC-9045-89BB9A994E0C}"/>
                </a:ext>
              </a:extLst>
            </p:cNvPr>
            <p:cNvSpPr>
              <a:spLocks noChangeArrowheads="1"/>
            </p:cNvSpPr>
            <p:nvPr/>
          </p:nvSpPr>
          <p:spPr bwMode="auto">
            <a:xfrm>
              <a:off x="2012" y="1255"/>
              <a:ext cx="31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t>Reg</a:t>
              </a:r>
            </a:p>
          </p:txBody>
        </p:sp>
        <p:grpSp>
          <p:nvGrpSpPr>
            <p:cNvPr id="1227849" name="Group 73">
              <a:extLst>
                <a:ext uri="{FF2B5EF4-FFF2-40B4-BE49-F238E27FC236}">
                  <a16:creationId xmlns:a16="http://schemas.microsoft.com/office/drawing/2014/main" id="{2532A0BB-F469-45A8-86E8-B1D1AF10DB47}"/>
                </a:ext>
              </a:extLst>
            </p:cNvPr>
            <p:cNvGrpSpPr>
              <a:grpSpLocks/>
            </p:cNvGrpSpPr>
            <p:nvPr/>
          </p:nvGrpSpPr>
          <p:grpSpPr bwMode="auto">
            <a:xfrm>
              <a:off x="2031" y="1248"/>
              <a:ext cx="296" cy="289"/>
              <a:chOff x="1751" y="1509"/>
              <a:chExt cx="296" cy="289"/>
            </a:xfrm>
          </p:grpSpPr>
          <p:sp>
            <p:nvSpPr>
              <p:cNvPr id="1227850" name="Freeform 74">
                <a:extLst>
                  <a:ext uri="{FF2B5EF4-FFF2-40B4-BE49-F238E27FC236}">
                    <a16:creationId xmlns:a16="http://schemas.microsoft.com/office/drawing/2014/main" id="{EA18AE0C-F2A5-43E5-8B3A-B45192E9683B}"/>
                  </a:ext>
                </a:extLst>
              </p:cNvPr>
              <p:cNvSpPr>
                <a:spLocks/>
              </p:cNvSpPr>
              <p:nvPr/>
            </p:nvSpPr>
            <p:spPr bwMode="auto">
              <a:xfrm>
                <a:off x="1751" y="1509"/>
                <a:ext cx="149" cy="289"/>
              </a:xfrm>
              <a:custGeom>
                <a:avLst/>
                <a:gdLst>
                  <a:gd name="T0" fmla="*/ 148 w 149"/>
                  <a:gd name="T1" fmla="*/ 0 h 289"/>
                  <a:gd name="T2" fmla="*/ 0 w 149"/>
                  <a:gd name="T3" fmla="*/ 0 h 289"/>
                  <a:gd name="T4" fmla="*/ 0 w 149"/>
                  <a:gd name="T5" fmla="*/ 288 h 289"/>
                  <a:gd name="T6" fmla="*/ 148 w 149"/>
                  <a:gd name="T7" fmla="*/ 288 h 289"/>
                </a:gdLst>
                <a:ahLst/>
                <a:cxnLst>
                  <a:cxn ang="0">
                    <a:pos x="T0" y="T1"/>
                  </a:cxn>
                  <a:cxn ang="0">
                    <a:pos x="T2" y="T3"/>
                  </a:cxn>
                  <a:cxn ang="0">
                    <a:pos x="T4" y="T5"/>
                  </a:cxn>
                  <a:cxn ang="0">
                    <a:pos x="T6" y="T7"/>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7851" name="Freeform 75">
                <a:extLst>
                  <a:ext uri="{FF2B5EF4-FFF2-40B4-BE49-F238E27FC236}">
                    <a16:creationId xmlns:a16="http://schemas.microsoft.com/office/drawing/2014/main" id="{9E1674C4-9D0B-4F53-85FF-E8389C51FA80}"/>
                  </a:ext>
                </a:extLst>
              </p:cNvPr>
              <p:cNvSpPr>
                <a:spLocks/>
              </p:cNvSpPr>
              <p:nvPr/>
            </p:nvSpPr>
            <p:spPr bwMode="auto">
              <a:xfrm>
                <a:off x="1899" y="1509"/>
                <a:ext cx="148" cy="289"/>
              </a:xfrm>
              <a:custGeom>
                <a:avLst/>
                <a:gdLst>
                  <a:gd name="T0" fmla="*/ 0 w 148"/>
                  <a:gd name="T1" fmla="*/ 0 h 289"/>
                  <a:gd name="T2" fmla="*/ 147 w 148"/>
                  <a:gd name="T3" fmla="*/ 0 h 289"/>
                  <a:gd name="T4" fmla="*/ 147 w 148"/>
                  <a:gd name="T5" fmla="*/ 288 h 289"/>
                  <a:gd name="T6" fmla="*/ 0 w 148"/>
                  <a:gd name="T7" fmla="*/ 288 h 289"/>
                </a:gdLst>
                <a:ahLst/>
                <a:cxnLst>
                  <a:cxn ang="0">
                    <a:pos x="T0" y="T1"/>
                  </a:cxn>
                  <a:cxn ang="0">
                    <a:pos x="T2" y="T3"/>
                  </a:cxn>
                  <a:cxn ang="0">
                    <a:pos x="T4" y="T5"/>
                  </a:cxn>
                  <a:cxn ang="0">
                    <a:pos x="T6" y="T7"/>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227852" name="Line 76">
              <a:extLst>
                <a:ext uri="{FF2B5EF4-FFF2-40B4-BE49-F238E27FC236}">
                  <a16:creationId xmlns:a16="http://schemas.microsoft.com/office/drawing/2014/main" id="{582EB495-9D43-4D5F-8174-27B6A2EE8AC6}"/>
                </a:ext>
              </a:extLst>
            </p:cNvPr>
            <p:cNvSpPr>
              <a:spLocks noChangeShapeType="1"/>
            </p:cNvSpPr>
            <p:nvPr/>
          </p:nvSpPr>
          <p:spPr bwMode="auto">
            <a:xfrm>
              <a:off x="1916" y="1392"/>
              <a:ext cx="116"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7853" name="Freeform 77">
              <a:extLst>
                <a:ext uri="{FF2B5EF4-FFF2-40B4-BE49-F238E27FC236}">
                  <a16:creationId xmlns:a16="http://schemas.microsoft.com/office/drawing/2014/main" id="{E51F6028-D309-40EA-8147-BFA9F683B76F}"/>
                </a:ext>
              </a:extLst>
            </p:cNvPr>
            <p:cNvSpPr>
              <a:spLocks/>
            </p:cNvSpPr>
            <p:nvPr/>
          </p:nvSpPr>
          <p:spPr bwMode="auto">
            <a:xfrm>
              <a:off x="1984" y="1296"/>
              <a:ext cx="48" cy="97"/>
            </a:xfrm>
            <a:custGeom>
              <a:avLst/>
              <a:gdLst>
                <a:gd name="T0" fmla="*/ 0 w 48"/>
                <a:gd name="T1" fmla="*/ 96 h 97"/>
                <a:gd name="T2" fmla="*/ 0 w 48"/>
                <a:gd name="T3" fmla="*/ 0 h 97"/>
                <a:gd name="T4" fmla="*/ 47 w 48"/>
                <a:gd name="T5" fmla="*/ 0 h 97"/>
                <a:gd name="T6" fmla="*/ 47 w 48"/>
                <a:gd name="T7" fmla="*/ 0 h 97"/>
              </a:gdLst>
              <a:ahLst/>
              <a:cxnLst>
                <a:cxn ang="0">
                  <a:pos x="T0" y="T1"/>
                </a:cxn>
                <a:cxn ang="0">
                  <a:pos x="T2" y="T3"/>
                </a:cxn>
                <a:cxn ang="0">
                  <a:pos x="T4" y="T5"/>
                </a:cxn>
                <a:cxn ang="0">
                  <a:pos x="T6" y="T7"/>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7854" name="Line 78">
              <a:extLst>
                <a:ext uri="{FF2B5EF4-FFF2-40B4-BE49-F238E27FC236}">
                  <a16:creationId xmlns:a16="http://schemas.microsoft.com/office/drawing/2014/main" id="{314F55C2-49B8-46D7-92EE-37C5414EF801}"/>
                </a:ext>
              </a:extLst>
            </p:cNvPr>
            <p:cNvSpPr>
              <a:spLocks noChangeShapeType="1"/>
            </p:cNvSpPr>
            <p:nvPr/>
          </p:nvSpPr>
          <p:spPr bwMode="auto">
            <a:xfrm>
              <a:off x="2332" y="1296"/>
              <a:ext cx="157"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7855" name="Rectangle 79">
              <a:extLst>
                <a:ext uri="{FF2B5EF4-FFF2-40B4-BE49-F238E27FC236}">
                  <a16:creationId xmlns:a16="http://schemas.microsoft.com/office/drawing/2014/main" id="{52A9AB75-3992-4973-9265-57EBDF08470D}"/>
                </a:ext>
              </a:extLst>
            </p:cNvPr>
            <p:cNvSpPr>
              <a:spLocks noChangeArrowheads="1"/>
            </p:cNvSpPr>
            <p:nvPr/>
          </p:nvSpPr>
          <p:spPr bwMode="auto">
            <a:xfrm>
              <a:off x="2829" y="1250"/>
              <a:ext cx="313"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t>DM</a:t>
              </a:r>
            </a:p>
          </p:txBody>
        </p:sp>
        <p:grpSp>
          <p:nvGrpSpPr>
            <p:cNvPr id="1227856" name="Group 80">
              <a:extLst>
                <a:ext uri="{FF2B5EF4-FFF2-40B4-BE49-F238E27FC236}">
                  <a16:creationId xmlns:a16="http://schemas.microsoft.com/office/drawing/2014/main" id="{D9B00E07-4624-4373-B1A0-4CB6EA63D1BC}"/>
                </a:ext>
              </a:extLst>
            </p:cNvPr>
            <p:cNvGrpSpPr>
              <a:grpSpLocks/>
            </p:cNvGrpSpPr>
            <p:nvPr/>
          </p:nvGrpSpPr>
          <p:grpSpPr bwMode="auto">
            <a:xfrm>
              <a:off x="2880" y="1248"/>
              <a:ext cx="325" cy="289"/>
              <a:chOff x="2600" y="1509"/>
              <a:chExt cx="325" cy="289"/>
            </a:xfrm>
          </p:grpSpPr>
          <p:sp>
            <p:nvSpPr>
              <p:cNvPr id="1227857" name="Freeform 81">
                <a:extLst>
                  <a:ext uri="{FF2B5EF4-FFF2-40B4-BE49-F238E27FC236}">
                    <a16:creationId xmlns:a16="http://schemas.microsoft.com/office/drawing/2014/main" id="{0336D1B2-0FE9-4959-A7E6-2D278FD3833E}"/>
                  </a:ext>
                </a:extLst>
              </p:cNvPr>
              <p:cNvSpPr>
                <a:spLocks/>
              </p:cNvSpPr>
              <p:nvPr/>
            </p:nvSpPr>
            <p:spPr bwMode="auto">
              <a:xfrm>
                <a:off x="2600" y="1509"/>
                <a:ext cx="162" cy="289"/>
              </a:xfrm>
              <a:custGeom>
                <a:avLst/>
                <a:gdLst>
                  <a:gd name="T0" fmla="*/ 161 w 162"/>
                  <a:gd name="T1" fmla="*/ 0 h 289"/>
                  <a:gd name="T2" fmla="*/ 0 w 162"/>
                  <a:gd name="T3" fmla="*/ 0 h 289"/>
                  <a:gd name="T4" fmla="*/ 0 w 162"/>
                  <a:gd name="T5" fmla="*/ 288 h 289"/>
                  <a:gd name="T6" fmla="*/ 161 w 162"/>
                  <a:gd name="T7" fmla="*/ 288 h 289"/>
                </a:gdLst>
                <a:ahLst/>
                <a:cxnLst>
                  <a:cxn ang="0">
                    <a:pos x="T0" y="T1"/>
                  </a:cxn>
                  <a:cxn ang="0">
                    <a:pos x="T2" y="T3"/>
                  </a:cxn>
                  <a:cxn ang="0">
                    <a:pos x="T4" y="T5"/>
                  </a:cxn>
                  <a:cxn ang="0">
                    <a:pos x="T6" y="T7"/>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7858" name="Freeform 82">
                <a:extLst>
                  <a:ext uri="{FF2B5EF4-FFF2-40B4-BE49-F238E27FC236}">
                    <a16:creationId xmlns:a16="http://schemas.microsoft.com/office/drawing/2014/main" id="{82600F11-C92B-48E4-8859-2C9165A2FF40}"/>
                  </a:ext>
                </a:extLst>
              </p:cNvPr>
              <p:cNvSpPr>
                <a:spLocks/>
              </p:cNvSpPr>
              <p:nvPr/>
            </p:nvSpPr>
            <p:spPr bwMode="auto">
              <a:xfrm>
                <a:off x="2761" y="1509"/>
                <a:ext cx="164" cy="289"/>
              </a:xfrm>
              <a:custGeom>
                <a:avLst/>
                <a:gdLst>
                  <a:gd name="T0" fmla="*/ 0 w 164"/>
                  <a:gd name="T1" fmla="*/ 0 h 289"/>
                  <a:gd name="T2" fmla="*/ 163 w 164"/>
                  <a:gd name="T3" fmla="*/ 0 h 289"/>
                  <a:gd name="T4" fmla="*/ 163 w 164"/>
                  <a:gd name="T5" fmla="*/ 288 h 289"/>
                  <a:gd name="T6" fmla="*/ 0 w 164"/>
                  <a:gd name="T7" fmla="*/ 288 h 289"/>
                </a:gdLst>
                <a:ahLst/>
                <a:cxnLst>
                  <a:cxn ang="0">
                    <a:pos x="T0" y="T1"/>
                  </a:cxn>
                  <a:cxn ang="0">
                    <a:pos x="T2" y="T3"/>
                  </a:cxn>
                  <a:cxn ang="0">
                    <a:pos x="T4" y="T5"/>
                  </a:cxn>
                  <a:cxn ang="0">
                    <a:pos x="T6" y="T7"/>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227859" name="Rectangle 83">
              <a:extLst>
                <a:ext uri="{FF2B5EF4-FFF2-40B4-BE49-F238E27FC236}">
                  <a16:creationId xmlns:a16="http://schemas.microsoft.com/office/drawing/2014/main" id="{4F60729F-B345-4B79-A4B2-68D8024368E1}"/>
                </a:ext>
              </a:extLst>
            </p:cNvPr>
            <p:cNvSpPr>
              <a:spLocks noChangeArrowheads="1"/>
            </p:cNvSpPr>
            <p:nvPr/>
          </p:nvSpPr>
          <p:spPr bwMode="auto">
            <a:xfrm>
              <a:off x="3321" y="1250"/>
              <a:ext cx="31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t>Reg</a:t>
              </a:r>
            </a:p>
          </p:txBody>
        </p:sp>
        <p:grpSp>
          <p:nvGrpSpPr>
            <p:cNvPr id="1227860" name="Group 84">
              <a:extLst>
                <a:ext uri="{FF2B5EF4-FFF2-40B4-BE49-F238E27FC236}">
                  <a16:creationId xmlns:a16="http://schemas.microsoft.com/office/drawing/2014/main" id="{DB50EB26-D2BC-453B-A463-3EAAC1439C40}"/>
                </a:ext>
              </a:extLst>
            </p:cNvPr>
            <p:cNvGrpSpPr>
              <a:grpSpLocks/>
            </p:cNvGrpSpPr>
            <p:nvPr/>
          </p:nvGrpSpPr>
          <p:grpSpPr bwMode="auto">
            <a:xfrm>
              <a:off x="3348" y="1248"/>
              <a:ext cx="284" cy="289"/>
              <a:chOff x="3068" y="1509"/>
              <a:chExt cx="284" cy="289"/>
            </a:xfrm>
          </p:grpSpPr>
          <p:sp>
            <p:nvSpPr>
              <p:cNvPr id="1227861" name="Freeform 85">
                <a:extLst>
                  <a:ext uri="{FF2B5EF4-FFF2-40B4-BE49-F238E27FC236}">
                    <a16:creationId xmlns:a16="http://schemas.microsoft.com/office/drawing/2014/main" id="{B0E88A28-8907-4800-8CFF-63B2A96A5503}"/>
                  </a:ext>
                </a:extLst>
              </p:cNvPr>
              <p:cNvSpPr>
                <a:spLocks/>
              </p:cNvSpPr>
              <p:nvPr/>
            </p:nvSpPr>
            <p:spPr bwMode="auto">
              <a:xfrm>
                <a:off x="3068" y="1509"/>
                <a:ext cx="142" cy="289"/>
              </a:xfrm>
              <a:custGeom>
                <a:avLst/>
                <a:gdLst>
                  <a:gd name="T0" fmla="*/ 141 w 142"/>
                  <a:gd name="T1" fmla="*/ 0 h 289"/>
                  <a:gd name="T2" fmla="*/ 0 w 142"/>
                  <a:gd name="T3" fmla="*/ 0 h 289"/>
                  <a:gd name="T4" fmla="*/ 0 w 142"/>
                  <a:gd name="T5" fmla="*/ 288 h 289"/>
                  <a:gd name="T6" fmla="*/ 141 w 142"/>
                  <a:gd name="T7" fmla="*/ 288 h 289"/>
                </a:gdLst>
                <a:ahLst/>
                <a:cxnLst>
                  <a:cxn ang="0">
                    <a:pos x="T0" y="T1"/>
                  </a:cxn>
                  <a:cxn ang="0">
                    <a:pos x="T2" y="T3"/>
                  </a:cxn>
                  <a:cxn ang="0">
                    <a:pos x="T4" y="T5"/>
                  </a:cxn>
                  <a:cxn ang="0">
                    <a:pos x="T6" y="T7"/>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7862" name="Freeform 86">
                <a:extLst>
                  <a:ext uri="{FF2B5EF4-FFF2-40B4-BE49-F238E27FC236}">
                    <a16:creationId xmlns:a16="http://schemas.microsoft.com/office/drawing/2014/main" id="{02DA175D-39B0-45EC-91B6-54743207E048}"/>
                  </a:ext>
                </a:extLst>
              </p:cNvPr>
              <p:cNvSpPr>
                <a:spLocks/>
              </p:cNvSpPr>
              <p:nvPr/>
            </p:nvSpPr>
            <p:spPr bwMode="auto">
              <a:xfrm>
                <a:off x="3209" y="1509"/>
                <a:ext cx="143" cy="289"/>
              </a:xfrm>
              <a:custGeom>
                <a:avLst/>
                <a:gdLst>
                  <a:gd name="T0" fmla="*/ 0 w 143"/>
                  <a:gd name="T1" fmla="*/ 0 h 289"/>
                  <a:gd name="T2" fmla="*/ 142 w 143"/>
                  <a:gd name="T3" fmla="*/ 0 h 289"/>
                  <a:gd name="T4" fmla="*/ 142 w 143"/>
                  <a:gd name="T5" fmla="*/ 288 h 289"/>
                  <a:gd name="T6" fmla="*/ 0 w 143"/>
                  <a:gd name="T7" fmla="*/ 288 h 289"/>
                </a:gdLst>
                <a:ahLst/>
                <a:cxnLst>
                  <a:cxn ang="0">
                    <a:pos x="T0" y="T1"/>
                  </a:cxn>
                  <a:cxn ang="0">
                    <a:pos x="T2" y="T3"/>
                  </a:cxn>
                  <a:cxn ang="0">
                    <a:pos x="T4" y="T5"/>
                  </a:cxn>
                  <a:cxn ang="0">
                    <a:pos x="T6" y="T7"/>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227863" name="Line 87">
              <a:extLst>
                <a:ext uri="{FF2B5EF4-FFF2-40B4-BE49-F238E27FC236}">
                  <a16:creationId xmlns:a16="http://schemas.microsoft.com/office/drawing/2014/main" id="{B22027B0-93FD-4F86-B5EE-30826A32310A}"/>
                </a:ext>
              </a:extLst>
            </p:cNvPr>
            <p:cNvSpPr>
              <a:spLocks noChangeShapeType="1"/>
            </p:cNvSpPr>
            <p:nvPr/>
          </p:nvSpPr>
          <p:spPr bwMode="auto">
            <a:xfrm>
              <a:off x="3201" y="1392"/>
              <a:ext cx="139"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7864" name="Line 88">
              <a:extLst>
                <a:ext uri="{FF2B5EF4-FFF2-40B4-BE49-F238E27FC236}">
                  <a16:creationId xmlns:a16="http://schemas.microsoft.com/office/drawing/2014/main" id="{74150020-6BBC-496A-B927-8F844A22C461}"/>
                </a:ext>
              </a:extLst>
            </p:cNvPr>
            <p:cNvSpPr>
              <a:spLocks noChangeShapeType="1"/>
            </p:cNvSpPr>
            <p:nvPr/>
          </p:nvSpPr>
          <p:spPr bwMode="auto">
            <a:xfrm>
              <a:off x="2717" y="1392"/>
              <a:ext cx="15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7865" name="Line 89">
              <a:extLst>
                <a:ext uri="{FF2B5EF4-FFF2-40B4-BE49-F238E27FC236}">
                  <a16:creationId xmlns:a16="http://schemas.microsoft.com/office/drawing/2014/main" id="{AECADCFD-7DBE-4337-9760-9157526CD156}"/>
                </a:ext>
              </a:extLst>
            </p:cNvPr>
            <p:cNvSpPr>
              <a:spLocks noChangeShapeType="1"/>
            </p:cNvSpPr>
            <p:nvPr/>
          </p:nvSpPr>
          <p:spPr bwMode="auto">
            <a:xfrm>
              <a:off x="2332" y="1488"/>
              <a:ext cx="157"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7866" name="Line 90">
              <a:extLst>
                <a:ext uri="{FF2B5EF4-FFF2-40B4-BE49-F238E27FC236}">
                  <a16:creationId xmlns:a16="http://schemas.microsoft.com/office/drawing/2014/main" id="{647E90A5-4209-4068-83CD-F272E76ADC7B}"/>
                </a:ext>
              </a:extLst>
            </p:cNvPr>
            <p:cNvSpPr>
              <a:spLocks noChangeShapeType="1"/>
            </p:cNvSpPr>
            <p:nvPr/>
          </p:nvSpPr>
          <p:spPr bwMode="auto">
            <a:xfrm>
              <a:off x="2416" y="1488"/>
              <a:ext cx="0"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7867" name="Line 91">
              <a:extLst>
                <a:ext uri="{FF2B5EF4-FFF2-40B4-BE49-F238E27FC236}">
                  <a16:creationId xmlns:a16="http://schemas.microsoft.com/office/drawing/2014/main" id="{2CE090D7-51A3-4721-80BE-7F1E9CAF969C}"/>
                </a:ext>
              </a:extLst>
            </p:cNvPr>
            <p:cNvSpPr>
              <a:spLocks noChangeShapeType="1"/>
            </p:cNvSpPr>
            <p:nvPr/>
          </p:nvSpPr>
          <p:spPr bwMode="auto">
            <a:xfrm>
              <a:off x="2416" y="1680"/>
              <a:ext cx="33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7868" name="Line 92">
              <a:extLst>
                <a:ext uri="{FF2B5EF4-FFF2-40B4-BE49-F238E27FC236}">
                  <a16:creationId xmlns:a16="http://schemas.microsoft.com/office/drawing/2014/main" id="{97BED5B6-E63E-4389-8BF8-4D1700A7E39A}"/>
                </a:ext>
              </a:extLst>
            </p:cNvPr>
            <p:cNvSpPr>
              <a:spLocks noChangeShapeType="1"/>
            </p:cNvSpPr>
            <p:nvPr/>
          </p:nvSpPr>
          <p:spPr bwMode="auto">
            <a:xfrm>
              <a:off x="2752" y="1392"/>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7869" name="Line 93">
              <a:extLst>
                <a:ext uri="{FF2B5EF4-FFF2-40B4-BE49-F238E27FC236}">
                  <a16:creationId xmlns:a16="http://schemas.microsoft.com/office/drawing/2014/main" id="{5D890A0E-7F8C-44F2-9EAB-D55186823766}"/>
                </a:ext>
              </a:extLst>
            </p:cNvPr>
            <p:cNvSpPr>
              <a:spLocks noChangeShapeType="1"/>
            </p:cNvSpPr>
            <p:nvPr/>
          </p:nvSpPr>
          <p:spPr bwMode="auto">
            <a:xfrm flipH="1">
              <a:off x="2832" y="1392"/>
              <a:ext cx="0" cy="2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7870" name="Line 94">
              <a:extLst>
                <a:ext uri="{FF2B5EF4-FFF2-40B4-BE49-F238E27FC236}">
                  <a16:creationId xmlns:a16="http://schemas.microsoft.com/office/drawing/2014/main" id="{5C66F174-468A-41E8-BA4D-2411F4F3C4D5}"/>
                </a:ext>
              </a:extLst>
            </p:cNvPr>
            <p:cNvSpPr>
              <a:spLocks noChangeShapeType="1"/>
            </p:cNvSpPr>
            <p:nvPr/>
          </p:nvSpPr>
          <p:spPr bwMode="auto">
            <a:xfrm>
              <a:off x="2832" y="1632"/>
              <a:ext cx="43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7871" name="Line 95">
              <a:extLst>
                <a:ext uri="{FF2B5EF4-FFF2-40B4-BE49-F238E27FC236}">
                  <a16:creationId xmlns:a16="http://schemas.microsoft.com/office/drawing/2014/main" id="{BBB98710-9397-473F-BDB9-AAB386B86659}"/>
                </a:ext>
              </a:extLst>
            </p:cNvPr>
            <p:cNvSpPr>
              <a:spLocks noChangeShapeType="1"/>
            </p:cNvSpPr>
            <p:nvPr/>
          </p:nvSpPr>
          <p:spPr bwMode="auto">
            <a:xfrm>
              <a:off x="3264" y="1392"/>
              <a:ext cx="0" cy="2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27872" name="Group 96">
            <a:extLst>
              <a:ext uri="{FF2B5EF4-FFF2-40B4-BE49-F238E27FC236}">
                <a16:creationId xmlns:a16="http://schemas.microsoft.com/office/drawing/2014/main" id="{CFA3F520-3DC9-4C99-B9CA-270BF6791851}"/>
              </a:ext>
            </a:extLst>
          </p:cNvPr>
          <p:cNvGrpSpPr>
            <a:grpSpLocks/>
          </p:cNvGrpSpPr>
          <p:nvPr/>
        </p:nvGrpSpPr>
        <p:grpSpPr bwMode="auto">
          <a:xfrm>
            <a:off x="5786439" y="3322638"/>
            <a:ext cx="3292475" cy="838200"/>
            <a:chOff x="1559" y="1152"/>
            <a:chExt cx="2074" cy="528"/>
          </a:xfrm>
        </p:grpSpPr>
        <p:grpSp>
          <p:nvGrpSpPr>
            <p:cNvPr id="1227873" name="Group 97">
              <a:extLst>
                <a:ext uri="{FF2B5EF4-FFF2-40B4-BE49-F238E27FC236}">
                  <a16:creationId xmlns:a16="http://schemas.microsoft.com/office/drawing/2014/main" id="{12F3408E-3A55-4ECD-A733-30716E53D920}"/>
                </a:ext>
              </a:extLst>
            </p:cNvPr>
            <p:cNvGrpSpPr>
              <a:grpSpLocks/>
            </p:cNvGrpSpPr>
            <p:nvPr/>
          </p:nvGrpSpPr>
          <p:grpSpPr bwMode="auto">
            <a:xfrm>
              <a:off x="2486" y="1152"/>
              <a:ext cx="224" cy="481"/>
              <a:chOff x="2206" y="1413"/>
              <a:chExt cx="224" cy="481"/>
            </a:xfrm>
          </p:grpSpPr>
          <p:sp>
            <p:nvSpPr>
              <p:cNvPr id="1227874" name="Freeform 98">
                <a:extLst>
                  <a:ext uri="{FF2B5EF4-FFF2-40B4-BE49-F238E27FC236}">
                    <a16:creationId xmlns:a16="http://schemas.microsoft.com/office/drawing/2014/main" id="{65CBB23D-F8B4-4E56-9EB9-71D220A56F58}"/>
                  </a:ext>
                </a:extLst>
              </p:cNvPr>
              <p:cNvSpPr>
                <a:spLocks/>
              </p:cNvSpPr>
              <p:nvPr/>
            </p:nvSpPr>
            <p:spPr bwMode="auto">
              <a:xfrm>
                <a:off x="2217" y="1413"/>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7875" name="Rectangle 99">
                <a:extLst>
                  <a:ext uri="{FF2B5EF4-FFF2-40B4-BE49-F238E27FC236}">
                    <a16:creationId xmlns:a16="http://schemas.microsoft.com/office/drawing/2014/main" id="{F1C13780-0035-4369-A746-B03D50F835C6}"/>
                  </a:ext>
                </a:extLst>
              </p:cNvPr>
              <p:cNvSpPr>
                <a:spLocks noChangeArrowheads="1"/>
              </p:cNvSpPr>
              <p:nvPr/>
            </p:nvSpPr>
            <p:spPr bwMode="auto">
              <a:xfrm rot="5400000">
                <a:off x="2147" y="1531"/>
                <a:ext cx="33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t>ALU</a:t>
                </a:r>
              </a:p>
            </p:txBody>
          </p:sp>
        </p:grpSp>
        <p:grpSp>
          <p:nvGrpSpPr>
            <p:cNvPr id="1227876" name="Group 100">
              <a:extLst>
                <a:ext uri="{FF2B5EF4-FFF2-40B4-BE49-F238E27FC236}">
                  <a16:creationId xmlns:a16="http://schemas.microsoft.com/office/drawing/2014/main" id="{51FA5124-7B34-4C4D-9F53-90477A07AAAE}"/>
                </a:ext>
              </a:extLst>
            </p:cNvPr>
            <p:cNvGrpSpPr>
              <a:grpSpLocks/>
            </p:cNvGrpSpPr>
            <p:nvPr/>
          </p:nvGrpSpPr>
          <p:grpSpPr bwMode="auto">
            <a:xfrm>
              <a:off x="1559" y="1248"/>
              <a:ext cx="352" cy="289"/>
              <a:chOff x="1279" y="1509"/>
              <a:chExt cx="352" cy="289"/>
            </a:xfrm>
          </p:grpSpPr>
          <p:sp>
            <p:nvSpPr>
              <p:cNvPr id="1227877" name="Rectangle 101">
                <a:extLst>
                  <a:ext uri="{FF2B5EF4-FFF2-40B4-BE49-F238E27FC236}">
                    <a16:creationId xmlns:a16="http://schemas.microsoft.com/office/drawing/2014/main" id="{8DFD64F4-99CB-487B-83A4-E6798BA3DD53}"/>
                  </a:ext>
                </a:extLst>
              </p:cNvPr>
              <p:cNvSpPr>
                <a:spLocks noChangeArrowheads="1"/>
              </p:cNvSpPr>
              <p:nvPr/>
            </p:nvSpPr>
            <p:spPr bwMode="auto">
              <a:xfrm>
                <a:off x="1279" y="1511"/>
                <a:ext cx="26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1600" b="1"/>
                  <a:t>IM</a:t>
                </a:r>
              </a:p>
            </p:txBody>
          </p:sp>
          <p:grpSp>
            <p:nvGrpSpPr>
              <p:cNvPr id="1227878" name="Group 102">
                <a:extLst>
                  <a:ext uri="{FF2B5EF4-FFF2-40B4-BE49-F238E27FC236}">
                    <a16:creationId xmlns:a16="http://schemas.microsoft.com/office/drawing/2014/main" id="{214AB82F-1ADA-40A1-AC3A-F412098634E5}"/>
                  </a:ext>
                </a:extLst>
              </p:cNvPr>
              <p:cNvGrpSpPr>
                <a:grpSpLocks/>
              </p:cNvGrpSpPr>
              <p:nvPr/>
            </p:nvGrpSpPr>
            <p:grpSpPr bwMode="auto">
              <a:xfrm>
                <a:off x="1291" y="1509"/>
                <a:ext cx="340" cy="289"/>
                <a:chOff x="1291" y="1509"/>
                <a:chExt cx="340" cy="289"/>
              </a:xfrm>
            </p:grpSpPr>
            <p:sp>
              <p:nvSpPr>
                <p:cNvPr id="1227879" name="Freeform 103">
                  <a:extLst>
                    <a:ext uri="{FF2B5EF4-FFF2-40B4-BE49-F238E27FC236}">
                      <a16:creationId xmlns:a16="http://schemas.microsoft.com/office/drawing/2014/main" id="{B7F6562C-506C-4EEA-84CE-02805DC43033}"/>
                    </a:ext>
                  </a:extLst>
                </p:cNvPr>
                <p:cNvSpPr>
                  <a:spLocks/>
                </p:cNvSpPr>
                <p:nvPr/>
              </p:nvSpPr>
              <p:spPr bwMode="auto">
                <a:xfrm>
                  <a:off x="1291" y="1509"/>
                  <a:ext cx="170" cy="289"/>
                </a:xfrm>
                <a:custGeom>
                  <a:avLst/>
                  <a:gdLst>
                    <a:gd name="T0" fmla="*/ 169 w 170"/>
                    <a:gd name="T1" fmla="*/ 0 h 289"/>
                    <a:gd name="T2" fmla="*/ 0 w 170"/>
                    <a:gd name="T3" fmla="*/ 0 h 289"/>
                    <a:gd name="T4" fmla="*/ 0 w 170"/>
                    <a:gd name="T5" fmla="*/ 288 h 289"/>
                    <a:gd name="T6" fmla="*/ 169 w 170"/>
                    <a:gd name="T7" fmla="*/ 288 h 289"/>
                  </a:gdLst>
                  <a:ahLst/>
                  <a:cxnLst>
                    <a:cxn ang="0">
                      <a:pos x="T0" y="T1"/>
                    </a:cxn>
                    <a:cxn ang="0">
                      <a:pos x="T2" y="T3"/>
                    </a:cxn>
                    <a:cxn ang="0">
                      <a:pos x="T4" y="T5"/>
                    </a:cxn>
                    <a:cxn ang="0">
                      <a:pos x="T6" y="T7"/>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7880" name="Freeform 104">
                  <a:extLst>
                    <a:ext uri="{FF2B5EF4-FFF2-40B4-BE49-F238E27FC236}">
                      <a16:creationId xmlns:a16="http://schemas.microsoft.com/office/drawing/2014/main" id="{A305291D-AA2D-42EB-A405-B8DAFD77F008}"/>
                    </a:ext>
                  </a:extLst>
                </p:cNvPr>
                <p:cNvSpPr>
                  <a:spLocks/>
                </p:cNvSpPr>
                <p:nvPr/>
              </p:nvSpPr>
              <p:spPr bwMode="auto">
                <a:xfrm>
                  <a:off x="1460" y="1509"/>
                  <a:ext cx="171" cy="289"/>
                </a:xfrm>
                <a:custGeom>
                  <a:avLst/>
                  <a:gdLst>
                    <a:gd name="T0" fmla="*/ 0 w 171"/>
                    <a:gd name="T1" fmla="*/ 0 h 289"/>
                    <a:gd name="T2" fmla="*/ 170 w 171"/>
                    <a:gd name="T3" fmla="*/ 0 h 289"/>
                    <a:gd name="T4" fmla="*/ 170 w 171"/>
                    <a:gd name="T5" fmla="*/ 288 h 289"/>
                    <a:gd name="T6" fmla="*/ 0 w 171"/>
                    <a:gd name="T7" fmla="*/ 288 h 289"/>
                  </a:gdLst>
                  <a:ahLst/>
                  <a:cxnLst>
                    <a:cxn ang="0">
                      <a:pos x="T0" y="T1"/>
                    </a:cxn>
                    <a:cxn ang="0">
                      <a:pos x="T2" y="T3"/>
                    </a:cxn>
                    <a:cxn ang="0">
                      <a:pos x="T4" y="T5"/>
                    </a:cxn>
                    <a:cxn ang="0">
                      <a:pos x="T6" y="T7"/>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1227881" name="Rectangle 105">
              <a:extLst>
                <a:ext uri="{FF2B5EF4-FFF2-40B4-BE49-F238E27FC236}">
                  <a16:creationId xmlns:a16="http://schemas.microsoft.com/office/drawing/2014/main" id="{EA8E9FF0-5D39-429E-B862-71195324FD66}"/>
                </a:ext>
              </a:extLst>
            </p:cNvPr>
            <p:cNvSpPr>
              <a:spLocks noChangeArrowheads="1"/>
            </p:cNvSpPr>
            <p:nvPr/>
          </p:nvSpPr>
          <p:spPr bwMode="auto">
            <a:xfrm>
              <a:off x="2012" y="1255"/>
              <a:ext cx="31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t>Reg</a:t>
              </a:r>
            </a:p>
          </p:txBody>
        </p:sp>
        <p:grpSp>
          <p:nvGrpSpPr>
            <p:cNvPr id="1227882" name="Group 106">
              <a:extLst>
                <a:ext uri="{FF2B5EF4-FFF2-40B4-BE49-F238E27FC236}">
                  <a16:creationId xmlns:a16="http://schemas.microsoft.com/office/drawing/2014/main" id="{64B7F815-4F55-4AA9-BA8A-5D280D05DE96}"/>
                </a:ext>
              </a:extLst>
            </p:cNvPr>
            <p:cNvGrpSpPr>
              <a:grpSpLocks/>
            </p:cNvGrpSpPr>
            <p:nvPr/>
          </p:nvGrpSpPr>
          <p:grpSpPr bwMode="auto">
            <a:xfrm>
              <a:off x="2031" y="1248"/>
              <a:ext cx="296" cy="289"/>
              <a:chOff x="1751" y="1509"/>
              <a:chExt cx="296" cy="289"/>
            </a:xfrm>
          </p:grpSpPr>
          <p:sp>
            <p:nvSpPr>
              <p:cNvPr id="1227883" name="Freeform 107">
                <a:extLst>
                  <a:ext uri="{FF2B5EF4-FFF2-40B4-BE49-F238E27FC236}">
                    <a16:creationId xmlns:a16="http://schemas.microsoft.com/office/drawing/2014/main" id="{2242FBBF-5C86-442D-A6E2-D88C4982B077}"/>
                  </a:ext>
                </a:extLst>
              </p:cNvPr>
              <p:cNvSpPr>
                <a:spLocks/>
              </p:cNvSpPr>
              <p:nvPr/>
            </p:nvSpPr>
            <p:spPr bwMode="auto">
              <a:xfrm>
                <a:off x="1751" y="1509"/>
                <a:ext cx="149" cy="289"/>
              </a:xfrm>
              <a:custGeom>
                <a:avLst/>
                <a:gdLst>
                  <a:gd name="T0" fmla="*/ 148 w 149"/>
                  <a:gd name="T1" fmla="*/ 0 h 289"/>
                  <a:gd name="T2" fmla="*/ 0 w 149"/>
                  <a:gd name="T3" fmla="*/ 0 h 289"/>
                  <a:gd name="T4" fmla="*/ 0 w 149"/>
                  <a:gd name="T5" fmla="*/ 288 h 289"/>
                  <a:gd name="T6" fmla="*/ 148 w 149"/>
                  <a:gd name="T7" fmla="*/ 288 h 289"/>
                </a:gdLst>
                <a:ahLst/>
                <a:cxnLst>
                  <a:cxn ang="0">
                    <a:pos x="T0" y="T1"/>
                  </a:cxn>
                  <a:cxn ang="0">
                    <a:pos x="T2" y="T3"/>
                  </a:cxn>
                  <a:cxn ang="0">
                    <a:pos x="T4" y="T5"/>
                  </a:cxn>
                  <a:cxn ang="0">
                    <a:pos x="T6" y="T7"/>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7884" name="Freeform 108">
                <a:extLst>
                  <a:ext uri="{FF2B5EF4-FFF2-40B4-BE49-F238E27FC236}">
                    <a16:creationId xmlns:a16="http://schemas.microsoft.com/office/drawing/2014/main" id="{5CE13FCA-28C3-4956-AA67-E02FAB6BC1BC}"/>
                  </a:ext>
                </a:extLst>
              </p:cNvPr>
              <p:cNvSpPr>
                <a:spLocks/>
              </p:cNvSpPr>
              <p:nvPr/>
            </p:nvSpPr>
            <p:spPr bwMode="auto">
              <a:xfrm>
                <a:off x="1899" y="1509"/>
                <a:ext cx="148" cy="289"/>
              </a:xfrm>
              <a:custGeom>
                <a:avLst/>
                <a:gdLst>
                  <a:gd name="T0" fmla="*/ 0 w 148"/>
                  <a:gd name="T1" fmla="*/ 0 h 289"/>
                  <a:gd name="T2" fmla="*/ 147 w 148"/>
                  <a:gd name="T3" fmla="*/ 0 h 289"/>
                  <a:gd name="T4" fmla="*/ 147 w 148"/>
                  <a:gd name="T5" fmla="*/ 288 h 289"/>
                  <a:gd name="T6" fmla="*/ 0 w 148"/>
                  <a:gd name="T7" fmla="*/ 288 h 289"/>
                </a:gdLst>
                <a:ahLst/>
                <a:cxnLst>
                  <a:cxn ang="0">
                    <a:pos x="T0" y="T1"/>
                  </a:cxn>
                  <a:cxn ang="0">
                    <a:pos x="T2" y="T3"/>
                  </a:cxn>
                  <a:cxn ang="0">
                    <a:pos x="T4" y="T5"/>
                  </a:cxn>
                  <a:cxn ang="0">
                    <a:pos x="T6" y="T7"/>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227885" name="Line 109">
              <a:extLst>
                <a:ext uri="{FF2B5EF4-FFF2-40B4-BE49-F238E27FC236}">
                  <a16:creationId xmlns:a16="http://schemas.microsoft.com/office/drawing/2014/main" id="{43B2FC61-1071-42D6-8EBC-BEE4063B1A2F}"/>
                </a:ext>
              </a:extLst>
            </p:cNvPr>
            <p:cNvSpPr>
              <a:spLocks noChangeShapeType="1"/>
            </p:cNvSpPr>
            <p:nvPr/>
          </p:nvSpPr>
          <p:spPr bwMode="auto">
            <a:xfrm>
              <a:off x="1916" y="1392"/>
              <a:ext cx="116"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7886" name="Freeform 110">
              <a:extLst>
                <a:ext uri="{FF2B5EF4-FFF2-40B4-BE49-F238E27FC236}">
                  <a16:creationId xmlns:a16="http://schemas.microsoft.com/office/drawing/2014/main" id="{DC56FEAA-DA26-4BF1-88E9-CF2746B998A3}"/>
                </a:ext>
              </a:extLst>
            </p:cNvPr>
            <p:cNvSpPr>
              <a:spLocks/>
            </p:cNvSpPr>
            <p:nvPr/>
          </p:nvSpPr>
          <p:spPr bwMode="auto">
            <a:xfrm>
              <a:off x="1984" y="1296"/>
              <a:ext cx="48" cy="97"/>
            </a:xfrm>
            <a:custGeom>
              <a:avLst/>
              <a:gdLst>
                <a:gd name="T0" fmla="*/ 0 w 48"/>
                <a:gd name="T1" fmla="*/ 96 h 97"/>
                <a:gd name="T2" fmla="*/ 0 w 48"/>
                <a:gd name="T3" fmla="*/ 0 h 97"/>
                <a:gd name="T4" fmla="*/ 47 w 48"/>
                <a:gd name="T5" fmla="*/ 0 h 97"/>
                <a:gd name="T6" fmla="*/ 47 w 48"/>
                <a:gd name="T7" fmla="*/ 0 h 97"/>
              </a:gdLst>
              <a:ahLst/>
              <a:cxnLst>
                <a:cxn ang="0">
                  <a:pos x="T0" y="T1"/>
                </a:cxn>
                <a:cxn ang="0">
                  <a:pos x="T2" y="T3"/>
                </a:cxn>
                <a:cxn ang="0">
                  <a:pos x="T4" y="T5"/>
                </a:cxn>
                <a:cxn ang="0">
                  <a:pos x="T6" y="T7"/>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7887" name="Line 111">
              <a:extLst>
                <a:ext uri="{FF2B5EF4-FFF2-40B4-BE49-F238E27FC236}">
                  <a16:creationId xmlns:a16="http://schemas.microsoft.com/office/drawing/2014/main" id="{45482804-B38B-4C01-99C1-B592052913AB}"/>
                </a:ext>
              </a:extLst>
            </p:cNvPr>
            <p:cNvSpPr>
              <a:spLocks noChangeShapeType="1"/>
            </p:cNvSpPr>
            <p:nvPr/>
          </p:nvSpPr>
          <p:spPr bwMode="auto">
            <a:xfrm>
              <a:off x="2332" y="1296"/>
              <a:ext cx="157"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7888" name="Rectangle 112">
              <a:extLst>
                <a:ext uri="{FF2B5EF4-FFF2-40B4-BE49-F238E27FC236}">
                  <a16:creationId xmlns:a16="http://schemas.microsoft.com/office/drawing/2014/main" id="{ECFEAEA8-34C2-4BBC-9935-1BCD6467146D}"/>
                </a:ext>
              </a:extLst>
            </p:cNvPr>
            <p:cNvSpPr>
              <a:spLocks noChangeArrowheads="1"/>
            </p:cNvSpPr>
            <p:nvPr/>
          </p:nvSpPr>
          <p:spPr bwMode="auto">
            <a:xfrm>
              <a:off x="2829" y="1250"/>
              <a:ext cx="313"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t>DM</a:t>
              </a:r>
            </a:p>
          </p:txBody>
        </p:sp>
        <p:grpSp>
          <p:nvGrpSpPr>
            <p:cNvPr id="1227889" name="Group 113">
              <a:extLst>
                <a:ext uri="{FF2B5EF4-FFF2-40B4-BE49-F238E27FC236}">
                  <a16:creationId xmlns:a16="http://schemas.microsoft.com/office/drawing/2014/main" id="{70473225-3B3A-4220-8A6D-F1E60E3C07E7}"/>
                </a:ext>
              </a:extLst>
            </p:cNvPr>
            <p:cNvGrpSpPr>
              <a:grpSpLocks/>
            </p:cNvGrpSpPr>
            <p:nvPr/>
          </p:nvGrpSpPr>
          <p:grpSpPr bwMode="auto">
            <a:xfrm>
              <a:off x="2880" y="1248"/>
              <a:ext cx="325" cy="289"/>
              <a:chOff x="2600" y="1509"/>
              <a:chExt cx="325" cy="289"/>
            </a:xfrm>
          </p:grpSpPr>
          <p:sp>
            <p:nvSpPr>
              <p:cNvPr id="1227890" name="Freeform 114">
                <a:extLst>
                  <a:ext uri="{FF2B5EF4-FFF2-40B4-BE49-F238E27FC236}">
                    <a16:creationId xmlns:a16="http://schemas.microsoft.com/office/drawing/2014/main" id="{3C05C29F-5F4E-4680-BF35-77C317AA8C07}"/>
                  </a:ext>
                </a:extLst>
              </p:cNvPr>
              <p:cNvSpPr>
                <a:spLocks/>
              </p:cNvSpPr>
              <p:nvPr/>
            </p:nvSpPr>
            <p:spPr bwMode="auto">
              <a:xfrm>
                <a:off x="2600" y="1509"/>
                <a:ext cx="162" cy="289"/>
              </a:xfrm>
              <a:custGeom>
                <a:avLst/>
                <a:gdLst>
                  <a:gd name="T0" fmla="*/ 161 w 162"/>
                  <a:gd name="T1" fmla="*/ 0 h 289"/>
                  <a:gd name="T2" fmla="*/ 0 w 162"/>
                  <a:gd name="T3" fmla="*/ 0 h 289"/>
                  <a:gd name="T4" fmla="*/ 0 w 162"/>
                  <a:gd name="T5" fmla="*/ 288 h 289"/>
                  <a:gd name="T6" fmla="*/ 161 w 162"/>
                  <a:gd name="T7" fmla="*/ 288 h 289"/>
                </a:gdLst>
                <a:ahLst/>
                <a:cxnLst>
                  <a:cxn ang="0">
                    <a:pos x="T0" y="T1"/>
                  </a:cxn>
                  <a:cxn ang="0">
                    <a:pos x="T2" y="T3"/>
                  </a:cxn>
                  <a:cxn ang="0">
                    <a:pos x="T4" y="T5"/>
                  </a:cxn>
                  <a:cxn ang="0">
                    <a:pos x="T6" y="T7"/>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7891" name="Freeform 115">
                <a:extLst>
                  <a:ext uri="{FF2B5EF4-FFF2-40B4-BE49-F238E27FC236}">
                    <a16:creationId xmlns:a16="http://schemas.microsoft.com/office/drawing/2014/main" id="{44012B40-EFE8-44DB-8BB0-62A3F6A9EDA3}"/>
                  </a:ext>
                </a:extLst>
              </p:cNvPr>
              <p:cNvSpPr>
                <a:spLocks/>
              </p:cNvSpPr>
              <p:nvPr/>
            </p:nvSpPr>
            <p:spPr bwMode="auto">
              <a:xfrm>
                <a:off x="2761" y="1509"/>
                <a:ext cx="164" cy="289"/>
              </a:xfrm>
              <a:custGeom>
                <a:avLst/>
                <a:gdLst>
                  <a:gd name="T0" fmla="*/ 0 w 164"/>
                  <a:gd name="T1" fmla="*/ 0 h 289"/>
                  <a:gd name="T2" fmla="*/ 163 w 164"/>
                  <a:gd name="T3" fmla="*/ 0 h 289"/>
                  <a:gd name="T4" fmla="*/ 163 w 164"/>
                  <a:gd name="T5" fmla="*/ 288 h 289"/>
                  <a:gd name="T6" fmla="*/ 0 w 164"/>
                  <a:gd name="T7" fmla="*/ 288 h 289"/>
                </a:gdLst>
                <a:ahLst/>
                <a:cxnLst>
                  <a:cxn ang="0">
                    <a:pos x="T0" y="T1"/>
                  </a:cxn>
                  <a:cxn ang="0">
                    <a:pos x="T2" y="T3"/>
                  </a:cxn>
                  <a:cxn ang="0">
                    <a:pos x="T4" y="T5"/>
                  </a:cxn>
                  <a:cxn ang="0">
                    <a:pos x="T6" y="T7"/>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227892" name="Rectangle 116">
              <a:extLst>
                <a:ext uri="{FF2B5EF4-FFF2-40B4-BE49-F238E27FC236}">
                  <a16:creationId xmlns:a16="http://schemas.microsoft.com/office/drawing/2014/main" id="{E0F8B06C-E07D-4A75-8472-12798F6BF549}"/>
                </a:ext>
              </a:extLst>
            </p:cNvPr>
            <p:cNvSpPr>
              <a:spLocks noChangeArrowheads="1"/>
            </p:cNvSpPr>
            <p:nvPr/>
          </p:nvSpPr>
          <p:spPr bwMode="auto">
            <a:xfrm>
              <a:off x="3321" y="1250"/>
              <a:ext cx="31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t>Reg</a:t>
              </a:r>
            </a:p>
          </p:txBody>
        </p:sp>
        <p:grpSp>
          <p:nvGrpSpPr>
            <p:cNvPr id="1227893" name="Group 117">
              <a:extLst>
                <a:ext uri="{FF2B5EF4-FFF2-40B4-BE49-F238E27FC236}">
                  <a16:creationId xmlns:a16="http://schemas.microsoft.com/office/drawing/2014/main" id="{E8649B5D-3B01-4370-8810-18895A251FA1}"/>
                </a:ext>
              </a:extLst>
            </p:cNvPr>
            <p:cNvGrpSpPr>
              <a:grpSpLocks/>
            </p:cNvGrpSpPr>
            <p:nvPr/>
          </p:nvGrpSpPr>
          <p:grpSpPr bwMode="auto">
            <a:xfrm>
              <a:off x="3348" y="1248"/>
              <a:ext cx="284" cy="289"/>
              <a:chOff x="3068" y="1509"/>
              <a:chExt cx="284" cy="289"/>
            </a:xfrm>
          </p:grpSpPr>
          <p:sp>
            <p:nvSpPr>
              <p:cNvPr id="1227894" name="Freeform 118">
                <a:extLst>
                  <a:ext uri="{FF2B5EF4-FFF2-40B4-BE49-F238E27FC236}">
                    <a16:creationId xmlns:a16="http://schemas.microsoft.com/office/drawing/2014/main" id="{A12FFC84-9D4E-4B6B-AC8F-DC39C6837626}"/>
                  </a:ext>
                </a:extLst>
              </p:cNvPr>
              <p:cNvSpPr>
                <a:spLocks/>
              </p:cNvSpPr>
              <p:nvPr/>
            </p:nvSpPr>
            <p:spPr bwMode="auto">
              <a:xfrm>
                <a:off x="3068" y="1509"/>
                <a:ext cx="142" cy="289"/>
              </a:xfrm>
              <a:custGeom>
                <a:avLst/>
                <a:gdLst>
                  <a:gd name="T0" fmla="*/ 141 w 142"/>
                  <a:gd name="T1" fmla="*/ 0 h 289"/>
                  <a:gd name="T2" fmla="*/ 0 w 142"/>
                  <a:gd name="T3" fmla="*/ 0 h 289"/>
                  <a:gd name="T4" fmla="*/ 0 w 142"/>
                  <a:gd name="T5" fmla="*/ 288 h 289"/>
                  <a:gd name="T6" fmla="*/ 141 w 142"/>
                  <a:gd name="T7" fmla="*/ 288 h 289"/>
                </a:gdLst>
                <a:ahLst/>
                <a:cxnLst>
                  <a:cxn ang="0">
                    <a:pos x="T0" y="T1"/>
                  </a:cxn>
                  <a:cxn ang="0">
                    <a:pos x="T2" y="T3"/>
                  </a:cxn>
                  <a:cxn ang="0">
                    <a:pos x="T4" y="T5"/>
                  </a:cxn>
                  <a:cxn ang="0">
                    <a:pos x="T6" y="T7"/>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7895" name="Freeform 119">
                <a:extLst>
                  <a:ext uri="{FF2B5EF4-FFF2-40B4-BE49-F238E27FC236}">
                    <a16:creationId xmlns:a16="http://schemas.microsoft.com/office/drawing/2014/main" id="{02578AD6-897D-458E-AC04-A9FFE60E6392}"/>
                  </a:ext>
                </a:extLst>
              </p:cNvPr>
              <p:cNvSpPr>
                <a:spLocks/>
              </p:cNvSpPr>
              <p:nvPr/>
            </p:nvSpPr>
            <p:spPr bwMode="auto">
              <a:xfrm>
                <a:off x="3209" y="1509"/>
                <a:ext cx="143" cy="289"/>
              </a:xfrm>
              <a:custGeom>
                <a:avLst/>
                <a:gdLst>
                  <a:gd name="T0" fmla="*/ 0 w 143"/>
                  <a:gd name="T1" fmla="*/ 0 h 289"/>
                  <a:gd name="T2" fmla="*/ 142 w 143"/>
                  <a:gd name="T3" fmla="*/ 0 h 289"/>
                  <a:gd name="T4" fmla="*/ 142 w 143"/>
                  <a:gd name="T5" fmla="*/ 288 h 289"/>
                  <a:gd name="T6" fmla="*/ 0 w 143"/>
                  <a:gd name="T7" fmla="*/ 288 h 289"/>
                </a:gdLst>
                <a:ahLst/>
                <a:cxnLst>
                  <a:cxn ang="0">
                    <a:pos x="T0" y="T1"/>
                  </a:cxn>
                  <a:cxn ang="0">
                    <a:pos x="T2" y="T3"/>
                  </a:cxn>
                  <a:cxn ang="0">
                    <a:pos x="T4" y="T5"/>
                  </a:cxn>
                  <a:cxn ang="0">
                    <a:pos x="T6" y="T7"/>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227896" name="Line 120">
              <a:extLst>
                <a:ext uri="{FF2B5EF4-FFF2-40B4-BE49-F238E27FC236}">
                  <a16:creationId xmlns:a16="http://schemas.microsoft.com/office/drawing/2014/main" id="{EED5C4D2-23A0-4AE5-9E8E-A8D43B0DF434}"/>
                </a:ext>
              </a:extLst>
            </p:cNvPr>
            <p:cNvSpPr>
              <a:spLocks noChangeShapeType="1"/>
            </p:cNvSpPr>
            <p:nvPr/>
          </p:nvSpPr>
          <p:spPr bwMode="auto">
            <a:xfrm>
              <a:off x="3201" y="1392"/>
              <a:ext cx="139"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7897" name="Line 121">
              <a:extLst>
                <a:ext uri="{FF2B5EF4-FFF2-40B4-BE49-F238E27FC236}">
                  <a16:creationId xmlns:a16="http://schemas.microsoft.com/office/drawing/2014/main" id="{D3A49F9E-827A-43BA-9C5D-9AD8B194EE9B}"/>
                </a:ext>
              </a:extLst>
            </p:cNvPr>
            <p:cNvSpPr>
              <a:spLocks noChangeShapeType="1"/>
            </p:cNvSpPr>
            <p:nvPr/>
          </p:nvSpPr>
          <p:spPr bwMode="auto">
            <a:xfrm>
              <a:off x="2717" y="1392"/>
              <a:ext cx="15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7898" name="Line 122">
              <a:extLst>
                <a:ext uri="{FF2B5EF4-FFF2-40B4-BE49-F238E27FC236}">
                  <a16:creationId xmlns:a16="http://schemas.microsoft.com/office/drawing/2014/main" id="{99584BD6-369C-41A3-BA7B-E25FF8807DEC}"/>
                </a:ext>
              </a:extLst>
            </p:cNvPr>
            <p:cNvSpPr>
              <a:spLocks noChangeShapeType="1"/>
            </p:cNvSpPr>
            <p:nvPr/>
          </p:nvSpPr>
          <p:spPr bwMode="auto">
            <a:xfrm>
              <a:off x="2332" y="1488"/>
              <a:ext cx="157"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7899" name="Line 123">
              <a:extLst>
                <a:ext uri="{FF2B5EF4-FFF2-40B4-BE49-F238E27FC236}">
                  <a16:creationId xmlns:a16="http://schemas.microsoft.com/office/drawing/2014/main" id="{7943D5C1-677C-4500-A2BA-EAF288D65204}"/>
                </a:ext>
              </a:extLst>
            </p:cNvPr>
            <p:cNvSpPr>
              <a:spLocks noChangeShapeType="1"/>
            </p:cNvSpPr>
            <p:nvPr/>
          </p:nvSpPr>
          <p:spPr bwMode="auto">
            <a:xfrm>
              <a:off x="2416" y="1488"/>
              <a:ext cx="0"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7900" name="Line 124">
              <a:extLst>
                <a:ext uri="{FF2B5EF4-FFF2-40B4-BE49-F238E27FC236}">
                  <a16:creationId xmlns:a16="http://schemas.microsoft.com/office/drawing/2014/main" id="{D463CA2E-E675-400E-8FA9-2437F1C792A7}"/>
                </a:ext>
              </a:extLst>
            </p:cNvPr>
            <p:cNvSpPr>
              <a:spLocks noChangeShapeType="1"/>
            </p:cNvSpPr>
            <p:nvPr/>
          </p:nvSpPr>
          <p:spPr bwMode="auto">
            <a:xfrm>
              <a:off x="2416" y="1680"/>
              <a:ext cx="33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7901" name="Line 125">
              <a:extLst>
                <a:ext uri="{FF2B5EF4-FFF2-40B4-BE49-F238E27FC236}">
                  <a16:creationId xmlns:a16="http://schemas.microsoft.com/office/drawing/2014/main" id="{9D720AAA-3311-4D64-A500-196F73C075E3}"/>
                </a:ext>
              </a:extLst>
            </p:cNvPr>
            <p:cNvSpPr>
              <a:spLocks noChangeShapeType="1"/>
            </p:cNvSpPr>
            <p:nvPr/>
          </p:nvSpPr>
          <p:spPr bwMode="auto">
            <a:xfrm>
              <a:off x="2752" y="1392"/>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7902" name="Line 126">
              <a:extLst>
                <a:ext uri="{FF2B5EF4-FFF2-40B4-BE49-F238E27FC236}">
                  <a16:creationId xmlns:a16="http://schemas.microsoft.com/office/drawing/2014/main" id="{FA1BB315-83FB-4F7E-A72A-3772AE6241B6}"/>
                </a:ext>
              </a:extLst>
            </p:cNvPr>
            <p:cNvSpPr>
              <a:spLocks noChangeShapeType="1"/>
            </p:cNvSpPr>
            <p:nvPr/>
          </p:nvSpPr>
          <p:spPr bwMode="auto">
            <a:xfrm flipH="1">
              <a:off x="2832" y="1392"/>
              <a:ext cx="0" cy="2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7903" name="Line 127">
              <a:extLst>
                <a:ext uri="{FF2B5EF4-FFF2-40B4-BE49-F238E27FC236}">
                  <a16:creationId xmlns:a16="http://schemas.microsoft.com/office/drawing/2014/main" id="{17B5C99C-3027-4E0D-AF51-B4FB07EEB85C}"/>
                </a:ext>
              </a:extLst>
            </p:cNvPr>
            <p:cNvSpPr>
              <a:spLocks noChangeShapeType="1"/>
            </p:cNvSpPr>
            <p:nvPr/>
          </p:nvSpPr>
          <p:spPr bwMode="auto">
            <a:xfrm>
              <a:off x="2832" y="1632"/>
              <a:ext cx="43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7904" name="Line 128">
              <a:extLst>
                <a:ext uri="{FF2B5EF4-FFF2-40B4-BE49-F238E27FC236}">
                  <a16:creationId xmlns:a16="http://schemas.microsoft.com/office/drawing/2014/main" id="{7C296C48-3CFD-48BE-BDEF-8A0FC6D75EC2}"/>
                </a:ext>
              </a:extLst>
            </p:cNvPr>
            <p:cNvSpPr>
              <a:spLocks noChangeShapeType="1"/>
            </p:cNvSpPr>
            <p:nvPr/>
          </p:nvSpPr>
          <p:spPr bwMode="auto">
            <a:xfrm>
              <a:off x="3264" y="1392"/>
              <a:ext cx="0" cy="2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27905" name="Group 129">
            <a:extLst>
              <a:ext uri="{FF2B5EF4-FFF2-40B4-BE49-F238E27FC236}">
                <a16:creationId xmlns:a16="http://schemas.microsoft.com/office/drawing/2014/main" id="{F732C39F-3E40-4FA6-9BC5-333328A9B67B}"/>
              </a:ext>
            </a:extLst>
          </p:cNvPr>
          <p:cNvGrpSpPr>
            <a:grpSpLocks/>
          </p:cNvGrpSpPr>
          <p:nvPr/>
        </p:nvGrpSpPr>
        <p:grpSpPr bwMode="auto">
          <a:xfrm>
            <a:off x="6472239" y="4160838"/>
            <a:ext cx="3292475" cy="838200"/>
            <a:chOff x="1559" y="1152"/>
            <a:chExt cx="2074" cy="528"/>
          </a:xfrm>
        </p:grpSpPr>
        <p:grpSp>
          <p:nvGrpSpPr>
            <p:cNvPr id="1227906" name="Group 130">
              <a:extLst>
                <a:ext uri="{FF2B5EF4-FFF2-40B4-BE49-F238E27FC236}">
                  <a16:creationId xmlns:a16="http://schemas.microsoft.com/office/drawing/2014/main" id="{5626044D-A3C2-4FE5-A414-7E7C9695C664}"/>
                </a:ext>
              </a:extLst>
            </p:cNvPr>
            <p:cNvGrpSpPr>
              <a:grpSpLocks/>
            </p:cNvGrpSpPr>
            <p:nvPr/>
          </p:nvGrpSpPr>
          <p:grpSpPr bwMode="auto">
            <a:xfrm>
              <a:off x="2486" y="1152"/>
              <a:ext cx="224" cy="481"/>
              <a:chOff x="2206" y="1413"/>
              <a:chExt cx="224" cy="481"/>
            </a:xfrm>
          </p:grpSpPr>
          <p:sp>
            <p:nvSpPr>
              <p:cNvPr id="1227907" name="Freeform 131">
                <a:extLst>
                  <a:ext uri="{FF2B5EF4-FFF2-40B4-BE49-F238E27FC236}">
                    <a16:creationId xmlns:a16="http://schemas.microsoft.com/office/drawing/2014/main" id="{01D4C0E3-D9B6-4422-B2FF-DB258BAE96F6}"/>
                  </a:ext>
                </a:extLst>
              </p:cNvPr>
              <p:cNvSpPr>
                <a:spLocks/>
              </p:cNvSpPr>
              <p:nvPr/>
            </p:nvSpPr>
            <p:spPr bwMode="auto">
              <a:xfrm>
                <a:off x="2217" y="1413"/>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7908" name="Rectangle 132">
                <a:extLst>
                  <a:ext uri="{FF2B5EF4-FFF2-40B4-BE49-F238E27FC236}">
                    <a16:creationId xmlns:a16="http://schemas.microsoft.com/office/drawing/2014/main" id="{E0D790DB-BF52-4F1D-9C83-374B36FA6EB1}"/>
                  </a:ext>
                </a:extLst>
              </p:cNvPr>
              <p:cNvSpPr>
                <a:spLocks noChangeArrowheads="1"/>
              </p:cNvSpPr>
              <p:nvPr/>
            </p:nvSpPr>
            <p:spPr bwMode="auto">
              <a:xfrm rot="5400000">
                <a:off x="2147" y="1531"/>
                <a:ext cx="33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t>ALU</a:t>
                </a:r>
              </a:p>
            </p:txBody>
          </p:sp>
        </p:grpSp>
        <p:grpSp>
          <p:nvGrpSpPr>
            <p:cNvPr id="1227909" name="Group 133">
              <a:extLst>
                <a:ext uri="{FF2B5EF4-FFF2-40B4-BE49-F238E27FC236}">
                  <a16:creationId xmlns:a16="http://schemas.microsoft.com/office/drawing/2014/main" id="{CAD1B148-FB54-44A0-AA00-6390166BA5CA}"/>
                </a:ext>
              </a:extLst>
            </p:cNvPr>
            <p:cNvGrpSpPr>
              <a:grpSpLocks/>
            </p:cNvGrpSpPr>
            <p:nvPr/>
          </p:nvGrpSpPr>
          <p:grpSpPr bwMode="auto">
            <a:xfrm>
              <a:off x="1559" y="1248"/>
              <a:ext cx="352" cy="289"/>
              <a:chOff x="1279" y="1509"/>
              <a:chExt cx="352" cy="289"/>
            </a:xfrm>
          </p:grpSpPr>
          <p:sp>
            <p:nvSpPr>
              <p:cNvPr id="1227910" name="Rectangle 134">
                <a:extLst>
                  <a:ext uri="{FF2B5EF4-FFF2-40B4-BE49-F238E27FC236}">
                    <a16:creationId xmlns:a16="http://schemas.microsoft.com/office/drawing/2014/main" id="{0CBF5AC7-BC10-4288-B53C-FA626F58826C}"/>
                  </a:ext>
                </a:extLst>
              </p:cNvPr>
              <p:cNvSpPr>
                <a:spLocks noChangeArrowheads="1"/>
              </p:cNvSpPr>
              <p:nvPr/>
            </p:nvSpPr>
            <p:spPr bwMode="auto">
              <a:xfrm>
                <a:off x="1279" y="1511"/>
                <a:ext cx="26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1600" b="1"/>
                  <a:t>IM</a:t>
                </a:r>
              </a:p>
            </p:txBody>
          </p:sp>
          <p:grpSp>
            <p:nvGrpSpPr>
              <p:cNvPr id="1227911" name="Group 135">
                <a:extLst>
                  <a:ext uri="{FF2B5EF4-FFF2-40B4-BE49-F238E27FC236}">
                    <a16:creationId xmlns:a16="http://schemas.microsoft.com/office/drawing/2014/main" id="{0A7626C7-0B39-429E-B2CE-149B0738DD35}"/>
                  </a:ext>
                </a:extLst>
              </p:cNvPr>
              <p:cNvGrpSpPr>
                <a:grpSpLocks/>
              </p:cNvGrpSpPr>
              <p:nvPr/>
            </p:nvGrpSpPr>
            <p:grpSpPr bwMode="auto">
              <a:xfrm>
                <a:off x="1291" y="1509"/>
                <a:ext cx="340" cy="289"/>
                <a:chOff x="1291" y="1509"/>
                <a:chExt cx="340" cy="289"/>
              </a:xfrm>
            </p:grpSpPr>
            <p:sp>
              <p:nvSpPr>
                <p:cNvPr id="1227912" name="Freeform 136">
                  <a:extLst>
                    <a:ext uri="{FF2B5EF4-FFF2-40B4-BE49-F238E27FC236}">
                      <a16:creationId xmlns:a16="http://schemas.microsoft.com/office/drawing/2014/main" id="{6D792C4E-6961-4727-B552-F83B3FAB8D96}"/>
                    </a:ext>
                  </a:extLst>
                </p:cNvPr>
                <p:cNvSpPr>
                  <a:spLocks/>
                </p:cNvSpPr>
                <p:nvPr/>
              </p:nvSpPr>
              <p:spPr bwMode="auto">
                <a:xfrm>
                  <a:off x="1291" y="1509"/>
                  <a:ext cx="170" cy="289"/>
                </a:xfrm>
                <a:custGeom>
                  <a:avLst/>
                  <a:gdLst>
                    <a:gd name="T0" fmla="*/ 169 w 170"/>
                    <a:gd name="T1" fmla="*/ 0 h 289"/>
                    <a:gd name="T2" fmla="*/ 0 w 170"/>
                    <a:gd name="T3" fmla="*/ 0 h 289"/>
                    <a:gd name="T4" fmla="*/ 0 w 170"/>
                    <a:gd name="T5" fmla="*/ 288 h 289"/>
                    <a:gd name="T6" fmla="*/ 169 w 170"/>
                    <a:gd name="T7" fmla="*/ 288 h 289"/>
                  </a:gdLst>
                  <a:ahLst/>
                  <a:cxnLst>
                    <a:cxn ang="0">
                      <a:pos x="T0" y="T1"/>
                    </a:cxn>
                    <a:cxn ang="0">
                      <a:pos x="T2" y="T3"/>
                    </a:cxn>
                    <a:cxn ang="0">
                      <a:pos x="T4" y="T5"/>
                    </a:cxn>
                    <a:cxn ang="0">
                      <a:pos x="T6" y="T7"/>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7913" name="Freeform 137">
                  <a:extLst>
                    <a:ext uri="{FF2B5EF4-FFF2-40B4-BE49-F238E27FC236}">
                      <a16:creationId xmlns:a16="http://schemas.microsoft.com/office/drawing/2014/main" id="{AE67AD66-E9B6-4B5C-869B-2D48A7FBAB32}"/>
                    </a:ext>
                  </a:extLst>
                </p:cNvPr>
                <p:cNvSpPr>
                  <a:spLocks/>
                </p:cNvSpPr>
                <p:nvPr/>
              </p:nvSpPr>
              <p:spPr bwMode="auto">
                <a:xfrm>
                  <a:off x="1460" y="1509"/>
                  <a:ext cx="171" cy="289"/>
                </a:xfrm>
                <a:custGeom>
                  <a:avLst/>
                  <a:gdLst>
                    <a:gd name="T0" fmla="*/ 0 w 171"/>
                    <a:gd name="T1" fmla="*/ 0 h 289"/>
                    <a:gd name="T2" fmla="*/ 170 w 171"/>
                    <a:gd name="T3" fmla="*/ 0 h 289"/>
                    <a:gd name="T4" fmla="*/ 170 w 171"/>
                    <a:gd name="T5" fmla="*/ 288 h 289"/>
                    <a:gd name="T6" fmla="*/ 0 w 171"/>
                    <a:gd name="T7" fmla="*/ 288 h 289"/>
                  </a:gdLst>
                  <a:ahLst/>
                  <a:cxnLst>
                    <a:cxn ang="0">
                      <a:pos x="T0" y="T1"/>
                    </a:cxn>
                    <a:cxn ang="0">
                      <a:pos x="T2" y="T3"/>
                    </a:cxn>
                    <a:cxn ang="0">
                      <a:pos x="T4" y="T5"/>
                    </a:cxn>
                    <a:cxn ang="0">
                      <a:pos x="T6" y="T7"/>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1227914" name="Rectangle 138">
              <a:extLst>
                <a:ext uri="{FF2B5EF4-FFF2-40B4-BE49-F238E27FC236}">
                  <a16:creationId xmlns:a16="http://schemas.microsoft.com/office/drawing/2014/main" id="{4E0DB84B-BCE3-4883-96C1-AFA9C71CB37E}"/>
                </a:ext>
              </a:extLst>
            </p:cNvPr>
            <p:cNvSpPr>
              <a:spLocks noChangeArrowheads="1"/>
            </p:cNvSpPr>
            <p:nvPr/>
          </p:nvSpPr>
          <p:spPr bwMode="auto">
            <a:xfrm>
              <a:off x="2012" y="1255"/>
              <a:ext cx="31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t>Reg</a:t>
              </a:r>
            </a:p>
          </p:txBody>
        </p:sp>
        <p:grpSp>
          <p:nvGrpSpPr>
            <p:cNvPr id="1227915" name="Group 139">
              <a:extLst>
                <a:ext uri="{FF2B5EF4-FFF2-40B4-BE49-F238E27FC236}">
                  <a16:creationId xmlns:a16="http://schemas.microsoft.com/office/drawing/2014/main" id="{DEB82277-0D58-4148-9DAE-3BA0C6557000}"/>
                </a:ext>
              </a:extLst>
            </p:cNvPr>
            <p:cNvGrpSpPr>
              <a:grpSpLocks/>
            </p:cNvGrpSpPr>
            <p:nvPr/>
          </p:nvGrpSpPr>
          <p:grpSpPr bwMode="auto">
            <a:xfrm>
              <a:off x="2031" y="1248"/>
              <a:ext cx="296" cy="289"/>
              <a:chOff x="1751" y="1509"/>
              <a:chExt cx="296" cy="289"/>
            </a:xfrm>
          </p:grpSpPr>
          <p:sp>
            <p:nvSpPr>
              <p:cNvPr id="1227916" name="Freeform 140">
                <a:extLst>
                  <a:ext uri="{FF2B5EF4-FFF2-40B4-BE49-F238E27FC236}">
                    <a16:creationId xmlns:a16="http://schemas.microsoft.com/office/drawing/2014/main" id="{9E852CA9-886F-4854-AFF8-A77EBA6A37DC}"/>
                  </a:ext>
                </a:extLst>
              </p:cNvPr>
              <p:cNvSpPr>
                <a:spLocks/>
              </p:cNvSpPr>
              <p:nvPr/>
            </p:nvSpPr>
            <p:spPr bwMode="auto">
              <a:xfrm>
                <a:off x="1751" y="1509"/>
                <a:ext cx="149" cy="289"/>
              </a:xfrm>
              <a:custGeom>
                <a:avLst/>
                <a:gdLst>
                  <a:gd name="T0" fmla="*/ 148 w 149"/>
                  <a:gd name="T1" fmla="*/ 0 h 289"/>
                  <a:gd name="T2" fmla="*/ 0 w 149"/>
                  <a:gd name="T3" fmla="*/ 0 h 289"/>
                  <a:gd name="T4" fmla="*/ 0 w 149"/>
                  <a:gd name="T5" fmla="*/ 288 h 289"/>
                  <a:gd name="T6" fmla="*/ 148 w 149"/>
                  <a:gd name="T7" fmla="*/ 288 h 289"/>
                </a:gdLst>
                <a:ahLst/>
                <a:cxnLst>
                  <a:cxn ang="0">
                    <a:pos x="T0" y="T1"/>
                  </a:cxn>
                  <a:cxn ang="0">
                    <a:pos x="T2" y="T3"/>
                  </a:cxn>
                  <a:cxn ang="0">
                    <a:pos x="T4" y="T5"/>
                  </a:cxn>
                  <a:cxn ang="0">
                    <a:pos x="T6" y="T7"/>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7917" name="Freeform 141">
                <a:extLst>
                  <a:ext uri="{FF2B5EF4-FFF2-40B4-BE49-F238E27FC236}">
                    <a16:creationId xmlns:a16="http://schemas.microsoft.com/office/drawing/2014/main" id="{3AD33C93-EA67-42CF-8E98-23EEBD253B01}"/>
                  </a:ext>
                </a:extLst>
              </p:cNvPr>
              <p:cNvSpPr>
                <a:spLocks/>
              </p:cNvSpPr>
              <p:nvPr/>
            </p:nvSpPr>
            <p:spPr bwMode="auto">
              <a:xfrm>
                <a:off x="1899" y="1509"/>
                <a:ext cx="148" cy="289"/>
              </a:xfrm>
              <a:custGeom>
                <a:avLst/>
                <a:gdLst>
                  <a:gd name="T0" fmla="*/ 0 w 148"/>
                  <a:gd name="T1" fmla="*/ 0 h 289"/>
                  <a:gd name="T2" fmla="*/ 147 w 148"/>
                  <a:gd name="T3" fmla="*/ 0 h 289"/>
                  <a:gd name="T4" fmla="*/ 147 w 148"/>
                  <a:gd name="T5" fmla="*/ 288 h 289"/>
                  <a:gd name="T6" fmla="*/ 0 w 148"/>
                  <a:gd name="T7" fmla="*/ 288 h 289"/>
                </a:gdLst>
                <a:ahLst/>
                <a:cxnLst>
                  <a:cxn ang="0">
                    <a:pos x="T0" y="T1"/>
                  </a:cxn>
                  <a:cxn ang="0">
                    <a:pos x="T2" y="T3"/>
                  </a:cxn>
                  <a:cxn ang="0">
                    <a:pos x="T4" y="T5"/>
                  </a:cxn>
                  <a:cxn ang="0">
                    <a:pos x="T6" y="T7"/>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227918" name="Line 142">
              <a:extLst>
                <a:ext uri="{FF2B5EF4-FFF2-40B4-BE49-F238E27FC236}">
                  <a16:creationId xmlns:a16="http://schemas.microsoft.com/office/drawing/2014/main" id="{5122CDBE-68AA-4EE7-894C-8EA3A801413D}"/>
                </a:ext>
              </a:extLst>
            </p:cNvPr>
            <p:cNvSpPr>
              <a:spLocks noChangeShapeType="1"/>
            </p:cNvSpPr>
            <p:nvPr/>
          </p:nvSpPr>
          <p:spPr bwMode="auto">
            <a:xfrm>
              <a:off x="1916" y="1392"/>
              <a:ext cx="116"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7919" name="Freeform 143">
              <a:extLst>
                <a:ext uri="{FF2B5EF4-FFF2-40B4-BE49-F238E27FC236}">
                  <a16:creationId xmlns:a16="http://schemas.microsoft.com/office/drawing/2014/main" id="{CDD41ED7-77A3-47B3-B742-786F294D0A41}"/>
                </a:ext>
              </a:extLst>
            </p:cNvPr>
            <p:cNvSpPr>
              <a:spLocks/>
            </p:cNvSpPr>
            <p:nvPr/>
          </p:nvSpPr>
          <p:spPr bwMode="auto">
            <a:xfrm>
              <a:off x="1984" y="1296"/>
              <a:ext cx="48" cy="97"/>
            </a:xfrm>
            <a:custGeom>
              <a:avLst/>
              <a:gdLst>
                <a:gd name="T0" fmla="*/ 0 w 48"/>
                <a:gd name="T1" fmla="*/ 96 h 97"/>
                <a:gd name="T2" fmla="*/ 0 w 48"/>
                <a:gd name="T3" fmla="*/ 0 h 97"/>
                <a:gd name="T4" fmla="*/ 47 w 48"/>
                <a:gd name="T5" fmla="*/ 0 h 97"/>
                <a:gd name="T6" fmla="*/ 47 w 48"/>
                <a:gd name="T7" fmla="*/ 0 h 97"/>
              </a:gdLst>
              <a:ahLst/>
              <a:cxnLst>
                <a:cxn ang="0">
                  <a:pos x="T0" y="T1"/>
                </a:cxn>
                <a:cxn ang="0">
                  <a:pos x="T2" y="T3"/>
                </a:cxn>
                <a:cxn ang="0">
                  <a:pos x="T4" y="T5"/>
                </a:cxn>
                <a:cxn ang="0">
                  <a:pos x="T6" y="T7"/>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7920" name="Line 144">
              <a:extLst>
                <a:ext uri="{FF2B5EF4-FFF2-40B4-BE49-F238E27FC236}">
                  <a16:creationId xmlns:a16="http://schemas.microsoft.com/office/drawing/2014/main" id="{0EE90E7C-1633-4B52-822E-7007122FB8BB}"/>
                </a:ext>
              </a:extLst>
            </p:cNvPr>
            <p:cNvSpPr>
              <a:spLocks noChangeShapeType="1"/>
            </p:cNvSpPr>
            <p:nvPr/>
          </p:nvSpPr>
          <p:spPr bwMode="auto">
            <a:xfrm>
              <a:off x="2332" y="1296"/>
              <a:ext cx="157"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7921" name="Rectangle 145">
              <a:extLst>
                <a:ext uri="{FF2B5EF4-FFF2-40B4-BE49-F238E27FC236}">
                  <a16:creationId xmlns:a16="http://schemas.microsoft.com/office/drawing/2014/main" id="{BEFFB625-3FFD-4CE3-8111-64DAB511F2EB}"/>
                </a:ext>
              </a:extLst>
            </p:cNvPr>
            <p:cNvSpPr>
              <a:spLocks noChangeArrowheads="1"/>
            </p:cNvSpPr>
            <p:nvPr/>
          </p:nvSpPr>
          <p:spPr bwMode="auto">
            <a:xfrm>
              <a:off x="2829" y="1250"/>
              <a:ext cx="313"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t>DM</a:t>
              </a:r>
            </a:p>
          </p:txBody>
        </p:sp>
        <p:grpSp>
          <p:nvGrpSpPr>
            <p:cNvPr id="1227922" name="Group 146">
              <a:extLst>
                <a:ext uri="{FF2B5EF4-FFF2-40B4-BE49-F238E27FC236}">
                  <a16:creationId xmlns:a16="http://schemas.microsoft.com/office/drawing/2014/main" id="{CE439F6D-1EE8-49B9-BED5-90D326B8CAA0}"/>
                </a:ext>
              </a:extLst>
            </p:cNvPr>
            <p:cNvGrpSpPr>
              <a:grpSpLocks/>
            </p:cNvGrpSpPr>
            <p:nvPr/>
          </p:nvGrpSpPr>
          <p:grpSpPr bwMode="auto">
            <a:xfrm>
              <a:off x="2880" y="1248"/>
              <a:ext cx="325" cy="289"/>
              <a:chOff x="2600" y="1509"/>
              <a:chExt cx="325" cy="289"/>
            </a:xfrm>
          </p:grpSpPr>
          <p:sp>
            <p:nvSpPr>
              <p:cNvPr id="1227923" name="Freeform 147">
                <a:extLst>
                  <a:ext uri="{FF2B5EF4-FFF2-40B4-BE49-F238E27FC236}">
                    <a16:creationId xmlns:a16="http://schemas.microsoft.com/office/drawing/2014/main" id="{3F8855E0-2A87-422A-93AC-1EB03D3269EC}"/>
                  </a:ext>
                </a:extLst>
              </p:cNvPr>
              <p:cNvSpPr>
                <a:spLocks/>
              </p:cNvSpPr>
              <p:nvPr/>
            </p:nvSpPr>
            <p:spPr bwMode="auto">
              <a:xfrm>
                <a:off x="2600" y="1509"/>
                <a:ext cx="162" cy="289"/>
              </a:xfrm>
              <a:custGeom>
                <a:avLst/>
                <a:gdLst>
                  <a:gd name="T0" fmla="*/ 161 w 162"/>
                  <a:gd name="T1" fmla="*/ 0 h 289"/>
                  <a:gd name="T2" fmla="*/ 0 w 162"/>
                  <a:gd name="T3" fmla="*/ 0 h 289"/>
                  <a:gd name="T4" fmla="*/ 0 w 162"/>
                  <a:gd name="T5" fmla="*/ 288 h 289"/>
                  <a:gd name="T6" fmla="*/ 161 w 162"/>
                  <a:gd name="T7" fmla="*/ 288 h 289"/>
                </a:gdLst>
                <a:ahLst/>
                <a:cxnLst>
                  <a:cxn ang="0">
                    <a:pos x="T0" y="T1"/>
                  </a:cxn>
                  <a:cxn ang="0">
                    <a:pos x="T2" y="T3"/>
                  </a:cxn>
                  <a:cxn ang="0">
                    <a:pos x="T4" y="T5"/>
                  </a:cxn>
                  <a:cxn ang="0">
                    <a:pos x="T6" y="T7"/>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7924" name="Freeform 148">
                <a:extLst>
                  <a:ext uri="{FF2B5EF4-FFF2-40B4-BE49-F238E27FC236}">
                    <a16:creationId xmlns:a16="http://schemas.microsoft.com/office/drawing/2014/main" id="{B6CE9819-3962-4106-834B-118351C80EA6}"/>
                  </a:ext>
                </a:extLst>
              </p:cNvPr>
              <p:cNvSpPr>
                <a:spLocks/>
              </p:cNvSpPr>
              <p:nvPr/>
            </p:nvSpPr>
            <p:spPr bwMode="auto">
              <a:xfrm>
                <a:off x="2761" y="1509"/>
                <a:ext cx="164" cy="289"/>
              </a:xfrm>
              <a:custGeom>
                <a:avLst/>
                <a:gdLst>
                  <a:gd name="T0" fmla="*/ 0 w 164"/>
                  <a:gd name="T1" fmla="*/ 0 h 289"/>
                  <a:gd name="T2" fmla="*/ 163 w 164"/>
                  <a:gd name="T3" fmla="*/ 0 h 289"/>
                  <a:gd name="T4" fmla="*/ 163 w 164"/>
                  <a:gd name="T5" fmla="*/ 288 h 289"/>
                  <a:gd name="T6" fmla="*/ 0 w 164"/>
                  <a:gd name="T7" fmla="*/ 288 h 289"/>
                </a:gdLst>
                <a:ahLst/>
                <a:cxnLst>
                  <a:cxn ang="0">
                    <a:pos x="T0" y="T1"/>
                  </a:cxn>
                  <a:cxn ang="0">
                    <a:pos x="T2" y="T3"/>
                  </a:cxn>
                  <a:cxn ang="0">
                    <a:pos x="T4" y="T5"/>
                  </a:cxn>
                  <a:cxn ang="0">
                    <a:pos x="T6" y="T7"/>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227925" name="Rectangle 149">
              <a:extLst>
                <a:ext uri="{FF2B5EF4-FFF2-40B4-BE49-F238E27FC236}">
                  <a16:creationId xmlns:a16="http://schemas.microsoft.com/office/drawing/2014/main" id="{8FAABE88-E2BA-40BB-BB8F-120196448752}"/>
                </a:ext>
              </a:extLst>
            </p:cNvPr>
            <p:cNvSpPr>
              <a:spLocks noChangeArrowheads="1"/>
            </p:cNvSpPr>
            <p:nvPr/>
          </p:nvSpPr>
          <p:spPr bwMode="auto">
            <a:xfrm>
              <a:off x="3321" y="1250"/>
              <a:ext cx="31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t>Reg</a:t>
              </a:r>
            </a:p>
          </p:txBody>
        </p:sp>
        <p:grpSp>
          <p:nvGrpSpPr>
            <p:cNvPr id="1227926" name="Group 150">
              <a:extLst>
                <a:ext uri="{FF2B5EF4-FFF2-40B4-BE49-F238E27FC236}">
                  <a16:creationId xmlns:a16="http://schemas.microsoft.com/office/drawing/2014/main" id="{E79D7EE3-F861-4755-8FDB-4933BEB498C2}"/>
                </a:ext>
              </a:extLst>
            </p:cNvPr>
            <p:cNvGrpSpPr>
              <a:grpSpLocks/>
            </p:cNvGrpSpPr>
            <p:nvPr/>
          </p:nvGrpSpPr>
          <p:grpSpPr bwMode="auto">
            <a:xfrm>
              <a:off x="3348" y="1248"/>
              <a:ext cx="284" cy="289"/>
              <a:chOff x="3068" y="1509"/>
              <a:chExt cx="284" cy="289"/>
            </a:xfrm>
          </p:grpSpPr>
          <p:sp>
            <p:nvSpPr>
              <p:cNvPr id="1227927" name="Freeform 151">
                <a:extLst>
                  <a:ext uri="{FF2B5EF4-FFF2-40B4-BE49-F238E27FC236}">
                    <a16:creationId xmlns:a16="http://schemas.microsoft.com/office/drawing/2014/main" id="{E4D1F17E-42AA-4862-9CD6-D318CFC8CED4}"/>
                  </a:ext>
                </a:extLst>
              </p:cNvPr>
              <p:cNvSpPr>
                <a:spLocks/>
              </p:cNvSpPr>
              <p:nvPr/>
            </p:nvSpPr>
            <p:spPr bwMode="auto">
              <a:xfrm>
                <a:off x="3068" y="1509"/>
                <a:ext cx="142" cy="289"/>
              </a:xfrm>
              <a:custGeom>
                <a:avLst/>
                <a:gdLst>
                  <a:gd name="T0" fmla="*/ 141 w 142"/>
                  <a:gd name="T1" fmla="*/ 0 h 289"/>
                  <a:gd name="T2" fmla="*/ 0 w 142"/>
                  <a:gd name="T3" fmla="*/ 0 h 289"/>
                  <a:gd name="T4" fmla="*/ 0 w 142"/>
                  <a:gd name="T5" fmla="*/ 288 h 289"/>
                  <a:gd name="T6" fmla="*/ 141 w 142"/>
                  <a:gd name="T7" fmla="*/ 288 h 289"/>
                </a:gdLst>
                <a:ahLst/>
                <a:cxnLst>
                  <a:cxn ang="0">
                    <a:pos x="T0" y="T1"/>
                  </a:cxn>
                  <a:cxn ang="0">
                    <a:pos x="T2" y="T3"/>
                  </a:cxn>
                  <a:cxn ang="0">
                    <a:pos x="T4" y="T5"/>
                  </a:cxn>
                  <a:cxn ang="0">
                    <a:pos x="T6" y="T7"/>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7928" name="Freeform 152">
                <a:extLst>
                  <a:ext uri="{FF2B5EF4-FFF2-40B4-BE49-F238E27FC236}">
                    <a16:creationId xmlns:a16="http://schemas.microsoft.com/office/drawing/2014/main" id="{4B9146CF-A32E-4C4E-861D-C66FD00F3047}"/>
                  </a:ext>
                </a:extLst>
              </p:cNvPr>
              <p:cNvSpPr>
                <a:spLocks/>
              </p:cNvSpPr>
              <p:nvPr/>
            </p:nvSpPr>
            <p:spPr bwMode="auto">
              <a:xfrm>
                <a:off x="3209" y="1509"/>
                <a:ext cx="143" cy="289"/>
              </a:xfrm>
              <a:custGeom>
                <a:avLst/>
                <a:gdLst>
                  <a:gd name="T0" fmla="*/ 0 w 143"/>
                  <a:gd name="T1" fmla="*/ 0 h 289"/>
                  <a:gd name="T2" fmla="*/ 142 w 143"/>
                  <a:gd name="T3" fmla="*/ 0 h 289"/>
                  <a:gd name="T4" fmla="*/ 142 w 143"/>
                  <a:gd name="T5" fmla="*/ 288 h 289"/>
                  <a:gd name="T6" fmla="*/ 0 w 143"/>
                  <a:gd name="T7" fmla="*/ 288 h 289"/>
                </a:gdLst>
                <a:ahLst/>
                <a:cxnLst>
                  <a:cxn ang="0">
                    <a:pos x="T0" y="T1"/>
                  </a:cxn>
                  <a:cxn ang="0">
                    <a:pos x="T2" y="T3"/>
                  </a:cxn>
                  <a:cxn ang="0">
                    <a:pos x="T4" y="T5"/>
                  </a:cxn>
                  <a:cxn ang="0">
                    <a:pos x="T6" y="T7"/>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227929" name="Line 153">
              <a:extLst>
                <a:ext uri="{FF2B5EF4-FFF2-40B4-BE49-F238E27FC236}">
                  <a16:creationId xmlns:a16="http://schemas.microsoft.com/office/drawing/2014/main" id="{EB91305E-6195-4751-A588-9CB085D309BC}"/>
                </a:ext>
              </a:extLst>
            </p:cNvPr>
            <p:cNvSpPr>
              <a:spLocks noChangeShapeType="1"/>
            </p:cNvSpPr>
            <p:nvPr/>
          </p:nvSpPr>
          <p:spPr bwMode="auto">
            <a:xfrm>
              <a:off x="3201" y="1392"/>
              <a:ext cx="139"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7930" name="Line 154">
              <a:extLst>
                <a:ext uri="{FF2B5EF4-FFF2-40B4-BE49-F238E27FC236}">
                  <a16:creationId xmlns:a16="http://schemas.microsoft.com/office/drawing/2014/main" id="{C2A3BBE4-76EA-43B3-AC6A-BCA4B848424B}"/>
                </a:ext>
              </a:extLst>
            </p:cNvPr>
            <p:cNvSpPr>
              <a:spLocks noChangeShapeType="1"/>
            </p:cNvSpPr>
            <p:nvPr/>
          </p:nvSpPr>
          <p:spPr bwMode="auto">
            <a:xfrm>
              <a:off x="2717" y="1392"/>
              <a:ext cx="15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7931" name="Line 155">
              <a:extLst>
                <a:ext uri="{FF2B5EF4-FFF2-40B4-BE49-F238E27FC236}">
                  <a16:creationId xmlns:a16="http://schemas.microsoft.com/office/drawing/2014/main" id="{999DE4AC-3A0C-4A6B-AF83-4AD2BBB6CBCD}"/>
                </a:ext>
              </a:extLst>
            </p:cNvPr>
            <p:cNvSpPr>
              <a:spLocks noChangeShapeType="1"/>
            </p:cNvSpPr>
            <p:nvPr/>
          </p:nvSpPr>
          <p:spPr bwMode="auto">
            <a:xfrm>
              <a:off x="2332" y="1488"/>
              <a:ext cx="157"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7932" name="Line 156">
              <a:extLst>
                <a:ext uri="{FF2B5EF4-FFF2-40B4-BE49-F238E27FC236}">
                  <a16:creationId xmlns:a16="http://schemas.microsoft.com/office/drawing/2014/main" id="{040D99B7-BDFE-4CEC-9A41-CCCAC1AE9347}"/>
                </a:ext>
              </a:extLst>
            </p:cNvPr>
            <p:cNvSpPr>
              <a:spLocks noChangeShapeType="1"/>
            </p:cNvSpPr>
            <p:nvPr/>
          </p:nvSpPr>
          <p:spPr bwMode="auto">
            <a:xfrm>
              <a:off x="2416" y="1488"/>
              <a:ext cx="0"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7933" name="Line 157">
              <a:extLst>
                <a:ext uri="{FF2B5EF4-FFF2-40B4-BE49-F238E27FC236}">
                  <a16:creationId xmlns:a16="http://schemas.microsoft.com/office/drawing/2014/main" id="{D7083B08-6790-4A48-8B08-541D9FB78BEA}"/>
                </a:ext>
              </a:extLst>
            </p:cNvPr>
            <p:cNvSpPr>
              <a:spLocks noChangeShapeType="1"/>
            </p:cNvSpPr>
            <p:nvPr/>
          </p:nvSpPr>
          <p:spPr bwMode="auto">
            <a:xfrm>
              <a:off x="2416" y="1680"/>
              <a:ext cx="33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7934" name="Line 158">
              <a:extLst>
                <a:ext uri="{FF2B5EF4-FFF2-40B4-BE49-F238E27FC236}">
                  <a16:creationId xmlns:a16="http://schemas.microsoft.com/office/drawing/2014/main" id="{A95F6A6A-DA8C-442C-8CBB-EF804EA5E827}"/>
                </a:ext>
              </a:extLst>
            </p:cNvPr>
            <p:cNvSpPr>
              <a:spLocks noChangeShapeType="1"/>
            </p:cNvSpPr>
            <p:nvPr/>
          </p:nvSpPr>
          <p:spPr bwMode="auto">
            <a:xfrm>
              <a:off x="2752" y="1392"/>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7935" name="Line 159">
              <a:extLst>
                <a:ext uri="{FF2B5EF4-FFF2-40B4-BE49-F238E27FC236}">
                  <a16:creationId xmlns:a16="http://schemas.microsoft.com/office/drawing/2014/main" id="{B580E5F7-135A-40C7-A770-3F31C44197E5}"/>
                </a:ext>
              </a:extLst>
            </p:cNvPr>
            <p:cNvSpPr>
              <a:spLocks noChangeShapeType="1"/>
            </p:cNvSpPr>
            <p:nvPr/>
          </p:nvSpPr>
          <p:spPr bwMode="auto">
            <a:xfrm flipH="1">
              <a:off x="2832" y="1392"/>
              <a:ext cx="0" cy="2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7936" name="Line 160">
              <a:extLst>
                <a:ext uri="{FF2B5EF4-FFF2-40B4-BE49-F238E27FC236}">
                  <a16:creationId xmlns:a16="http://schemas.microsoft.com/office/drawing/2014/main" id="{C6490FF3-C0A8-44F8-A4C6-0395BE245DB7}"/>
                </a:ext>
              </a:extLst>
            </p:cNvPr>
            <p:cNvSpPr>
              <a:spLocks noChangeShapeType="1"/>
            </p:cNvSpPr>
            <p:nvPr/>
          </p:nvSpPr>
          <p:spPr bwMode="auto">
            <a:xfrm>
              <a:off x="2832" y="1632"/>
              <a:ext cx="43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7937" name="Line 161">
              <a:extLst>
                <a:ext uri="{FF2B5EF4-FFF2-40B4-BE49-F238E27FC236}">
                  <a16:creationId xmlns:a16="http://schemas.microsoft.com/office/drawing/2014/main" id="{01385DD1-4837-4B74-B97E-8B70228F7AB6}"/>
                </a:ext>
              </a:extLst>
            </p:cNvPr>
            <p:cNvSpPr>
              <a:spLocks noChangeShapeType="1"/>
            </p:cNvSpPr>
            <p:nvPr/>
          </p:nvSpPr>
          <p:spPr bwMode="auto">
            <a:xfrm>
              <a:off x="3264" y="1392"/>
              <a:ext cx="0" cy="2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27938" name="Group 162">
            <a:extLst>
              <a:ext uri="{FF2B5EF4-FFF2-40B4-BE49-F238E27FC236}">
                <a16:creationId xmlns:a16="http://schemas.microsoft.com/office/drawing/2014/main" id="{21351F8E-C900-4404-A45A-2A9644DA7BAA}"/>
              </a:ext>
            </a:extLst>
          </p:cNvPr>
          <p:cNvGrpSpPr>
            <a:grpSpLocks/>
          </p:cNvGrpSpPr>
          <p:nvPr/>
        </p:nvGrpSpPr>
        <p:grpSpPr bwMode="auto">
          <a:xfrm>
            <a:off x="7158039" y="4999038"/>
            <a:ext cx="3292475" cy="838200"/>
            <a:chOff x="1559" y="1152"/>
            <a:chExt cx="2074" cy="528"/>
          </a:xfrm>
        </p:grpSpPr>
        <p:grpSp>
          <p:nvGrpSpPr>
            <p:cNvPr id="1227939" name="Group 163">
              <a:extLst>
                <a:ext uri="{FF2B5EF4-FFF2-40B4-BE49-F238E27FC236}">
                  <a16:creationId xmlns:a16="http://schemas.microsoft.com/office/drawing/2014/main" id="{42E7B32F-41D4-4DC3-B92D-93EBA1F28047}"/>
                </a:ext>
              </a:extLst>
            </p:cNvPr>
            <p:cNvGrpSpPr>
              <a:grpSpLocks/>
            </p:cNvGrpSpPr>
            <p:nvPr/>
          </p:nvGrpSpPr>
          <p:grpSpPr bwMode="auto">
            <a:xfrm>
              <a:off x="2486" y="1152"/>
              <a:ext cx="224" cy="481"/>
              <a:chOff x="2206" y="1413"/>
              <a:chExt cx="224" cy="481"/>
            </a:xfrm>
          </p:grpSpPr>
          <p:sp>
            <p:nvSpPr>
              <p:cNvPr id="1227940" name="Freeform 164">
                <a:extLst>
                  <a:ext uri="{FF2B5EF4-FFF2-40B4-BE49-F238E27FC236}">
                    <a16:creationId xmlns:a16="http://schemas.microsoft.com/office/drawing/2014/main" id="{FDEC5AA5-A446-490F-AE84-00D1F206A8A6}"/>
                  </a:ext>
                </a:extLst>
              </p:cNvPr>
              <p:cNvSpPr>
                <a:spLocks/>
              </p:cNvSpPr>
              <p:nvPr/>
            </p:nvSpPr>
            <p:spPr bwMode="auto">
              <a:xfrm>
                <a:off x="2217" y="1413"/>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7941" name="Rectangle 165">
                <a:extLst>
                  <a:ext uri="{FF2B5EF4-FFF2-40B4-BE49-F238E27FC236}">
                    <a16:creationId xmlns:a16="http://schemas.microsoft.com/office/drawing/2014/main" id="{B6793ED1-5E53-40B8-B9AF-E3F854E8D194}"/>
                  </a:ext>
                </a:extLst>
              </p:cNvPr>
              <p:cNvSpPr>
                <a:spLocks noChangeArrowheads="1"/>
              </p:cNvSpPr>
              <p:nvPr/>
            </p:nvSpPr>
            <p:spPr bwMode="auto">
              <a:xfrm rot="5400000">
                <a:off x="2147" y="1531"/>
                <a:ext cx="33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t>ALU</a:t>
                </a:r>
              </a:p>
            </p:txBody>
          </p:sp>
        </p:grpSp>
        <p:grpSp>
          <p:nvGrpSpPr>
            <p:cNvPr id="1227942" name="Group 166">
              <a:extLst>
                <a:ext uri="{FF2B5EF4-FFF2-40B4-BE49-F238E27FC236}">
                  <a16:creationId xmlns:a16="http://schemas.microsoft.com/office/drawing/2014/main" id="{577E6498-4674-42B9-AE21-3CB401F8C6B4}"/>
                </a:ext>
              </a:extLst>
            </p:cNvPr>
            <p:cNvGrpSpPr>
              <a:grpSpLocks/>
            </p:cNvGrpSpPr>
            <p:nvPr/>
          </p:nvGrpSpPr>
          <p:grpSpPr bwMode="auto">
            <a:xfrm>
              <a:off x="1559" y="1248"/>
              <a:ext cx="352" cy="289"/>
              <a:chOff x="1279" y="1509"/>
              <a:chExt cx="352" cy="289"/>
            </a:xfrm>
          </p:grpSpPr>
          <p:sp>
            <p:nvSpPr>
              <p:cNvPr id="1227943" name="Rectangle 167">
                <a:extLst>
                  <a:ext uri="{FF2B5EF4-FFF2-40B4-BE49-F238E27FC236}">
                    <a16:creationId xmlns:a16="http://schemas.microsoft.com/office/drawing/2014/main" id="{E571F833-16FE-46B9-AE8D-B5F67E8BB096}"/>
                  </a:ext>
                </a:extLst>
              </p:cNvPr>
              <p:cNvSpPr>
                <a:spLocks noChangeArrowheads="1"/>
              </p:cNvSpPr>
              <p:nvPr/>
            </p:nvSpPr>
            <p:spPr bwMode="auto">
              <a:xfrm>
                <a:off x="1279" y="1511"/>
                <a:ext cx="26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1600" b="1"/>
                  <a:t>IM</a:t>
                </a:r>
              </a:p>
            </p:txBody>
          </p:sp>
          <p:grpSp>
            <p:nvGrpSpPr>
              <p:cNvPr id="1227944" name="Group 168">
                <a:extLst>
                  <a:ext uri="{FF2B5EF4-FFF2-40B4-BE49-F238E27FC236}">
                    <a16:creationId xmlns:a16="http://schemas.microsoft.com/office/drawing/2014/main" id="{CA8A9209-C6ED-4A60-B904-EC1C52CDC4AF}"/>
                  </a:ext>
                </a:extLst>
              </p:cNvPr>
              <p:cNvGrpSpPr>
                <a:grpSpLocks/>
              </p:cNvGrpSpPr>
              <p:nvPr/>
            </p:nvGrpSpPr>
            <p:grpSpPr bwMode="auto">
              <a:xfrm>
                <a:off x="1291" y="1509"/>
                <a:ext cx="340" cy="289"/>
                <a:chOff x="1291" y="1509"/>
                <a:chExt cx="340" cy="289"/>
              </a:xfrm>
            </p:grpSpPr>
            <p:sp>
              <p:nvSpPr>
                <p:cNvPr id="1227945" name="Freeform 169">
                  <a:extLst>
                    <a:ext uri="{FF2B5EF4-FFF2-40B4-BE49-F238E27FC236}">
                      <a16:creationId xmlns:a16="http://schemas.microsoft.com/office/drawing/2014/main" id="{4D24ED35-2F13-4AD7-BB27-3140EAF880FA}"/>
                    </a:ext>
                  </a:extLst>
                </p:cNvPr>
                <p:cNvSpPr>
                  <a:spLocks/>
                </p:cNvSpPr>
                <p:nvPr/>
              </p:nvSpPr>
              <p:spPr bwMode="auto">
                <a:xfrm>
                  <a:off x="1291" y="1509"/>
                  <a:ext cx="170" cy="289"/>
                </a:xfrm>
                <a:custGeom>
                  <a:avLst/>
                  <a:gdLst>
                    <a:gd name="T0" fmla="*/ 169 w 170"/>
                    <a:gd name="T1" fmla="*/ 0 h 289"/>
                    <a:gd name="T2" fmla="*/ 0 w 170"/>
                    <a:gd name="T3" fmla="*/ 0 h 289"/>
                    <a:gd name="T4" fmla="*/ 0 w 170"/>
                    <a:gd name="T5" fmla="*/ 288 h 289"/>
                    <a:gd name="T6" fmla="*/ 169 w 170"/>
                    <a:gd name="T7" fmla="*/ 288 h 289"/>
                  </a:gdLst>
                  <a:ahLst/>
                  <a:cxnLst>
                    <a:cxn ang="0">
                      <a:pos x="T0" y="T1"/>
                    </a:cxn>
                    <a:cxn ang="0">
                      <a:pos x="T2" y="T3"/>
                    </a:cxn>
                    <a:cxn ang="0">
                      <a:pos x="T4" y="T5"/>
                    </a:cxn>
                    <a:cxn ang="0">
                      <a:pos x="T6" y="T7"/>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7946" name="Freeform 170">
                  <a:extLst>
                    <a:ext uri="{FF2B5EF4-FFF2-40B4-BE49-F238E27FC236}">
                      <a16:creationId xmlns:a16="http://schemas.microsoft.com/office/drawing/2014/main" id="{D3901B99-AFEF-46CB-BBCF-022D27970F4C}"/>
                    </a:ext>
                  </a:extLst>
                </p:cNvPr>
                <p:cNvSpPr>
                  <a:spLocks/>
                </p:cNvSpPr>
                <p:nvPr/>
              </p:nvSpPr>
              <p:spPr bwMode="auto">
                <a:xfrm>
                  <a:off x="1460" y="1509"/>
                  <a:ext cx="171" cy="289"/>
                </a:xfrm>
                <a:custGeom>
                  <a:avLst/>
                  <a:gdLst>
                    <a:gd name="T0" fmla="*/ 0 w 171"/>
                    <a:gd name="T1" fmla="*/ 0 h 289"/>
                    <a:gd name="T2" fmla="*/ 170 w 171"/>
                    <a:gd name="T3" fmla="*/ 0 h 289"/>
                    <a:gd name="T4" fmla="*/ 170 w 171"/>
                    <a:gd name="T5" fmla="*/ 288 h 289"/>
                    <a:gd name="T6" fmla="*/ 0 w 171"/>
                    <a:gd name="T7" fmla="*/ 288 h 289"/>
                  </a:gdLst>
                  <a:ahLst/>
                  <a:cxnLst>
                    <a:cxn ang="0">
                      <a:pos x="T0" y="T1"/>
                    </a:cxn>
                    <a:cxn ang="0">
                      <a:pos x="T2" y="T3"/>
                    </a:cxn>
                    <a:cxn ang="0">
                      <a:pos x="T4" y="T5"/>
                    </a:cxn>
                    <a:cxn ang="0">
                      <a:pos x="T6" y="T7"/>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1227947" name="Rectangle 171">
              <a:extLst>
                <a:ext uri="{FF2B5EF4-FFF2-40B4-BE49-F238E27FC236}">
                  <a16:creationId xmlns:a16="http://schemas.microsoft.com/office/drawing/2014/main" id="{D3DDBF23-4B15-48E8-A615-29882376F0D8}"/>
                </a:ext>
              </a:extLst>
            </p:cNvPr>
            <p:cNvSpPr>
              <a:spLocks noChangeArrowheads="1"/>
            </p:cNvSpPr>
            <p:nvPr/>
          </p:nvSpPr>
          <p:spPr bwMode="auto">
            <a:xfrm>
              <a:off x="2012" y="1255"/>
              <a:ext cx="31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t>Reg</a:t>
              </a:r>
            </a:p>
          </p:txBody>
        </p:sp>
        <p:grpSp>
          <p:nvGrpSpPr>
            <p:cNvPr id="1227948" name="Group 172">
              <a:extLst>
                <a:ext uri="{FF2B5EF4-FFF2-40B4-BE49-F238E27FC236}">
                  <a16:creationId xmlns:a16="http://schemas.microsoft.com/office/drawing/2014/main" id="{C293AE19-988A-4436-8261-3081E7865E55}"/>
                </a:ext>
              </a:extLst>
            </p:cNvPr>
            <p:cNvGrpSpPr>
              <a:grpSpLocks/>
            </p:cNvGrpSpPr>
            <p:nvPr/>
          </p:nvGrpSpPr>
          <p:grpSpPr bwMode="auto">
            <a:xfrm>
              <a:off x="2031" y="1248"/>
              <a:ext cx="296" cy="289"/>
              <a:chOff x="1751" y="1509"/>
              <a:chExt cx="296" cy="289"/>
            </a:xfrm>
          </p:grpSpPr>
          <p:sp>
            <p:nvSpPr>
              <p:cNvPr id="1227949" name="Freeform 173">
                <a:extLst>
                  <a:ext uri="{FF2B5EF4-FFF2-40B4-BE49-F238E27FC236}">
                    <a16:creationId xmlns:a16="http://schemas.microsoft.com/office/drawing/2014/main" id="{4D28E3C8-0C3B-41F9-A46A-C75C83FD4F26}"/>
                  </a:ext>
                </a:extLst>
              </p:cNvPr>
              <p:cNvSpPr>
                <a:spLocks/>
              </p:cNvSpPr>
              <p:nvPr/>
            </p:nvSpPr>
            <p:spPr bwMode="auto">
              <a:xfrm>
                <a:off x="1751" y="1509"/>
                <a:ext cx="149" cy="289"/>
              </a:xfrm>
              <a:custGeom>
                <a:avLst/>
                <a:gdLst>
                  <a:gd name="T0" fmla="*/ 148 w 149"/>
                  <a:gd name="T1" fmla="*/ 0 h 289"/>
                  <a:gd name="T2" fmla="*/ 0 w 149"/>
                  <a:gd name="T3" fmla="*/ 0 h 289"/>
                  <a:gd name="T4" fmla="*/ 0 w 149"/>
                  <a:gd name="T5" fmla="*/ 288 h 289"/>
                  <a:gd name="T6" fmla="*/ 148 w 149"/>
                  <a:gd name="T7" fmla="*/ 288 h 289"/>
                </a:gdLst>
                <a:ahLst/>
                <a:cxnLst>
                  <a:cxn ang="0">
                    <a:pos x="T0" y="T1"/>
                  </a:cxn>
                  <a:cxn ang="0">
                    <a:pos x="T2" y="T3"/>
                  </a:cxn>
                  <a:cxn ang="0">
                    <a:pos x="T4" y="T5"/>
                  </a:cxn>
                  <a:cxn ang="0">
                    <a:pos x="T6" y="T7"/>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7950" name="Freeform 174">
                <a:extLst>
                  <a:ext uri="{FF2B5EF4-FFF2-40B4-BE49-F238E27FC236}">
                    <a16:creationId xmlns:a16="http://schemas.microsoft.com/office/drawing/2014/main" id="{90FB8C9F-D1D9-44E0-8E05-53FC7C3B65EB}"/>
                  </a:ext>
                </a:extLst>
              </p:cNvPr>
              <p:cNvSpPr>
                <a:spLocks/>
              </p:cNvSpPr>
              <p:nvPr/>
            </p:nvSpPr>
            <p:spPr bwMode="auto">
              <a:xfrm>
                <a:off x="1899" y="1509"/>
                <a:ext cx="148" cy="289"/>
              </a:xfrm>
              <a:custGeom>
                <a:avLst/>
                <a:gdLst>
                  <a:gd name="T0" fmla="*/ 0 w 148"/>
                  <a:gd name="T1" fmla="*/ 0 h 289"/>
                  <a:gd name="T2" fmla="*/ 147 w 148"/>
                  <a:gd name="T3" fmla="*/ 0 h 289"/>
                  <a:gd name="T4" fmla="*/ 147 w 148"/>
                  <a:gd name="T5" fmla="*/ 288 h 289"/>
                  <a:gd name="T6" fmla="*/ 0 w 148"/>
                  <a:gd name="T7" fmla="*/ 288 h 289"/>
                </a:gdLst>
                <a:ahLst/>
                <a:cxnLst>
                  <a:cxn ang="0">
                    <a:pos x="T0" y="T1"/>
                  </a:cxn>
                  <a:cxn ang="0">
                    <a:pos x="T2" y="T3"/>
                  </a:cxn>
                  <a:cxn ang="0">
                    <a:pos x="T4" y="T5"/>
                  </a:cxn>
                  <a:cxn ang="0">
                    <a:pos x="T6" y="T7"/>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227951" name="Line 175">
              <a:extLst>
                <a:ext uri="{FF2B5EF4-FFF2-40B4-BE49-F238E27FC236}">
                  <a16:creationId xmlns:a16="http://schemas.microsoft.com/office/drawing/2014/main" id="{3A8D6734-6B11-48D6-8C54-0D9F912A9C9C}"/>
                </a:ext>
              </a:extLst>
            </p:cNvPr>
            <p:cNvSpPr>
              <a:spLocks noChangeShapeType="1"/>
            </p:cNvSpPr>
            <p:nvPr/>
          </p:nvSpPr>
          <p:spPr bwMode="auto">
            <a:xfrm>
              <a:off x="1916" y="1392"/>
              <a:ext cx="116"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7952" name="Freeform 176">
              <a:extLst>
                <a:ext uri="{FF2B5EF4-FFF2-40B4-BE49-F238E27FC236}">
                  <a16:creationId xmlns:a16="http://schemas.microsoft.com/office/drawing/2014/main" id="{25A2B7EF-170E-4E4C-A7BB-26DC1D3BBF03}"/>
                </a:ext>
              </a:extLst>
            </p:cNvPr>
            <p:cNvSpPr>
              <a:spLocks/>
            </p:cNvSpPr>
            <p:nvPr/>
          </p:nvSpPr>
          <p:spPr bwMode="auto">
            <a:xfrm>
              <a:off x="1984" y="1296"/>
              <a:ext cx="48" cy="97"/>
            </a:xfrm>
            <a:custGeom>
              <a:avLst/>
              <a:gdLst>
                <a:gd name="T0" fmla="*/ 0 w 48"/>
                <a:gd name="T1" fmla="*/ 96 h 97"/>
                <a:gd name="T2" fmla="*/ 0 w 48"/>
                <a:gd name="T3" fmla="*/ 0 h 97"/>
                <a:gd name="T4" fmla="*/ 47 w 48"/>
                <a:gd name="T5" fmla="*/ 0 h 97"/>
                <a:gd name="T6" fmla="*/ 47 w 48"/>
                <a:gd name="T7" fmla="*/ 0 h 97"/>
              </a:gdLst>
              <a:ahLst/>
              <a:cxnLst>
                <a:cxn ang="0">
                  <a:pos x="T0" y="T1"/>
                </a:cxn>
                <a:cxn ang="0">
                  <a:pos x="T2" y="T3"/>
                </a:cxn>
                <a:cxn ang="0">
                  <a:pos x="T4" y="T5"/>
                </a:cxn>
                <a:cxn ang="0">
                  <a:pos x="T6" y="T7"/>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7953" name="Line 177">
              <a:extLst>
                <a:ext uri="{FF2B5EF4-FFF2-40B4-BE49-F238E27FC236}">
                  <a16:creationId xmlns:a16="http://schemas.microsoft.com/office/drawing/2014/main" id="{2F54E6AC-5786-4B5A-A60F-F9CB0B1647B4}"/>
                </a:ext>
              </a:extLst>
            </p:cNvPr>
            <p:cNvSpPr>
              <a:spLocks noChangeShapeType="1"/>
            </p:cNvSpPr>
            <p:nvPr/>
          </p:nvSpPr>
          <p:spPr bwMode="auto">
            <a:xfrm>
              <a:off x="2332" y="1296"/>
              <a:ext cx="157"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7954" name="Rectangle 178">
              <a:extLst>
                <a:ext uri="{FF2B5EF4-FFF2-40B4-BE49-F238E27FC236}">
                  <a16:creationId xmlns:a16="http://schemas.microsoft.com/office/drawing/2014/main" id="{25D0B7F8-1D58-44DE-B309-66F1EE11BABC}"/>
                </a:ext>
              </a:extLst>
            </p:cNvPr>
            <p:cNvSpPr>
              <a:spLocks noChangeArrowheads="1"/>
            </p:cNvSpPr>
            <p:nvPr/>
          </p:nvSpPr>
          <p:spPr bwMode="auto">
            <a:xfrm>
              <a:off x="2829" y="1250"/>
              <a:ext cx="313"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t>DM</a:t>
              </a:r>
            </a:p>
          </p:txBody>
        </p:sp>
        <p:grpSp>
          <p:nvGrpSpPr>
            <p:cNvPr id="1227955" name="Group 179">
              <a:extLst>
                <a:ext uri="{FF2B5EF4-FFF2-40B4-BE49-F238E27FC236}">
                  <a16:creationId xmlns:a16="http://schemas.microsoft.com/office/drawing/2014/main" id="{54B25618-4830-4F24-9B99-4A2ECF6A9CC9}"/>
                </a:ext>
              </a:extLst>
            </p:cNvPr>
            <p:cNvGrpSpPr>
              <a:grpSpLocks/>
            </p:cNvGrpSpPr>
            <p:nvPr/>
          </p:nvGrpSpPr>
          <p:grpSpPr bwMode="auto">
            <a:xfrm>
              <a:off x="2880" y="1248"/>
              <a:ext cx="325" cy="289"/>
              <a:chOff x="2600" y="1509"/>
              <a:chExt cx="325" cy="289"/>
            </a:xfrm>
          </p:grpSpPr>
          <p:sp>
            <p:nvSpPr>
              <p:cNvPr id="1227956" name="Freeform 180">
                <a:extLst>
                  <a:ext uri="{FF2B5EF4-FFF2-40B4-BE49-F238E27FC236}">
                    <a16:creationId xmlns:a16="http://schemas.microsoft.com/office/drawing/2014/main" id="{A851D805-007D-43BE-8514-88F602F81503}"/>
                  </a:ext>
                </a:extLst>
              </p:cNvPr>
              <p:cNvSpPr>
                <a:spLocks/>
              </p:cNvSpPr>
              <p:nvPr/>
            </p:nvSpPr>
            <p:spPr bwMode="auto">
              <a:xfrm>
                <a:off x="2600" y="1509"/>
                <a:ext cx="162" cy="289"/>
              </a:xfrm>
              <a:custGeom>
                <a:avLst/>
                <a:gdLst>
                  <a:gd name="T0" fmla="*/ 161 w 162"/>
                  <a:gd name="T1" fmla="*/ 0 h 289"/>
                  <a:gd name="T2" fmla="*/ 0 w 162"/>
                  <a:gd name="T3" fmla="*/ 0 h 289"/>
                  <a:gd name="T4" fmla="*/ 0 w 162"/>
                  <a:gd name="T5" fmla="*/ 288 h 289"/>
                  <a:gd name="T6" fmla="*/ 161 w 162"/>
                  <a:gd name="T7" fmla="*/ 288 h 289"/>
                </a:gdLst>
                <a:ahLst/>
                <a:cxnLst>
                  <a:cxn ang="0">
                    <a:pos x="T0" y="T1"/>
                  </a:cxn>
                  <a:cxn ang="0">
                    <a:pos x="T2" y="T3"/>
                  </a:cxn>
                  <a:cxn ang="0">
                    <a:pos x="T4" y="T5"/>
                  </a:cxn>
                  <a:cxn ang="0">
                    <a:pos x="T6" y="T7"/>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7957" name="Freeform 181">
                <a:extLst>
                  <a:ext uri="{FF2B5EF4-FFF2-40B4-BE49-F238E27FC236}">
                    <a16:creationId xmlns:a16="http://schemas.microsoft.com/office/drawing/2014/main" id="{EFE70EB0-F624-4926-B987-08D2178866B2}"/>
                  </a:ext>
                </a:extLst>
              </p:cNvPr>
              <p:cNvSpPr>
                <a:spLocks/>
              </p:cNvSpPr>
              <p:nvPr/>
            </p:nvSpPr>
            <p:spPr bwMode="auto">
              <a:xfrm>
                <a:off x="2761" y="1509"/>
                <a:ext cx="164" cy="289"/>
              </a:xfrm>
              <a:custGeom>
                <a:avLst/>
                <a:gdLst>
                  <a:gd name="T0" fmla="*/ 0 w 164"/>
                  <a:gd name="T1" fmla="*/ 0 h 289"/>
                  <a:gd name="T2" fmla="*/ 163 w 164"/>
                  <a:gd name="T3" fmla="*/ 0 h 289"/>
                  <a:gd name="T4" fmla="*/ 163 w 164"/>
                  <a:gd name="T5" fmla="*/ 288 h 289"/>
                  <a:gd name="T6" fmla="*/ 0 w 164"/>
                  <a:gd name="T7" fmla="*/ 288 h 289"/>
                </a:gdLst>
                <a:ahLst/>
                <a:cxnLst>
                  <a:cxn ang="0">
                    <a:pos x="T0" y="T1"/>
                  </a:cxn>
                  <a:cxn ang="0">
                    <a:pos x="T2" y="T3"/>
                  </a:cxn>
                  <a:cxn ang="0">
                    <a:pos x="T4" y="T5"/>
                  </a:cxn>
                  <a:cxn ang="0">
                    <a:pos x="T6" y="T7"/>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227958" name="Rectangle 182">
              <a:extLst>
                <a:ext uri="{FF2B5EF4-FFF2-40B4-BE49-F238E27FC236}">
                  <a16:creationId xmlns:a16="http://schemas.microsoft.com/office/drawing/2014/main" id="{6122AE3B-15DC-4E4F-A39D-CAA81873C7D3}"/>
                </a:ext>
              </a:extLst>
            </p:cNvPr>
            <p:cNvSpPr>
              <a:spLocks noChangeArrowheads="1"/>
            </p:cNvSpPr>
            <p:nvPr/>
          </p:nvSpPr>
          <p:spPr bwMode="auto">
            <a:xfrm>
              <a:off x="3321" y="1250"/>
              <a:ext cx="31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t>Reg</a:t>
              </a:r>
            </a:p>
          </p:txBody>
        </p:sp>
        <p:grpSp>
          <p:nvGrpSpPr>
            <p:cNvPr id="1227959" name="Group 183">
              <a:extLst>
                <a:ext uri="{FF2B5EF4-FFF2-40B4-BE49-F238E27FC236}">
                  <a16:creationId xmlns:a16="http://schemas.microsoft.com/office/drawing/2014/main" id="{9D75D76A-C085-48BA-B577-2A86C0DF0FF8}"/>
                </a:ext>
              </a:extLst>
            </p:cNvPr>
            <p:cNvGrpSpPr>
              <a:grpSpLocks/>
            </p:cNvGrpSpPr>
            <p:nvPr/>
          </p:nvGrpSpPr>
          <p:grpSpPr bwMode="auto">
            <a:xfrm>
              <a:off x="3348" y="1248"/>
              <a:ext cx="284" cy="289"/>
              <a:chOff x="3068" y="1509"/>
              <a:chExt cx="284" cy="289"/>
            </a:xfrm>
          </p:grpSpPr>
          <p:sp>
            <p:nvSpPr>
              <p:cNvPr id="1227960" name="Freeform 184">
                <a:extLst>
                  <a:ext uri="{FF2B5EF4-FFF2-40B4-BE49-F238E27FC236}">
                    <a16:creationId xmlns:a16="http://schemas.microsoft.com/office/drawing/2014/main" id="{4D22EB57-8ABF-4B8C-837C-91C48A4415F8}"/>
                  </a:ext>
                </a:extLst>
              </p:cNvPr>
              <p:cNvSpPr>
                <a:spLocks/>
              </p:cNvSpPr>
              <p:nvPr/>
            </p:nvSpPr>
            <p:spPr bwMode="auto">
              <a:xfrm>
                <a:off x="3068" y="1509"/>
                <a:ext cx="142" cy="289"/>
              </a:xfrm>
              <a:custGeom>
                <a:avLst/>
                <a:gdLst>
                  <a:gd name="T0" fmla="*/ 141 w 142"/>
                  <a:gd name="T1" fmla="*/ 0 h 289"/>
                  <a:gd name="T2" fmla="*/ 0 w 142"/>
                  <a:gd name="T3" fmla="*/ 0 h 289"/>
                  <a:gd name="T4" fmla="*/ 0 w 142"/>
                  <a:gd name="T5" fmla="*/ 288 h 289"/>
                  <a:gd name="T6" fmla="*/ 141 w 142"/>
                  <a:gd name="T7" fmla="*/ 288 h 289"/>
                </a:gdLst>
                <a:ahLst/>
                <a:cxnLst>
                  <a:cxn ang="0">
                    <a:pos x="T0" y="T1"/>
                  </a:cxn>
                  <a:cxn ang="0">
                    <a:pos x="T2" y="T3"/>
                  </a:cxn>
                  <a:cxn ang="0">
                    <a:pos x="T4" y="T5"/>
                  </a:cxn>
                  <a:cxn ang="0">
                    <a:pos x="T6" y="T7"/>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7961" name="Freeform 185">
                <a:extLst>
                  <a:ext uri="{FF2B5EF4-FFF2-40B4-BE49-F238E27FC236}">
                    <a16:creationId xmlns:a16="http://schemas.microsoft.com/office/drawing/2014/main" id="{E151DB1D-C6F7-4805-B868-D7F87F870B2C}"/>
                  </a:ext>
                </a:extLst>
              </p:cNvPr>
              <p:cNvSpPr>
                <a:spLocks/>
              </p:cNvSpPr>
              <p:nvPr/>
            </p:nvSpPr>
            <p:spPr bwMode="auto">
              <a:xfrm>
                <a:off x="3209" y="1509"/>
                <a:ext cx="143" cy="289"/>
              </a:xfrm>
              <a:custGeom>
                <a:avLst/>
                <a:gdLst>
                  <a:gd name="T0" fmla="*/ 0 w 143"/>
                  <a:gd name="T1" fmla="*/ 0 h 289"/>
                  <a:gd name="T2" fmla="*/ 142 w 143"/>
                  <a:gd name="T3" fmla="*/ 0 h 289"/>
                  <a:gd name="T4" fmla="*/ 142 w 143"/>
                  <a:gd name="T5" fmla="*/ 288 h 289"/>
                  <a:gd name="T6" fmla="*/ 0 w 143"/>
                  <a:gd name="T7" fmla="*/ 288 h 289"/>
                </a:gdLst>
                <a:ahLst/>
                <a:cxnLst>
                  <a:cxn ang="0">
                    <a:pos x="T0" y="T1"/>
                  </a:cxn>
                  <a:cxn ang="0">
                    <a:pos x="T2" y="T3"/>
                  </a:cxn>
                  <a:cxn ang="0">
                    <a:pos x="T4" y="T5"/>
                  </a:cxn>
                  <a:cxn ang="0">
                    <a:pos x="T6" y="T7"/>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227962" name="Line 186">
              <a:extLst>
                <a:ext uri="{FF2B5EF4-FFF2-40B4-BE49-F238E27FC236}">
                  <a16:creationId xmlns:a16="http://schemas.microsoft.com/office/drawing/2014/main" id="{46DF317C-80BD-4806-9FA6-7D918B666108}"/>
                </a:ext>
              </a:extLst>
            </p:cNvPr>
            <p:cNvSpPr>
              <a:spLocks noChangeShapeType="1"/>
            </p:cNvSpPr>
            <p:nvPr/>
          </p:nvSpPr>
          <p:spPr bwMode="auto">
            <a:xfrm>
              <a:off x="3201" y="1392"/>
              <a:ext cx="139"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7963" name="Line 187">
              <a:extLst>
                <a:ext uri="{FF2B5EF4-FFF2-40B4-BE49-F238E27FC236}">
                  <a16:creationId xmlns:a16="http://schemas.microsoft.com/office/drawing/2014/main" id="{121CAAFD-9B3A-4D4E-B161-9BD5E4C82CBC}"/>
                </a:ext>
              </a:extLst>
            </p:cNvPr>
            <p:cNvSpPr>
              <a:spLocks noChangeShapeType="1"/>
            </p:cNvSpPr>
            <p:nvPr/>
          </p:nvSpPr>
          <p:spPr bwMode="auto">
            <a:xfrm>
              <a:off x="2717" y="1392"/>
              <a:ext cx="15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7964" name="Line 188">
              <a:extLst>
                <a:ext uri="{FF2B5EF4-FFF2-40B4-BE49-F238E27FC236}">
                  <a16:creationId xmlns:a16="http://schemas.microsoft.com/office/drawing/2014/main" id="{6C9F2A26-1BC0-473E-B25C-409714E2893A}"/>
                </a:ext>
              </a:extLst>
            </p:cNvPr>
            <p:cNvSpPr>
              <a:spLocks noChangeShapeType="1"/>
            </p:cNvSpPr>
            <p:nvPr/>
          </p:nvSpPr>
          <p:spPr bwMode="auto">
            <a:xfrm>
              <a:off x="2332" y="1488"/>
              <a:ext cx="157"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7965" name="Line 189">
              <a:extLst>
                <a:ext uri="{FF2B5EF4-FFF2-40B4-BE49-F238E27FC236}">
                  <a16:creationId xmlns:a16="http://schemas.microsoft.com/office/drawing/2014/main" id="{FDACDBFD-F680-411C-B739-951A33C7FB79}"/>
                </a:ext>
              </a:extLst>
            </p:cNvPr>
            <p:cNvSpPr>
              <a:spLocks noChangeShapeType="1"/>
            </p:cNvSpPr>
            <p:nvPr/>
          </p:nvSpPr>
          <p:spPr bwMode="auto">
            <a:xfrm>
              <a:off x="2416" y="1488"/>
              <a:ext cx="0"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7966" name="Line 190">
              <a:extLst>
                <a:ext uri="{FF2B5EF4-FFF2-40B4-BE49-F238E27FC236}">
                  <a16:creationId xmlns:a16="http://schemas.microsoft.com/office/drawing/2014/main" id="{B7F1D24B-1170-40C9-B558-4E9844997573}"/>
                </a:ext>
              </a:extLst>
            </p:cNvPr>
            <p:cNvSpPr>
              <a:spLocks noChangeShapeType="1"/>
            </p:cNvSpPr>
            <p:nvPr/>
          </p:nvSpPr>
          <p:spPr bwMode="auto">
            <a:xfrm>
              <a:off x="2416" y="1680"/>
              <a:ext cx="33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7967" name="Line 191">
              <a:extLst>
                <a:ext uri="{FF2B5EF4-FFF2-40B4-BE49-F238E27FC236}">
                  <a16:creationId xmlns:a16="http://schemas.microsoft.com/office/drawing/2014/main" id="{4BC6E41F-5482-44FB-810C-51A65D61A692}"/>
                </a:ext>
              </a:extLst>
            </p:cNvPr>
            <p:cNvSpPr>
              <a:spLocks noChangeShapeType="1"/>
            </p:cNvSpPr>
            <p:nvPr/>
          </p:nvSpPr>
          <p:spPr bwMode="auto">
            <a:xfrm>
              <a:off x="2752" y="1392"/>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7968" name="Line 192">
              <a:extLst>
                <a:ext uri="{FF2B5EF4-FFF2-40B4-BE49-F238E27FC236}">
                  <a16:creationId xmlns:a16="http://schemas.microsoft.com/office/drawing/2014/main" id="{6D444EE1-8D25-4CB7-8FBC-72254918F2CE}"/>
                </a:ext>
              </a:extLst>
            </p:cNvPr>
            <p:cNvSpPr>
              <a:spLocks noChangeShapeType="1"/>
            </p:cNvSpPr>
            <p:nvPr/>
          </p:nvSpPr>
          <p:spPr bwMode="auto">
            <a:xfrm flipH="1">
              <a:off x="2832" y="1392"/>
              <a:ext cx="0" cy="2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7969" name="Line 193">
              <a:extLst>
                <a:ext uri="{FF2B5EF4-FFF2-40B4-BE49-F238E27FC236}">
                  <a16:creationId xmlns:a16="http://schemas.microsoft.com/office/drawing/2014/main" id="{E0BDDD73-6ADF-4D61-B4D8-E0B7B5CBD9D0}"/>
                </a:ext>
              </a:extLst>
            </p:cNvPr>
            <p:cNvSpPr>
              <a:spLocks noChangeShapeType="1"/>
            </p:cNvSpPr>
            <p:nvPr/>
          </p:nvSpPr>
          <p:spPr bwMode="auto">
            <a:xfrm>
              <a:off x="2832" y="1632"/>
              <a:ext cx="43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7970" name="Line 194">
              <a:extLst>
                <a:ext uri="{FF2B5EF4-FFF2-40B4-BE49-F238E27FC236}">
                  <a16:creationId xmlns:a16="http://schemas.microsoft.com/office/drawing/2014/main" id="{DE33497C-75D7-4D84-87ED-E4CA26CB0BA4}"/>
                </a:ext>
              </a:extLst>
            </p:cNvPr>
            <p:cNvSpPr>
              <a:spLocks noChangeShapeType="1"/>
            </p:cNvSpPr>
            <p:nvPr/>
          </p:nvSpPr>
          <p:spPr bwMode="auto">
            <a:xfrm>
              <a:off x="3264" y="1392"/>
              <a:ext cx="0" cy="2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227971" name="Rectangle 195">
            <a:extLst>
              <a:ext uri="{FF2B5EF4-FFF2-40B4-BE49-F238E27FC236}">
                <a16:creationId xmlns:a16="http://schemas.microsoft.com/office/drawing/2014/main" id="{8C379B02-F215-43FF-BDE9-A9D8AABEB7B1}"/>
              </a:ext>
            </a:extLst>
          </p:cNvPr>
          <p:cNvSpPr>
            <a:spLocks noGrp="1" noChangeArrowheads="1"/>
          </p:cNvSpPr>
          <p:nvPr>
            <p:ph type="body" idx="1"/>
          </p:nvPr>
        </p:nvSpPr>
        <p:spPr>
          <a:xfrm>
            <a:off x="2133600" y="762001"/>
            <a:ext cx="7391400" cy="379413"/>
          </a:xfrm>
          <a:noFill/>
          <a:ln/>
        </p:spPr>
        <p:txBody>
          <a:bodyPr>
            <a:normAutofit fontScale="85000" lnSpcReduction="20000"/>
          </a:bodyPr>
          <a:lstStyle/>
          <a:p>
            <a:r>
              <a:rPr lang="en-US" altLang="en-US"/>
              <a:t>Dependencies backward in time cause </a:t>
            </a:r>
            <a:r>
              <a:rPr lang="en-US" altLang="en-US">
                <a:solidFill>
                  <a:schemeClr val="accent1"/>
                </a:solidFill>
              </a:rPr>
              <a:t>hazards</a:t>
            </a:r>
          </a:p>
        </p:txBody>
      </p:sp>
      <p:sp>
        <p:nvSpPr>
          <p:cNvPr id="1227973" name="Rectangle 197">
            <a:extLst>
              <a:ext uri="{FF2B5EF4-FFF2-40B4-BE49-F238E27FC236}">
                <a16:creationId xmlns:a16="http://schemas.microsoft.com/office/drawing/2014/main" id="{81A684F6-B794-46DC-A250-8D66733642B9}"/>
              </a:ext>
            </a:extLst>
          </p:cNvPr>
          <p:cNvSpPr>
            <a:spLocks noChangeArrowheads="1"/>
          </p:cNvSpPr>
          <p:nvPr/>
        </p:nvSpPr>
        <p:spPr bwMode="auto">
          <a:xfrm>
            <a:off x="2109789" y="1752600"/>
            <a:ext cx="1473161"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400" b="1">
                <a:latin typeface="Courier New" panose="02070309020205020404" pitchFamily="49" charset="0"/>
              </a:rPr>
              <a:t>add $1,</a:t>
            </a:r>
          </a:p>
        </p:txBody>
      </p:sp>
      <p:sp>
        <p:nvSpPr>
          <p:cNvPr id="1227974" name="Rectangle 198">
            <a:extLst>
              <a:ext uri="{FF2B5EF4-FFF2-40B4-BE49-F238E27FC236}">
                <a16:creationId xmlns:a16="http://schemas.microsoft.com/office/drawing/2014/main" id="{44592BCB-1DB8-47B0-B4F8-DE0914DFDC69}"/>
              </a:ext>
            </a:extLst>
          </p:cNvPr>
          <p:cNvSpPr>
            <a:spLocks noChangeArrowheads="1"/>
          </p:cNvSpPr>
          <p:nvPr/>
        </p:nvSpPr>
        <p:spPr bwMode="auto">
          <a:xfrm>
            <a:off x="2109789" y="2590800"/>
            <a:ext cx="2394887"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400" b="1">
                <a:latin typeface="Courier New" panose="02070309020205020404" pitchFamily="49" charset="0"/>
              </a:rPr>
              <a:t>sub $4,$1,$5</a:t>
            </a:r>
          </a:p>
        </p:txBody>
      </p:sp>
      <p:sp>
        <p:nvSpPr>
          <p:cNvPr id="1227975" name="Rectangle 199">
            <a:extLst>
              <a:ext uri="{FF2B5EF4-FFF2-40B4-BE49-F238E27FC236}">
                <a16:creationId xmlns:a16="http://schemas.microsoft.com/office/drawing/2014/main" id="{588234CF-E9F6-41E8-9397-66FFD5B339FB}"/>
              </a:ext>
            </a:extLst>
          </p:cNvPr>
          <p:cNvSpPr>
            <a:spLocks noChangeArrowheads="1"/>
          </p:cNvSpPr>
          <p:nvPr/>
        </p:nvSpPr>
        <p:spPr bwMode="auto">
          <a:xfrm>
            <a:off x="2109789" y="3471863"/>
            <a:ext cx="2394887"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400" b="1">
                <a:latin typeface="Courier New" panose="02070309020205020404" pitchFamily="49" charset="0"/>
              </a:rPr>
              <a:t>and $6,$1,$7</a:t>
            </a:r>
          </a:p>
        </p:txBody>
      </p:sp>
      <p:sp>
        <p:nvSpPr>
          <p:cNvPr id="1227976" name="Rectangle 200">
            <a:extLst>
              <a:ext uri="{FF2B5EF4-FFF2-40B4-BE49-F238E27FC236}">
                <a16:creationId xmlns:a16="http://schemas.microsoft.com/office/drawing/2014/main" id="{47E8343A-6473-4280-9528-65AEE0DFB41A}"/>
              </a:ext>
            </a:extLst>
          </p:cNvPr>
          <p:cNvSpPr>
            <a:spLocks noChangeArrowheads="1"/>
          </p:cNvSpPr>
          <p:nvPr/>
        </p:nvSpPr>
        <p:spPr bwMode="auto">
          <a:xfrm>
            <a:off x="2109789" y="5181600"/>
            <a:ext cx="2394887"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400" b="1">
                <a:latin typeface="Courier New" panose="02070309020205020404" pitchFamily="49" charset="0"/>
              </a:rPr>
              <a:t>xor $4,</a:t>
            </a:r>
            <a:r>
              <a:rPr lang="en-US" altLang="en-US" sz="2400" b="1">
                <a:solidFill>
                  <a:srgbClr val="009900"/>
                </a:solidFill>
                <a:latin typeface="Courier New" panose="02070309020205020404" pitchFamily="49" charset="0"/>
              </a:rPr>
              <a:t>$1</a:t>
            </a:r>
            <a:r>
              <a:rPr lang="en-US" altLang="en-US" sz="2400" b="1">
                <a:latin typeface="Courier New" panose="02070309020205020404" pitchFamily="49" charset="0"/>
              </a:rPr>
              <a:t>,$5</a:t>
            </a:r>
          </a:p>
        </p:txBody>
      </p:sp>
      <p:sp>
        <p:nvSpPr>
          <p:cNvPr id="1227977" name="Rectangle 201">
            <a:extLst>
              <a:ext uri="{FF2B5EF4-FFF2-40B4-BE49-F238E27FC236}">
                <a16:creationId xmlns:a16="http://schemas.microsoft.com/office/drawing/2014/main" id="{F9DCF995-3F10-4BC0-9D73-FEDF50331E4B}"/>
              </a:ext>
            </a:extLst>
          </p:cNvPr>
          <p:cNvSpPr>
            <a:spLocks noChangeArrowheads="1"/>
          </p:cNvSpPr>
          <p:nvPr/>
        </p:nvSpPr>
        <p:spPr bwMode="auto">
          <a:xfrm>
            <a:off x="2109789" y="4310063"/>
            <a:ext cx="2394887"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400" b="1">
                <a:latin typeface="Courier New" panose="02070309020205020404" pitchFamily="49" charset="0"/>
              </a:rPr>
              <a:t>or  $8,</a:t>
            </a:r>
            <a:r>
              <a:rPr lang="en-US" altLang="en-US" sz="2400" b="1">
                <a:solidFill>
                  <a:srgbClr val="009900"/>
                </a:solidFill>
                <a:latin typeface="Courier New" panose="02070309020205020404" pitchFamily="49" charset="0"/>
              </a:rPr>
              <a:t>$1</a:t>
            </a:r>
            <a:r>
              <a:rPr lang="en-US" altLang="en-US" sz="2400" b="1">
                <a:latin typeface="Courier New" panose="02070309020205020404" pitchFamily="49" charset="0"/>
              </a:rPr>
              <a:t>,$9</a:t>
            </a:r>
          </a:p>
        </p:txBody>
      </p:sp>
      <p:sp>
        <p:nvSpPr>
          <p:cNvPr id="1227978" name="Line 202">
            <a:extLst>
              <a:ext uri="{FF2B5EF4-FFF2-40B4-BE49-F238E27FC236}">
                <a16:creationId xmlns:a16="http://schemas.microsoft.com/office/drawing/2014/main" id="{70CC859D-88C0-44A6-94D0-D4EC38E64AF3}"/>
              </a:ext>
            </a:extLst>
          </p:cNvPr>
          <p:cNvSpPr>
            <a:spLocks noChangeShapeType="1"/>
          </p:cNvSpPr>
          <p:nvPr/>
        </p:nvSpPr>
        <p:spPr bwMode="auto">
          <a:xfrm>
            <a:off x="2033588" y="1828800"/>
            <a:ext cx="0" cy="38862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7979" name="Rectangle 203">
            <a:extLst>
              <a:ext uri="{FF2B5EF4-FFF2-40B4-BE49-F238E27FC236}">
                <a16:creationId xmlns:a16="http://schemas.microsoft.com/office/drawing/2014/main" id="{213B3E67-A07C-43B1-9E7B-E4C3106EF5CF}"/>
              </a:ext>
            </a:extLst>
          </p:cNvPr>
          <p:cNvSpPr>
            <a:spLocks noChangeArrowheads="1"/>
          </p:cNvSpPr>
          <p:nvPr/>
        </p:nvSpPr>
        <p:spPr bwMode="auto">
          <a:xfrm>
            <a:off x="2286000" y="6019801"/>
            <a:ext cx="7848600" cy="383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marL="287338" indent="-287338">
              <a:lnSpc>
                <a:spcPct val="90000"/>
              </a:lnSpc>
              <a:spcBef>
                <a:spcPct val="65000"/>
              </a:spcBef>
              <a:buClr>
                <a:schemeClr val="accent1"/>
              </a:buClr>
              <a:buSzPct val="75000"/>
              <a:buFont typeface="Wingdings" panose="05000000000000000000" pitchFamily="2" charset="2"/>
              <a:buChar char="q"/>
              <a:defRPr sz="2400">
                <a:solidFill>
                  <a:schemeClr val="tx1"/>
                </a:solidFill>
                <a:latin typeface="Arial" panose="020B0604020202020204" pitchFamily="34" charset="0"/>
              </a:defRPr>
            </a:lvl1pPr>
            <a:lvl2pPr marL="741363" indent="-246063">
              <a:lnSpc>
                <a:spcPct val="85000"/>
              </a:lnSpc>
              <a:spcBef>
                <a:spcPct val="40000"/>
              </a:spcBef>
              <a:buClr>
                <a:schemeClr val="accent1"/>
              </a:buClr>
              <a:buSzPct val="75000"/>
              <a:buFont typeface="Monotype Sorts" pitchFamily="2" charset="2"/>
              <a:buChar char="l"/>
              <a:defRPr sz="2000">
                <a:solidFill>
                  <a:schemeClr val="tx1"/>
                </a:solidFill>
                <a:latin typeface="Arial" panose="020B0604020202020204" pitchFamily="34" charset="0"/>
              </a:defRPr>
            </a:lvl2pPr>
            <a:lvl3pPr marL="1146175" indent="-176213">
              <a:lnSpc>
                <a:spcPct val="85000"/>
              </a:lnSpc>
              <a:spcBef>
                <a:spcPct val="40000"/>
              </a:spcBef>
              <a:buClr>
                <a:schemeClr val="accent1"/>
              </a:buClr>
              <a:buSzPct val="100000"/>
              <a:buChar char="-"/>
              <a:defRPr>
                <a:solidFill>
                  <a:schemeClr val="tx1"/>
                </a:solidFill>
                <a:latin typeface="Arial" panose="020B0604020202020204" pitchFamily="34" charset="0"/>
              </a:defRPr>
            </a:lvl3pPr>
            <a:lvl4pPr marL="1714500" indent="-342900">
              <a:spcBef>
                <a:spcPct val="20000"/>
              </a:spcBef>
              <a:buChar char="–"/>
              <a:defRPr sz="2000">
                <a:solidFill>
                  <a:schemeClr val="tx1"/>
                </a:solidFill>
                <a:latin typeface="Times New Roman" panose="02020603050405020304" pitchFamily="18" charset="0"/>
              </a:defRPr>
            </a:lvl4pPr>
            <a:lvl5pPr marL="2171700" indent="-342900">
              <a:spcBef>
                <a:spcPct val="20000"/>
              </a:spcBef>
              <a:buChar char="»"/>
              <a:defRPr sz="2000">
                <a:solidFill>
                  <a:schemeClr val="tx1"/>
                </a:solidFill>
                <a:latin typeface="Times New Roman" panose="02020603050405020304" pitchFamily="18" charset="0"/>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r>
              <a:rPr lang="en-US" altLang="en-US">
                <a:solidFill>
                  <a:schemeClr val="accent2"/>
                </a:solidFill>
              </a:rPr>
              <a:t>Read before write</a:t>
            </a:r>
            <a:r>
              <a:rPr lang="en-US" altLang="en-US"/>
              <a:t> </a:t>
            </a:r>
            <a:r>
              <a:rPr lang="en-US" altLang="en-US">
                <a:solidFill>
                  <a:schemeClr val="accent1"/>
                </a:solidFill>
              </a:rPr>
              <a:t>data hazard</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227778"/>
                                        </p:tgtEl>
                                        <p:attrNameLst>
                                          <p:attrName>style.visibility</p:attrName>
                                        </p:attrNameLst>
                                      </p:cBhvr>
                                      <p:to>
                                        <p:strVal val="visible"/>
                                      </p:to>
                                    </p:set>
                                    <p:animEffect transition="in" filter="wipe(up)">
                                      <p:cBhvr>
                                        <p:cTn id="7" dur="500"/>
                                        <p:tgtEl>
                                          <p:spTgt spid="12277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227783"/>
                                        </p:tgtEl>
                                        <p:attrNameLst>
                                          <p:attrName>style.visibility</p:attrName>
                                        </p:attrNameLst>
                                      </p:cBhvr>
                                      <p:to>
                                        <p:strVal val="visible"/>
                                      </p:to>
                                    </p:set>
                                    <p:animEffect transition="in" filter="wipe(up)">
                                      <p:cBhvr>
                                        <p:cTn id="12" dur="500"/>
                                        <p:tgtEl>
                                          <p:spTgt spid="12277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1D273-2E80-4961-AB35-028850643E56}"/>
              </a:ext>
            </a:extLst>
          </p:cNvPr>
          <p:cNvSpPr>
            <a:spLocks noGrp="1"/>
          </p:cNvSpPr>
          <p:nvPr>
            <p:ph type="title"/>
          </p:nvPr>
        </p:nvSpPr>
        <p:spPr/>
        <p:txBody>
          <a:bodyPr/>
          <a:lstStyle/>
          <a:p>
            <a:r>
              <a:rPr lang="en-US" dirty="0"/>
              <a:t>Dependencies </a:t>
            </a:r>
          </a:p>
        </p:txBody>
      </p:sp>
      <p:graphicFrame>
        <p:nvGraphicFramePr>
          <p:cNvPr id="4" name="Table 4">
            <a:extLst>
              <a:ext uri="{FF2B5EF4-FFF2-40B4-BE49-F238E27FC236}">
                <a16:creationId xmlns:a16="http://schemas.microsoft.com/office/drawing/2014/main" id="{6A2F5CCA-61C8-418B-B2E4-1E75E2F32D48}"/>
              </a:ext>
            </a:extLst>
          </p:cNvPr>
          <p:cNvGraphicFramePr>
            <a:graphicFrameLocks noGrp="1"/>
          </p:cNvGraphicFramePr>
          <p:nvPr>
            <p:ph idx="1"/>
            <p:extLst>
              <p:ext uri="{D42A27DB-BD31-4B8C-83A1-F6EECF244321}">
                <p14:modId xmlns:p14="http://schemas.microsoft.com/office/powerpoint/2010/main" val="1275158167"/>
              </p:ext>
            </p:extLst>
          </p:nvPr>
        </p:nvGraphicFramePr>
        <p:xfrm>
          <a:off x="4280169" y="463752"/>
          <a:ext cx="7803205" cy="914400"/>
        </p:xfrm>
        <a:graphic>
          <a:graphicData uri="http://schemas.openxmlformats.org/drawingml/2006/table">
            <a:tbl>
              <a:tblPr firstRow="1" bandRow="1">
                <a:tableStyleId>{2D5ABB26-0587-4C30-8999-92F81FD0307C}</a:tableStyleId>
              </a:tblPr>
              <a:tblGrid>
                <a:gridCol w="7803205">
                  <a:extLst>
                    <a:ext uri="{9D8B030D-6E8A-4147-A177-3AD203B41FA5}">
                      <a16:colId xmlns:a16="http://schemas.microsoft.com/office/drawing/2014/main" val="810178648"/>
                    </a:ext>
                  </a:extLst>
                </a:gridCol>
              </a:tblGrid>
              <a:tr h="859209">
                <a:tc>
                  <a:txBody>
                    <a:bodyPr/>
                    <a:lstStyle/>
                    <a:p>
                      <a:r>
                        <a:rPr lang="en-US" dirty="0"/>
                        <a:t>Add $t0,$t1,$t2</a:t>
                      </a:r>
                    </a:p>
                    <a:p>
                      <a:r>
                        <a:rPr lang="en-US" dirty="0"/>
                        <a:t>Sub $t3, $t0, $t1</a:t>
                      </a:r>
                    </a:p>
                    <a:p>
                      <a:r>
                        <a:rPr lang="en-US" dirty="0"/>
                        <a:t>Or $t4, $t0, $t2</a:t>
                      </a:r>
                    </a:p>
                  </a:txBody>
                  <a:tcPr/>
                </a:tc>
                <a:extLst>
                  <a:ext uri="{0D108BD9-81ED-4DB2-BD59-A6C34878D82A}">
                    <a16:rowId xmlns:a16="http://schemas.microsoft.com/office/drawing/2014/main" val="3369124084"/>
                  </a:ext>
                </a:extLst>
              </a:tr>
            </a:tbl>
          </a:graphicData>
        </a:graphic>
      </p:graphicFrame>
      <p:graphicFrame>
        <p:nvGraphicFramePr>
          <p:cNvPr id="6" name="Table 6">
            <a:extLst>
              <a:ext uri="{FF2B5EF4-FFF2-40B4-BE49-F238E27FC236}">
                <a16:creationId xmlns:a16="http://schemas.microsoft.com/office/drawing/2014/main" id="{B66C64EC-3ACA-4C42-A262-9B7285313788}"/>
              </a:ext>
            </a:extLst>
          </p:cNvPr>
          <p:cNvGraphicFramePr>
            <a:graphicFrameLocks noGrp="1"/>
          </p:cNvGraphicFramePr>
          <p:nvPr>
            <p:extLst>
              <p:ext uri="{D42A27DB-BD31-4B8C-83A1-F6EECF244321}">
                <p14:modId xmlns:p14="http://schemas.microsoft.com/office/powerpoint/2010/main" val="3236848404"/>
              </p:ext>
            </p:extLst>
          </p:nvPr>
        </p:nvGraphicFramePr>
        <p:xfrm>
          <a:off x="991139" y="1789315"/>
          <a:ext cx="10818239" cy="4134830"/>
        </p:xfrm>
        <a:graphic>
          <a:graphicData uri="http://schemas.openxmlformats.org/drawingml/2006/table">
            <a:tbl>
              <a:tblPr firstRow="1" bandRow="1">
                <a:tableStyleId>{2D5ABB26-0587-4C30-8999-92F81FD0307C}</a:tableStyleId>
              </a:tblPr>
              <a:tblGrid>
                <a:gridCol w="10818239">
                  <a:extLst>
                    <a:ext uri="{9D8B030D-6E8A-4147-A177-3AD203B41FA5}">
                      <a16:colId xmlns:a16="http://schemas.microsoft.com/office/drawing/2014/main" val="1873270553"/>
                    </a:ext>
                  </a:extLst>
                </a:gridCol>
              </a:tblGrid>
              <a:tr h="4134830">
                <a:tc>
                  <a:txBody>
                    <a:bodyPr/>
                    <a:lstStyle/>
                    <a:p>
                      <a:pPr marL="285750" indent="-285750">
                        <a:buFont typeface="Arial" panose="020B0604020202020204" pitchFamily="34" charset="0"/>
                        <a:buChar char="•"/>
                      </a:pPr>
                      <a:r>
                        <a:rPr lang="en-US" dirty="0"/>
                        <a:t>One instruction depend on another instruction</a:t>
                      </a:r>
                    </a:p>
                    <a:p>
                      <a:pPr marL="285750" indent="-285750">
                        <a:buFont typeface="Arial" panose="020B0604020202020204" pitchFamily="34" charset="0"/>
                        <a:buChar char="•"/>
                      </a:pPr>
                      <a:r>
                        <a:rPr lang="en-US" dirty="0"/>
                        <a:t>In this code segment second and third instruction depend upon $t0</a:t>
                      </a:r>
                    </a:p>
                    <a:p>
                      <a:pPr marL="285750" indent="-285750">
                        <a:buFont typeface="Arial" panose="020B0604020202020204" pitchFamily="34" charset="0"/>
                        <a:buChar char="•"/>
                      </a:pPr>
                      <a:r>
                        <a:rPr lang="en-US" dirty="0"/>
                        <a:t>Dependencies may cause data hazard</a:t>
                      </a:r>
                    </a:p>
                    <a:p>
                      <a:pPr marL="285750" indent="-285750">
                        <a:buFont typeface="Arial" panose="020B0604020202020204" pitchFamily="34" charset="0"/>
                        <a:buChar char="•"/>
                      </a:pPr>
                      <a:r>
                        <a:rPr lang="en-US" dirty="0"/>
                        <a:t>Dependent instructions are farther apart this problem may not exist</a:t>
                      </a:r>
                    </a:p>
                    <a:p>
                      <a:pPr marL="285750" indent="-285750">
                        <a:buFont typeface="Arial" panose="020B0604020202020204" pitchFamily="34" charset="0"/>
                        <a:buChar char="•"/>
                      </a:pPr>
                      <a:r>
                        <a:rPr lang="en-US" dirty="0"/>
                        <a:t>We can add a </a:t>
                      </a:r>
                      <a:r>
                        <a:rPr lang="en-US" dirty="0" err="1"/>
                        <a:t>nop</a:t>
                      </a:r>
                      <a:r>
                        <a:rPr lang="en-US" dirty="0"/>
                        <a:t> instruction between dependent instructions to give ample time</a:t>
                      </a:r>
                    </a:p>
                    <a:p>
                      <a:r>
                        <a:rPr lang="en-US" dirty="0"/>
                        <a:t>Add $t0,$t1,$t2</a:t>
                      </a:r>
                    </a:p>
                    <a:p>
                      <a:r>
                        <a:rPr lang="en-US" dirty="0" err="1"/>
                        <a:t>nop</a:t>
                      </a:r>
                      <a:r>
                        <a:rPr lang="en-US" dirty="0"/>
                        <a:t> (known as bubble, or stall)</a:t>
                      </a:r>
                    </a:p>
                    <a:p>
                      <a:r>
                        <a:rPr lang="en-US" dirty="0" err="1"/>
                        <a:t>nop</a:t>
                      </a:r>
                      <a:endParaRPr lang="en-US" dirty="0"/>
                    </a:p>
                    <a:p>
                      <a:r>
                        <a:rPr lang="en-US" dirty="0"/>
                        <a:t>Sub $t3, $t0, $t1</a:t>
                      </a:r>
                    </a:p>
                    <a:p>
                      <a:r>
                        <a:rPr lang="en-US" dirty="0"/>
                        <a:t>Or $t4, $t0, $t2</a:t>
                      </a:r>
                    </a:p>
                    <a:p>
                      <a:pPr marL="285750" indent="-285750">
                        <a:buFont typeface="Arial" panose="020B0604020202020204" pitchFamily="34" charset="0"/>
                        <a:buChar char="•"/>
                      </a:pPr>
                      <a:r>
                        <a:rPr lang="en-US" dirty="0"/>
                        <a:t>A non-dependent instruction that would not make any difference can be added instead of </a:t>
                      </a:r>
                      <a:r>
                        <a:rPr lang="en-US" dirty="0" err="1"/>
                        <a:t>nop</a:t>
                      </a:r>
                      <a:endParaRPr lang="en-US" dirty="0"/>
                    </a:p>
                    <a:p>
                      <a:pPr marL="285750" indent="-285750">
                        <a:buFont typeface="Arial" panose="020B0604020202020204" pitchFamily="34" charset="0"/>
                        <a:buChar char="•"/>
                      </a:pPr>
                      <a:endParaRPr lang="en-US" dirty="0"/>
                    </a:p>
                    <a:p>
                      <a:endParaRPr lang="en-US" dirty="0"/>
                    </a:p>
                  </a:txBody>
                  <a:tcPr/>
                </a:tc>
                <a:extLst>
                  <a:ext uri="{0D108BD9-81ED-4DB2-BD59-A6C34878D82A}">
                    <a16:rowId xmlns:a16="http://schemas.microsoft.com/office/drawing/2014/main" val="2283948885"/>
                  </a:ext>
                </a:extLst>
              </a:tr>
            </a:tbl>
          </a:graphicData>
        </a:graphic>
      </p:graphicFrame>
    </p:spTree>
    <p:extLst>
      <p:ext uri="{BB962C8B-B14F-4D97-AF65-F5344CB8AC3E}">
        <p14:creationId xmlns:p14="http://schemas.microsoft.com/office/powerpoint/2010/main" val="7433253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973B1-777A-47BF-AA39-8B1573A1F61F}"/>
              </a:ext>
            </a:extLst>
          </p:cNvPr>
          <p:cNvSpPr>
            <a:spLocks noGrp="1"/>
          </p:cNvSpPr>
          <p:nvPr>
            <p:ph type="title"/>
          </p:nvPr>
        </p:nvSpPr>
        <p:spPr/>
        <p:txBody>
          <a:bodyPr/>
          <a:lstStyle/>
          <a:p>
            <a:r>
              <a:rPr lang="en-US" dirty="0"/>
              <a:t>Another example of dependency</a:t>
            </a:r>
          </a:p>
        </p:txBody>
      </p:sp>
      <p:sp>
        <p:nvSpPr>
          <p:cNvPr id="3" name="Content Placeholder 2">
            <a:extLst>
              <a:ext uri="{FF2B5EF4-FFF2-40B4-BE49-F238E27FC236}">
                <a16:creationId xmlns:a16="http://schemas.microsoft.com/office/drawing/2014/main" id="{F771873D-E07B-40A1-B86B-E54FD4651716}"/>
              </a:ext>
            </a:extLst>
          </p:cNvPr>
          <p:cNvSpPr>
            <a:spLocks noGrp="1"/>
          </p:cNvSpPr>
          <p:nvPr>
            <p:ph idx="1"/>
          </p:nvPr>
        </p:nvSpPr>
        <p:spPr/>
        <p:txBody>
          <a:bodyPr/>
          <a:lstStyle/>
          <a:p>
            <a:pPr marL="514350" indent="-514350">
              <a:buFont typeface="+mj-lt"/>
              <a:buAutoNum type="arabicPeriod"/>
            </a:pPr>
            <a:r>
              <a:rPr lang="en-US" dirty="0" err="1"/>
              <a:t>Lw</a:t>
            </a:r>
            <a:r>
              <a:rPr lang="en-US" dirty="0"/>
              <a:t> $t0, 0($s0)</a:t>
            </a:r>
          </a:p>
          <a:p>
            <a:pPr marL="514350" indent="-514350">
              <a:buFont typeface="+mj-lt"/>
              <a:buAutoNum type="arabicPeriod"/>
            </a:pPr>
            <a:r>
              <a:rPr lang="en-US" dirty="0" err="1"/>
              <a:t>Lw</a:t>
            </a:r>
            <a:r>
              <a:rPr lang="en-US" dirty="0"/>
              <a:t> $t1, 0($t0)</a:t>
            </a:r>
          </a:p>
          <a:p>
            <a:pPr marL="514350" indent="-514350">
              <a:buFont typeface="+mj-lt"/>
              <a:buAutoNum type="arabicPeriod"/>
            </a:pPr>
            <a:r>
              <a:rPr lang="en-US" dirty="0" err="1"/>
              <a:t>Lw</a:t>
            </a:r>
            <a:r>
              <a:rPr lang="en-US" dirty="0"/>
              <a:t> $t2, 0($t1)</a:t>
            </a:r>
          </a:p>
          <a:p>
            <a:pPr marL="514350" indent="-514350">
              <a:buFont typeface="+mj-lt"/>
              <a:buAutoNum type="arabicPeriod"/>
            </a:pPr>
            <a:r>
              <a:rPr lang="en-US" dirty="0" err="1"/>
              <a:t>Addi</a:t>
            </a:r>
            <a:r>
              <a:rPr lang="en-US" dirty="0"/>
              <a:t> $t2,$t2,5</a:t>
            </a:r>
          </a:p>
          <a:p>
            <a:pPr marL="514350" indent="-514350">
              <a:buFont typeface="+mj-lt"/>
              <a:buAutoNum type="arabicPeriod"/>
            </a:pPr>
            <a:r>
              <a:rPr lang="en-US" dirty="0" err="1"/>
              <a:t>Sw</a:t>
            </a:r>
            <a:r>
              <a:rPr lang="en-US" dirty="0"/>
              <a:t> $t2, 0($t1)</a:t>
            </a:r>
          </a:p>
          <a:p>
            <a:pPr marL="514350" indent="-514350">
              <a:buFont typeface="+mj-lt"/>
              <a:buAutoNum type="arabicPeriod"/>
            </a:pPr>
            <a:r>
              <a:rPr lang="en-US" dirty="0" err="1"/>
              <a:t>Addi</a:t>
            </a:r>
            <a:r>
              <a:rPr lang="en-US" dirty="0"/>
              <a:t> $s0,$s0,4</a:t>
            </a:r>
          </a:p>
          <a:p>
            <a:pPr marL="514350" indent="-514350">
              <a:buFont typeface="+mj-lt"/>
              <a:buAutoNum type="arabicPeriod"/>
            </a:pPr>
            <a:r>
              <a:rPr lang="en-US" dirty="0"/>
              <a:t>Add $t6,$t4,$t5</a:t>
            </a:r>
          </a:p>
          <a:p>
            <a:endParaRPr lang="en-US" dirty="0"/>
          </a:p>
          <a:p>
            <a:endParaRPr lang="en-US" dirty="0"/>
          </a:p>
        </p:txBody>
      </p:sp>
      <p:graphicFrame>
        <p:nvGraphicFramePr>
          <p:cNvPr id="4" name="Table 4">
            <a:extLst>
              <a:ext uri="{FF2B5EF4-FFF2-40B4-BE49-F238E27FC236}">
                <a16:creationId xmlns:a16="http://schemas.microsoft.com/office/drawing/2014/main" id="{F19AAC28-6F80-45C4-9B20-F7059421936E}"/>
              </a:ext>
            </a:extLst>
          </p:cNvPr>
          <p:cNvGraphicFramePr>
            <a:graphicFrameLocks noGrp="1"/>
          </p:cNvGraphicFramePr>
          <p:nvPr>
            <p:extLst>
              <p:ext uri="{D42A27DB-BD31-4B8C-83A1-F6EECF244321}">
                <p14:modId xmlns:p14="http://schemas.microsoft.com/office/powerpoint/2010/main" val="742873315"/>
              </p:ext>
            </p:extLst>
          </p:nvPr>
        </p:nvGraphicFramePr>
        <p:xfrm>
          <a:off x="4066162" y="1825625"/>
          <a:ext cx="7523804" cy="4545992"/>
        </p:xfrm>
        <a:graphic>
          <a:graphicData uri="http://schemas.openxmlformats.org/drawingml/2006/table">
            <a:tbl>
              <a:tblPr firstRow="1" bandRow="1">
                <a:tableStyleId>{2D5ABB26-0587-4C30-8999-92F81FD0307C}</a:tableStyleId>
              </a:tblPr>
              <a:tblGrid>
                <a:gridCol w="7523804">
                  <a:extLst>
                    <a:ext uri="{9D8B030D-6E8A-4147-A177-3AD203B41FA5}">
                      <a16:colId xmlns:a16="http://schemas.microsoft.com/office/drawing/2014/main" val="3266297965"/>
                    </a:ext>
                  </a:extLst>
                </a:gridCol>
              </a:tblGrid>
              <a:tr h="4545992">
                <a:tc>
                  <a:txBody>
                    <a:bodyPr/>
                    <a:lstStyle/>
                    <a:p>
                      <a:pPr marL="285750" indent="-285750">
                        <a:buFont typeface="Arial" panose="020B0604020202020204" pitchFamily="34" charset="0"/>
                        <a:buChar char="•"/>
                      </a:pPr>
                      <a:r>
                        <a:rPr lang="en-US" dirty="0"/>
                        <a:t>There is dependency between instruction 1 and 2 with t0</a:t>
                      </a:r>
                    </a:p>
                    <a:p>
                      <a:pPr marL="285750" indent="-285750">
                        <a:buFont typeface="Arial" panose="020B0604020202020204" pitchFamily="34" charset="0"/>
                        <a:buChar char="•"/>
                      </a:pPr>
                      <a:r>
                        <a:rPr lang="en-US" dirty="0"/>
                        <a:t>There is a dependency between instruction 2 and 3 with t1</a:t>
                      </a:r>
                    </a:p>
                    <a:p>
                      <a:pPr marL="285750" indent="-285750">
                        <a:buFont typeface="Arial" panose="020B0604020202020204" pitchFamily="34" charset="0"/>
                        <a:buChar char="•"/>
                      </a:pPr>
                      <a:r>
                        <a:rPr lang="en-US" dirty="0"/>
                        <a:t>Between 3 and 4 between t2 and t1</a:t>
                      </a:r>
                    </a:p>
                    <a:p>
                      <a:pPr marL="285750" indent="-285750">
                        <a:buFont typeface="Arial" panose="020B0604020202020204" pitchFamily="34" charset="0"/>
                        <a:buChar char="•"/>
                      </a:pPr>
                      <a:r>
                        <a:rPr lang="en-US" dirty="0"/>
                        <a:t>Between 4 and 5 with t2, and perhaps between 5 and 3 with t1</a:t>
                      </a:r>
                    </a:p>
                    <a:p>
                      <a:pPr marL="285750" indent="-285750">
                        <a:buFont typeface="Arial" panose="020B0604020202020204" pitchFamily="34" charset="0"/>
                        <a:buChar char="•"/>
                      </a:pPr>
                      <a:r>
                        <a:rPr lang="en-US" dirty="0"/>
                        <a:t>We can place </a:t>
                      </a:r>
                      <a:r>
                        <a:rPr lang="en-US" dirty="0" err="1"/>
                        <a:t>nop</a:t>
                      </a:r>
                      <a:r>
                        <a:rPr lang="en-US" dirty="0"/>
                        <a:t> between all these instructions (as many as 8 </a:t>
                      </a:r>
                      <a:r>
                        <a:rPr lang="en-US" dirty="0" err="1"/>
                        <a:t>nop</a:t>
                      </a:r>
                      <a:r>
                        <a:rPr lang="en-US" dirty="0"/>
                        <a:t>)</a:t>
                      </a:r>
                    </a:p>
                    <a:p>
                      <a:pPr marL="285750" indent="-285750">
                        <a:buFont typeface="Arial" panose="020B0604020202020204" pitchFamily="34" charset="0"/>
                        <a:buChar char="•"/>
                      </a:pPr>
                      <a:r>
                        <a:rPr lang="en-US" dirty="0"/>
                        <a:t>Alternatively we can move a non-depended instruction (7) instead of </a:t>
                      </a:r>
                      <a:r>
                        <a:rPr lang="en-US" dirty="0" err="1"/>
                        <a:t>nop</a:t>
                      </a:r>
                      <a:endParaRPr lang="en-US" dirty="0"/>
                    </a:p>
                  </a:txBody>
                  <a:tcPr/>
                </a:tc>
                <a:extLst>
                  <a:ext uri="{0D108BD9-81ED-4DB2-BD59-A6C34878D82A}">
                    <a16:rowId xmlns:a16="http://schemas.microsoft.com/office/drawing/2014/main" val="1878178263"/>
                  </a:ext>
                </a:extLst>
              </a:tr>
            </a:tbl>
          </a:graphicData>
        </a:graphic>
      </p:graphicFrame>
    </p:spTree>
    <p:extLst>
      <p:ext uri="{BB962C8B-B14F-4D97-AF65-F5344CB8AC3E}">
        <p14:creationId xmlns:p14="http://schemas.microsoft.com/office/powerpoint/2010/main" val="17029341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39B3F-87FF-47BD-AF9E-1F019F5CD084}"/>
              </a:ext>
            </a:extLst>
          </p:cNvPr>
          <p:cNvSpPr>
            <a:spLocks noGrp="1"/>
          </p:cNvSpPr>
          <p:nvPr>
            <p:ph type="title"/>
          </p:nvPr>
        </p:nvSpPr>
        <p:spPr/>
        <p:txBody>
          <a:bodyPr/>
          <a:lstStyle/>
          <a:p>
            <a:r>
              <a:rPr lang="en-US" dirty="0"/>
              <a:t>Forwarding</a:t>
            </a:r>
          </a:p>
        </p:txBody>
      </p:sp>
      <p:sp>
        <p:nvSpPr>
          <p:cNvPr id="3" name="Content Placeholder 2">
            <a:extLst>
              <a:ext uri="{FF2B5EF4-FFF2-40B4-BE49-F238E27FC236}">
                <a16:creationId xmlns:a16="http://schemas.microsoft.com/office/drawing/2014/main" id="{776A9C4F-7EE3-47A7-89BA-550902E476A6}"/>
              </a:ext>
            </a:extLst>
          </p:cNvPr>
          <p:cNvSpPr>
            <a:spLocks noGrp="1"/>
          </p:cNvSpPr>
          <p:nvPr>
            <p:ph idx="1"/>
          </p:nvPr>
        </p:nvSpPr>
        <p:spPr/>
        <p:txBody>
          <a:bodyPr/>
          <a:lstStyle/>
          <a:p>
            <a:r>
              <a:rPr lang="en-US" dirty="0"/>
              <a:t>Can eliminate dependency and thus data hazard</a:t>
            </a:r>
          </a:p>
          <a:p>
            <a:r>
              <a:rPr lang="en-US" dirty="0"/>
              <a:t>Forward the data to another instruction (directly out of ALU, before reaching the WB stage) that needs it.</a:t>
            </a:r>
          </a:p>
          <a:p>
            <a:endParaRPr lang="en-US" dirty="0"/>
          </a:p>
        </p:txBody>
      </p:sp>
      <p:pic>
        <p:nvPicPr>
          <p:cNvPr id="4" name="Picture 3">
            <a:extLst>
              <a:ext uri="{FF2B5EF4-FFF2-40B4-BE49-F238E27FC236}">
                <a16:creationId xmlns:a16="http://schemas.microsoft.com/office/drawing/2014/main" id="{89678E14-F084-4583-9AD9-D3DB65DC1125}"/>
              </a:ext>
            </a:extLst>
          </p:cNvPr>
          <p:cNvPicPr>
            <a:picLocks noChangeAspect="1"/>
          </p:cNvPicPr>
          <p:nvPr/>
        </p:nvPicPr>
        <p:blipFill>
          <a:blip r:embed="rId2"/>
          <a:stretch>
            <a:fillRect/>
          </a:stretch>
        </p:blipFill>
        <p:spPr>
          <a:xfrm>
            <a:off x="838200" y="3429000"/>
            <a:ext cx="5574632" cy="2673879"/>
          </a:xfrm>
          <a:prstGeom prst="rect">
            <a:avLst/>
          </a:prstGeom>
        </p:spPr>
      </p:pic>
    </p:spTree>
    <p:extLst>
      <p:ext uri="{BB962C8B-B14F-4D97-AF65-F5344CB8AC3E}">
        <p14:creationId xmlns:p14="http://schemas.microsoft.com/office/powerpoint/2010/main" val="2669623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C88FC-58CE-4B83-8DB0-3C5CFBE4878C}"/>
              </a:ext>
            </a:extLst>
          </p:cNvPr>
          <p:cNvSpPr>
            <a:spLocks noGrp="1"/>
          </p:cNvSpPr>
          <p:nvPr>
            <p:ph type="title"/>
          </p:nvPr>
        </p:nvSpPr>
        <p:spPr/>
        <p:txBody>
          <a:bodyPr/>
          <a:lstStyle/>
          <a:p>
            <a:r>
              <a:rPr lang="en-US" dirty="0"/>
              <a:t>Credit</a:t>
            </a:r>
          </a:p>
        </p:txBody>
      </p:sp>
      <p:sp>
        <p:nvSpPr>
          <p:cNvPr id="3" name="Content Placeholder 2">
            <a:extLst>
              <a:ext uri="{FF2B5EF4-FFF2-40B4-BE49-F238E27FC236}">
                <a16:creationId xmlns:a16="http://schemas.microsoft.com/office/drawing/2014/main" id="{493E4F23-6034-4EA2-9D0D-0086145BBDE9}"/>
              </a:ext>
            </a:extLst>
          </p:cNvPr>
          <p:cNvSpPr>
            <a:spLocks noGrp="1"/>
          </p:cNvSpPr>
          <p:nvPr>
            <p:ph idx="1"/>
          </p:nvPr>
        </p:nvSpPr>
        <p:spPr/>
        <p:txBody>
          <a:bodyPr/>
          <a:lstStyle/>
          <a:p>
            <a:r>
              <a:rPr lang="en-US" dirty="0"/>
              <a:t>Most slides are from Hennessy and Patterson</a:t>
            </a:r>
          </a:p>
          <a:p>
            <a:r>
              <a:rPr lang="en-US" dirty="0"/>
              <a:t>Some material is credited to Dr. Padraic Edington of University of Connecticut</a:t>
            </a:r>
          </a:p>
        </p:txBody>
      </p:sp>
    </p:spTree>
    <p:extLst>
      <p:ext uri="{BB962C8B-B14F-4D97-AF65-F5344CB8AC3E}">
        <p14:creationId xmlns:p14="http://schemas.microsoft.com/office/powerpoint/2010/main" val="23565598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D5521-F385-4F79-8B43-AC0D08F3D7D9}"/>
              </a:ext>
            </a:extLst>
          </p:cNvPr>
          <p:cNvSpPr>
            <a:spLocks noGrp="1"/>
          </p:cNvSpPr>
          <p:nvPr>
            <p:ph type="title"/>
          </p:nvPr>
        </p:nvSpPr>
        <p:spPr/>
        <p:txBody>
          <a:bodyPr/>
          <a:lstStyle/>
          <a:p>
            <a:r>
              <a:rPr lang="en-US" dirty="0"/>
              <a:t>Branch in a pipeline</a:t>
            </a:r>
          </a:p>
        </p:txBody>
      </p:sp>
      <p:sp>
        <p:nvSpPr>
          <p:cNvPr id="3" name="Content Placeholder 2">
            <a:extLst>
              <a:ext uri="{FF2B5EF4-FFF2-40B4-BE49-F238E27FC236}">
                <a16:creationId xmlns:a16="http://schemas.microsoft.com/office/drawing/2014/main" id="{B8F7FF78-867B-4D75-8356-CF398885E65D}"/>
              </a:ext>
            </a:extLst>
          </p:cNvPr>
          <p:cNvSpPr>
            <a:spLocks noGrp="1"/>
          </p:cNvSpPr>
          <p:nvPr>
            <p:ph idx="1"/>
          </p:nvPr>
        </p:nvSpPr>
        <p:spPr/>
        <p:txBody>
          <a:bodyPr/>
          <a:lstStyle/>
          <a:p>
            <a:r>
              <a:rPr lang="en-US" dirty="0"/>
              <a:t>BEQ R1,R2,Label.  Compare R1 and R2 if equal branch to label (change PC to branch location), else execute next instruction (just increment PC by 4 bytes as usual)</a:t>
            </a:r>
          </a:p>
          <a:p>
            <a:r>
              <a:rPr lang="en-US" dirty="0"/>
              <a:t>As next instructions are already fetched in the pipeline they will have to be either replaced in case of a branch or used in case the branch did not take place.</a:t>
            </a:r>
          </a:p>
          <a:p>
            <a:endParaRPr lang="en-US" dirty="0"/>
          </a:p>
        </p:txBody>
      </p:sp>
    </p:spTree>
    <p:extLst>
      <p:ext uri="{BB962C8B-B14F-4D97-AF65-F5344CB8AC3E}">
        <p14:creationId xmlns:p14="http://schemas.microsoft.com/office/powerpoint/2010/main" val="14645574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19E26-6A48-4A66-9FE3-4184DFEA052D}"/>
              </a:ext>
            </a:extLst>
          </p:cNvPr>
          <p:cNvSpPr>
            <a:spLocks noGrp="1"/>
          </p:cNvSpPr>
          <p:nvPr>
            <p:ph type="title"/>
          </p:nvPr>
        </p:nvSpPr>
        <p:spPr/>
        <p:txBody>
          <a:bodyPr/>
          <a:lstStyle/>
          <a:p>
            <a:r>
              <a:rPr lang="en-US" dirty="0"/>
              <a:t>Control Hazards</a:t>
            </a:r>
          </a:p>
        </p:txBody>
      </p:sp>
      <p:sp>
        <p:nvSpPr>
          <p:cNvPr id="3" name="Content Placeholder 2">
            <a:extLst>
              <a:ext uri="{FF2B5EF4-FFF2-40B4-BE49-F238E27FC236}">
                <a16:creationId xmlns:a16="http://schemas.microsoft.com/office/drawing/2014/main" id="{007773B8-8453-4703-9ABB-1423D6A3F3C1}"/>
              </a:ext>
            </a:extLst>
          </p:cNvPr>
          <p:cNvSpPr>
            <a:spLocks noGrp="1"/>
          </p:cNvSpPr>
          <p:nvPr>
            <p:ph idx="1"/>
          </p:nvPr>
        </p:nvSpPr>
        <p:spPr/>
        <p:txBody>
          <a:bodyPr/>
          <a:lstStyle/>
          <a:p>
            <a:r>
              <a:rPr lang="en-US" dirty="0"/>
              <a:t>Branches (changing PC value) are determined only two cycles (or more) after the branch instruction fetch.</a:t>
            </a:r>
          </a:p>
          <a:p>
            <a:r>
              <a:rPr lang="en-US" dirty="0"/>
              <a:t>A conditional statement needs to be evaluated, new memory location needs to be calculated then update the PC</a:t>
            </a:r>
          </a:p>
          <a:p>
            <a:r>
              <a:rPr lang="en-US" dirty="0"/>
              <a:t>Solutions: add </a:t>
            </a:r>
            <a:r>
              <a:rPr lang="en-US" dirty="0" err="1"/>
              <a:t>nop</a:t>
            </a:r>
            <a:r>
              <a:rPr lang="en-US" dirty="0"/>
              <a:t>, </a:t>
            </a:r>
            <a:r>
              <a:rPr lang="en-US" dirty="0" err="1"/>
              <a:t>nop</a:t>
            </a:r>
            <a:r>
              <a:rPr lang="en-US" dirty="0"/>
              <a:t>, </a:t>
            </a:r>
            <a:r>
              <a:rPr lang="en-US" dirty="0" err="1"/>
              <a:t>nop</a:t>
            </a:r>
            <a:r>
              <a:rPr lang="en-US" dirty="0"/>
              <a:t> after every </a:t>
            </a:r>
            <a:r>
              <a:rPr lang="en-US" dirty="0" err="1"/>
              <a:t>brach</a:t>
            </a:r>
            <a:endParaRPr lang="en-US" dirty="0"/>
          </a:p>
          <a:p>
            <a:r>
              <a:rPr lang="en-US" dirty="0"/>
              <a:t>Other solutions involve move the branch hardware to stage 2 and add one </a:t>
            </a:r>
            <a:r>
              <a:rPr lang="en-US" dirty="0" err="1"/>
              <a:t>nop</a:t>
            </a:r>
            <a:r>
              <a:rPr lang="en-US" dirty="0"/>
              <a:t>.</a:t>
            </a:r>
          </a:p>
          <a:p>
            <a:endParaRPr lang="en-US" dirty="0"/>
          </a:p>
        </p:txBody>
      </p:sp>
    </p:spTree>
    <p:extLst>
      <p:ext uri="{BB962C8B-B14F-4D97-AF65-F5344CB8AC3E}">
        <p14:creationId xmlns:p14="http://schemas.microsoft.com/office/powerpoint/2010/main" val="32978280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A79D3-4B91-4C2C-A604-C9EA0DCEF3E4}"/>
              </a:ext>
            </a:extLst>
          </p:cNvPr>
          <p:cNvSpPr>
            <a:spLocks noGrp="1"/>
          </p:cNvSpPr>
          <p:nvPr>
            <p:ph type="title"/>
          </p:nvPr>
        </p:nvSpPr>
        <p:spPr/>
        <p:txBody>
          <a:bodyPr/>
          <a:lstStyle/>
          <a:p>
            <a:r>
              <a:rPr lang="en-US" dirty="0"/>
              <a:t>Branch Prediction</a:t>
            </a:r>
          </a:p>
        </p:txBody>
      </p:sp>
      <p:sp>
        <p:nvSpPr>
          <p:cNvPr id="3" name="Content Placeholder 2">
            <a:extLst>
              <a:ext uri="{FF2B5EF4-FFF2-40B4-BE49-F238E27FC236}">
                <a16:creationId xmlns:a16="http://schemas.microsoft.com/office/drawing/2014/main" id="{42CDD1B7-5061-4451-872C-773880DC0395}"/>
              </a:ext>
            </a:extLst>
          </p:cNvPr>
          <p:cNvSpPr>
            <a:spLocks noGrp="1"/>
          </p:cNvSpPr>
          <p:nvPr>
            <p:ph idx="1"/>
          </p:nvPr>
        </p:nvSpPr>
        <p:spPr/>
        <p:txBody>
          <a:bodyPr/>
          <a:lstStyle/>
          <a:p>
            <a:r>
              <a:rPr lang="en-US" dirty="0"/>
              <a:t>Branch prediction is one of the solutions to Control Hazard</a:t>
            </a:r>
          </a:p>
          <a:p>
            <a:r>
              <a:rPr lang="en-US" dirty="0"/>
              <a:t>Static Predication or dynamic prediction.</a:t>
            </a:r>
          </a:p>
          <a:p>
            <a:r>
              <a:rPr lang="en-US" dirty="0"/>
              <a:t>Static Prediction	</a:t>
            </a:r>
          </a:p>
          <a:p>
            <a:pPr lvl="1"/>
            <a:r>
              <a:rPr lang="en-US" dirty="0"/>
              <a:t>Predict that branches are always taken</a:t>
            </a:r>
          </a:p>
          <a:p>
            <a:pPr lvl="1"/>
            <a:endParaRPr lang="en-US" dirty="0"/>
          </a:p>
        </p:txBody>
      </p:sp>
    </p:spTree>
    <p:extLst>
      <p:ext uri="{BB962C8B-B14F-4D97-AF65-F5344CB8AC3E}">
        <p14:creationId xmlns:p14="http://schemas.microsoft.com/office/powerpoint/2010/main" val="3581737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C98E6-0AF7-4F4B-967E-8F3A974B162E}"/>
              </a:ext>
            </a:extLst>
          </p:cNvPr>
          <p:cNvSpPr>
            <a:spLocks noGrp="1"/>
          </p:cNvSpPr>
          <p:nvPr>
            <p:ph type="title"/>
          </p:nvPr>
        </p:nvSpPr>
        <p:spPr/>
        <p:txBody>
          <a:bodyPr/>
          <a:lstStyle/>
          <a:p>
            <a:r>
              <a:rPr lang="en-US" dirty="0"/>
              <a:t>In an</a:t>
            </a:r>
            <a:r>
              <a:rPr lang="en-US" baseline="0" dirty="0"/>
              <a:t> unpipelined </a:t>
            </a:r>
            <a:r>
              <a:rPr lang="en-US" dirty="0"/>
              <a:t>CPU</a:t>
            </a:r>
          </a:p>
        </p:txBody>
      </p:sp>
      <p:graphicFrame>
        <p:nvGraphicFramePr>
          <p:cNvPr id="5" name="Table 5">
            <a:extLst>
              <a:ext uri="{FF2B5EF4-FFF2-40B4-BE49-F238E27FC236}">
                <a16:creationId xmlns:a16="http://schemas.microsoft.com/office/drawing/2014/main" id="{B5E93D18-2ED8-4186-9F7E-DDCDEDFCEFA2}"/>
              </a:ext>
            </a:extLst>
          </p:cNvPr>
          <p:cNvGraphicFramePr>
            <a:graphicFrameLocks noGrp="1"/>
          </p:cNvGraphicFramePr>
          <p:nvPr>
            <p:extLst>
              <p:ext uri="{D42A27DB-BD31-4B8C-83A1-F6EECF244321}">
                <p14:modId xmlns:p14="http://schemas.microsoft.com/office/powerpoint/2010/main" val="521730871"/>
              </p:ext>
            </p:extLst>
          </p:nvPr>
        </p:nvGraphicFramePr>
        <p:xfrm>
          <a:off x="7885214" y="1690687"/>
          <a:ext cx="3782951" cy="3190469"/>
        </p:xfrm>
        <a:graphic>
          <a:graphicData uri="http://schemas.openxmlformats.org/drawingml/2006/table">
            <a:tbl>
              <a:tblPr firstRow="1" bandRow="1">
                <a:tableStyleId>{2D5ABB26-0587-4C30-8999-92F81FD0307C}</a:tableStyleId>
              </a:tblPr>
              <a:tblGrid>
                <a:gridCol w="3782951">
                  <a:extLst>
                    <a:ext uri="{9D8B030D-6E8A-4147-A177-3AD203B41FA5}">
                      <a16:colId xmlns:a16="http://schemas.microsoft.com/office/drawing/2014/main" val="1346646699"/>
                    </a:ext>
                  </a:extLst>
                </a:gridCol>
              </a:tblGrid>
              <a:tr h="3190469">
                <a:tc>
                  <a:txBody>
                    <a:bodyPr/>
                    <a:lstStyle/>
                    <a:p>
                      <a:r>
                        <a:rPr lang="en-US" dirty="0"/>
                        <a:t>1Program counter gives the instruction address</a:t>
                      </a:r>
                      <a:r>
                        <a:rPr lang="en-US" baseline="0" dirty="0"/>
                        <a:t> to execute.</a:t>
                      </a:r>
                    </a:p>
                    <a:p>
                      <a:r>
                        <a:rPr lang="en-US" baseline="0" dirty="0"/>
                        <a:t>2Fetch it from the </a:t>
                      </a:r>
                      <a:r>
                        <a:rPr lang="en-US" baseline="0" dirty="0" err="1"/>
                        <a:t>InstructionMemory</a:t>
                      </a:r>
                      <a:endParaRPr lang="en-US" baseline="0" dirty="0"/>
                    </a:p>
                    <a:p>
                      <a:r>
                        <a:rPr lang="en-US" baseline="0" dirty="0"/>
                        <a:t>3Decode the Instruction. </a:t>
                      </a:r>
                    </a:p>
                    <a:p>
                      <a:r>
                        <a:rPr lang="en-US" baseline="0" dirty="0"/>
                        <a:t>4Based on the instruction ALU will perform execution if the values are in the registers. 5If not, the ALU will have calculated data memory address, fetch the data and load into registers.</a:t>
                      </a:r>
                    </a:p>
                    <a:p>
                      <a:r>
                        <a:rPr lang="en-US" baseline="0" dirty="0"/>
                        <a:t>6Result is written back to a register.</a:t>
                      </a:r>
                      <a:endParaRPr lang="en-US" dirty="0"/>
                    </a:p>
                  </a:txBody>
                  <a:tcPr/>
                </a:tc>
                <a:extLst>
                  <a:ext uri="{0D108BD9-81ED-4DB2-BD59-A6C34878D82A}">
                    <a16:rowId xmlns:a16="http://schemas.microsoft.com/office/drawing/2014/main" val="3583312702"/>
                  </a:ext>
                </a:extLst>
              </a:tr>
            </a:tbl>
          </a:graphicData>
        </a:graphic>
      </p:graphicFrame>
      <p:graphicFrame>
        <p:nvGraphicFramePr>
          <p:cNvPr id="7" name="Table 7">
            <a:extLst>
              <a:ext uri="{FF2B5EF4-FFF2-40B4-BE49-F238E27FC236}">
                <a16:creationId xmlns:a16="http://schemas.microsoft.com/office/drawing/2014/main" id="{D52F806F-C201-4B24-BB63-856815E4ACB1}"/>
              </a:ext>
            </a:extLst>
          </p:cNvPr>
          <p:cNvGraphicFramePr>
            <a:graphicFrameLocks noGrp="1"/>
          </p:cNvGraphicFramePr>
          <p:nvPr>
            <p:extLst>
              <p:ext uri="{D42A27DB-BD31-4B8C-83A1-F6EECF244321}">
                <p14:modId xmlns:p14="http://schemas.microsoft.com/office/powerpoint/2010/main" val="4196877100"/>
              </p:ext>
            </p:extLst>
          </p:nvPr>
        </p:nvGraphicFramePr>
        <p:xfrm>
          <a:off x="1058223" y="5444949"/>
          <a:ext cx="10609942" cy="914400"/>
        </p:xfrm>
        <a:graphic>
          <a:graphicData uri="http://schemas.openxmlformats.org/drawingml/2006/table">
            <a:tbl>
              <a:tblPr firstRow="1" bandRow="1">
                <a:tableStyleId>{F5AB1C69-6EDB-4FF4-983F-18BD219EF322}</a:tableStyleId>
              </a:tblPr>
              <a:tblGrid>
                <a:gridCol w="10609942">
                  <a:extLst>
                    <a:ext uri="{9D8B030D-6E8A-4147-A177-3AD203B41FA5}">
                      <a16:colId xmlns:a16="http://schemas.microsoft.com/office/drawing/2014/main" val="1304572049"/>
                    </a:ext>
                  </a:extLst>
                </a:gridCol>
              </a:tblGrid>
              <a:tr h="370840">
                <a:tc>
                  <a:txBody>
                    <a:bodyPr/>
                    <a:lstStyle/>
                    <a:p>
                      <a:r>
                        <a:rPr lang="en-US" dirty="0"/>
                        <a:t>When pipelining, the stages can overlap execute instructions in parallel. For this, intermediate</a:t>
                      </a:r>
                      <a:r>
                        <a:rPr lang="en-US" baseline="0" dirty="0"/>
                        <a:t> buffers need to added, IF/ID, ID/EX, EX/MEM and MEM/WB (since one stage does not hand the result to the next stage).</a:t>
                      </a:r>
                    </a:p>
                    <a:p>
                      <a:r>
                        <a:rPr lang="en-US" baseline="0" dirty="0"/>
                        <a:t>Read or Write to a register only takes ½ cycle.  </a:t>
                      </a:r>
                      <a:endParaRPr lang="en-US" dirty="0"/>
                    </a:p>
                  </a:txBody>
                  <a:tcPr/>
                </a:tc>
                <a:extLst>
                  <a:ext uri="{0D108BD9-81ED-4DB2-BD59-A6C34878D82A}">
                    <a16:rowId xmlns:a16="http://schemas.microsoft.com/office/drawing/2014/main" val="915669235"/>
                  </a:ext>
                </a:extLst>
              </a:tr>
            </a:tbl>
          </a:graphicData>
        </a:graphic>
      </p:graphicFrame>
      <p:graphicFrame>
        <p:nvGraphicFramePr>
          <p:cNvPr id="16" name="Table 16">
            <a:extLst>
              <a:ext uri="{FF2B5EF4-FFF2-40B4-BE49-F238E27FC236}">
                <a16:creationId xmlns:a16="http://schemas.microsoft.com/office/drawing/2014/main" id="{6F6D7649-E2AC-4C77-94EA-9E6F736E6638}"/>
              </a:ext>
            </a:extLst>
          </p:cNvPr>
          <p:cNvGraphicFramePr>
            <a:graphicFrameLocks noGrp="1"/>
          </p:cNvGraphicFramePr>
          <p:nvPr>
            <p:ph idx="1"/>
            <p:extLst>
              <p:ext uri="{D42A27DB-BD31-4B8C-83A1-F6EECF244321}">
                <p14:modId xmlns:p14="http://schemas.microsoft.com/office/powerpoint/2010/main" val="4118302659"/>
              </p:ext>
            </p:extLst>
          </p:nvPr>
        </p:nvGraphicFramePr>
        <p:xfrm>
          <a:off x="1079300" y="4001294"/>
          <a:ext cx="6430453" cy="944880"/>
        </p:xfrm>
        <a:graphic>
          <a:graphicData uri="http://schemas.openxmlformats.org/drawingml/2006/table">
            <a:tbl>
              <a:tblPr firstRow="1" bandRow="1">
                <a:tableStyleId>{2D5ABB26-0587-4C30-8999-92F81FD0307C}</a:tableStyleId>
              </a:tblPr>
              <a:tblGrid>
                <a:gridCol w="6430453">
                  <a:extLst>
                    <a:ext uri="{9D8B030D-6E8A-4147-A177-3AD203B41FA5}">
                      <a16:colId xmlns:a16="http://schemas.microsoft.com/office/drawing/2014/main" val="3112372294"/>
                    </a:ext>
                  </a:extLst>
                </a:gridCol>
              </a:tblGrid>
              <a:tr h="370840">
                <a:tc>
                  <a:txBody>
                    <a:bodyPr/>
                    <a:lstStyle/>
                    <a:p>
                      <a:r>
                        <a:rPr lang="en-US" sz="1400" dirty="0"/>
                        <a:t>Decode doesn’t take much time. Decode and filling the registers and writeback can be done within one clock cycle (write then read from the registers).  Each stage is given one clock cycle.  In unpipelined, each component keeps its contents until instruction is completed.</a:t>
                      </a:r>
                    </a:p>
                  </a:txBody>
                  <a:tcPr/>
                </a:tc>
                <a:extLst>
                  <a:ext uri="{0D108BD9-81ED-4DB2-BD59-A6C34878D82A}">
                    <a16:rowId xmlns:a16="http://schemas.microsoft.com/office/drawing/2014/main" val="2802229219"/>
                  </a:ext>
                </a:extLst>
              </a:tr>
            </a:tbl>
          </a:graphicData>
        </a:graphic>
      </p:graphicFrame>
      <p:pic>
        <p:nvPicPr>
          <p:cNvPr id="13" name="Picture 12">
            <a:extLst>
              <a:ext uri="{FF2B5EF4-FFF2-40B4-BE49-F238E27FC236}">
                <a16:creationId xmlns:a16="http://schemas.microsoft.com/office/drawing/2014/main" id="{D2DCE55D-C231-4E26-9583-89F3D3EFBF8D}"/>
              </a:ext>
            </a:extLst>
          </p:cNvPr>
          <p:cNvPicPr>
            <a:picLocks noChangeAspect="1"/>
          </p:cNvPicPr>
          <p:nvPr/>
        </p:nvPicPr>
        <p:blipFill>
          <a:blip r:embed="rId3"/>
          <a:stretch>
            <a:fillRect/>
          </a:stretch>
        </p:blipFill>
        <p:spPr>
          <a:xfrm>
            <a:off x="838200" y="1867694"/>
            <a:ext cx="4724400" cy="2133600"/>
          </a:xfrm>
          <a:prstGeom prst="rect">
            <a:avLst/>
          </a:prstGeom>
        </p:spPr>
      </p:pic>
    </p:spTree>
    <p:extLst>
      <p:ext uri="{BB962C8B-B14F-4D97-AF65-F5344CB8AC3E}">
        <p14:creationId xmlns:p14="http://schemas.microsoft.com/office/powerpoint/2010/main" val="2932960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AEB5D-F420-4F7B-97B8-4E292E1F2010}"/>
              </a:ext>
            </a:extLst>
          </p:cNvPr>
          <p:cNvSpPr>
            <a:spLocks noGrp="1"/>
          </p:cNvSpPr>
          <p:nvPr>
            <p:ph type="title"/>
          </p:nvPr>
        </p:nvSpPr>
        <p:spPr/>
        <p:txBody>
          <a:bodyPr/>
          <a:lstStyle/>
          <a:p>
            <a:r>
              <a:rPr lang="en-US" dirty="0"/>
              <a:t>Clock cycle</a:t>
            </a:r>
          </a:p>
        </p:txBody>
      </p:sp>
      <p:graphicFrame>
        <p:nvGraphicFramePr>
          <p:cNvPr id="3" name="Table 3">
            <a:extLst>
              <a:ext uri="{FF2B5EF4-FFF2-40B4-BE49-F238E27FC236}">
                <a16:creationId xmlns:a16="http://schemas.microsoft.com/office/drawing/2014/main" id="{7157E347-C17A-4673-936B-7A31860964DA}"/>
              </a:ext>
            </a:extLst>
          </p:cNvPr>
          <p:cNvGraphicFramePr>
            <a:graphicFrameLocks noGrp="1"/>
          </p:cNvGraphicFramePr>
          <p:nvPr>
            <p:extLst>
              <p:ext uri="{D42A27DB-BD31-4B8C-83A1-F6EECF244321}">
                <p14:modId xmlns:p14="http://schemas.microsoft.com/office/powerpoint/2010/main" val="379147130"/>
              </p:ext>
            </p:extLst>
          </p:nvPr>
        </p:nvGraphicFramePr>
        <p:xfrm>
          <a:off x="1001949" y="1244960"/>
          <a:ext cx="10933889" cy="3017520"/>
        </p:xfrm>
        <a:graphic>
          <a:graphicData uri="http://schemas.openxmlformats.org/drawingml/2006/table">
            <a:tbl>
              <a:tblPr firstRow="1" bandRow="1">
                <a:tableStyleId>{2D5ABB26-0587-4C30-8999-92F81FD0307C}</a:tableStyleId>
              </a:tblPr>
              <a:tblGrid>
                <a:gridCol w="10933889">
                  <a:extLst>
                    <a:ext uri="{9D8B030D-6E8A-4147-A177-3AD203B41FA5}">
                      <a16:colId xmlns:a16="http://schemas.microsoft.com/office/drawing/2014/main" val="3069161518"/>
                    </a:ext>
                  </a:extLst>
                </a:gridCol>
              </a:tblGrid>
              <a:tr h="2762836">
                <a:tc>
                  <a:txBody>
                    <a:bodyPr/>
                    <a:lstStyle/>
                    <a:p>
                      <a:pPr marL="342900" indent="-342900">
                        <a:buFont typeface="Arial" panose="020B0604020202020204" pitchFamily="34" charset="0"/>
                        <a:buChar char="•"/>
                      </a:pPr>
                      <a:r>
                        <a:rPr lang="en-US" sz="2400" dirty="0"/>
                        <a:t>A clock cycle should accommodate the longest stage</a:t>
                      </a:r>
                    </a:p>
                    <a:p>
                      <a:pPr marL="342900" indent="-342900">
                        <a:buFont typeface="Arial" panose="020B0604020202020204" pitchFamily="34" charset="0"/>
                        <a:buChar char="•"/>
                      </a:pPr>
                      <a:r>
                        <a:rPr lang="en-US" sz="2400" dirty="0"/>
                        <a:t>The latency of an instruction is time it takes for one stage times (x) the number of stages (5).</a:t>
                      </a:r>
                    </a:p>
                    <a:p>
                      <a:pPr marL="342900" indent="-342900">
                        <a:buFont typeface="Arial" panose="020B0604020202020204" pitchFamily="34" charset="0"/>
                        <a:buChar char="•"/>
                      </a:pPr>
                      <a:r>
                        <a:rPr lang="en-US" sz="2400" dirty="0"/>
                        <a:t>Every instruction must pass through all the stages.</a:t>
                      </a:r>
                    </a:p>
                    <a:p>
                      <a:pPr marL="342900" indent="-342900">
                        <a:buFont typeface="Arial" panose="020B0604020202020204" pitchFamily="34" charset="0"/>
                        <a:buChar char="•"/>
                      </a:pPr>
                      <a:r>
                        <a:rPr lang="en-US" sz="2400" dirty="0"/>
                        <a:t>If MEM stage takes the most time (say 250 picoseconds), and other stages less than that, the clock cycle time should be adjusted to 250 ps.  The latency then is 250x5=1250 ps.</a:t>
                      </a:r>
                    </a:p>
                    <a:p>
                      <a:pPr marL="342900" indent="-342900">
                        <a:buFont typeface="Arial" panose="020B0604020202020204" pitchFamily="34" charset="0"/>
                        <a:buChar char="•"/>
                      </a:pPr>
                      <a:endParaRPr lang="en-US" sz="2400" dirty="0"/>
                    </a:p>
                  </a:txBody>
                  <a:tcPr/>
                </a:tc>
                <a:extLst>
                  <a:ext uri="{0D108BD9-81ED-4DB2-BD59-A6C34878D82A}">
                    <a16:rowId xmlns:a16="http://schemas.microsoft.com/office/drawing/2014/main" val="1269798180"/>
                  </a:ext>
                </a:extLst>
              </a:tr>
            </a:tbl>
          </a:graphicData>
        </a:graphic>
      </p:graphicFrame>
      <p:pic>
        <p:nvPicPr>
          <p:cNvPr id="4" name="Picture 3">
            <a:extLst>
              <a:ext uri="{FF2B5EF4-FFF2-40B4-BE49-F238E27FC236}">
                <a16:creationId xmlns:a16="http://schemas.microsoft.com/office/drawing/2014/main" id="{5E3CA2F7-59CA-44F2-84AE-DD1D96FC7836}"/>
              </a:ext>
            </a:extLst>
          </p:cNvPr>
          <p:cNvPicPr>
            <a:picLocks noChangeAspect="1"/>
          </p:cNvPicPr>
          <p:nvPr/>
        </p:nvPicPr>
        <p:blipFill>
          <a:blip r:embed="rId2"/>
          <a:stretch>
            <a:fillRect/>
          </a:stretch>
        </p:blipFill>
        <p:spPr>
          <a:xfrm>
            <a:off x="516447" y="4423176"/>
            <a:ext cx="10837353" cy="2106101"/>
          </a:xfrm>
          <a:prstGeom prst="rect">
            <a:avLst/>
          </a:prstGeom>
        </p:spPr>
      </p:pic>
    </p:spTree>
    <p:extLst>
      <p:ext uri="{BB962C8B-B14F-4D97-AF65-F5344CB8AC3E}">
        <p14:creationId xmlns:p14="http://schemas.microsoft.com/office/powerpoint/2010/main" val="499088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2E06B718-7F07-440F-A848-967C98833D3B}"/>
              </a:ext>
            </a:extLst>
          </p:cNvPr>
          <p:cNvSpPr>
            <a:spLocks noGrp="1"/>
          </p:cNvSpPr>
          <p:nvPr>
            <p:ph type="ftr" sz="quarter" idx="11"/>
          </p:nvPr>
        </p:nvSpPr>
        <p:spPr/>
        <p:txBody>
          <a:bodyPr/>
          <a:lstStyle/>
          <a:p>
            <a:r>
              <a:rPr lang="en-US" altLang="en-US"/>
              <a:t>Copyright © 2011, Elsevier Inc. All rights Reserved.</a:t>
            </a:r>
          </a:p>
        </p:txBody>
      </p:sp>
      <p:pic>
        <p:nvPicPr>
          <p:cNvPr id="5124" name="Picture 4">
            <a:extLst>
              <a:ext uri="{FF2B5EF4-FFF2-40B4-BE49-F238E27FC236}">
                <a16:creationId xmlns:a16="http://schemas.microsoft.com/office/drawing/2014/main" id="{661E6F4C-13F6-492D-861C-9EB54F02C8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8887" y="680411"/>
            <a:ext cx="7391400" cy="4830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25" name="Rectangle 5">
            <a:extLst>
              <a:ext uri="{FF2B5EF4-FFF2-40B4-BE49-F238E27FC236}">
                <a16:creationId xmlns:a16="http://schemas.microsoft.com/office/drawing/2014/main" id="{87AAB6B0-8599-44DF-BC0E-CC7C80EBD6EB}"/>
              </a:ext>
            </a:extLst>
          </p:cNvPr>
          <p:cNvSpPr>
            <a:spLocks noChangeArrowheads="1"/>
          </p:cNvSpPr>
          <p:nvPr/>
        </p:nvSpPr>
        <p:spPr bwMode="auto">
          <a:xfrm>
            <a:off x="1889125" y="5603507"/>
            <a:ext cx="824547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a:r>
              <a:rPr lang="en-US" altLang="en-US" sz="1200" b="1" dirty="0">
                <a:latin typeface="Times New Roman" panose="02020603050405020304" pitchFamily="18" charset="0"/>
              </a:rPr>
              <a:t>Figure C.2 </a:t>
            </a:r>
            <a:r>
              <a:rPr lang="en-US" altLang="en-US" sz="1200" dirty="0">
                <a:latin typeface="Times New Roman" panose="02020603050405020304" pitchFamily="18" charset="0"/>
              </a:rPr>
              <a:t>This shows the overlap among the parts of the data path, with clock cycle 5 (CC 5) showing the steady-state situation. Because the register file is used as a source in the ID stage and as a destination in the WB stage, it appears twice. We show that it is read in one part of the stage and written in another by using a solid line, on the right or left, respectively, and a dashed line on the other side. The abbreviation IM is used for instruction memory, DM for data memory, and CC for clock cycle.</a:t>
            </a:r>
          </a:p>
        </p:txBody>
      </p:sp>
      <p:graphicFrame>
        <p:nvGraphicFramePr>
          <p:cNvPr id="2" name="Table 2">
            <a:extLst>
              <a:ext uri="{FF2B5EF4-FFF2-40B4-BE49-F238E27FC236}">
                <a16:creationId xmlns:a16="http://schemas.microsoft.com/office/drawing/2014/main" id="{EA75D9B6-9920-46FB-8CD7-CE780B3CB2BF}"/>
              </a:ext>
            </a:extLst>
          </p:cNvPr>
          <p:cNvGraphicFramePr>
            <a:graphicFrameLocks noGrp="1"/>
          </p:cNvGraphicFramePr>
          <p:nvPr>
            <p:extLst>
              <p:ext uri="{D42A27DB-BD31-4B8C-83A1-F6EECF244321}">
                <p14:modId xmlns:p14="http://schemas.microsoft.com/office/powerpoint/2010/main" val="2776600976"/>
              </p:ext>
            </p:extLst>
          </p:nvPr>
        </p:nvGraphicFramePr>
        <p:xfrm>
          <a:off x="2218887" y="114933"/>
          <a:ext cx="7971277" cy="370840"/>
        </p:xfrm>
        <a:graphic>
          <a:graphicData uri="http://schemas.openxmlformats.org/drawingml/2006/table">
            <a:tbl>
              <a:tblPr firstRow="1" bandRow="1">
                <a:tableStyleId>{2D5ABB26-0587-4C30-8999-92F81FD0307C}</a:tableStyleId>
              </a:tblPr>
              <a:tblGrid>
                <a:gridCol w="7971277">
                  <a:extLst>
                    <a:ext uri="{9D8B030D-6E8A-4147-A177-3AD203B41FA5}">
                      <a16:colId xmlns:a16="http://schemas.microsoft.com/office/drawing/2014/main" val="1824545854"/>
                    </a:ext>
                  </a:extLst>
                </a:gridCol>
              </a:tblGrid>
              <a:tr h="370840">
                <a:tc>
                  <a:txBody>
                    <a:bodyPr/>
                    <a:lstStyle/>
                    <a:p>
                      <a:r>
                        <a:rPr lang="en-US" altLang="en-US" sz="1800" b="1" dirty="0">
                          <a:latin typeface="Times New Roman" panose="02020603050405020304" pitchFamily="18" charset="0"/>
                        </a:rPr>
                        <a:t>The pipeline can be thought of as a series of data paths shifted in time.</a:t>
                      </a:r>
                      <a:endParaRPr lang="en-US" dirty="0"/>
                    </a:p>
                  </a:txBody>
                  <a:tcPr/>
                </a:tc>
                <a:extLst>
                  <a:ext uri="{0D108BD9-81ED-4DB2-BD59-A6C34878D82A}">
                    <a16:rowId xmlns:a16="http://schemas.microsoft.com/office/drawing/2014/main" val="2775915355"/>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AEC42-D7DE-4003-9837-879B58F8605A}"/>
              </a:ext>
            </a:extLst>
          </p:cNvPr>
          <p:cNvSpPr>
            <a:spLocks noGrp="1"/>
          </p:cNvSpPr>
          <p:nvPr>
            <p:ph type="title"/>
          </p:nvPr>
        </p:nvSpPr>
        <p:spPr/>
        <p:txBody>
          <a:bodyPr/>
          <a:lstStyle/>
          <a:p>
            <a:r>
              <a:rPr lang="en-US" dirty="0"/>
              <a:t>Buffers</a:t>
            </a:r>
            <a:r>
              <a:rPr lang="en-US" baseline="0" dirty="0"/>
              <a:t> between stages (like a bin a pipeline worker might place </a:t>
            </a:r>
            <a:r>
              <a:rPr lang="en-US" baseline="0"/>
              <a:t>the  product)</a:t>
            </a:r>
            <a:endParaRPr lang="en-US" dirty="0"/>
          </a:p>
        </p:txBody>
      </p:sp>
      <p:sp>
        <p:nvSpPr>
          <p:cNvPr id="3" name="Content Placeholder 2">
            <a:extLst>
              <a:ext uri="{FF2B5EF4-FFF2-40B4-BE49-F238E27FC236}">
                <a16:creationId xmlns:a16="http://schemas.microsoft.com/office/drawing/2014/main" id="{35DC1A6A-EB50-40F2-9050-73437670A779}"/>
              </a:ext>
            </a:extLst>
          </p:cNvPr>
          <p:cNvSpPr>
            <a:spLocks noGrp="1"/>
          </p:cNvSpPr>
          <p:nvPr>
            <p:ph idx="1"/>
          </p:nvPr>
        </p:nvSpPr>
        <p:spPr/>
        <p:txBody>
          <a:bodyPr/>
          <a:lstStyle/>
          <a:p>
            <a:r>
              <a:rPr lang="en-US" dirty="0"/>
              <a:t>It is mandatory that there exist distinct memory units (caches) for data (DM) and instructions (IM); this prevents conflicts between IF and MEM phases. Both phases access memory, that is used 5 times more than with no pipelining. The memory subsystem must be capable of handling the increased workload.</a:t>
            </a:r>
          </a:p>
          <a:p>
            <a:r>
              <a:rPr lang="en-US" dirty="0"/>
              <a:t>Buffers need to be added between stages. Shown as gray bars in the next diagram.</a:t>
            </a:r>
          </a:p>
          <a:p>
            <a:r>
              <a:rPr lang="en-US" dirty="0"/>
              <a:t>Since</a:t>
            </a:r>
            <a:r>
              <a:rPr lang="en-US" baseline="0" dirty="0"/>
              <a:t> the </a:t>
            </a:r>
            <a:r>
              <a:rPr lang="en-US" baseline="0" dirty="0" err="1"/>
              <a:t>cpu</a:t>
            </a:r>
            <a:r>
              <a:rPr lang="en-US" baseline="0" dirty="0"/>
              <a:t> is working different instructions, </a:t>
            </a:r>
            <a:r>
              <a:rPr lang="en-US" baseline="0" dirty="0" err="1"/>
              <a:t>cpu</a:t>
            </a:r>
            <a:r>
              <a:rPr lang="en-US" baseline="0" dirty="0"/>
              <a:t> can’t hand over the results directly to the next stage, it is placed in the buffer and the next stage will get it from the buffer.</a:t>
            </a:r>
            <a:endParaRPr lang="en-US" dirty="0"/>
          </a:p>
        </p:txBody>
      </p:sp>
    </p:spTree>
    <p:extLst>
      <p:ext uri="{BB962C8B-B14F-4D97-AF65-F5344CB8AC3E}">
        <p14:creationId xmlns:p14="http://schemas.microsoft.com/office/powerpoint/2010/main" val="364905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2A121D40-AB01-458D-A8E0-77AA269C7AAB}"/>
              </a:ext>
            </a:extLst>
          </p:cNvPr>
          <p:cNvSpPr>
            <a:spLocks noGrp="1"/>
          </p:cNvSpPr>
          <p:nvPr>
            <p:ph type="ftr" sz="quarter" idx="11"/>
          </p:nvPr>
        </p:nvSpPr>
        <p:spPr/>
        <p:txBody>
          <a:bodyPr/>
          <a:lstStyle/>
          <a:p>
            <a:r>
              <a:rPr lang="en-US" altLang="en-US"/>
              <a:t>Copyright © 2011, Elsevier Inc. All rights Reserved.</a:t>
            </a:r>
          </a:p>
        </p:txBody>
      </p:sp>
      <p:pic>
        <p:nvPicPr>
          <p:cNvPr id="6148" name="Picture 4">
            <a:extLst>
              <a:ext uri="{FF2B5EF4-FFF2-40B4-BE49-F238E27FC236}">
                <a16:creationId xmlns:a16="http://schemas.microsoft.com/office/drawing/2014/main" id="{5105D355-8E4C-4891-86D4-B8C25593D4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304800"/>
            <a:ext cx="71628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49" name="Rectangle 5">
            <a:extLst>
              <a:ext uri="{FF2B5EF4-FFF2-40B4-BE49-F238E27FC236}">
                <a16:creationId xmlns:a16="http://schemas.microsoft.com/office/drawing/2014/main" id="{68E2A91E-2A35-4436-BF00-A1BCEAFA6377}"/>
              </a:ext>
            </a:extLst>
          </p:cNvPr>
          <p:cNvSpPr>
            <a:spLocks noChangeArrowheads="1"/>
          </p:cNvSpPr>
          <p:nvPr/>
        </p:nvSpPr>
        <p:spPr bwMode="auto">
          <a:xfrm>
            <a:off x="1889126" y="5269340"/>
            <a:ext cx="824547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a:r>
              <a:rPr lang="en-US" altLang="en-US" sz="1200" b="1">
                <a:latin typeface="Times New Roman" panose="02020603050405020304" pitchFamily="18" charset="0"/>
              </a:rPr>
              <a:t>Figure C.3 A pipeline showing the pipeline registers between successive pipeline stages.</a:t>
            </a:r>
            <a:r>
              <a:rPr lang="en-US" altLang="en-US" sz="1200">
                <a:latin typeface="Times New Roman" panose="02020603050405020304" pitchFamily="18" charset="0"/>
              </a:rPr>
              <a:t> Notice that the registers prevent interference between two different instructions in adjacent stages in the pipeline. The registers also play the critical role of carrying data for a given instruction from one stage to the other. The edge-triggered property of registers—that is, that the values change instantaneously on a clock edge—is critical. Otherwise, the data from one instruction could interfere with the execution of another!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2A121D40-AB01-458D-A8E0-77AA269C7AAB}"/>
              </a:ext>
            </a:extLst>
          </p:cNvPr>
          <p:cNvSpPr>
            <a:spLocks noGrp="1"/>
          </p:cNvSpPr>
          <p:nvPr>
            <p:ph type="ftr" sz="quarter" idx="11"/>
          </p:nvPr>
        </p:nvSpPr>
        <p:spPr/>
        <p:txBody>
          <a:bodyPr/>
          <a:lstStyle/>
          <a:p>
            <a:r>
              <a:rPr lang="en-US" altLang="en-US"/>
              <a:t>Copyright © 2011, Elsevier Inc. All rights Reserved.</a:t>
            </a:r>
          </a:p>
        </p:txBody>
      </p:sp>
      <p:pic>
        <p:nvPicPr>
          <p:cNvPr id="6148" name="Picture 4">
            <a:extLst>
              <a:ext uri="{FF2B5EF4-FFF2-40B4-BE49-F238E27FC236}">
                <a16:creationId xmlns:a16="http://schemas.microsoft.com/office/drawing/2014/main" id="{5105D355-8E4C-4891-86D4-B8C25593D4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304800"/>
            <a:ext cx="71628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49" name="Rectangle 5">
            <a:extLst>
              <a:ext uri="{FF2B5EF4-FFF2-40B4-BE49-F238E27FC236}">
                <a16:creationId xmlns:a16="http://schemas.microsoft.com/office/drawing/2014/main" id="{68E2A91E-2A35-4436-BF00-A1BCEAFA6377}"/>
              </a:ext>
            </a:extLst>
          </p:cNvPr>
          <p:cNvSpPr>
            <a:spLocks noChangeArrowheads="1"/>
          </p:cNvSpPr>
          <p:nvPr/>
        </p:nvSpPr>
        <p:spPr bwMode="auto">
          <a:xfrm>
            <a:off x="1889126" y="5269340"/>
            <a:ext cx="824547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a:r>
              <a:rPr lang="en-US" altLang="en-US" sz="1200" b="1">
                <a:latin typeface="Times New Roman" panose="02020603050405020304" pitchFamily="18" charset="0"/>
              </a:rPr>
              <a:t>Figure C.3 A pipeline showing the pipeline registers between successive pipeline stages.</a:t>
            </a:r>
            <a:r>
              <a:rPr lang="en-US" altLang="en-US" sz="1200">
                <a:latin typeface="Times New Roman" panose="02020603050405020304" pitchFamily="18" charset="0"/>
              </a:rPr>
              <a:t> Notice that the registers prevent interference between two different instructions in adjacent stages in the pipeline. The registers also play the critical role of carrying data for a given instruction from one stage to the other. The edge-triggered property of registers—that is, that the values change instantaneously on a clock edge—is critical. Otherwise, the data from one instruction could interfere with the execution of another!</a:t>
            </a:r>
          </a:p>
        </p:txBody>
      </p:sp>
    </p:spTree>
    <p:extLst>
      <p:ext uri="{BB962C8B-B14F-4D97-AF65-F5344CB8AC3E}">
        <p14:creationId xmlns:p14="http://schemas.microsoft.com/office/powerpoint/2010/main" val="641337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79B29AFC-6163-4949-9E45-DB5C1CFF9BF2}"/>
              </a:ext>
            </a:extLst>
          </p:cNvPr>
          <p:cNvSpPr>
            <a:spLocks noGrp="1"/>
          </p:cNvSpPr>
          <p:nvPr>
            <p:ph type="ftr" sz="quarter" idx="11"/>
          </p:nvPr>
        </p:nvSpPr>
        <p:spPr/>
        <p:txBody>
          <a:bodyPr/>
          <a:lstStyle/>
          <a:p>
            <a:r>
              <a:rPr lang="en-US" altLang="en-US"/>
              <a:t>Copyright © 2011, Elsevier Inc. All rights Reserved.</a:t>
            </a:r>
          </a:p>
        </p:txBody>
      </p:sp>
      <p:pic>
        <p:nvPicPr>
          <p:cNvPr id="8196" name="Picture 4">
            <a:extLst>
              <a:ext uri="{FF2B5EF4-FFF2-40B4-BE49-F238E27FC236}">
                <a16:creationId xmlns:a16="http://schemas.microsoft.com/office/drawing/2014/main" id="{490FA104-B281-4689-A8E4-9F1D397D97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304800"/>
            <a:ext cx="6908800" cy="488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197" name="Rectangle 5">
            <a:extLst>
              <a:ext uri="{FF2B5EF4-FFF2-40B4-BE49-F238E27FC236}">
                <a16:creationId xmlns:a16="http://schemas.microsoft.com/office/drawing/2014/main" id="{4D6D3FA1-4B40-4D03-9DBE-0EB895B5CC70}"/>
              </a:ext>
            </a:extLst>
          </p:cNvPr>
          <p:cNvSpPr>
            <a:spLocks noChangeArrowheads="1"/>
          </p:cNvSpPr>
          <p:nvPr/>
        </p:nvSpPr>
        <p:spPr bwMode="auto">
          <a:xfrm>
            <a:off x="1889126" y="5334000"/>
            <a:ext cx="8169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a:r>
              <a:rPr lang="en-US" altLang="en-US" sz="1200" b="1">
                <a:latin typeface="Times New Roman" panose="02020603050405020304" pitchFamily="18" charset="0"/>
              </a:rPr>
              <a:t>Figure C.6 The use of the result of the DADD instruction in the next three instructions causes a hazard, since the register is not written until after those instructions read it.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12452</TotalTime>
  <Words>1839</Words>
  <Application>Microsoft Office PowerPoint</Application>
  <PresentationFormat>Widescreen</PresentationFormat>
  <Paragraphs>146</Paragraphs>
  <Slides>22</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Calibri Light</vt:lpstr>
      <vt:lpstr>Courier New</vt:lpstr>
      <vt:lpstr>Times New Roman</vt:lpstr>
      <vt:lpstr>Wingdings</vt:lpstr>
      <vt:lpstr>Office Theme</vt:lpstr>
      <vt:lpstr>Pipelining 2</vt:lpstr>
      <vt:lpstr>Credit</vt:lpstr>
      <vt:lpstr>In an unpipelined CPU</vt:lpstr>
      <vt:lpstr>Clock cycle</vt:lpstr>
      <vt:lpstr>PowerPoint Presentation</vt:lpstr>
      <vt:lpstr>Buffers between stages (like a bin a pipeline worker might place the  product)</vt:lpstr>
      <vt:lpstr>PowerPoint Presentation</vt:lpstr>
      <vt:lpstr>PowerPoint Presentation</vt:lpstr>
      <vt:lpstr>PowerPoint Presentation</vt:lpstr>
      <vt:lpstr>Pipeline Hazards (Hurdles)</vt:lpstr>
      <vt:lpstr>Hazards</vt:lpstr>
      <vt:lpstr>PowerPoint Presentation</vt:lpstr>
      <vt:lpstr>Define Forwarding</vt:lpstr>
      <vt:lpstr>PowerPoint Presentation</vt:lpstr>
      <vt:lpstr>Data Hazards</vt:lpstr>
      <vt:lpstr>Register Usage Can Cause Data Hazards</vt:lpstr>
      <vt:lpstr>Dependencies </vt:lpstr>
      <vt:lpstr>Another example of dependency</vt:lpstr>
      <vt:lpstr>Forwarding</vt:lpstr>
      <vt:lpstr>Branch in a pipeline</vt:lpstr>
      <vt:lpstr>Control Hazards</vt:lpstr>
      <vt:lpstr>Branch Prediction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Pipelining 2</dc:title>
  <dc:creator>John Abraham</dc:creator>
  <cp:lastModifiedBy>John Abraham</cp:lastModifiedBy>
  <cp:revision>46</cp:revision>
  <dcterms:created xsi:type="dcterms:W3CDTF">2019-11-07T22:53:48Z</dcterms:created>
  <dcterms:modified xsi:type="dcterms:W3CDTF">2021-03-29T18:45:28Z</dcterms:modified>
</cp:coreProperties>
</file>