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Arial Black"/>
      <p:regular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8" roundtripDataSignature="AMtx7mjzzfFjZzIB4R7g42SdZz1Q3F+/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Black-regular.fntdata"/><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3"/>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12" name="Google Shape;12;p3"/>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13" name="Google Shape;13;p3"/>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8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8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8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8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8600" u="none" cap="none" strike="noStrike">
                <a:solidFill>
                  <a:schemeClr val="dk1"/>
                </a:solidFill>
                <a:latin typeface="Arial"/>
                <a:ea typeface="Arial"/>
                <a:cs typeface="Arial"/>
                <a:sym typeface="Arial"/>
              </a:defRPr>
            </a:lvl5pPr>
            <a:lvl6pPr indent="0" lvl="5" marL="0" marR="0" rtl="0" algn="l">
              <a:spcBef>
                <a:spcPts val="0"/>
              </a:spcBef>
              <a:spcAft>
                <a:spcPts val="0"/>
              </a:spcAft>
              <a:buNone/>
              <a:defRPr b="0" i="0" sz="8600" u="none" cap="none" strike="noStrike">
                <a:solidFill>
                  <a:schemeClr val="dk1"/>
                </a:solidFill>
                <a:latin typeface="Arial"/>
                <a:ea typeface="Arial"/>
                <a:cs typeface="Arial"/>
                <a:sym typeface="Arial"/>
              </a:defRPr>
            </a:lvl6pPr>
            <a:lvl7pPr indent="0" lvl="6" marL="0" marR="0" rtl="0" algn="l">
              <a:spcBef>
                <a:spcPts val="0"/>
              </a:spcBef>
              <a:spcAft>
                <a:spcPts val="0"/>
              </a:spcAft>
              <a:buNone/>
              <a:defRPr b="0" i="0" sz="8600" u="none" cap="none" strike="noStrike">
                <a:solidFill>
                  <a:schemeClr val="dk1"/>
                </a:solidFill>
                <a:latin typeface="Arial"/>
                <a:ea typeface="Arial"/>
                <a:cs typeface="Arial"/>
                <a:sym typeface="Arial"/>
              </a:defRPr>
            </a:lvl7pPr>
            <a:lvl8pPr indent="0" lvl="7" marL="0" marR="0" rtl="0" algn="l">
              <a:spcBef>
                <a:spcPts val="0"/>
              </a:spcBef>
              <a:spcAft>
                <a:spcPts val="0"/>
              </a:spcAft>
              <a:buNone/>
              <a:defRPr b="0" i="0" sz="8600" u="none" cap="none" strike="noStrike">
                <a:solidFill>
                  <a:schemeClr val="dk1"/>
                </a:solidFill>
                <a:latin typeface="Arial"/>
                <a:ea typeface="Arial"/>
                <a:cs typeface="Arial"/>
                <a:sym typeface="Arial"/>
              </a:defRPr>
            </a:lvl8pPr>
            <a:lvl9pPr indent="0" lvl="8" marL="0" marR="0" rtl="0" algn="l">
              <a:spcBef>
                <a:spcPts val="0"/>
              </a:spcBef>
              <a:spcAft>
                <a:spcPts val="0"/>
              </a:spcAft>
              <a:buNone/>
              <a:defRPr b="0" i="0" sz="8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 name="Shape 61"/>
        <p:cNvGrpSpPr/>
        <p:nvPr/>
      </p:nvGrpSpPr>
      <p:grpSpPr>
        <a:xfrm>
          <a:off x="0" y="0"/>
          <a:ext cx="0" cy="0"/>
          <a:chOff x="0" y="0"/>
          <a:chExt cx="0" cy="0"/>
        </a:xfrm>
      </p:grpSpPr>
      <p:sp>
        <p:nvSpPr>
          <p:cNvPr id="62" name="Google Shape;62;p12"/>
          <p:cNvSpPr txBox="1"/>
          <p:nvPr>
            <p:ph type="title"/>
          </p:nvPr>
        </p:nvSpPr>
        <p:spPr>
          <a:xfrm>
            <a:off x="2193925" y="1317625"/>
            <a:ext cx="39503350"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63" name="Google Shape;63;p12"/>
          <p:cNvSpPr txBox="1"/>
          <p:nvPr>
            <p:ph idx="1" type="body"/>
          </p:nvPr>
        </p:nvSpPr>
        <p:spPr>
          <a:xfrm rot="5400000">
            <a:off x="11083131" y="-1208881"/>
            <a:ext cx="21724938" cy="39503350"/>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64" name="Google Shape;64;p12"/>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65" name="Google Shape;65;p12"/>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66" name="Google Shape;66;p12"/>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13"/>
          <p:cNvSpPr txBox="1"/>
          <p:nvPr>
            <p:ph type="title"/>
          </p:nvPr>
        </p:nvSpPr>
        <p:spPr>
          <a:xfrm rot="5400000">
            <a:off x="109034583" y="50032922"/>
            <a:ext cx="134820662" cy="47404018"/>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69" name="Google Shape;69;p13"/>
          <p:cNvSpPr txBox="1"/>
          <p:nvPr>
            <p:ph idx="1" type="body"/>
          </p:nvPr>
        </p:nvSpPr>
        <p:spPr>
          <a:xfrm rot="5400000">
            <a:off x="13860783" y="2994660"/>
            <a:ext cx="134820662" cy="141480542"/>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70" name="Google Shape;70;p13"/>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71" name="Google Shape;71;p13"/>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72" name="Google Shape;72;p13"/>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Poster">
  <p:cSld name="Blue Background Poster">
    <p:spTree>
      <p:nvGrpSpPr>
        <p:cNvPr id="14" name="Shape 14"/>
        <p:cNvGrpSpPr/>
        <p:nvPr/>
      </p:nvGrpSpPr>
      <p:grpSpPr>
        <a:xfrm>
          <a:off x="0" y="0"/>
          <a:ext cx="0" cy="0"/>
          <a:chOff x="0" y="0"/>
          <a:chExt cx="0" cy="0"/>
        </a:xfrm>
      </p:grpSpPr>
      <p:sp>
        <p:nvSpPr>
          <p:cNvPr id="15" name="Google Shape;15;p4"/>
          <p:cNvSpPr/>
          <p:nvPr/>
        </p:nvSpPr>
        <p:spPr>
          <a:xfrm>
            <a:off x="0" y="3886200"/>
            <a:ext cx="43891200" cy="29032200"/>
          </a:xfrm>
          <a:prstGeom prst="rect">
            <a:avLst/>
          </a:prstGeom>
          <a:solidFill>
            <a:schemeClr val="dk1"/>
          </a:solidFill>
          <a:ln cap="flat" cmpd="sng" w="9525">
            <a:solidFill>
              <a:srgbClr val="111D3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Arial"/>
              <a:ea typeface="Arial"/>
              <a:cs typeface="Arial"/>
              <a:sym typeface="Arial"/>
            </a:endParaRPr>
          </a:p>
        </p:txBody>
      </p:sp>
      <p:cxnSp>
        <p:nvCxnSpPr>
          <p:cNvPr id="16" name="Google Shape;16;p4"/>
          <p:cNvCxnSpPr/>
          <p:nvPr/>
        </p:nvCxnSpPr>
        <p:spPr>
          <a:xfrm>
            <a:off x="0" y="4038600"/>
            <a:ext cx="43891200" cy="0"/>
          </a:xfrm>
          <a:prstGeom prst="straightConnector1">
            <a:avLst/>
          </a:prstGeom>
          <a:noFill/>
          <a:ln cap="flat" cmpd="sng" w="381000">
            <a:solidFill>
              <a:schemeClr val="dk2"/>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nge Background Poster">
  <p:cSld name="Orange Background Poster">
    <p:spTree>
      <p:nvGrpSpPr>
        <p:cNvPr id="17" name="Shape 17"/>
        <p:cNvGrpSpPr/>
        <p:nvPr/>
      </p:nvGrpSpPr>
      <p:grpSpPr>
        <a:xfrm>
          <a:off x="0" y="0"/>
          <a:ext cx="0" cy="0"/>
          <a:chOff x="0" y="0"/>
          <a:chExt cx="0" cy="0"/>
        </a:xfrm>
      </p:grpSpPr>
      <p:sp>
        <p:nvSpPr>
          <p:cNvPr id="18" name="Google Shape;18;p5"/>
          <p:cNvSpPr/>
          <p:nvPr/>
        </p:nvSpPr>
        <p:spPr>
          <a:xfrm>
            <a:off x="0" y="3886200"/>
            <a:ext cx="43891200" cy="29032200"/>
          </a:xfrm>
          <a:prstGeom prst="rect">
            <a:avLst/>
          </a:prstGeom>
          <a:solidFill>
            <a:schemeClr val="dk2"/>
          </a:solidFill>
          <a:ln cap="flat" cmpd="sng" w="9525">
            <a:solidFill>
              <a:srgbClr val="111D3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Arial"/>
              <a:ea typeface="Arial"/>
              <a:cs typeface="Arial"/>
              <a:sym typeface="Arial"/>
            </a:endParaRPr>
          </a:p>
        </p:txBody>
      </p:sp>
      <p:cxnSp>
        <p:nvCxnSpPr>
          <p:cNvPr id="19" name="Google Shape;19;p5"/>
          <p:cNvCxnSpPr/>
          <p:nvPr/>
        </p:nvCxnSpPr>
        <p:spPr>
          <a:xfrm>
            <a:off x="0" y="4038600"/>
            <a:ext cx="43891200" cy="0"/>
          </a:xfrm>
          <a:prstGeom prst="straightConnector1">
            <a:avLst/>
          </a:prstGeom>
          <a:noFill/>
          <a:ln cap="flat" cmpd="sng" w="38100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6"/>
          <p:cNvSpPr txBox="1"/>
          <p:nvPr>
            <p:ph type="title"/>
          </p:nvPr>
        </p:nvSpPr>
        <p:spPr>
          <a:xfrm>
            <a:off x="3467102" y="21153122"/>
            <a:ext cx="37307520" cy="65379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9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22" name="Google Shape;22;p6"/>
          <p:cNvSpPr txBox="1"/>
          <p:nvPr>
            <p:ph idx="1" type="body"/>
          </p:nvPr>
        </p:nvSpPr>
        <p:spPr>
          <a:xfrm>
            <a:off x="3467102" y="13952225"/>
            <a:ext cx="37307520" cy="720089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1920"/>
              </a:spcBef>
              <a:spcAft>
                <a:spcPts val="0"/>
              </a:spcAft>
              <a:buClr>
                <a:srgbClr val="888A8D"/>
              </a:buClr>
              <a:buSzPts val="9600"/>
              <a:buFont typeface="Arial"/>
              <a:buNone/>
              <a:defRPr b="0" i="0" sz="9600" u="none" cap="none" strike="noStrike">
                <a:solidFill>
                  <a:srgbClr val="888A8D"/>
                </a:solidFill>
                <a:latin typeface="Arial"/>
                <a:ea typeface="Arial"/>
                <a:cs typeface="Arial"/>
                <a:sym typeface="Arial"/>
              </a:defRPr>
            </a:lvl1pPr>
            <a:lvl2pPr indent="-228600" lvl="1" marL="914400" marR="0" rtl="0" algn="l">
              <a:spcBef>
                <a:spcPts val="1720"/>
              </a:spcBef>
              <a:spcAft>
                <a:spcPts val="0"/>
              </a:spcAft>
              <a:buClr>
                <a:srgbClr val="888A8D"/>
              </a:buClr>
              <a:buSzPts val="8600"/>
              <a:buFont typeface="Arial"/>
              <a:buNone/>
              <a:defRPr b="0" i="0" sz="8600" u="none" cap="none" strike="noStrike">
                <a:solidFill>
                  <a:srgbClr val="888A8D"/>
                </a:solidFill>
                <a:latin typeface="Arial"/>
                <a:ea typeface="Arial"/>
                <a:cs typeface="Arial"/>
                <a:sym typeface="Arial"/>
              </a:defRPr>
            </a:lvl2pPr>
            <a:lvl3pPr indent="-228600" lvl="2" marL="1371600" marR="0" rtl="0" algn="l">
              <a:spcBef>
                <a:spcPts val="1540"/>
              </a:spcBef>
              <a:spcAft>
                <a:spcPts val="0"/>
              </a:spcAft>
              <a:buClr>
                <a:srgbClr val="888A8D"/>
              </a:buClr>
              <a:buSzPts val="7700"/>
              <a:buFont typeface="Arial"/>
              <a:buNone/>
              <a:defRPr b="0" i="0" sz="7700" u="none" cap="none" strike="noStrike">
                <a:solidFill>
                  <a:srgbClr val="888A8D"/>
                </a:solidFill>
                <a:latin typeface="Arial"/>
                <a:ea typeface="Arial"/>
                <a:cs typeface="Arial"/>
                <a:sym typeface="Arial"/>
              </a:defRPr>
            </a:lvl3pPr>
            <a:lvl4pPr indent="-228600" lvl="3" marL="1828800" marR="0" rtl="0" algn="l">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4pPr>
            <a:lvl5pPr indent="-228600" lvl="4" marL="2286000" marR="0" rtl="0" algn="l">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5pPr>
            <a:lvl6pPr indent="-228600" lvl="5" marL="2743200" marR="0" rtl="0" algn="l">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6pPr>
            <a:lvl7pPr indent="-228600" lvl="6" marL="3200400" marR="0" rtl="0" algn="l">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7pPr>
            <a:lvl8pPr indent="-228600" lvl="7" marL="3657600" marR="0" rtl="0" algn="l">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8pPr>
            <a:lvl9pPr indent="-228600" lvl="8" marL="4114800" marR="0" rtl="0" algn="l">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9pPr>
          </a:lstStyle>
          <a:p/>
        </p:txBody>
      </p:sp>
      <p:sp>
        <p:nvSpPr>
          <p:cNvPr id="23" name="Google Shape;23;p6"/>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24" name="Google Shape;24;p6"/>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25" name="Google Shape;25;p6"/>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7"/>
          <p:cNvSpPr txBox="1"/>
          <p:nvPr>
            <p:ph type="title"/>
          </p:nvPr>
        </p:nvSpPr>
        <p:spPr>
          <a:xfrm>
            <a:off x="2193925" y="1317625"/>
            <a:ext cx="39503350"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28" name="Google Shape;28;p7"/>
          <p:cNvSpPr txBox="1"/>
          <p:nvPr>
            <p:ph idx="1" type="body"/>
          </p:nvPr>
        </p:nvSpPr>
        <p:spPr>
          <a:xfrm>
            <a:off x="10530842" y="36865560"/>
            <a:ext cx="94442280" cy="104279702"/>
          </a:xfrm>
          <a:prstGeom prst="rect">
            <a:avLst/>
          </a:prstGeom>
          <a:noFill/>
          <a:ln>
            <a:noFill/>
          </a:ln>
        </p:spPr>
        <p:txBody>
          <a:bodyPr anchorCtr="0" anchor="t" bIns="45700" lIns="91425" spcFirstLastPara="1" rIns="91425" wrap="square" tIns="45700">
            <a:noAutofit/>
          </a:bodyPr>
          <a:lstStyle>
            <a:lvl1pPr indent="-1079500" lvl="0" marL="4572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1pPr>
            <a:lvl2pPr indent="-958850" lvl="1" marL="9144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3pPr>
            <a:lvl4pPr indent="-774700" lvl="3" marL="18288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4pPr>
            <a:lvl5pPr indent="-774700" lvl="4" marL="22860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9pPr>
          </a:lstStyle>
          <a:p/>
        </p:txBody>
      </p:sp>
      <p:sp>
        <p:nvSpPr>
          <p:cNvPr id="29" name="Google Shape;29;p7"/>
          <p:cNvSpPr txBox="1"/>
          <p:nvPr>
            <p:ph idx="2" type="body"/>
          </p:nvPr>
        </p:nvSpPr>
        <p:spPr>
          <a:xfrm>
            <a:off x="105704642" y="36865560"/>
            <a:ext cx="94442280" cy="104279702"/>
          </a:xfrm>
          <a:prstGeom prst="rect">
            <a:avLst/>
          </a:prstGeom>
          <a:noFill/>
          <a:ln>
            <a:noFill/>
          </a:ln>
        </p:spPr>
        <p:txBody>
          <a:bodyPr anchorCtr="0" anchor="t" bIns="45700" lIns="91425" spcFirstLastPara="1" rIns="91425" wrap="square" tIns="45700">
            <a:noAutofit/>
          </a:bodyPr>
          <a:lstStyle>
            <a:lvl1pPr indent="-1079500" lvl="0" marL="4572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1pPr>
            <a:lvl2pPr indent="-958850" lvl="1" marL="9144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3pPr>
            <a:lvl4pPr indent="-774700" lvl="3" marL="18288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4pPr>
            <a:lvl5pPr indent="-774700" lvl="4" marL="22860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9pPr>
          </a:lstStyle>
          <a:p/>
        </p:txBody>
      </p:sp>
      <p:sp>
        <p:nvSpPr>
          <p:cNvPr id="30" name="Google Shape;30;p7"/>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31" name="Google Shape;31;p7"/>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32" name="Google Shape;32;p7"/>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2194560" y="1318262"/>
            <a:ext cx="39502080"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2194560" y="7368542"/>
            <a:ext cx="19392902" cy="307085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2300"/>
              </a:spcBef>
              <a:spcAft>
                <a:spcPts val="0"/>
              </a:spcAft>
              <a:buClr>
                <a:schemeClr val="dk1"/>
              </a:buClr>
              <a:buSzPts val="11500"/>
              <a:buFont typeface="Arial"/>
              <a:buNone/>
              <a:defRPr b="1" i="0" sz="11500" u="none" cap="none" strike="noStrike">
                <a:solidFill>
                  <a:schemeClr val="dk1"/>
                </a:solidFill>
                <a:latin typeface="Arial"/>
                <a:ea typeface="Arial"/>
                <a:cs typeface="Arial"/>
                <a:sym typeface="Arial"/>
              </a:defRPr>
            </a:lvl1pPr>
            <a:lvl2pPr indent="-228600" lvl="1" marL="914400" marR="0" rtl="0" algn="l">
              <a:spcBef>
                <a:spcPts val="1920"/>
              </a:spcBef>
              <a:spcAft>
                <a:spcPts val="0"/>
              </a:spcAft>
              <a:buClr>
                <a:schemeClr val="dk1"/>
              </a:buClr>
              <a:buSzPts val="9600"/>
              <a:buFont typeface="Arial"/>
              <a:buNone/>
              <a:defRPr b="1" i="0" sz="9600" u="none" cap="none" strike="noStrike">
                <a:solidFill>
                  <a:schemeClr val="dk1"/>
                </a:solidFill>
                <a:latin typeface="Arial"/>
                <a:ea typeface="Arial"/>
                <a:cs typeface="Arial"/>
                <a:sym typeface="Arial"/>
              </a:defRPr>
            </a:lvl2pPr>
            <a:lvl3pPr indent="-228600" lvl="2" marL="1371600" marR="0" rtl="0" algn="l">
              <a:spcBef>
                <a:spcPts val="1720"/>
              </a:spcBef>
              <a:spcAft>
                <a:spcPts val="0"/>
              </a:spcAft>
              <a:buClr>
                <a:schemeClr val="dk1"/>
              </a:buClr>
              <a:buSzPts val="8600"/>
              <a:buFont typeface="Arial"/>
              <a:buNone/>
              <a:defRPr b="1" i="0" sz="8600" u="none" cap="none" strike="noStrike">
                <a:solidFill>
                  <a:schemeClr val="dk1"/>
                </a:solidFill>
                <a:latin typeface="Arial"/>
                <a:ea typeface="Arial"/>
                <a:cs typeface="Arial"/>
                <a:sym typeface="Arial"/>
              </a:defRPr>
            </a:lvl3pPr>
            <a:lvl4pPr indent="-228600" lvl="3" marL="18288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4pPr>
            <a:lvl5pPr indent="-228600" lvl="4" marL="22860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5pPr>
            <a:lvl6pPr indent="-228600" lvl="5" marL="27432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6pPr>
            <a:lvl7pPr indent="-228600" lvl="6" marL="32004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7pPr>
            <a:lvl8pPr indent="-228600" lvl="7" marL="36576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8pPr>
            <a:lvl9pPr indent="-228600" lvl="8" marL="41148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9pPr>
          </a:lstStyle>
          <a:p/>
        </p:txBody>
      </p:sp>
      <p:sp>
        <p:nvSpPr>
          <p:cNvPr id="36" name="Google Shape;36;p8"/>
          <p:cNvSpPr txBox="1"/>
          <p:nvPr>
            <p:ph idx="2" type="body"/>
          </p:nvPr>
        </p:nvSpPr>
        <p:spPr>
          <a:xfrm>
            <a:off x="2194560" y="10439400"/>
            <a:ext cx="19392902" cy="18966182"/>
          </a:xfrm>
          <a:prstGeom prst="rect">
            <a:avLst/>
          </a:prstGeom>
          <a:noFill/>
          <a:ln>
            <a:noFill/>
          </a:ln>
        </p:spPr>
        <p:txBody>
          <a:bodyPr anchorCtr="0" anchor="t" bIns="45700" lIns="91425" spcFirstLastPara="1" rIns="91425" wrap="square" tIns="45700">
            <a:noAutofit/>
          </a:bodyPr>
          <a:lstStyle>
            <a:lvl1pPr indent="-958850" lvl="0" marL="4572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2pPr>
            <a:lvl3pPr indent="-774700" lvl="2" marL="13716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3pPr>
            <a:lvl4pPr indent="-717550" lvl="3" marL="18288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4pPr>
            <a:lvl5pPr indent="-717550" lvl="4" marL="22860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9pPr>
          </a:lstStyle>
          <a:p/>
        </p:txBody>
      </p:sp>
      <p:sp>
        <p:nvSpPr>
          <p:cNvPr id="37" name="Google Shape;37;p8"/>
          <p:cNvSpPr txBox="1"/>
          <p:nvPr>
            <p:ph idx="3" type="body"/>
          </p:nvPr>
        </p:nvSpPr>
        <p:spPr>
          <a:xfrm>
            <a:off x="22296122" y="7368542"/>
            <a:ext cx="19400520" cy="307085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2300"/>
              </a:spcBef>
              <a:spcAft>
                <a:spcPts val="0"/>
              </a:spcAft>
              <a:buClr>
                <a:schemeClr val="dk1"/>
              </a:buClr>
              <a:buSzPts val="11500"/>
              <a:buFont typeface="Arial"/>
              <a:buNone/>
              <a:defRPr b="1" i="0" sz="11500" u="none" cap="none" strike="noStrike">
                <a:solidFill>
                  <a:schemeClr val="dk1"/>
                </a:solidFill>
                <a:latin typeface="Arial"/>
                <a:ea typeface="Arial"/>
                <a:cs typeface="Arial"/>
                <a:sym typeface="Arial"/>
              </a:defRPr>
            </a:lvl1pPr>
            <a:lvl2pPr indent="-228600" lvl="1" marL="914400" marR="0" rtl="0" algn="l">
              <a:spcBef>
                <a:spcPts val="1920"/>
              </a:spcBef>
              <a:spcAft>
                <a:spcPts val="0"/>
              </a:spcAft>
              <a:buClr>
                <a:schemeClr val="dk1"/>
              </a:buClr>
              <a:buSzPts val="9600"/>
              <a:buFont typeface="Arial"/>
              <a:buNone/>
              <a:defRPr b="1" i="0" sz="9600" u="none" cap="none" strike="noStrike">
                <a:solidFill>
                  <a:schemeClr val="dk1"/>
                </a:solidFill>
                <a:latin typeface="Arial"/>
                <a:ea typeface="Arial"/>
                <a:cs typeface="Arial"/>
                <a:sym typeface="Arial"/>
              </a:defRPr>
            </a:lvl2pPr>
            <a:lvl3pPr indent="-228600" lvl="2" marL="1371600" marR="0" rtl="0" algn="l">
              <a:spcBef>
                <a:spcPts val="1720"/>
              </a:spcBef>
              <a:spcAft>
                <a:spcPts val="0"/>
              </a:spcAft>
              <a:buClr>
                <a:schemeClr val="dk1"/>
              </a:buClr>
              <a:buSzPts val="8600"/>
              <a:buFont typeface="Arial"/>
              <a:buNone/>
              <a:defRPr b="1" i="0" sz="8600" u="none" cap="none" strike="noStrike">
                <a:solidFill>
                  <a:schemeClr val="dk1"/>
                </a:solidFill>
                <a:latin typeface="Arial"/>
                <a:ea typeface="Arial"/>
                <a:cs typeface="Arial"/>
                <a:sym typeface="Arial"/>
              </a:defRPr>
            </a:lvl3pPr>
            <a:lvl4pPr indent="-228600" lvl="3" marL="18288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4pPr>
            <a:lvl5pPr indent="-228600" lvl="4" marL="22860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5pPr>
            <a:lvl6pPr indent="-228600" lvl="5" marL="27432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6pPr>
            <a:lvl7pPr indent="-228600" lvl="6" marL="32004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7pPr>
            <a:lvl8pPr indent="-228600" lvl="7" marL="36576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8pPr>
            <a:lvl9pPr indent="-228600" lvl="8" marL="41148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9pPr>
          </a:lstStyle>
          <a:p/>
        </p:txBody>
      </p:sp>
      <p:sp>
        <p:nvSpPr>
          <p:cNvPr id="38" name="Google Shape;38;p8"/>
          <p:cNvSpPr txBox="1"/>
          <p:nvPr>
            <p:ph idx="4" type="body"/>
          </p:nvPr>
        </p:nvSpPr>
        <p:spPr>
          <a:xfrm>
            <a:off x="22296122" y="10439400"/>
            <a:ext cx="19400520" cy="18966182"/>
          </a:xfrm>
          <a:prstGeom prst="rect">
            <a:avLst/>
          </a:prstGeom>
          <a:noFill/>
          <a:ln>
            <a:noFill/>
          </a:ln>
        </p:spPr>
        <p:txBody>
          <a:bodyPr anchorCtr="0" anchor="t" bIns="45700" lIns="91425" spcFirstLastPara="1" rIns="91425" wrap="square" tIns="45700">
            <a:noAutofit/>
          </a:bodyPr>
          <a:lstStyle>
            <a:lvl1pPr indent="-958850" lvl="0" marL="4572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2pPr>
            <a:lvl3pPr indent="-774700" lvl="2" marL="13716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3pPr>
            <a:lvl4pPr indent="-717550" lvl="3" marL="18288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4pPr>
            <a:lvl5pPr indent="-717550" lvl="4" marL="22860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9pPr>
          </a:lstStyle>
          <a:p/>
        </p:txBody>
      </p:sp>
      <p:sp>
        <p:nvSpPr>
          <p:cNvPr id="39" name="Google Shape;39;p8"/>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40" name="Google Shape;40;p8"/>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41" name="Google Shape;41;p8"/>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9"/>
          <p:cNvSpPr txBox="1"/>
          <p:nvPr>
            <p:ph type="title"/>
          </p:nvPr>
        </p:nvSpPr>
        <p:spPr>
          <a:xfrm>
            <a:off x="2193925" y="1317625"/>
            <a:ext cx="39503350"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44" name="Google Shape;44;p9"/>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45" name="Google Shape;45;p9"/>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46" name="Google Shape;46;p9"/>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10"/>
          <p:cNvSpPr txBox="1"/>
          <p:nvPr>
            <p:ph type="title"/>
          </p:nvPr>
        </p:nvSpPr>
        <p:spPr>
          <a:xfrm>
            <a:off x="2194563" y="1310640"/>
            <a:ext cx="14439902" cy="55778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96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49" name="Google Shape;49;p10"/>
          <p:cNvSpPr txBox="1"/>
          <p:nvPr>
            <p:ph idx="1" type="body"/>
          </p:nvPr>
        </p:nvSpPr>
        <p:spPr>
          <a:xfrm>
            <a:off x="17160240" y="1310643"/>
            <a:ext cx="24536400" cy="28094942"/>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50" name="Google Shape;50;p10"/>
          <p:cNvSpPr txBox="1"/>
          <p:nvPr>
            <p:ph idx="2" type="body"/>
          </p:nvPr>
        </p:nvSpPr>
        <p:spPr>
          <a:xfrm>
            <a:off x="2194563" y="6888483"/>
            <a:ext cx="14439902" cy="2251710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34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228600" lvl="1" marL="914400" marR="0" rtl="0" algn="l">
              <a:spcBef>
                <a:spcPts val="1160"/>
              </a:spcBef>
              <a:spcAft>
                <a:spcPts val="0"/>
              </a:spcAft>
              <a:buClr>
                <a:schemeClr val="dk1"/>
              </a:buClr>
              <a:buSzPts val="5800"/>
              <a:buFont typeface="Arial"/>
              <a:buNone/>
              <a:defRPr b="0" i="0" sz="5800" u="none" cap="none" strike="noStrike">
                <a:solidFill>
                  <a:schemeClr val="dk1"/>
                </a:solidFill>
                <a:latin typeface="Arial"/>
                <a:ea typeface="Arial"/>
                <a:cs typeface="Arial"/>
                <a:sym typeface="Arial"/>
              </a:defRPr>
            </a:lvl2pPr>
            <a:lvl3pPr indent="-228600" lvl="2" marL="1371600"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indent="-228600" lvl="3" marL="18288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4pPr>
            <a:lvl5pPr indent="-228600" lvl="4" marL="22860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5pPr>
            <a:lvl6pPr indent="-228600" lvl="5" marL="27432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6pPr>
            <a:lvl7pPr indent="-228600" lvl="6" marL="32004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7pPr>
            <a:lvl8pPr indent="-228600" lvl="7" marL="36576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8pPr>
            <a:lvl9pPr indent="-228600" lvl="8" marL="41148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9pPr>
          </a:lstStyle>
          <a:p/>
        </p:txBody>
      </p:sp>
      <p:sp>
        <p:nvSpPr>
          <p:cNvPr id="51" name="Google Shape;51;p10"/>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52" name="Google Shape;52;p10"/>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53" name="Google Shape;53;p10"/>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602982" y="23042880"/>
            <a:ext cx="26334720" cy="272034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96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56" name="Google Shape;56;p11"/>
          <p:cNvSpPr/>
          <p:nvPr>
            <p:ph idx="2" type="pic"/>
          </p:nvPr>
        </p:nvSpPr>
        <p:spPr>
          <a:xfrm>
            <a:off x="8602982" y="2941320"/>
            <a:ext cx="26334720" cy="19751040"/>
          </a:xfrm>
          <a:prstGeom prst="rect">
            <a:avLst/>
          </a:prstGeom>
          <a:noFill/>
          <a:ln>
            <a:noFill/>
          </a:ln>
        </p:spPr>
      </p:sp>
      <p:sp>
        <p:nvSpPr>
          <p:cNvPr id="57" name="Google Shape;57;p11"/>
          <p:cNvSpPr txBox="1"/>
          <p:nvPr>
            <p:ph idx="1" type="body"/>
          </p:nvPr>
        </p:nvSpPr>
        <p:spPr>
          <a:xfrm>
            <a:off x="8602982" y="25763222"/>
            <a:ext cx="26334720" cy="3863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34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228600" lvl="1" marL="914400" marR="0" rtl="0" algn="l">
              <a:spcBef>
                <a:spcPts val="1160"/>
              </a:spcBef>
              <a:spcAft>
                <a:spcPts val="0"/>
              </a:spcAft>
              <a:buClr>
                <a:schemeClr val="dk1"/>
              </a:buClr>
              <a:buSzPts val="5800"/>
              <a:buFont typeface="Arial"/>
              <a:buNone/>
              <a:defRPr b="0" i="0" sz="5800" u="none" cap="none" strike="noStrike">
                <a:solidFill>
                  <a:schemeClr val="dk1"/>
                </a:solidFill>
                <a:latin typeface="Arial"/>
                <a:ea typeface="Arial"/>
                <a:cs typeface="Arial"/>
                <a:sym typeface="Arial"/>
              </a:defRPr>
            </a:lvl2pPr>
            <a:lvl3pPr indent="-228600" lvl="2" marL="1371600"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indent="-228600" lvl="3" marL="18288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4pPr>
            <a:lvl5pPr indent="-228600" lvl="4" marL="22860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5pPr>
            <a:lvl6pPr indent="-228600" lvl="5" marL="27432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6pPr>
            <a:lvl7pPr indent="-228600" lvl="6" marL="32004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7pPr>
            <a:lvl8pPr indent="-228600" lvl="7" marL="36576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8pPr>
            <a:lvl9pPr indent="-228600" lvl="8" marL="41148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9pPr>
          </a:lstStyle>
          <a:p/>
        </p:txBody>
      </p:sp>
      <p:sp>
        <p:nvSpPr>
          <p:cNvPr id="58" name="Google Shape;58;p11"/>
          <p:cNvSpPr txBox="1"/>
          <p:nvPr>
            <p:ph idx="10" type="dt"/>
          </p:nvPr>
        </p:nvSpPr>
        <p:spPr>
          <a:xfrm>
            <a:off x="2193925" y="30510163"/>
            <a:ext cx="102425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59" name="Google Shape;59;p11"/>
          <p:cNvSpPr txBox="1"/>
          <p:nvPr>
            <p:ph idx="11" type="ftr"/>
          </p:nvPr>
        </p:nvSpPr>
        <p:spPr>
          <a:xfrm>
            <a:off x="14995525" y="30510163"/>
            <a:ext cx="13900150" cy="175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60" name="Google Shape;60;p11"/>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jpg"/><Relationship Id="rId11" Type="http://schemas.openxmlformats.org/officeDocument/2006/relationships/image" Target="../media/image3.png"/><Relationship Id="rId10" Type="http://schemas.openxmlformats.org/officeDocument/2006/relationships/image" Target="../media/image1.png"/><Relationship Id="rId12" Type="http://schemas.openxmlformats.org/officeDocument/2006/relationships/image" Target="../media/image10.png"/><Relationship Id="rId9" Type="http://schemas.openxmlformats.org/officeDocument/2006/relationships/image" Target="../media/image9.jpg"/><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6.jpg"/><Relationship Id="rId8"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p:nvPr/>
        </p:nvSpPr>
        <p:spPr>
          <a:xfrm>
            <a:off x="0" y="4495801"/>
            <a:ext cx="43891200" cy="28422599"/>
          </a:xfrm>
          <a:prstGeom prst="rect">
            <a:avLst/>
          </a:prstGeom>
          <a:solidFill>
            <a:srgbClr val="0C2340"/>
          </a:solidFill>
          <a:ln cap="flat" cmpd="sng" w="9525">
            <a:solidFill>
              <a:srgbClr val="111D3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Arial"/>
              <a:ea typeface="Arial"/>
              <a:cs typeface="Arial"/>
              <a:sym typeface="Arial"/>
            </a:endParaRPr>
          </a:p>
        </p:txBody>
      </p:sp>
      <p:sp>
        <p:nvSpPr>
          <p:cNvPr id="78" name="Google Shape;78;p1"/>
          <p:cNvSpPr/>
          <p:nvPr/>
        </p:nvSpPr>
        <p:spPr>
          <a:xfrm>
            <a:off x="1143000" y="2163763"/>
            <a:ext cx="41605200" cy="1292447"/>
          </a:xfrm>
          <a:prstGeom prst="rect">
            <a:avLst/>
          </a:prstGeom>
          <a:noFill/>
          <a:ln>
            <a:noFill/>
          </a:ln>
        </p:spPr>
        <p:txBody>
          <a:bodyPr anchorCtr="0" anchor="t" bIns="45600" lIns="91225" spcFirstLastPara="1" rIns="91225" wrap="square" tIns="45600">
            <a:spAutoFit/>
          </a:bodyPr>
          <a:lstStyle/>
          <a:p>
            <a:pPr indent="0" lvl="0" marL="0" marR="0" rtl="0" algn="l">
              <a:spcBef>
                <a:spcPts val="0"/>
              </a:spcBef>
              <a:spcAft>
                <a:spcPts val="0"/>
              </a:spcAft>
              <a:buNone/>
            </a:pPr>
            <a:r>
              <a:rPr b="1" i="0" lang="en-US" sz="5000" u="none" cap="none" strike="noStrike">
                <a:solidFill>
                  <a:srgbClr val="0C2340"/>
                </a:solidFill>
                <a:latin typeface="Georgia"/>
                <a:ea typeface="Georgia"/>
                <a:cs typeface="Georgia"/>
                <a:sym typeface="Georgia"/>
              </a:rPr>
              <a:t>Ryunghoon Ahn, Samuel Lee, Christopher Valde</a:t>
            </a:r>
            <a:r>
              <a:rPr b="1" lang="en-US" sz="5000">
                <a:solidFill>
                  <a:srgbClr val="0C2340"/>
                </a:solidFill>
                <a:latin typeface="Georgia"/>
                <a:ea typeface="Georgia"/>
                <a:cs typeface="Georgia"/>
                <a:sym typeface="Georgia"/>
              </a:rPr>
              <a:t>s</a:t>
            </a:r>
            <a:r>
              <a:rPr b="1" i="0" lang="en-US" sz="5000" u="none" cap="none" strike="noStrike">
                <a:solidFill>
                  <a:srgbClr val="0C2340"/>
                </a:solidFill>
                <a:latin typeface="Georgia"/>
                <a:ea typeface="Georgia"/>
                <a:cs typeface="Georgia"/>
                <a:sym typeface="Georgia"/>
              </a:rPr>
              <a:t>, Dr. Dongchul Kim</a:t>
            </a:r>
            <a:br>
              <a:rPr b="1" i="0" lang="en-US" sz="4800" u="none" cap="none" strike="noStrike">
                <a:solidFill>
                  <a:srgbClr val="0C2340"/>
                </a:solidFill>
                <a:latin typeface="Georgia"/>
                <a:ea typeface="Georgia"/>
                <a:cs typeface="Georgia"/>
                <a:sym typeface="Georgia"/>
              </a:rPr>
            </a:br>
            <a:r>
              <a:rPr b="1" i="0" lang="en-US" sz="2800" u="none" cap="none" strike="noStrike">
                <a:solidFill>
                  <a:srgbClr val="0C2340"/>
                </a:solidFill>
                <a:latin typeface="Georgia"/>
                <a:ea typeface="Georgia"/>
                <a:cs typeface="Georgia"/>
                <a:sym typeface="Georgia"/>
              </a:rPr>
              <a:t>Department of Computer Science, College of Engineering and Computer Science</a:t>
            </a:r>
            <a:endParaRPr/>
          </a:p>
        </p:txBody>
      </p:sp>
      <p:sp>
        <p:nvSpPr>
          <p:cNvPr id="79" name="Google Shape;79;p1"/>
          <p:cNvSpPr txBox="1"/>
          <p:nvPr/>
        </p:nvSpPr>
        <p:spPr>
          <a:xfrm>
            <a:off x="1143000" y="609600"/>
            <a:ext cx="41605200" cy="1446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800" u="none" cap="none" strike="noStrike">
                <a:solidFill>
                  <a:srgbClr val="EF5023"/>
                </a:solidFill>
                <a:latin typeface="Arial Black"/>
                <a:ea typeface="Arial Black"/>
                <a:cs typeface="Arial Black"/>
                <a:sym typeface="Arial Black"/>
              </a:rPr>
              <a:t>Obstacle Avoidance With a Quadrupedal Robot</a:t>
            </a:r>
            <a:endParaRPr/>
          </a:p>
        </p:txBody>
      </p:sp>
      <p:sp>
        <p:nvSpPr>
          <p:cNvPr id="80" name="Google Shape;80;p1"/>
          <p:cNvSpPr/>
          <p:nvPr/>
        </p:nvSpPr>
        <p:spPr>
          <a:xfrm>
            <a:off x="32918400" y="27779663"/>
            <a:ext cx="9829800" cy="41910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rPr b="1" i="0" lang="en-US" sz="4000" u="sng" cap="none" strike="noStrike">
                <a:solidFill>
                  <a:srgbClr val="EF5023"/>
                </a:solidFill>
                <a:latin typeface="Arial"/>
                <a:ea typeface="Arial"/>
                <a:cs typeface="Arial"/>
                <a:sym typeface="Arial"/>
              </a:rPr>
              <a:t>ACKNOWLEDGEMENTS</a:t>
            </a:r>
            <a:endParaRPr b="1" i="0" sz="4000" u="none" cap="none" strike="noStrike">
              <a:solidFill>
                <a:srgbClr val="EF5023"/>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Thank you again Dr. Vargas for the aid in 3d printing, and the Teaching Assistants in the Makerspace. Thank you Dr. Kim for the advice and opportunity to do this in the first place. Thank you to the research lab members who helped us with this project as well.</a:t>
            </a:r>
            <a:endParaRPr/>
          </a:p>
        </p:txBody>
      </p:sp>
      <p:sp>
        <p:nvSpPr>
          <p:cNvPr id="81" name="Google Shape;81;p1"/>
          <p:cNvSpPr/>
          <p:nvPr/>
        </p:nvSpPr>
        <p:spPr>
          <a:xfrm>
            <a:off x="1143000" y="20943725"/>
            <a:ext cx="9829800" cy="109842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rPr b="1" lang="en-US" sz="4000" u="sng">
                <a:solidFill>
                  <a:srgbClr val="EF5023"/>
                </a:solidFill>
                <a:latin typeface="Arial"/>
                <a:ea typeface="Arial"/>
                <a:cs typeface="Arial"/>
                <a:sym typeface="Arial"/>
              </a:rPr>
              <a:t>GOALS</a:t>
            </a:r>
            <a:endParaRPr b="1" sz="4000">
              <a:solidFill>
                <a:srgbClr val="EF5023"/>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Our immediate goal was creating a working robot that moved with circuitry, 3d printed parts, and attached devices like a front facing camera.  We also aimed to have at least some simulations of the robot learning to walk. Throughout the project, we wanted to gain industry knowledge. </a:t>
            </a:r>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Georgia"/>
                <a:ea typeface="Georgia"/>
                <a:cs typeface="Georgia"/>
                <a:sym typeface="Georgia"/>
              </a:rPr>
              <a:t>Assembly of a working, functioning quadruped.</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Georgia"/>
                <a:ea typeface="Georgia"/>
                <a:cs typeface="Georgia"/>
                <a:sym typeface="Georgia"/>
              </a:rPr>
              <a:t>Gain experience with robotics and robot simulators.</a:t>
            </a:r>
            <a:endParaRPr sz="2800">
              <a:solidFill>
                <a:schemeClr val="dk1"/>
              </a:solidFill>
              <a:latin typeface="Georgia"/>
              <a:ea typeface="Georgia"/>
              <a:cs typeface="Georgia"/>
              <a:sym typeface="Georgia"/>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Georgia"/>
                <a:ea typeface="Georgia"/>
                <a:cs typeface="Georgia"/>
                <a:sym typeface="Georgia"/>
              </a:rPr>
              <a:t>Hands on learning approach, physical end product.</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2" name="Google Shape;82;p1"/>
          <p:cNvSpPr/>
          <p:nvPr/>
        </p:nvSpPr>
        <p:spPr>
          <a:xfrm>
            <a:off x="1143000" y="5181600"/>
            <a:ext cx="9829800" cy="146667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rPr b="1" lang="en-US" sz="4000" u="sng">
                <a:solidFill>
                  <a:srgbClr val="EF5023"/>
                </a:solidFill>
                <a:latin typeface="Arial"/>
                <a:ea typeface="Arial"/>
                <a:cs typeface="Arial"/>
                <a:sym typeface="Arial"/>
              </a:rPr>
              <a:t>INTRODUCTION</a:t>
            </a:r>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b="1" lang="en-US" sz="2800">
                <a:solidFill>
                  <a:schemeClr val="dk1"/>
                </a:solidFill>
                <a:latin typeface="Georgia"/>
                <a:ea typeface="Georgia"/>
                <a:cs typeface="Georgia"/>
                <a:sym typeface="Georgia"/>
              </a:rPr>
              <a:t>Abstract</a:t>
            </a:r>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This project revolves around a quadrupedal robot that does usage of a JetsonNano to implement neural network computations for the robot so that it can perform actions autonomously.</a:t>
            </a:r>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b="1" lang="en-US" sz="2800">
                <a:solidFill>
                  <a:schemeClr val="dk1"/>
                </a:solidFill>
                <a:latin typeface="Georgia"/>
                <a:ea typeface="Georgia"/>
                <a:cs typeface="Georgia"/>
                <a:sym typeface="Georgia"/>
              </a:rPr>
              <a:t>Introduction</a:t>
            </a:r>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There are three main components for this project. First is the creation of the real robot, second is the simulation of the robot, and third is Sim2Real which refers to the transferring of the simulation gathered information to the physical robot.</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Components for the physical robot are the Jetson Nano, 12 35.6kg 7.4~8.4 Servos, PCA9685 Servo Driver, MPU6050 Gyro, and HC-SR04 Ultrasonic Sensor. The main body of the robot is composed of 3d printed parts.</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Choosing the ideal software to perform our simulation was important as a lot of these simulation environments are not supported by the Jetson Nano. After some research we decided on using ROS(Robot Operating System)/Gazebo which is known for smoothing out the transfer of simulations to real robots. For the reinforcement learning aspect we intend to employ tensorflow into the simulation.</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For the senior project deadline, we wish to have the physical robot move in a straight line not with a controller, but with our program.</a:t>
            </a:r>
            <a:endParaRPr/>
          </a:p>
        </p:txBody>
      </p:sp>
      <p:sp>
        <p:nvSpPr>
          <p:cNvPr id="83" name="Google Shape;83;p1"/>
          <p:cNvSpPr/>
          <p:nvPr/>
        </p:nvSpPr>
        <p:spPr>
          <a:xfrm>
            <a:off x="11734800" y="5181600"/>
            <a:ext cx="9829800" cy="26746200"/>
          </a:xfrm>
          <a:prstGeom prst="rect">
            <a:avLst/>
          </a:prstGeom>
          <a:solidFill>
            <a:schemeClr val="lt1"/>
          </a:solidFill>
          <a:ln>
            <a:noFill/>
          </a:ln>
        </p:spPr>
        <p:txBody>
          <a:bodyPr anchorCtr="0" anchor="t" bIns="360000" lIns="360000" spcFirstLastPara="1" rIns="360000" wrap="square" tIns="360000">
            <a:noAutofit/>
          </a:bodyPr>
          <a:lstStyle/>
          <a:p>
            <a:pPr indent="-381000" lvl="0" marL="381000" marR="0" rtl="0" algn="l">
              <a:spcBef>
                <a:spcPts val="0"/>
              </a:spcBef>
              <a:spcAft>
                <a:spcPts val="0"/>
              </a:spcAft>
              <a:buNone/>
            </a:pPr>
            <a:r>
              <a:rPr b="1" lang="en-US" sz="4000" u="sng">
                <a:solidFill>
                  <a:srgbClr val="EF5023"/>
                </a:solidFill>
                <a:latin typeface="Arial"/>
                <a:ea typeface="Arial"/>
                <a:cs typeface="Arial"/>
                <a:sym typeface="Arial"/>
              </a:rPr>
              <a:t>METHOD, PLAN or APPROACH</a:t>
            </a:r>
            <a:endParaRPr b="1" sz="4000">
              <a:solidFill>
                <a:srgbClr val="EF5023"/>
              </a:solidFill>
              <a:latin typeface="Arial"/>
              <a:ea typeface="Arial"/>
              <a:cs typeface="Arial"/>
              <a:sym typeface="Arial"/>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Georgia"/>
                <a:ea typeface="Georgia"/>
                <a:cs typeface="Georgia"/>
                <a:sym typeface="Georgia"/>
              </a:rPr>
              <a:t>Details, Details</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Initially, we had a way smaller robot we were going to use. </a:t>
            </a:r>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Here’s a picture of the back plate of the previous robot:</a:t>
            </a:r>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3D printed parts were printed in the Makerspace at the engineering building lab. Circuitry/servos were purchased online. Assembly was done in the research lab.</a:t>
            </a:r>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The software aspect of the project had many unexpected roadblocks. Initially, we had established that we would use Isaac Gym as our simulation environment but realized the Jetson Nano would not be able to handle it.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After some research, we settled with ROS/Gazebo which the Jetson Nano can </a:t>
            </a:r>
            <a:r>
              <a:rPr lang="en-US" sz="2800">
                <a:solidFill>
                  <a:schemeClr val="dk1"/>
                </a:solidFill>
                <a:latin typeface="Georgia"/>
                <a:ea typeface="Georgia"/>
                <a:cs typeface="Georgia"/>
                <a:sym typeface="Georgia"/>
              </a:rPr>
              <a:t>handle. Started by importing the robot and spawning it to the Gazebo environment</a:t>
            </a:r>
            <a:r>
              <a:rPr lang="en-US" sz="2800">
                <a:solidFill>
                  <a:schemeClr val="dk1"/>
                </a:solidFill>
                <a:latin typeface="Georgia"/>
                <a:ea typeface="Georgia"/>
                <a:cs typeface="Georgia"/>
                <a:sym typeface="Georgia"/>
              </a:rPr>
              <a:t>, then learning all about ROS and how to take control of the robot’s movement. Our two language options to write our scripts for the robot on ROS/Gazebo were Python and C++ and we stuck with Python. Writing our Python scripts we can control ROS/Gazebo.</a:t>
            </a:r>
            <a:endParaRPr/>
          </a:p>
        </p:txBody>
      </p:sp>
      <p:sp>
        <p:nvSpPr>
          <p:cNvPr id="84" name="Google Shape;84;p1"/>
          <p:cNvSpPr/>
          <p:nvPr/>
        </p:nvSpPr>
        <p:spPr>
          <a:xfrm>
            <a:off x="22326600" y="5181600"/>
            <a:ext cx="9829800" cy="267462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rPr b="1" lang="en-US" sz="4000" u="sng">
                <a:solidFill>
                  <a:srgbClr val="EF5023"/>
                </a:solidFill>
                <a:latin typeface="Arial"/>
                <a:ea typeface="Arial"/>
                <a:cs typeface="Arial"/>
                <a:sym typeface="Arial"/>
              </a:rPr>
              <a:t>RESULTS or PROGRESS</a:t>
            </a:r>
            <a:endParaRPr b="1" sz="4000">
              <a:solidFill>
                <a:srgbClr val="EF5023"/>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800">
                <a:solidFill>
                  <a:srgbClr val="131F33"/>
                </a:solidFill>
                <a:latin typeface="Georgia"/>
                <a:ea typeface="Georgia"/>
                <a:cs typeface="Georgia"/>
                <a:sym typeface="Georgia"/>
              </a:rPr>
              <a:t>We’ve accomplished quite a lot already.</a:t>
            </a:r>
            <a:endParaRPr/>
          </a:p>
          <a:p>
            <a:pPr indent="0" lvl="0" marL="0" marR="0" rtl="0" algn="l">
              <a:spcBef>
                <a:spcPts val="0"/>
              </a:spcBef>
              <a:spcAft>
                <a:spcPts val="0"/>
              </a:spcAft>
              <a:buNone/>
            </a:pPr>
            <a:r>
              <a:t/>
            </a:r>
            <a:endParaRPr sz="2800">
              <a:solidFill>
                <a:srgbClr val="131F33"/>
              </a:solidFill>
              <a:latin typeface="Georgia"/>
              <a:ea typeface="Georgia"/>
              <a:cs typeface="Georgia"/>
              <a:sym typeface="Georgia"/>
            </a:endParaRPr>
          </a:p>
          <a:p>
            <a:pPr indent="0" lvl="0" marL="0" marR="0" rtl="0" algn="l">
              <a:spcBef>
                <a:spcPts val="0"/>
              </a:spcBef>
              <a:spcAft>
                <a:spcPts val="0"/>
              </a:spcAft>
              <a:buNone/>
            </a:pPr>
            <a:r>
              <a:rPr lang="en-US" sz="2800">
                <a:solidFill>
                  <a:srgbClr val="131F33"/>
                </a:solidFill>
                <a:latin typeface="Georgia"/>
                <a:ea typeface="Georgia"/>
                <a:cs typeface="Georgia"/>
                <a:sym typeface="Georgia"/>
              </a:rPr>
              <a:t>Here is a quick rundown:</a:t>
            </a:r>
            <a:endParaRPr/>
          </a:p>
          <a:p>
            <a:pPr indent="0" lvl="0" marL="0" marR="0" rtl="0" algn="l">
              <a:spcBef>
                <a:spcPts val="0"/>
              </a:spcBef>
              <a:spcAft>
                <a:spcPts val="0"/>
              </a:spcAft>
              <a:buNone/>
            </a:pPr>
            <a:r>
              <a:t/>
            </a:r>
            <a:endParaRPr sz="2800">
              <a:solidFill>
                <a:srgbClr val="131F33"/>
              </a:solidFill>
              <a:latin typeface="Georgia"/>
              <a:ea typeface="Georgia"/>
              <a:cs typeface="Georgia"/>
              <a:sym typeface="Georgia"/>
            </a:endParaRPr>
          </a:p>
          <a:p>
            <a:pPr indent="-457200" lvl="0" marL="457200" marR="0" rtl="0" algn="l">
              <a:spcBef>
                <a:spcPts val="0"/>
              </a:spcBef>
              <a:spcAft>
                <a:spcPts val="0"/>
              </a:spcAft>
              <a:buClr>
                <a:srgbClr val="131F33"/>
              </a:buClr>
              <a:buSzPts val="2800"/>
              <a:buFont typeface="Arial"/>
              <a:buChar char="•"/>
            </a:pPr>
            <a:r>
              <a:rPr lang="en-US" sz="2800">
                <a:solidFill>
                  <a:srgbClr val="131F33"/>
                </a:solidFill>
                <a:latin typeface="Georgia"/>
                <a:ea typeface="Georgia"/>
                <a:cs typeface="Georgia"/>
                <a:sym typeface="Georgia"/>
              </a:rPr>
              <a:t>ROS/Gazebo/Tensorflow installation in Ubuntu.</a:t>
            </a:r>
            <a:endParaRPr/>
          </a:p>
          <a:p>
            <a:pPr indent="-457200" lvl="0" marL="457200" marR="0" rtl="0" algn="l">
              <a:spcBef>
                <a:spcPts val="0"/>
              </a:spcBef>
              <a:spcAft>
                <a:spcPts val="0"/>
              </a:spcAft>
              <a:buClr>
                <a:srgbClr val="131F33"/>
              </a:buClr>
              <a:buSzPts val="2800"/>
              <a:buFont typeface="Arial"/>
              <a:buChar char="•"/>
            </a:pPr>
            <a:r>
              <a:rPr lang="en-US" sz="2800">
                <a:solidFill>
                  <a:srgbClr val="131F33"/>
                </a:solidFill>
                <a:latin typeface="Georgia"/>
                <a:ea typeface="Georgia"/>
                <a:cs typeface="Georgia"/>
                <a:sym typeface="Georgia"/>
              </a:rPr>
              <a:t>Procurement of circuitry, sensors, motors.</a:t>
            </a:r>
            <a:endParaRPr/>
          </a:p>
          <a:p>
            <a:pPr indent="-457200" lvl="0" marL="457200" marR="0" rtl="0" algn="l">
              <a:spcBef>
                <a:spcPts val="0"/>
              </a:spcBef>
              <a:spcAft>
                <a:spcPts val="0"/>
              </a:spcAft>
              <a:buClr>
                <a:srgbClr val="131F33"/>
              </a:buClr>
              <a:buSzPts val="2800"/>
              <a:buFont typeface="Arial"/>
              <a:buChar char="•"/>
            </a:pPr>
            <a:r>
              <a:rPr lang="en-US" sz="2800">
                <a:solidFill>
                  <a:srgbClr val="131F33"/>
                </a:solidFill>
                <a:latin typeface="Georgia"/>
                <a:ea typeface="Georgia"/>
                <a:cs typeface="Georgia"/>
                <a:sym typeface="Georgia"/>
              </a:rPr>
              <a:t>3d printed close to 100 parts (not all of which were used).</a:t>
            </a:r>
            <a:endParaRPr/>
          </a:p>
          <a:p>
            <a:pPr indent="-457200" lvl="0" marL="457200" marR="0" rtl="0" algn="l">
              <a:spcBef>
                <a:spcPts val="0"/>
              </a:spcBef>
              <a:spcAft>
                <a:spcPts val="0"/>
              </a:spcAft>
              <a:buClr>
                <a:srgbClr val="131F33"/>
              </a:buClr>
              <a:buSzPts val="2800"/>
              <a:buFont typeface="Arial"/>
              <a:buChar char="•"/>
            </a:pPr>
            <a:r>
              <a:rPr lang="en-US" sz="2800">
                <a:solidFill>
                  <a:srgbClr val="131F33"/>
                </a:solidFill>
                <a:latin typeface="Georgia"/>
                <a:ea typeface="Georgia"/>
                <a:cs typeface="Georgia"/>
                <a:sym typeface="Georgia"/>
              </a:rPr>
              <a:t>Comfortable with Robot movement in ROS/Gazebo</a:t>
            </a:r>
            <a:r>
              <a:rPr lang="en-US" sz="2800">
                <a:solidFill>
                  <a:srgbClr val="131F33"/>
                </a:solidFill>
                <a:latin typeface="Georgia"/>
                <a:ea typeface="Georgia"/>
                <a:cs typeface="Georgia"/>
                <a:sym typeface="Georgia"/>
              </a:rPr>
              <a:t>.</a:t>
            </a:r>
            <a:endParaRPr/>
          </a:p>
          <a:p>
            <a:pPr indent="-457200" lvl="0" marL="457200" marR="0" rtl="0" algn="l">
              <a:spcBef>
                <a:spcPts val="0"/>
              </a:spcBef>
              <a:spcAft>
                <a:spcPts val="0"/>
              </a:spcAft>
              <a:buClr>
                <a:srgbClr val="131F33"/>
              </a:buClr>
              <a:buSzPts val="2800"/>
              <a:buFont typeface="Arial"/>
              <a:buChar char="•"/>
            </a:pPr>
            <a:r>
              <a:rPr lang="en-US" sz="2800">
                <a:solidFill>
                  <a:srgbClr val="131F33"/>
                </a:solidFill>
                <a:latin typeface="Georgia"/>
                <a:ea typeface="Georgia"/>
                <a:cs typeface="Georgia"/>
                <a:sym typeface="Georgia"/>
              </a:rPr>
              <a:t>Constructed a plastic/metal robot.</a:t>
            </a:r>
            <a:endParaRPr/>
          </a:p>
          <a:p>
            <a:pPr indent="-457200" lvl="0" marL="457200" marR="0" rtl="0" algn="l">
              <a:spcBef>
                <a:spcPts val="0"/>
              </a:spcBef>
              <a:spcAft>
                <a:spcPts val="0"/>
              </a:spcAft>
              <a:buClr>
                <a:srgbClr val="131F33"/>
              </a:buClr>
              <a:buSzPts val="2800"/>
              <a:buFont typeface="Arial"/>
              <a:buChar char="•"/>
            </a:pPr>
            <a:r>
              <a:rPr lang="en-US" sz="2800">
                <a:solidFill>
                  <a:srgbClr val="131F33"/>
                </a:solidFill>
                <a:latin typeface="Georgia"/>
                <a:ea typeface="Georgia"/>
                <a:cs typeface="Georgia"/>
                <a:sym typeface="Georgia"/>
              </a:rPr>
              <a:t>Optimized parts, for example the feet of the robot are in a more flexible material (TPU). Some parts needed infill increased as well.</a:t>
            </a:r>
            <a:endParaRPr sz="2800">
              <a:solidFill>
                <a:srgbClr val="131F33"/>
              </a:solidFill>
              <a:latin typeface="Georgia"/>
              <a:ea typeface="Georgia"/>
              <a:cs typeface="Georgia"/>
              <a:sym typeface="Georgia"/>
            </a:endParaRPr>
          </a:p>
          <a:p>
            <a:pPr indent="-457200" lvl="0" marL="457200" marR="0" rtl="0" algn="l">
              <a:spcBef>
                <a:spcPts val="0"/>
              </a:spcBef>
              <a:spcAft>
                <a:spcPts val="0"/>
              </a:spcAft>
              <a:buClr>
                <a:srgbClr val="131F33"/>
              </a:buClr>
              <a:buSzPts val="2800"/>
              <a:buFont typeface="Georgia"/>
              <a:buChar char="•"/>
            </a:pPr>
            <a:r>
              <a:rPr lang="en-US" sz="2800">
                <a:solidFill>
                  <a:srgbClr val="131F33"/>
                </a:solidFill>
                <a:latin typeface="Georgia"/>
                <a:ea typeface="Georgia"/>
                <a:cs typeface="Georgia"/>
                <a:sym typeface="Georgia"/>
              </a:rPr>
              <a:t>Calibrated all servos to not go past allowed degrees</a:t>
            </a:r>
            <a:endParaRPr sz="2800">
              <a:solidFill>
                <a:srgbClr val="131F33"/>
              </a:solidFill>
              <a:latin typeface="Georgia"/>
              <a:ea typeface="Georgia"/>
              <a:cs typeface="Georgia"/>
              <a:sym typeface="Georgia"/>
            </a:endParaRPr>
          </a:p>
          <a:p>
            <a:pPr indent="-457200" lvl="0" marL="457200" marR="0" rtl="0" algn="l">
              <a:spcBef>
                <a:spcPts val="0"/>
              </a:spcBef>
              <a:spcAft>
                <a:spcPts val="0"/>
              </a:spcAft>
              <a:buClr>
                <a:srgbClr val="131F33"/>
              </a:buClr>
              <a:buSzPts val="2800"/>
              <a:buFont typeface="Georgia"/>
              <a:buChar char="•"/>
            </a:pPr>
            <a:r>
              <a:rPr lang="en-US" sz="2800">
                <a:solidFill>
                  <a:srgbClr val="131F33"/>
                </a:solidFill>
                <a:latin typeface="Georgia"/>
                <a:ea typeface="Georgia"/>
                <a:cs typeface="Georgia"/>
                <a:sym typeface="Georgia"/>
              </a:rPr>
              <a:t>Calibrated Ultrasonic Sensor</a:t>
            </a:r>
            <a:endParaRPr sz="2800">
              <a:solidFill>
                <a:srgbClr val="131F33"/>
              </a:solidFill>
              <a:latin typeface="Georgia"/>
              <a:ea typeface="Georgia"/>
              <a:cs typeface="Georgia"/>
              <a:sym typeface="Georgia"/>
            </a:endParaRPr>
          </a:p>
          <a:p>
            <a:pPr indent="0" lvl="0" marL="0" marR="0" rtl="0" algn="l">
              <a:spcBef>
                <a:spcPts val="0"/>
              </a:spcBef>
              <a:spcAft>
                <a:spcPts val="0"/>
              </a:spcAft>
              <a:buNone/>
            </a:pPr>
            <a:r>
              <a:t/>
            </a:r>
            <a:endParaRPr sz="2800">
              <a:solidFill>
                <a:srgbClr val="131F33"/>
              </a:solidFill>
              <a:latin typeface="Georgia"/>
              <a:ea typeface="Georgia"/>
              <a:cs typeface="Georgia"/>
              <a:sym typeface="Georgia"/>
            </a:endParaRPr>
          </a:p>
          <a:p>
            <a:pPr indent="0" lvl="0" marL="0" marR="0" rtl="0" algn="l">
              <a:spcBef>
                <a:spcPts val="0"/>
              </a:spcBef>
              <a:spcAft>
                <a:spcPts val="0"/>
              </a:spcAft>
              <a:buNone/>
            </a:pPr>
            <a:r>
              <a:rPr lang="en-US" sz="2800">
                <a:solidFill>
                  <a:srgbClr val="131F33"/>
                </a:solidFill>
                <a:latin typeface="Georgia"/>
                <a:ea typeface="Georgia"/>
                <a:cs typeface="Georgia"/>
                <a:sym typeface="Georgia"/>
              </a:rPr>
              <a:t>These are examples of parts we don’t use anymore:</a:t>
            </a:r>
            <a:endParaRPr/>
          </a:p>
          <a:p>
            <a:pPr indent="0" lvl="0" marL="0" marR="0" rtl="0" algn="l">
              <a:spcBef>
                <a:spcPts val="0"/>
              </a:spcBef>
              <a:spcAft>
                <a:spcPts val="0"/>
              </a:spcAft>
              <a:buNone/>
            </a:pPr>
            <a:r>
              <a:t/>
            </a:r>
            <a:endParaRPr sz="2800">
              <a:solidFill>
                <a:srgbClr val="131F33"/>
              </a:solidFill>
              <a:latin typeface="Georgia"/>
              <a:ea typeface="Georgia"/>
              <a:cs typeface="Georgia"/>
              <a:sym typeface="Georgia"/>
            </a:endParaRPr>
          </a:p>
          <a:p>
            <a:pPr indent="0" lvl="0" marL="0" marR="0" rtl="0" algn="l">
              <a:spcBef>
                <a:spcPts val="0"/>
              </a:spcBef>
              <a:spcAft>
                <a:spcPts val="0"/>
              </a:spcAft>
              <a:buNone/>
            </a:pPr>
            <a:r>
              <a:t/>
            </a:r>
            <a:endParaRPr sz="2800">
              <a:solidFill>
                <a:srgbClr val="131F33"/>
              </a:solidFill>
              <a:latin typeface="Georgia"/>
              <a:ea typeface="Georgia"/>
              <a:cs typeface="Georgia"/>
              <a:sym typeface="Georgia"/>
            </a:endParaRPr>
          </a:p>
          <a:p>
            <a:pPr indent="0" lvl="0" marL="0" marR="0" rtl="0" algn="l">
              <a:spcBef>
                <a:spcPts val="2000"/>
              </a:spcBef>
              <a:spcAft>
                <a:spcPts val="0"/>
              </a:spcAft>
              <a:buNone/>
            </a:pPr>
            <a:r>
              <a:t/>
            </a:r>
            <a:endParaRPr b="1" sz="4000">
              <a:solidFill>
                <a:srgbClr val="CC3300"/>
              </a:solidFill>
              <a:latin typeface="Arial"/>
              <a:ea typeface="Arial"/>
              <a:cs typeface="Arial"/>
              <a:sym typeface="Arial"/>
            </a:endParaRPr>
          </a:p>
        </p:txBody>
      </p:sp>
      <p:sp>
        <p:nvSpPr>
          <p:cNvPr id="85" name="Google Shape;85;p1"/>
          <p:cNvSpPr/>
          <p:nvPr/>
        </p:nvSpPr>
        <p:spPr>
          <a:xfrm>
            <a:off x="32918400" y="5181600"/>
            <a:ext cx="9829800" cy="121920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rPr b="1" lang="en-US" sz="4000" u="sng">
                <a:solidFill>
                  <a:srgbClr val="EF5023"/>
                </a:solidFill>
                <a:latin typeface="Arial"/>
                <a:ea typeface="Arial"/>
                <a:cs typeface="Arial"/>
                <a:sym typeface="Arial"/>
              </a:rPr>
              <a:t>DISCUSSION </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Georgia"/>
                <a:ea typeface="Georgia"/>
                <a:cs typeface="Georgia"/>
                <a:sym typeface="Georgia"/>
              </a:rPr>
              <a:t>About Printing</a:t>
            </a:r>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The Makerspace was essential for this project. Thanks to the help of the engineering building/department and more specifically Dr. Noe Vargas, we were able to print the 3d printed parts necessary for this project.</a:t>
            </a:r>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Thank you Dr. Vargas!</a:t>
            </a:r>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b="1" lang="en-US" sz="2800">
                <a:solidFill>
                  <a:schemeClr val="dk1"/>
                </a:solidFill>
                <a:latin typeface="Georgia"/>
                <a:ea typeface="Georgia"/>
                <a:cs typeface="Georgia"/>
                <a:sym typeface="Georgia"/>
              </a:rPr>
              <a:t>About The Robot</a:t>
            </a:r>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We are able to move all servos and gather data from sensor on the robot such as the camera</a:t>
            </a:r>
            <a:r>
              <a:rPr lang="en-US" sz="2800">
                <a:solidFill>
                  <a:schemeClr val="dk1"/>
                </a:solidFill>
                <a:latin typeface="Georgia"/>
                <a:ea typeface="Georgia"/>
                <a:cs typeface="Georgia"/>
                <a:sym typeface="Georgia"/>
              </a:rPr>
              <a:t>. We are also at the stage where our main focus is no longer on robot construction/assembly but on the the elaboration of our NN model and the transferring of it to the physical robot.</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Once we have created a learning model that we are satisfied with in the simulation, we will have to employ it to the physical robot which is </a:t>
            </a:r>
            <a:r>
              <a:rPr lang="en-US" sz="2800">
                <a:solidFill>
                  <a:schemeClr val="dk1"/>
                </a:solidFill>
                <a:latin typeface="Georgia"/>
                <a:ea typeface="Georgia"/>
                <a:cs typeface="Georgia"/>
                <a:sym typeface="Georgia"/>
              </a:rPr>
              <a:t>where</a:t>
            </a:r>
            <a:r>
              <a:rPr lang="en-US" sz="2800">
                <a:solidFill>
                  <a:schemeClr val="dk1"/>
                </a:solidFill>
                <a:latin typeface="Georgia"/>
                <a:ea typeface="Georgia"/>
                <a:cs typeface="Georgia"/>
                <a:sym typeface="Georgia"/>
              </a:rPr>
              <a:t> ROS comes into play. ROS has embedded libraries that aid with the transfer of information from a simulation to actual circuitry and sensors  of a robot.</a:t>
            </a:r>
            <a:endParaRPr sz="2800">
              <a:solidFill>
                <a:schemeClr val="dk1"/>
              </a:solidFill>
              <a:latin typeface="Georgia"/>
              <a:ea typeface="Georgia"/>
              <a:cs typeface="Georgia"/>
              <a:sym typeface="Georgia"/>
            </a:endParaRPr>
          </a:p>
        </p:txBody>
      </p:sp>
      <p:sp>
        <p:nvSpPr>
          <p:cNvPr id="86" name="Google Shape;86;p1"/>
          <p:cNvSpPr/>
          <p:nvPr/>
        </p:nvSpPr>
        <p:spPr>
          <a:xfrm>
            <a:off x="32904113" y="18059400"/>
            <a:ext cx="9829800" cy="91440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rPr b="1" lang="en-US" sz="4000" u="sng">
                <a:solidFill>
                  <a:srgbClr val="EF5023"/>
                </a:solidFill>
                <a:latin typeface="Arial"/>
                <a:ea typeface="Arial"/>
                <a:cs typeface="Arial"/>
                <a:sym typeface="Arial"/>
              </a:rPr>
              <a:t>CONCLUSIONS</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We’ve made good progress, but we are not content with what we’ve done so far so now our next immediate goal is getting the physical dog walking with a learning model which can be daunting but we believe is possible.</a:t>
            </a:r>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Next steps:</a:t>
            </a:r>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Georgia"/>
                <a:ea typeface="Georgia"/>
                <a:cs typeface="Georgia"/>
                <a:sym typeface="Georgia"/>
              </a:rPr>
              <a:t>Continue programming, robot should be able to walk in a straight line through model.</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Georgia"/>
              <a:ea typeface="Georgia"/>
              <a:cs typeface="Georgia"/>
              <a:sym typeface="Georgia"/>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Georgia"/>
                <a:ea typeface="Georgia"/>
                <a:cs typeface="Georgia"/>
                <a:sym typeface="Georgia"/>
              </a:rPr>
              <a:t>Robot does not fall over in either the simulator or in physical trials.</a:t>
            </a:r>
            <a:endParaRPr sz="2800">
              <a:solidFill>
                <a:schemeClr val="dk1"/>
              </a:solidFill>
              <a:latin typeface="Georgia"/>
              <a:ea typeface="Georgia"/>
              <a:cs typeface="Georgia"/>
              <a:sym typeface="Georgia"/>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Georgia"/>
              <a:ea typeface="Georgia"/>
              <a:cs typeface="Georgia"/>
              <a:sym typeface="Georgia"/>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Georgia"/>
                <a:ea typeface="Georgia"/>
                <a:cs typeface="Georgia"/>
                <a:sym typeface="Georgia"/>
              </a:rPr>
              <a:t>Extra parts/materials in case a part is damaged.</a:t>
            </a:r>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p:txBody>
      </p:sp>
      <p:sp>
        <p:nvSpPr>
          <p:cNvPr id="87" name="Google Shape;87;p1"/>
          <p:cNvSpPr txBox="1"/>
          <p:nvPr/>
        </p:nvSpPr>
        <p:spPr>
          <a:xfrm>
            <a:off x="13030200" y="25891763"/>
            <a:ext cx="3505200" cy="1287000"/>
          </a:xfrm>
          <a:prstGeom prst="rect">
            <a:avLst/>
          </a:prstGeom>
          <a:noFill/>
          <a:ln>
            <a:noFill/>
          </a:ln>
        </p:spPr>
        <p:txBody>
          <a:bodyPr anchorCtr="0" anchor="t" bIns="180000" lIns="180000" spcFirstLastPara="1" rIns="180000" wrap="square" tIns="180000">
            <a:spAutoFit/>
          </a:bodyPr>
          <a:lstStyle/>
          <a:p>
            <a:pPr indent="0" lvl="0" marL="0" marR="0" rtl="0" algn="r">
              <a:spcBef>
                <a:spcPts val="0"/>
              </a:spcBef>
              <a:spcAft>
                <a:spcPts val="0"/>
              </a:spcAft>
              <a:buNone/>
            </a:pPr>
            <a:r>
              <a:rPr b="0" i="1" lang="en-US" sz="2000" u="none">
                <a:solidFill>
                  <a:schemeClr val="dk1"/>
                </a:solidFill>
                <a:latin typeface="Arial"/>
                <a:ea typeface="Arial"/>
                <a:cs typeface="Arial"/>
                <a:sym typeface="Arial"/>
              </a:rPr>
              <a:t>Gazebo simulator. Notice the addition of a front-facing camera.</a:t>
            </a:r>
            <a:endParaRPr b="0" i="1" sz="2000" u="none">
              <a:solidFill>
                <a:schemeClr val="dk1"/>
              </a:solidFill>
              <a:latin typeface="Arial"/>
              <a:ea typeface="Arial"/>
              <a:cs typeface="Arial"/>
              <a:sym typeface="Arial"/>
            </a:endParaRPr>
          </a:p>
        </p:txBody>
      </p:sp>
      <p:sp>
        <p:nvSpPr>
          <p:cNvPr id="88" name="Google Shape;88;p1"/>
          <p:cNvSpPr txBox="1"/>
          <p:nvPr/>
        </p:nvSpPr>
        <p:spPr>
          <a:xfrm>
            <a:off x="17773325" y="29795566"/>
            <a:ext cx="8915400" cy="400200"/>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0" i="1" lang="en-US" sz="2000" u="none">
                <a:solidFill>
                  <a:schemeClr val="dk1"/>
                </a:solidFill>
                <a:latin typeface="Arial"/>
                <a:ea typeface="Arial"/>
                <a:cs typeface="Arial"/>
                <a:sym typeface="Arial"/>
              </a:rPr>
              <a:t>Ultimaker Cura Slicer</a:t>
            </a:r>
            <a:endParaRPr b="0" i="1" sz="2000" u="none">
              <a:solidFill>
                <a:schemeClr val="dk1"/>
              </a:solidFill>
              <a:latin typeface="Arial"/>
              <a:ea typeface="Arial"/>
              <a:cs typeface="Arial"/>
              <a:sym typeface="Arial"/>
            </a:endParaRPr>
          </a:p>
        </p:txBody>
      </p:sp>
      <p:sp>
        <p:nvSpPr>
          <p:cNvPr id="89" name="Google Shape;89;p1"/>
          <p:cNvSpPr txBox="1"/>
          <p:nvPr/>
        </p:nvSpPr>
        <p:spPr>
          <a:xfrm>
            <a:off x="17106570" y="21987979"/>
            <a:ext cx="3505200" cy="1287000"/>
          </a:xfrm>
          <a:prstGeom prst="rect">
            <a:avLst/>
          </a:prstGeom>
          <a:noFill/>
          <a:ln>
            <a:noFill/>
          </a:ln>
        </p:spPr>
        <p:txBody>
          <a:bodyPr anchorCtr="0" anchor="t" bIns="180000" lIns="180000" spcFirstLastPara="1" rIns="180000" wrap="square" tIns="180000">
            <a:spAutoFit/>
          </a:bodyPr>
          <a:lstStyle/>
          <a:p>
            <a:pPr indent="0" lvl="0" marL="0" marR="0" rtl="0" algn="l">
              <a:spcBef>
                <a:spcPts val="0"/>
              </a:spcBef>
              <a:spcAft>
                <a:spcPts val="0"/>
              </a:spcAft>
              <a:buNone/>
            </a:pPr>
            <a:r>
              <a:rPr b="0" i="1" lang="en-US" sz="2000" u="none">
                <a:solidFill>
                  <a:schemeClr val="dk1"/>
                </a:solidFill>
                <a:latin typeface="Arial"/>
                <a:ea typeface="Arial"/>
                <a:cs typeface="Arial"/>
                <a:sym typeface="Arial"/>
              </a:rPr>
              <a:t>Completed robot construction using 3d printed parts.</a:t>
            </a:r>
            <a:endParaRPr b="0" i="1" sz="2000" u="none">
              <a:solidFill>
                <a:schemeClr val="dk1"/>
              </a:solidFill>
              <a:latin typeface="Arial"/>
              <a:ea typeface="Arial"/>
              <a:cs typeface="Arial"/>
              <a:sym typeface="Arial"/>
            </a:endParaRPr>
          </a:p>
        </p:txBody>
      </p:sp>
      <p:sp>
        <p:nvSpPr>
          <p:cNvPr id="90" name="Google Shape;90;p1"/>
          <p:cNvSpPr/>
          <p:nvPr/>
        </p:nvSpPr>
        <p:spPr>
          <a:xfrm>
            <a:off x="0" y="3708401"/>
            <a:ext cx="43891200" cy="787400"/>
          </a:xfrm>
          <a:prstGeom prst="rect">
            <a:avLst/>
          </a:prstGeom>
          <a:solidFill>
            <a:srgbClr val="EF5023"/>
          </a:solidFill>
          <a:ln cap="flat" cmpd="sng" w="9525">
            <a:solidFill>
              <a:srgbClr val="EF502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Arial"/>
              <a:ea typeface="Arial"/>
              <a:cs typeface="Arial"/>
              <a:sym typeface="Arial"/>
            </a:endParaRPr>
          </a:p>
        </p:txBody>
      </p:sp>
      <p:pic>
        <p:nvPicPr>
          <p:cNvPr descr="https://northcentralus1-mediap.svc.ms/transform/thumbnail?provider=spo&amp;inputFormat=png&amp;cs=fFNQTw&amp;docid=https%3A%2F%2Futrgv.sharepoint.com%3A443%2F_api%2Fv2.0%2Fdrives%2Fb!ugMUeFyrOEWfspSigu6Cz8F74lvajgBEodEPSWGSQp5CkDTgZVBZS40qHY1Ht2lr%2Fitems%2F01DZCUNZAQRUAW5HHGHZA2M27FGUJURHJC%3Fversion%3DPublished&amp;access_token=eyJ0eXAiOiJKV1QiLCJhbGciOiJub25lIn0.eyJhdWQiOiIwMDAwMDAwMy0wMDAwLTBmZjEtY2UwMC0wMDAwMDAwMDAwMDAvdXRyZ3Yuc2hhcmVwb2ludC5jb21AOTkwNDM2YTYtODdkZi00OTFjLTkxMjQtOWFmYTkxZjg4ODI3IiwiaXNzIjoiMDAwMDAwMDMtMDAwMC0wZmYxLWNlMDAtMDAwMDAwMDAwMDAwIiwibmJmIjoiMTU1MTkzNzkxMiIsImV4cCI6IjE1NTE5NTk1MTIiLCJlbmRwb2ludHVybCI6ImFsYkNTbXRFNnRCNURWaDdoRmlpZ3QvTi9DdVlRanlDOFZoSE9HVWxpYmM9IiwiZW5kcG9pbnR1cmxMZW5ndGgiOiIxMTIiLCJpc2xvb3BiYWNrIjoiVHJ1ZSIsImNpZCI6Ik1qRTRaV00yT1dVdE1qQTNOQzA0TURBd0xUQTRaVGN0TlRZd01EQTBaREV6WWpBMyIsInZlciI6Imhhc2hlZHByb29mdG9rZW4iLCJzaXRlaWQiOiJOemd4TkRBelltRXRZV0kxWXkwME5UTTRMVGxtWWpJdE9UUmhNamd5WldVNE1tTm0iLCJuYW1laWQiOiIwIy5mfG1lbWJlcnNoaXB8ZW1tZXR0LnRvbWFpQHV0cmd2LmVkdSIsIm5paSI6Im1pY3Jvc29mdC5zaGFyZXBvaW50IiwiaXN1c2VyIjoidHJ1ZSIsImNhY2hla2V5IjoiMGguZnxtZW1iZXJzaGlwfDEwMDMzZmZmOTAyMGNhMjBAbGl2ZS5jb20iLCJ0dCI6IjAiLCJ1c2VQZXJzaXN0ZW50Q29va2llIjoiMiJ9.L0d5YytwMndzdmNQc3NIdlZjejNvZ1gyM0lVZUlFQlFheUU2V2pteEVIRT0&amp;encodeFailures=1&amp;width=1408&amp;height=834&amp;srcWidth=&amp;srcHeight=" id="91" name="Google Shape;91;p1"/>
          <p:cNvPicPr preferRelativeResize="0"/>
          <p:nvPr/>
        </p:nvPicPr>
        <p:blipFill rotWithShape="1">
          <a:blip r:embed="rId3">
            <a:alphaModFix/>
          </a:blip>
          <a:srcRect b="0" l="0" r="0" t="0"/>
          <a:stretch/>
        </p:blipFill>
        <p:spPr>
          <a:xfrm>
            <a:off x="29894463" y="171451"/>
            <a:ext cx="13411200" cy="3143250"/>
          </a:xfrm>
          <a:prstGeom prst="rect">
            <a:avLst/>
          </a:prstGeom>
          <a:noFill/>
          <a:ln>
            <a:noFill/>
          </a:ln>
        </p:spPr>
      </p:pic>
      <p:pic>
        <p:nvPicPr>
          <p:cNvPr descr="A picture containing indoor, toy, automaton&#10;&#10;Description automatically generated" id="92" name="Google Shape;92;p1"/>
          <p:cNvPicPr preferRelativeResize="0"/>
          <p:nvPr/>
        </p:nvPicPr>
        <p:blipFill rotWithShape="1">
          <a:blip r:embed="rId4">
            <a:alphaModFix/>
          </a:blip>
          <a:srcRect b="0" l="0" r="0" t="0"/>
          <a:stretch/>
        </p:blipFill>
        <p:spPr>
          <a:xfrm>
            <a:off x="13030200" y="20294607"/>
            <a:ext cx="3505200" cy="4673599"/>
          </a:xfrm>
          <a:prstGeom prst="rect">
            <a:avLst/>
          </a:prstGeom>
          <a:noFill/>
          <a:ln>
            <a:noFill/>
          </a:ln>
        </p:spPr>
      </p:pic>
      <p:pic>
        <p:nvPicPr>
          <p:cNvPr id="93" name="Google Shape;93;p1"/>
          <p:cNvPicPr preferRelativeResize="0"/>
          <p:nvPr/>
        </p:nvPicPr>
        <p:blipFill rotWithShape="1">
          <a:blip r:embed="rId5">
            <a:alphaModFix/>
          </a:blip>
          <a:srcRect b="0" l="0" r="0" t="0"/>
          <a:stretch/>
        </p:blipFill>
        <p:spPr>
          <a:xfrm>
            <a:off x="12160790" y="27633974"/>
            <a:ext cx="5612527" cy="3275141"/>
          </a:xfrm>
          <a:prstGeom prst="rect">
            <a:avLst/>
          </a:prstGeom>
          <a:noFill/>
          <a:ln>
            <a:noFill/>
          </a:ln>
        </p:spPr>
      </p:pic>
      <p:pic>
        <p:nvPicPr>
          <p:cNvPr descr="A picture containing blue, farm machine&#10;&#10;Description automatically generated" id="94" name="Google Shape;94;p1"/>
          <p:cNvPicPr preferRelativeResize="0"/>
          <p:nvPr/>
        </p:nvPicPr>
        <p:blipFill rotWithShape="1">
          <a:blip r:embed="rId6">
            <a:alphaModFix/>
          </a:blip>
          <a:srcRect b="0" l="0" r="0" t="0"/>
          <a:stretch/>
        </p:blipFill>
        <p:spPr>
          <a:xfrm>
            <a:off x="24552658" y="14979094"/>
            <a:ext cx="5363411" cy="7151214"/>
          </a:xfrm>
          <a:prstGeom prst="rect">
            <a:avLst/>
          </a:prstGeom>
          <a:noFill/>
          <a:ln>
            <a:noFill/>
          </a:ln>
        </p:spPr>
      </p:pic>
      <p:pic>
        <p:nvPicPr>
          <p:cNvPr descr="Text&#10;&#10;Description automatically generated with medium confidence" id="95" name="Google Shape;95;p1"/>
          <p:cNvPicPr preferRelativeResize="0"/>
          <p:nvPr/>
        </p:nvPicPr>
        <p:blipFill rotWithShape="1">
          <a:blip r:embed="rId7">
            <a:alphaModFix/>
          </a:blip>
          <a:srcRect b="0" l="0" r="0" t="0"/>
          <a:stretch/>
        </p:blipFill>
        <p:spPr>
          <a:xfrm>
            <a:off x="24863203" y="23899003"/>
            <a:ext cx="4756586" cy="6809788"/>
          </a:xfrm>
          <a:prstGeom prst="rect">
            <a:avLst/>
          </a:prstGeom>
          <a:noFill/>
          <a:ln>
            <a:noFill/>
          </a:ln>
        </p:spPr>
      </p:pic>
      <p:sp>
        <p:nvSpPr>
          <p:cNvPr id="96" name="Google Shape;96;p1"/>
          <p:cNvSpPr txBox="1"/>
          <p:nvPr/>
        </p:nvSpPr>
        <p:spPr>
          <a:xfrm>
            <a:off x="24756003" y="22295826"/>
            <a:ext cx="3505200" cy="671400"/>
          </a:xfrm>
          <a:prstGeom prst="rect">
            <a:avLst/>
          </a:prstGeom>
          <a:noFill/>
          <a:ln>
            <a:noFill/>
          </a:ln>
        </p:spPr>
        <p:txBody>
          <a:bodyPr anchorCtr="0" anchor="t" bIns="180000" lIns="180000" spcFirstLastPara="1" rIns="180000" wrap="square" tIns="180000">
            <a:spAutoFit/>
          </a:bodyPr>
          <a:lstStyle/>
          <a:p>
            <a:pPr indent="0" lvl="0" marL="0" marR="0" rtl="0" algn="r">
              <a:spcBef>
                <a:spcPts val="0"/>
              </a:spcBef>
              <a:spcAft>
                <a:spcPts val="0"/>
              </a:spcAft>
              <a:buNone/>
            </a:pPr>
            <a:r>
              <a:rPr b="0" i="1" lang="en-US" sz="2000" u="none">
                <a:solidFill>
                  <a:schemeClr val="dk1"/>
                </a:solidFill>
                <a:latin typeface="Arial"/>
                <a:ea typeface="Arial"/>
                <a:cs typeface="Arial"/>
                <a:sym typeface="Arial"/>
              </a:rPr>
              <a:t>Not enough infill</a:t>
            </a:r>
            <a:endParaRPr b="0" i="1" sz="2000" u="none">
              <a:solidFill>
                <a:schemeClr val="dk1"/>
              </a:solidFill>
              <a:latin typeface="Arial"/>
              <a:ea typeface="Arial"/>
              <a:cs typeface="Arial"/>
              <a:sym typeface="Arial"/>
            </a:endParaRPr>
          </a:p>
        </p:txBody>
      </p:sp>
      <p:sp>
        <p:nvSpPr>
          <p:cNvPr id="97" name="Google Shape;97;p1"/>
          <p:cNvSpPr txBox="1"/>
          <p:nvPr/>
        </p:nvSpPr>
        <p:spPr>
          <a:xfrm>
            <a:off x="25488890" y="30909131"/>
            <a:ext cx="3505200" cy="671400"/>
          </a:xfrm>
          <a:prstGeom prst="rect">
            <a:avLst/>
          </a:prstGeom>
          <a:noFill/>
          <a:ln>
            <a:noFill/>
          </a:ln>
        </p:spPr>
        <p:txBody>
          <a:bodyPr anchorCtr="0" anchor="t" bIns="180000" lIns="180000" spcFirstLastPara="1" rIns="180000" wrap="square" tIns="180000">
            <a:spAutoFit/>
          </a:bodyPr>
          <a:lstStyle/>
          <a:p>
            <a:pPr indent="0" lvl="0" marL="0" marR="0" rtl="0" algn="r">
              <a:spcBef>
                <a:spcPts val="0"/>
              </a:spcBef>
              <a:spcAft>
                <a:spcPts val="0"/>
              </a:spcAft>
              <a:buNone/>
            </a:pPr>
            <a:r>
              <a:rPr b="0" i="1" lang="en-US" sz="2000" u="none">
                <a:solidFill>
                  <a:schemeClr val="dk1"/>
                </a:solidFill>
                <a:latin typeface="Arial"/>
                <a:ea typeface="Arial"/>
                <a:cs typeface="Arial"/>
                <a:sym typeface="Arial"/>
              </a:rPr>
              <a:t>Wrong material (TPU)</a:t>
            </a:r>
            <a:endParaRPr b="0" i="1" sz="2000" u="none">
              <a:solidFill>
                <a:schemeClr val="dk1"/>
              </a:solidFill>
              <a:latin typeface="Arial"/>
              <a:ea typeface="Arial"/>
              <a:cs typeface="Arial"/>
              <a:sym typeface="Arial"/>
            </a:endParaRPr>
          </a:p>
        </p:txBody>
      </p:sp>
      <p:pic>
        <p:nvPicPr>
          <p:cNvPr descr="A picture containing person, hand, microphone&#10;&#10;Description automatically generated" id="98" name="Google Shape;98;p1"/>
          <p:cNvPicPr preferRelativeResize="0"/>
          <p:nvPr/>
        </p:nvPicPr>
        <p:blipFill rotWithShape="1">
          <a:blip r:embed="rId8">
            <a:alphaModFix/>
          </a:blip>
          <a:srcRect b="0" l="0" r="0" t="0"/>
          <a:stretch/>
        </p:blipFill>
        <p:spPr>
          <a:xfrm rot="5400000">
            <a:off x="14774494" y="9269655"/>
            <a:ext cx="3750432" cy="2812824"/>
          </a:xfrm>
          <a:prstGeom prst="rect">
            <a:avLst/>
          </a:prstGeom>
          <a:noFill/>
          <a:ln>
            <a:noFill/>
          </a:ln>
        </p:spPr>
      </p:pic>
      <p:pic>
        <p:nvPicPr>
          <p:cNvPr descr="A picture containing tool&#10;&#10;Description automatically generated" id="99" name="Google Shape;99;p1"/>
          <p:cNvPicPr preferRelativeResize="0"/>
          <p:nvPr/>
        </p:nvPicPr>
        <p:blipFill rotWithShape="1">
          <a:blip r:embed="rId9">
            <a:alphaModFix/>
          </a:blip>
          <a:srcRect b="0" l="0" r="0" t="0"/>
          <a:stretch/>
        </p:blipFill>
        <p:spPr>
          <a:xfrm>
            <a:off x="2353331" y="27205393"/>
            <a:ext cx="3099239" cy="4132318"/>
          </a:xfrm>
          <a:prstGeom prst="rect">
            <a:avLst/>
          </a:prstGeom>
          <a:noFill/>
          <a:ln>
            <a:noFill/>
          </a:ln>
        </p:spPr>
      </p:pic>
      <p:sp>
        <p:nvSpPr>
          <p:cNvPr id="100" name="Google Shape;100;p1"/>
          <p:cNvSpPr txBox="1"/>
          <p:nvPr/>
        </p:nvSpPr>
        <p:spPr>
          <a:xfrm>
            <a:off x="2353336" y="31337701"/>
            <a:ext cx="8915400" cy="400200"/>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0" i="1" lang="en-US" sz="2000" u="none">
                <a:solidFill>
                  <a:schemeClr val="dk1"/>
                </a:solidFill>
                <a:latin typeface="Arial"/>
                <a:ea typeface="Arial"/>
                <a:cs typeface="Arial"/>
                <a:sym typeface="Arial"/>
              </a:rPr>
              <a:t>Lots of circuitry involved.</a:t>
            </a:r>
            <a:endParaRPr b="0" i="1" sz="2000" u="none">
              <a:solidFill>
                <a:schemeClr val="dk1"/>
              </a:solidFill>
              <a:latin typeface="Arial"/>
              <a:ea typeface="Arial"/>
              <a:cs typeface="Arial"/>
              <a:sym typeface="Arial"/>
            </a:endParaRPr>
          </a:p>
        </p:txBody>
      </p:sp>
      <p:pic>
        <p:nvPicPr>
          <p:cNvPr id="101" name="Google Shape;101;p1"/>
          <p:cNvPicPr preferRelativeResize="0"/>
          <p:nvPr/>
        </p:nvPicPr>
        <p:blipFill>
          <a:blip r:embed="rId10">
            <a:alphaModFix/>
          </a:blip>
          <a:stretch>
            <a:fillRect/>
          </a:stretch>
        </p:blipFill>
        <p:spPr>
          <a:xfrm>
            <a:off x="5238675" y="26047173"/>
            <a:ext cx="3099251" cy="3655656"/>
          </a:xfrm>
          <a:prstGeom prst="rect">
            <a:avLst/>
          </a:prstGeom>
          <a:noFill/>
          <a:ln>
            <a:noFill/>
          </a:ln>
        </p:spPr>
      </p:pic>
      <p:pic>
        <p:nvPicPr>
          <p:cNvPr id="102" name="Google Shape;102;p1"/>
          <p:cNvPicPr preferRelativeResize="0"/>
          <p:nvPr/>
        </p:nvPicPr>
        <p:blipFill>
          <a:blip r:embed="rId11">
            <a:alphaModFix/>
          </a:blip>
          <a:stretch>
            <a:fillRect/>
          </a:stretch>
        </p:blipFill>
        <p:spPr>
          <a:xfrm>
            <a:off x="7054075" y="29197413"/>
            <a:ext cx="3505200" cy="924537"/>
          </a:xfrm>
          <a:prstGeom prst="rect">
            <a:avLst/>
          </a:prstGeom>
          <a:noFill/>
          <a:ln>
            <a:noFill/>
          </a:ln>
        </p:spPr>
      </p:pic>
      <p:sp>
        <p:nvSpPr>
          <p:cNvPr id="103" name="Google Shape;103;p1"/>
          <p:cNvSpPr txBox="1"/>
          <p:nvPr/>
        </p:nvSpPr>
        <p:spPr>
          <a:xfrm>
            <a:off x="6930938" y="30483513"/>
            <a:ext cx="375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t>Gazebo/ROS</a:t>
            </a:r>
            <a:endParaRPr i="1" sz="2100"/>
          </a:p>
        </p:txBody>
      </p:sp>
      <p:pic>
        <p:nvPicPr>
          <p:cNvPr id="104" name="Google Shape;104;p1"/>
          <p:cNvPicPr preferRelativeResize="0"/>
          <p:nvPr/>
        </p:nvPicPr>
        <p:blipFill>
          <a:blip r:embed="rId12">
            <a:alphaModFix/>
          </a:blip>
          <a:stretch>
            <a:fillRect/>
          </a:stretch>
        </p:blipFill>
        <p:spPr>
          <a:xfrm>
            <a:off x="16480875" y="25197482"/>
            <a:ext cx="4756598" cy="26755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2019-03-07T05:35:51Z</dcterms:created>
  <dc:creator>Emmett Tomai</dc:creator>
</cp:coreProperties>
</file>