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296" r:id="rId3"/>
    <p:sldId id="275" r:id="rId4"/>
    <p:sldId id="326" r:id="rId5"/>
    <p:sldId id="258" r:id="rId6"/>
    <p:sldId id="260" r:id="rId7"/>
    <p:sldId id="262" r:id="rId8"/>
    <p:sldId id="261" r:id="rId9"/>
    <p:sldId id="315" r:id="rId10"/>
    <p:sldId id="320" r:id="rId11"/>
    <p:sldId id="263" r:id="rId12"/>
    <p:sldId id="264" r:id="rId13"/>
    <p:sldId id="265" r:id="rId14"/>
    <p:sldId id="266" r:id="rId15"/>
    <p:sldId id="267" r:id="rId16"/>
    <p:sldId id="268" r:id="rId17"/>
    <p:sldId id="271" r:id="rId18"/>
    <p:sldId id="322" r:id="rId19"/>
    <p:sldId id="328" r:id="rId20"/>
    <p:sldId id="299" r:id="rId21"/>
    <p:sldId id="300" r:id="rId22"/>
    <p:sldId id="301" r:id="rId23"/>
    <p:sldId id="302" r:id="rId24"/>
    <p:sldId id="303" r:id="rId25"/>
    <p:sldId id="304" r:id="rId26"/>
    <p:sldId id="305" r:id="rId27"/>
    <p:sldId id="307" r:id="rId28"/>
    <p:sldId id="330" r:id="rId29"/>
    <p:sldId id="331" r:id="rId30"/>
    <p:sldId id="334" r:id="rId31"/>
    <p:sldId id="335" r:id="rId32"/>
    <p:sldId id="336" r:id="rId33"/>
    <p:sldId id="338" r:id="rId34"/>
    <p:sldId id="339" r:id="rId35"/>
    <p:sldId id="274" r:id="rId36"/>
    <p:sldId id="340" r:id="rId37"/>
    <p:sldId id="332" r:id="rId38"/>
    <p:sldId id="342" r:id="rId39"/>
    <p:sldId id="344" r:id="rId40"/>
    <p:sldId id="272" r:id="rId41"/>
    <p:sldId id="273" r:id="rId42"/>
    <p:sldId id="276" r:id="rId43"/>
    <p:sldId id="282" r:id="rId44"/>
    <p:sldId id="287" r:id="rId45"/>
    <p:sldId id="284" r:id="rId46"/>
    <p:sldId id="298" r:id="rId47"/>
    <p:sldId id="313" r:id="rId48"/>
    <p:sldId id="329" r:id="rId49"/>
    <p:sldId id="30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6"/>
    <p:restoredTop sz="94663"/>
  </p:normalViewPr>
  <p:slideViewPr>
    <p:cSldViewPr snapToGrid="0" snapToObjects="1">
      <p:cViewPr varScale="1">
        <p:scale>
          <a:sx n="112" d="100"/>
          <a:sy n="112" d="100"/>
        </p:scale>
        <p:origin x="288" y="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4D10A-81D1-8748-8404-C44E2799F913}" type="datetimeFigureOut">
              <a:rPr lang="en-US" smtClean="0"/>
              <a:t>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DBF5F-E884-8D4B-8536-498293E3FBD0}" type="slidenum">
              <a:rPr lang="en-US" smtClean="0"/>
              <a:t>‹#›</a:t>
            </a:fld>
            <a:endParaRPr lang="en-US"/>
          </a:p>
        </p:txBody>
      </p:sp>
    </p:spTree>
    <p:extLst>
      <p:ext uri="{BB962C8B-B14F-4D97-AF65-F5344CB8AC3E}">
        <p14:creationId xmlns:p14="http://schemas.microsoft.com/office/powerpoint/2010/main" val="995821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1</a:t>
            </a:fld>
            <a:endParaRPr lang="en-US"/>
          </a:p>
        </p:txBody>
      </p:sp>
    </p:spTree>
    <p:extLst>
      <p:ext uri="{BB962C8B-B14F-4D97-AF65-F5344CB8AC3E}">
        <p14:creationId xmlns:p14="http://schemas.microsoft.com/office/powerpoint/2010/main" val="1276240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71e2ceb186_2_3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g71e2ceb186_2_3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g71e2ceb186_2_3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40</a:t>
            </a:fld>
            <a:endParaRPr/>
          </a:p>
        </p:txBody>
      </p:sp>
    </p:spTree>
    <p:extLst>
      <p:ext uri="{BB962C8B-B14F-4D97-AF65-F5344CB8AC3E}">
        <p14:creationId xmlns:p14="http://schemas.microsoft.com/office/powerpoint/2010/main" val="310113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1e2ceb186_2_3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g71e2ceb186_2_3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71e2ceb186_2_3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41</a:t>
            </a:fld>
            <a:endParaRPr/>
          </a:p>
        </p:txBody>
      </p:sp>
    </p:spTree>
    <p:extLst>
      <p:ext uri="{BB962C8B-B14F-4D97-AF65-F5344CB8AC3E}">
        <p14:creationId xmlns:p14="http://schemas.microsoft.com/office/powerpoint/2010/main" val="1876847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71e2ceb186_2_3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g71e2ceb186_2_3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71e2ceb186_2_3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42</a:t>
            </a:fld>
            <a:endParaRPr/>
          </a:p>
        </p:txBody>
      </p:sp>
    </p:spTree>
    <p:extLst>
      <p:ext uri="{BB962C8B-B14F-4D97-AF65-F5344CB8AC3E}">
        <p14:creationId xmlns:p14="http://schemas.microsoft.com/office/powerpoint/2010/main" val="1898748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Remote direct memory access</a:t>
            </a:r>
          </a:p>
          <a:p>
            <a:endParaRPr lang="en-US" dirty="0"/>
          </a:p>
          <a:p>
            <a:r>
              <a:rPr lang="en-US" dirty="0"/>
              <a:t>Apache YARN split functionalities of resource management and job scheduling into separate daemons. Global resource manager and per-application application master</a:t>
            </a:r>
          </a:p>
        </p:txBody>
      </p:sp>
      <p:sp>
        <p:nvSpPr>
          <p:cNvPr id="4" name="Slide Number Placeholder 3"/>
          <p:cNvSpPr>
            <a:spLocks noGrp="1"/>
          </p:cNvSpPr>
          <p:nvPr>
            <p:ph type="sldNum" sz="quarter" idx="5"/>
          </p:nvPr>
        </p:nvSpPr>
        <p:spPr/>
        <p:txBody>
          <a:bodyPr/>
          <a:lstStyle/>
          <a:p>
            <a:fld id="{862DBF5F-E884-8D4B-8536-498293E3FBD0}" type="slidenum">
              <a:rPr lang="en-US" smtClean="0"/>
              <a:t>43</a:t>
            </a:fld>
            <a:endParaRPr lang="en-US"/>
          </a:p>
        </p:txBody>
      </p:sp>
    </p:spTree>
    <p:extLst>
      <p:ext uri="{BB962C8B-B14F-4D97-AF65-F5344CB8AC3E}">
        <p14:creationId xmlns:p14="http://schemas.microsoft.com/office/powerpoint/2010/main" val="1402826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GPU r50</a:t>
            </a:r>
          </a:p>
          <a:p>
            <a:endParaRPr lang="en-US" dirty="0"/>
          </a:p>
          <a:p>
            <a:r>
              <a:rPr lang="en-US" dirty="0"/>
              <a:t>Each server has four NVIDIA Tesla P100 GPUs 16 </a:t>
            </a:r>
            <a:r>
              <a:rPr lang="en-US" dirty="0" err="1"/>
              <a:t>gb</a:t>
            </a:r>
            <a:r>
              <a:rPr lang="en-US" dirty="0"/>
              <a:t> attached to a CPU socket. The table reports GPU utilization when processing a batch size of 32 images during training. First we observe that the training does not fully utilize GPUs even for single machine execution. In particular, </a:t>
            </a:r>
            <a:r>
              <a:rPr lang="en-US" dirty="0" err="1"/>
              <a:t>SameServer</a:t>
            </a:r>
            <a:r>
              <a:rPr lang="en-US" dirty="0"/>
              <a:t> achieves utilization of 57.7% for GPUs in use. It increases to 71.1% for twice the batch size but only increases marginally for larger batches.</a:t>
            </a:r>
          </a:p>
          <a:p>
            <a:endParaRPr lang="en-US" dirty="0"/>
          </a:p>
          <a:p>
            <a:r>
              <a:rPr lang="en-US" dirty="0"/>
              <a:t>To show this we set </a:t>
            </a:r>
            <a:r>
              <a:rPr lang="en-US" dirty="0" err="1"/>
              <a:t>DiffServer</a:t>
            </a:r>
            <a:r>
              <a:rPr lang="en-US" dirty="0"/>
              <a:t> as our baseline and measure changes in the efficiency while populating additional ResNet-50 jobs in the same servers. First, we measure GPU utilization when the </a:t>
            </a:r>
            <a:r>
              <a:rPr lang="en-US" dirty="0" err="1"/>
              <a:t>colocated</a:t>
            </a:r>
            <a:r>
              <a:rPr lang="en-US" dirty="0"/>
              <a:t> jobs do not use RDMA network at all: we place two </a:t>
            </a:r>
            <a:r>
              <a:rPr lang="en-US" dirty="0" err="1"/>
              <a:t>SameServer</a:t>
            </a:r>
            <a:r>
              <a:rPr lang="en-US" dirty="0"/>
              <a:t> jobs, one on each server in the same CPU socket as the job under Figure 6: GPU utilization when running 8 and 16 GPU jobs on dedicated servers. study. Thus, these jobs interfere with the job under study in the use of PCIe buses while reading training inputs, aggregating model updates, and so on. The observed efficiency is shown as </a:t>
            </a:r>
            <a:r>
              <a:rPr lang="en-US" dirty="0" err="1"/>
              <a:t>IntraServer</a:t>
            </a:r>
            <a:r>
              <a:rPr lang="en-US" dirty="0"/>
              <a:t> in Table 4, and we see that having such intra-server interference lowers the utilization by as much as 12.1%. We also study if such interference matters for the RDMA network in </a:t>
            </a:r>
            <a:r>
              <a:rPr lang="en-US" dirty="0" err="1"/>
              <a:t>InterServer</a:t>
            </a:r>
            <a:r>
              <a:rPr lang="en-US" dirty="0"/>
              <a:t>. For this setup we use two </a:t>
            </a:r>
            <a:r>
              <a:rPr lang="en-US" dirty="0" err="1"/>
              <a:t>DiffServer</a:t>
            </a:r>
            <a:r>
              <a:rPr lang="en-US" dirty="0"/>
              <a:t> jobs instead of two </a:t>
            </a:r>
            <a:r>
              <a:rPr lang="en-US" dirty="0" err="1"/>
              <a:t>SameServer</a:t>
            </a:r>
            <a:r>
              <a:rPr lang="en-US" dirty="0"/>
              <a:t> jobs as background traffic, so that all the jobs are distributed across two servers and share the RDMA network. In this case, we see a 13.1% decrease in utilization compared to the baseline.</a:t>
            </a:r>
          </a:p>
        </p:txBody>
      </p:sp>
      <p:sp>
        <p:nvSpPr>
          <p:cNvPr id="4" name="Slide Number Placeholder 3"/>
          <p:cNvSpPr>
            <a:spLocks noGrp="1"/>
          </p:cNvSpPr>
          <p:nvPr>
            <p:ph type="sldNum" sz="quarter" idx="5"/>
          </p:nvPr>
        </p:nvSpPr>
        <p:spPr/>
        <p:txBody>
          <a:bodyPr/>
          <a:lstStyle/>
          <a:p>
            <a:fld id="{862DBF5F-E884-8D4B-8536-498293E3FBD0}" type="slidenum">
              <a:rPr lang="en-US" smtClean="0"/>
              <a:t>44</a:t>
            </a:fld>
            <a:endParaRPr lang="en-US"/>
          </a:p>
        </p:txBody>
      </p:sp>
    </p:spTree>
    <p:extLst>
      <p:ext uri="{BB962C8B-B14F-4D97-AF65-F5344CB8AC3E}">
        <p14:creationId xmlns:p14="http://schemas.microsoft.com/office/powerpoint/2010/main" val="2159441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71e2ceb186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g71e2ceb186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g71e2ceb186_0_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Tree>
    <p:extLst>
      <p:ext uri="{BB962C8B-B14F-4D97-AF65-F5344CB8AC3E}">
        <p14:creationId xmlns:p14="http://schemas.microsoft.com/office/powerpoint/2010/main" val="3122901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71e2ceb186_3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2" name="Google Shape;452;g71e2ceb186_3_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3" name="Google Shape;453;g71e2ceb186_3_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extLst>
      <p:ext uri="{BB962C8B-B14F-4D97-AF65-F5344CB8AC3E}">
        <p14:creationId xmlns:p14="http://schemas.microsoft.com/office/powerpoint/2010/main" val="57060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18</a:t>
            </a:fld>
            <a:endParaRPr lang="en-US"/>
          </a:p>
        </p:txBody>
      </p:sp>
    </p:spTree>
    <p:extLst>
      <p:ext uri="{BB962C8B-B14F-4D97-AF65-F5344CB8AC3E}">
        <p14:creationId xmlns:p14="http://schemas.microsoft.com/office/powerpoint/2010/main" val="983446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20</a:t>
            </a:fld>
            <a:endParaRPr lang="en-US"/>
          </a:p>
        </p:txBody>
      </p:sp>
    </p:spTree>
    <p:extLst>
      <p:ext uri="{BB962C8B-B14F-4D97-AF65-F5344CB8AC3E}">
        <p14:creationId xmlns:p14="http://schemas.microsoft.com/office/powerpoint/2010/main" val="155238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isolation, these components implement high-level functionality that is typical in machine-learning platforms. </a:t>
            </a:r>
          </a:p>
          <a:p>
            <a:r>
              <a:rPr lang="en-US" dirty="0"/>
              <a:t>However, it is worth pointing out two differentiations. </a:t>
            </a:r>
          </a:p>
          <a:p>
            <a:r>
              <a:rPr lang="en-US" dirty="0"/>
              <a:t>First, we built these components to adhere to the aforementioned principles, which introduced several technical difficulties. </a:t>
            </a:r>
          </a:p>
          <a:p>
            <a:r>
              <a:rPr lang="en-US" dirty="0"/>
              <a:t>Second, the integration of these components in a single platform, with shared configuration and utilities, enabled key improvements over existing alternatives.</a:t>
            </a:r>
          </a:p>
          <a:p>
            <a:endParaRPr lang="en-US" dirty="0"/>
          </a:p>
          <a:p>
            <a:r>
              <a:rPr lang="en-US" dirty="0"/>
              <a:t>To give an example, transformations applied in the trainer and at serving time may need statistics generated by the data analysis component. </a:t>
            </a:r>
          </a:p>
          <a:p>
            <a:r>
              <a:rPr lang="en-US" dirty="0"/>
              <a:t>Integrating these components ensures consistency across the pipeline and guarantees that the same transformations are applied at training and serving, which in turn prevents one form of training-serving skew (a common production headache in machine learning). </a:t>
            </a:r>
          </a:p>
          <a:p>
            <a:r>
              <a:rPr lang="en-US" dirty="0"/>
              <a:t>Although almost all of the components can be considered optional, TFX users find it beneficial to adopt the full stack in order to achieve more robust and reliable production systems and take advantage of all management and visualization tools in the integrated frontend.</a:t>
            </a:r>
          </a:p>
        </p:txBody>
      </p:sp>
      <p:sp>
        <p:nvSpPr>
          <p:cNvPr id="4" name="Slide Number Placeholder 3"/>
          <p:cNvSpPr>
            <a:spLocks noGrp="1"/>
          </p:cNvSpPr>
          <p:nvPr>
            <p:ph type="sldNum" sz="quarter" idx="5"/>
          </p:nvPr>
        </p:nvSpPr>
        <p:spPr/>
        <p:txBody>
          <a:bodyPr/>
          <a:lstStyle/>
          <a:p>
            <a:fld id="{862DBF5F-E884-8D4B-8536-498293E3FBD0}" type="slidenum">
              <a:rPr lang="en-US" smtClean="0"/>
              <a:t>29</a:t>
            </a:fld>
            <a:endParaRPr lang="en-US"/>
          </a:p>
        </p:txBody>
      </p:sp>
    </p:spTree>
    <p:extLst>
      <p:ext uri="{BB962C8B-B14F-4D97-AF65-F5344CB8AC3E}">
        <p14:creationId xmlns:p14="http://schemas.microsoft.com/office/powerpoint/2010/main" val="281333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continuous training and serving environment, the above statistics must be computed efficiently at scale. </a:t>
            </a:r>
          </a:p>
          <a:p>
            <a:r>
              <a:rPr lang="en-US" dirty="0"/>
              <a:t>Unavailable feature statistics may result in missed opportunities to correct data anomalies, while outdated feature-to-integer mappings and feature value distributions may result in a drop in model quality. </a:t>
            </a:r>
          </a:p>
          <a:p>
            <a:r>
              <a:rPr lang="en-US" dirty="0"/>
              <a:t>On large training data, some of these statistics become difficult to compute exactly, and the component resorts to distributed streaming algorithms that give approximate results </a:t>
            </a:r>
          </a:p>
        </p:txBody>
      </p:sp>
      <p:sp>
        <p:nvSpPr>
          <p:cNvPr id="4" name="Slide Number Placeholder 3"/>
          <p:cNvSpPr>
            <a:spLocks noGrp="1"/>
          </p:cNvSpPr>
          <p:nvPr>
            <p:ph type="sldNum" sz="quarter" idx="5"/>
          </p:nvPr>
        </p:nvSpPr>
        <p:spPr/>
        <p:txBody>
          <a:bodyPr/>
          <a:lstStyle/>
          <a:p>
            <a:fld id="{862DBF5F-E884-8D4B-8536-498293E3FBD0}" type="slidenum">
              <a:rPr lang="en-US" smtClean="0"/>
              <a:t>30</a:t>
            </a:fld>
            <a:endParaRPr lang="en-US"/>
          </a:p>
        </p:txBody>
      </p:sp>
    </p:spTree>
    <p:extLst>
      <p:ext uri="{BB962C8B-B14F-4D97-AF65-F5344CB8AC3E}">
        <p14:creationId xmlns:p14="http://schemas.microsoft.com/office/powerpoint/2010/main" val="97065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expected presence of each feature, in terms of a minimum count and fraction of examples that must contain the feature. </a:t>
            </a:r>
          </a:p>
          <a:p>
            <a:r>
              <a:rPr lang="en-US" dirty="0"/>
              <a:t>• The expected valency of the feature in each example, i.e., minimum and maximum number of values.</a:t>
            </a:r>
          </a:p>
          <a:p>
            <a:r>
              <a:rPr lang="en-US" dirty="0"/>
              <a:t>• The expected domain of a feature, i.e., the small universe of values for a string feature, or range for an integer feature</a:t>
            </a:r>
          </a:p>
        </p:txBody>
      </p:sp>
      <p:sp>
        <p:nvSpPr>
          <p:cNvPr id="4" name="Slide Number Placeholder 3"/>
          <p:cNvSpPr>
            <a:spLocks noGrp="1"/>
          </p:cNvSpPr>
          <p:nvPr>
            <p:ph type="sldNum" sz="quarter" idx="5"/>
          </p:nvPr>
        </p:nvSpPr>
        <p:spPr/>
        <p:txBody>
          <a:bodyPr/>
          <a:lstStyle/>
          <a:p>
            <a:fld id="{862DBF5F-E884-8D4B-8536-498293E3FBD0}" type="slidenum">
              <a:rPr lang="en-US" smtClean="0"/>
              <a:t>32</a:t>
            </a:fld>
            <a:endParaRPr lang="en-US"/>
          </a:p>
        </p:txBody>
      </p:sp>
    </p:spTree>
    <p:extLst>
      <p:ext uri="{BB962C8B-B14F-4D97-AF65-F5344CB8AC3E}">
        <p14:creationId xmlns:p14="http://schemas.microsoft.com/office/powerpoint/2010/main" val="2152628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1e2ceb186_2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71e2ceb186_2_2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g71e2ceb186_2_2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37</a:t>
            </a:fld>
            <a:endParaRPr/>
          </a:p>
        </p:txBody>
      </p:sp>
    </p:spTree>
    <p:extLst>
      <p:ext uri="{BB962C8B-B14F-4D97-AF65-F5344CB8AC3E}">
        <p14:creationId xmlns:p14="http://schemas.microsoft.com/office/powerpoint/2010/main" val="4205880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1e2ceb186_2_2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71e2ceb186_2_2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71e2ceb186_2_2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38</a:t>
            </a:fld>
            <a:endParaRPr/>
          </a:p>
        </p:txBody>
      </p:sp>
    </p:spTree>
    <p:extLst>
      <p:ext uri="{BB962C8B-B14F-4D97-AF65-F5344CB8AC3E}">
        <p14:creationId xmlns:p14="http://schemas.microsoft.com/office/powerpoint/2010/main" val="293817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1e2ceb186_2_3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g71e2ceb186_2_3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g71e2ceb186_2_3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39</a:t>
            </a:fld>
            <a:endParaRPr/>
          </a:p>
        </p:txBody>
      </p:sp>
    </p:spTree>
    <p:extLst>
      <p:ext uri="{BB962C8B-B14F-4D97-AF65-F5344CB8AC3E}">
        <p14:creationId xmlns:p14="http://schemas.microsoft.com/office/powerpoint/2010/main" val="448262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1/20/21</a:t>
            </a:r>
          </a:p>
        </p:txBody>
      </p:sp>
      <p:sp>
        <p:nvSpPr>
          <p:cNvPr id="5" name="Footer Placeholder 4"/>
          <p:cNvSpPr>
            <a:spLocks noGrp="1"/>
          </p:cNvSpPr>
          <p:nvPr>
            <p:ph type="ftr" sz="quarter" idx="11"/>
          </p:nvPr>
        </p:nvSpPr>
        <p:spPr/>
        <p:txBody>
          <a:bodyPr/>
          <a:lstStyle/>
          <a:p>
            <a:r>
              <a:rPr lang="en-US"/>
              <a:t>EECS 598 – W21</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209525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1/20/21</a:t>
            </a:r>
          </a:p>
        </p:txBody>
      </p:sp>
      <p:sp>
        <p:nvSpPr>
          <p:cNvPr id="5" name="Footer Placeholder 4"/>
          <p:cNvSpPr>
            <a:spLocks noGrp="1"/>
          </p:cNvSpPr>
          <p:nvPr>
            <p:ph type="ftr" sz="quarter" idx="11"/>
          </p:nvPr>
        </p:nvSpPr>
        <p:spPr/>
        <p:txBody>
          <a:bodyPr/>
          <a:lstStyle/>
          <a:p>
            <a:r>
              <a:rPr lang="en-US"/>
              <a:t>EECS 598 – W21</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68776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1/20/21</a:t>
            </a:r>
          </a:p>
        </p:txBody>
      </p:sp>
      <p:sp>
        <p:nvSpPr>
          <p:cNvPr id="5" name="Footer Placeholder 4"/>
          <p:cNvSpPr>
            <a:spLocks noGrp="1"/>
          </p:cNvSpPr>
          <p:nvPr>
            <p:ph type="ftr" sz="quarter" idx="11"/>
          </p:nvPr>
        </p:nvSpPr>
        <p:spPr/>
        <p:txBody>
          <a:bodyPr/>
          <a:lstStyle/>
          <a:p>
            <a:r>
              <a:rPr lang="en-US"/>
              <a:t>EECS 598 – W21</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42970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1/20/21</a:t>
            </a:r>
          </a:p>
        </p:txBody>
      </p:sp>
      <p:sp>
        <p:nvSpPr>
          <p:cNvPr id="5" name="Footer Placeholder 4"/>
          <p:cNvSpPr>
            <a:spLocks noGrp="1"/>
          </p:cNvSpPr>
          <p:nvPr>
            <p:ph type="ftr" sz="quarter" idx="11"/>
          </p:nvPr>
        </p:nvSpPr>
        <p:spPr/>
        <p:txBody>
          <a:bodyPr/>
          <a:lstStyle/>
          <a:p>
            <a:r>
              <a:rPr lang="en-US"/>
              <a:t>EECS 598 – W21</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97721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1/20/21</a:t>
            </a:r>
          </a:p>
        </p:txBody>
      </p:sp>
      <p:sp>
        <p:nvSpPr>
          <p:cNvPr id="5" name="Footer Placeholder 4"/>
          <p:cNvSpPr>
            <a:spLocks noGrp="1"/>
          </p:cNvSpPr>
          <p:nvPr>
            <p:ph type="ftr" sz="quarter" idx="11"/>
          </p:nvPr>
        </p:nvSpPr>
        <p:spPr/>
        <p:txBody>
          <a:bodyPr/>
          <a:lstStyle/>
          <a:p>
            <a:r>
              <a:rPr lang="en-US"/>
              <a:t>EECS 598 – W21</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90776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1/20/21</a:t>
            </a:r>
          </a:p>
        </p:txBody>
      </p:sp>
      <p:sp>
        <p:nvSpPr>
          <p:cNvPr id="6" name="Footer Placeholder 5"/>
          <p:cNvSpPr>
            <a:spLocks noGrp="1"/>
          </p:cNvSpPr>
          <p:nvPr>
            <p:ph type="ftr" sz="quarter" idx="11"/>
          </p:nvPr>
        </p:nvSpPr>
        <p:spPr/>
        <p:txBody>
          <a:bodyPr/>
          <a:lstStyle/>
          <a:p>
            <a:r>
              <a:rPr lang="en-US"/>
              <a:t>EECS 598 – W21</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02689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1/20/21</a:t>
            </a:r>
          </a:p>
        </p:txBody>
      </p:sp>
      <p:sp>
        <p:nvSpPr>
          <p:cNvPr id="8" name="Footer Placeholder 7"/>
          <p:cNvSpPr>
            <a:spLocks noGrp="1"/>
          </p:cNvSpPr>
          <p:nvPr>
            <p:ph type="ftr" sz="quarter" idx="11"/>
          </p:nvPr>
        </p:nvSpPr>
        <p:spPr/>
        <p:txBody>
          <a:bodyPr/>
          <a:lstStyle/>
          <a:p>
            <a:r>
              <a:rPr lang="en-US"/>
              <a:t>EECS 598 – W21</a:t>
            </a:r>
          </a:p>
        </p:txBody>
      </p:sp>
      <p:sp>
        <p:nvSpPr>
          <p:cNvPr id="9" name="Slide Number Placeholder 8"/>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5478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1/20/21</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53420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1/20/21</a:t>
            </a:r>
          </a:p>
        </p:txBody>
      </p:sp>
      <p:sp>
        <p:nvSpPr>
          <p:cNvPr id="3" name="Footer Placeholder 2"/>
          <p:cNvSpPr>
            <a:spLocks noGrp="1"/>
          </p:cNvSpPr>
          <p:nvPr>
            <p:ph type="ftr" sz="quarter" idx="11"/>
          </p:nvPr>
        </p:nvSpPr>
        <p:spPr/>
        <p:txBody>
          <a:bodyPr/>
          <a:lstStyle/>
          <a:p>
            <a:r>
              <a:rPr lang="en-US"/>
              <a:t>EECS 598 – W21</a:t>
            </a:r>
          </a:p>
        </p:txBody>
      </p:sp>
      <p:sp>
        <p:nvSpPr>
          <p:cNvPr id="4" name="Slide Number Placeholder 3"/>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7594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nchor="t"/>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1/20/21</a:t>
            </a:r>
          </a:p>
        </p:txBody>
      </p:sp>
      <p:sp>
        <p:nvSpPr>
          <p:cNvPr id="6" name="Footer Placeholder 5"/>
          <p:cNvSpPr>
            <a:spLocks noGrp="1"/>
          </p:cNvSpPr>
          <p:nvPr>
            <p:ph type="ftr" sz="quarter" idx="11"/>
          </p:nvPr>
        </p:nvSpPr>
        <p:spPr/>
        <p:txBody>
          <a:bodyPr/>
          <a:lstStyle/>
          <a:p>
            <a:r>
              <a:rPr lang="en-US"/>
              <a:t>EECS 598 – W21</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73925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1/20/21</a:t>
            </a:r>
          </a:p>
        </p:txBody>
      </p:sp>
      <p:sp>
        <p:nvSpPr>
          <p:cNvPr id="6" name="Footer Placeholder 5"/>
          <p:cNvSpPr>
            <a:spLocks noGrp="1"/>
          </p:cNvSpPr>
          <p:nvPr>
            <p:ph type="ftr" sz="quarter" idx="11"/>
          </p:nvPr>
        </p:nvSpPr>
        <p:spPr/>
        <p:txBody>
          <a:bodyPr/>
          <a:lstStyle/>
          <a:p>
            <a:r>
              <a:rPr lang="en-US"/>
              <a:t>EECS 598 – W21</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477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Light" charset="0"/>
                <a:ea typeface="Gill Sans Light" charset="0"/>
                <a:cs typeface="Gill Sans Light" charset="0"/>
              </a:defRPr>
            </a:lvl1pPr>
          </a:lstStyle>
          <a:p>
            <a:r>
              <a:rPr lang="en-US"/>
              <a:t>1/20/21</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Light" charset="0"/>
                <a:ea typeface="Gill Sans Light" charset="0"/>
                <a:cs typeface="Gill Sans Light" charset="0"/>
              </a:defRPr>
            </a:lvl1pPr>
          </a:lstStyle>
          <a:p>
            <a:r>
              <a:rPr lang="en-US"/>
              <a:t>EECS 598 – W21</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Light" charset="0"/>
                <a:ea typeface="Gill Sans Light" charset="0"/>
                <a:cs typeface="Gill Sans Light" charset="0"/>
              </a:defRPr>
            </a:lvl1pPr>
          </a:lstStyle>
          <a:p>
            <a:fld id="{4EEF9975-6C58-5C4C-8961-54FFA2646BAA}" type="slidenum">
              <a:rPr lang="en-US" smtClean="0"/>
              <a:pPr/>
              <a:t>‹#›</a:t>
            </a:fld>
            <a:endParaRPr lang="en-US"/>
          </a:p>
        </p:txBody>
      </p:sp>
    </p:spTree>
    <p:extLst>
      <p:ext uri="{BB962C8B-B14F-4D97-AF65-F5344CB8AC3E}">
        <p14:creationId xmlns:p14="http://schemas.microsoft.com/office/powerpoint/2010/main" val="87268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Gill Sans" charset="0"/>
          <a:ea typeface="Gill Sans" charset="0"/>
          <a:cs typeface="Gill San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orms.gle/aTPa6DQKWb2mtpA4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cr.sigcomm.org/online/files/p83-keshavA.pdf" TargetMode="External"/><Relationship Id="rId2" Type="http://schemas.openxmlformats.org/officeDocument/2006/relationships/hyperlink" Target="mailto:eecs598-bigdata-staff@umich.edu" TargetMode="External"/><Relationship Id="rId1" Type="http://schemas.openxmlformats.org/officeDocument/2006/relationships/slideLayout" Target="../slideLayouts/slideLayout2.xml"/><Relationship Id="rId4" Type="http://schemas.openxmlformats.org/officeDocument/2006/relationships/hyperlink" Target="http://people.inf.ethz.ch/troscoe/pubs/review-writing.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s.berkeley.edu/~pattrsn/talks/BadTalk.pdf" TargetMode="External"/><Relationship Id="rId2" Type="http://schemas.openxmlformats.org/officeDocument/2006/relationships/hyperlink" Target="mailto:eecs598-bigdata-staff@umich.edu"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research.microsoft.com/en-us/um/people/simonpj/papers/giving-a-talk/writing-a-paper-slides.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mosharaf.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forms.gle/aTPa6DQKWb2mtpA47"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osharaf/eecs59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EECS 598: Systems for AI</a:t>
            </a:r>
          </a:p>
        </p:txBody>
      </p:sp>
      <p:sp>
        <p:nvSpPr>
          <p:cNvPr id="3" name="Subtitle 2"/>
          <p:cNvSpPr>
            <a:spLocks noGrp="1"/>
          </p:cNvSpPr>
          <p:nvPr>
            <p:ph type="subTitle" idx="1"/>
          </p:nvPr>
        </p:nvSpPr>
        <p:spPr/>
        <p:txBody>
          <a:bodyPr/>
          <a:lstStyle/>
          <a:p>
            <a:r>
              <a:rPr lang="en-US" dirty="0"/>
              <a:t>Mosharaf Chowdhury</a:t>
            </a:r>
          </a:p>
        </p:txBody>
      </p:sp>
      <p:sp>
        <p:nvSpPr>
          <p:cNvPr id="4" name="Footer Placeholder 3"/>
          <p:cNvSpPr>
            <a:spLocks noGrp="1"/>
          </p:cNvSpPr>
          <p:nvPr>
            <p:ph type="ftr" sz="quarter" idx="11"/>
          </p:nvPr>
        </p:nvSpPr>
        <p:spPr/>
        <p:txBody>
          <a:bodyPr/>
          <a:lstStyle/>
          <a:p>
            <a:r>
              <a:rPr lang="en-US"/>
              <a:t>EECS 598 – W21</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532126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Groups ASAP</a:t>
            </a:r>
          </a:p>
        </p:txBody>
      </p:sp>
      <p:sp>
        <p:nvSpPr>
          <p:cNvPr id="3" name="Content Placeholder 2"/>
          <p:cNvSpPr>
            <a:spLocks noGrp="1"/>
          </p:cNvSpPr>
          <p:nvPr>
            <p:ph idx="1"/>
          </p:nvPr>
        </p:nvSpPr>
        <p:spPr/>
        <p:txBody>
          <a:bodyPr/>
          <a:lstStyle/>
          <a:p>
            <a:r>
              <a:rPr lang="en-US" dirty="0"/>
              <a:t>Submit at </a:t>
            </a:r>
            <a:r>
              <a:rPr lang="en-US" dirty="0">
                <a:hlinkClick r:id="rId2"/>
              </a:rPr>
              <a:t>https://forms.gle/aTPa6DQKWb2mtpA47</a:t>
            </a:r>
            <a:endParaRPr lang="en-US" dirty="0"/>
          </a:p>
          <a:p>
            <a:pPr lvl="1"/>
            <a:r>
              <a:rPr lang="en-US" dirty="0"/>
              <a:t>By February 1 the latest, but much earlier if possible</a:t>
            </a:r>
          </a:p>
          <a:p>
            <a:pPr lvl="1"/>
            <a:r>
              <a:rPr lang="en-US" dirty="0"/>
              <a:t>Use piazza to find group members</a:t>
            </a:r>
          </a:p>
          <a:p>
            <a:pPr lvl="1"/>
            <a:r>
              <a:rPr lang="en-US" dirty="0"/>
              <a:t>Group size should be 3</a:t>
            </a:r>
          </a:p>
          <a:p>
            <a:pPr lvl="2"/>
            <a:r>
              <a:rPr lang="en-US" dirty="0"/>
              <a:t>May allow a few smaller groups if/when students drop off</a:t>
            </a:r>
          </a:p>
        </p:txBody>
      </p:sp>
      <p:sp>
        <p:nvSpPr>
          <p:cNvPr id="4" name="Date Placeholder 3"/>
          <p:cNvSpPr>
            <a:spLocks noGrp="1"/>
          </p:cNvSpPr>
          <p:nvPr>
            <p:ph type="dt" sz="half" idx="10"/>
          </p:nvPr>
        </p:nvSpPr>
        <p:spPr/>
        <p:txBody>
          <a:bodyPr/>
          <a:lstStyle/>
          <a:p>
            <a:r>
              <a:rPr lang="en-US"/>
              <a:t>1/20/21</a:t>
            </a:r>
          </a:p>
        </p:txBody>
      </p:sp>
      <p:sp>
        <p:nvSpPr>
          <p:cNvPr id="5" name="Footer Placeholder 4"/>
          <p:cNvSpPr>
            <a:spLocks noGrp="1"/>
          </p:cNvSpPr>
          <p:nvPr>
            <p:ph type="ftr" sz="quarter" idx="11"/>
          </p:nvPr>
        </p:nvSpPr>
        <p:spPr/>
        <p:txBody>
          <a:bodyPr/>
          <a:lstStyle/>
          <a:p>
            <a:r>
              <a:rPr lang="en-US"/>
              <a:t>EECS 598 – W21</a:t>
            </a:r>
          </a:p>
        </p:txBody>
      </p:sp>
      <p:sp>
        <p:nvSpPr>
          <p:cNvPr id="6" name="Slide Number Placeholder 5"/>
          <p:cNvSpPr>
            <a:spLocks noGrp="1"/>
          </p:cNvSpPr>
          <p:nvPr>
            <p:ph type="sldNum" sz="quarter" idx="12"/>
          </p:nvPr>
        </p:nvSpPr>
        <p:spPr/>
        <p:txBody>
          <a:bodyPr/>
          <a:lstStyle/>
          <a:p>
            <a:fld id="{4EEF9975-6C58-5C4C-8961-54FFA2646BAA}" type="slidenum">
              <a:rPr lang="en-US" smtClean="0"/>
              <a:t>10</a:t>
            </a:fld>
            <a:endParaRPr lang="en-US"/>
          </a:p>
        </p:txBody>
      </p:sp>
    </p:spTree>
    <p:extLst>
      <p:ext uri="{BB962C8B-B14F-4D97-AF65-F5344CB8AC3E}">
        <p14:creationId xmlns:p14="http://schemas.microsoft.com/office/powerpoint/2010/main" val="309008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Readings</a:t>
            </a:r>
          </a:p>
        </p:txBody>
      </p:sp>
      <p:sp>
        <p:nvSpPr>
          <p:cNvPr id="3" name="Content Placeholder 2"/>
          <p:cNvSpPr>
            <a:spLocks noGrp="1"/>
          </p:cNvSpPr>
          <p:nvPr>
            <p:ph idx="1"/>
          </p:nvPr>
        </p:nvSpPr>
        <p:spPr/>
        <p:txBody>
          <a:bodyPr/>
          <a:lstStyle/>
          <a:p>
            <a:r>
              <a:rPr lang="en-US" dirty="0"/>
              <a:t>36 papers/articles across</a:t>
            </a:r>
          </a:p>
          <a:p>
            <a:pPr lvl="1"/>
            <a:r>
              <a:rPr lang="en-US" dirty="0"/>
              <a:t>Systems venues like SOSP, OSDI, NSDI, </a:t>
            </a:r>
            <a:r>
              <a:rPr lang="en-US" dirty="0" err="1"/>
              <a:t>EuroSys</a:t>
            </a:r>
            <a:r>
              <a:rPr lang="en-US" dirty="0"/>
              <a:t>, and </a:t>
            </a:r>
            <a:r>
              <a:rPr lang="en-US" dirty="0" err="1"/>
              <a:t>MLSys</a:t>
            </a:r>
            <a:endParaRPr lang="en-US" dirty="0"/>
          </a:p>
          <a:p>
            <a:pPr lvl="1"/>
            <a:r>
              <a:rPr lang="en-US" dirty="0"/>
              <a:t>Related venues like SIGCOMM, SIGMOD, and VLDB</a:t>
            </a:r>
          </a:p>
          <a:p>
            <a:pPr lvl="1"/>
            <a:r>
              <a:rPr lang="en-US" dirty="0"/>
              <a:t>Traditional AI/ML venues</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11</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193575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Summaries</a:t>
            </a:r>
          </a:p>
        </p:txBody>
      </p:sp>
      <p:sp>
        <p:nvSpPr>
          <p:cNvPr id="3" name="Content Placeholder 2"/>
          <p:cNvSpPr>
            <a:spLocks noGrp="1"/>
          </p:cNvSpPr>
          <p:nvPr>
            <p:ph idx="1"/>
          </p:nvPr>
        </p:nvSpPr>
        <p:spPr/>
        <p:txBody>
          <a:bodyPr>
            <a:normAutofit/>
          </a:bodyPr>
          <a:lstStyle/>
          <a:p>
            <a:r>
              <a:rPr lang="en-US" dirty="0"/>
              <a:t>This is a paper-reading course</a:t>
            </a:r>
          </a:p>
          <a:p>
            <a:pPr lvl="1"/>
            <a:r>
              <a:rPr lang="en-US" dirty="0"/>
              <a:t>Paper summaries account for </a:t>
            </a:r>
            <a:r>
              <a:rPr lang="en-US" dirty="0">
                <a:latin typeface="Gill Sans" charset="0"/>
                <a:ea typeface="Gill Sans" charset="0"/>
                <a:cs typeface="Gill Sans" charset="0"/>
              </a:rPr>
              <a:t>20%</a:t>
            </a:r>
            <a:r>
              <a:rPr lang="en-US" dirty="0"/>
              <a:t> of the total grade</a:t>
            </a:r>
          </a:p>
          <a:p>
            <a:r>
              <a:rPr lang="en-US"/>
              <a:t>Roughly 1-2 summary per-group (assigned)</a:t>
            </a:r>
            <a:endParaRPr lang="en-US" dirty="0"/>
          </a:p>
          <a:p>
            <a:r>
              <a:rPr lang="en-US" dirty="0"/>
              <a:t>Each summary must follow the template and address the following</a:t>
            </a:r>
          </a:p>
          <a:p>
            <a:pPr lvl="1"/>
            <a:r>
              <a:rPr lang="en-US" dirty="0"/>
              <a:t>What is the problem and why is it important?</a:t>
            </a:r>
          </a:p>
          <a:p>
            <a:pPr lvl="1"/>
            <a:r>
              <a:rPr lang="en-US" dirty="0"/>
              <a:t>What is the hypothesis of the work?</a:t>
            </a:r>
          </a:p>
          <a:p>
            <a:pPr lvl="1"/>
            <a:r>
              <a:rPr lang="en-US" dirty="0"/>
              <a:t>What is the proposed solution, and what key insight guides their solution?</a:t>
            </a:r>
          </a:p>
          <a:p>
            <a:pPr lvl="1"/>
            <a:r>
              <a:rPr lang="en-US" dirty="0"/>
              <a:t>What is one (or more) drawback or limitation of the proposal, and how will you improve it?</a:t>
            </a:r>
          </a:p>
          <a:p>
            <a:r>
              <a:rPr lang="en-US" dirty="0"/>
              <a:t>Summary must include the gist of class discussion</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12</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124564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Summaries</a:t>
            </a:r>
          </a:p>
        </p:txBody>
      </p:sp>
      <p:sp>
        <p:nvSpPr>
          <p:cNvPr id="3" name="Content Placeholder 2"/>
          <p:cNvSpPr>
            <a:spLocks noGrp="1"/>
          </p:cNvSpPr>
          <p:nvPr>
            <p:ph idx="1"/>
          </p:nvPr>
        </p:nvSpPr>
        <p:spPr/>
        <p:txBody>
          <a:bodyPr>
            <a:normAutofit/>
          </a:bodyPr>
          <a:lstStyle/>
          <a:p>
            <a:r>
              <a:rPr lang="en-US" dirty="0"/>
              <a:t>Reviews must be emailed to </a:t>
            </a:r>
            <a:r>
              <a:rPr lang="en-US" dirty="0">
                <a:hlinkClick r:id="rId2"/>
              </a:rPr>
              <a:t>eecs598-bigdata-staff@umich.edu</a:t>
            </a:r>
            <a:r>
              <a:rPr lang="en-US" dirty="0"/>
              <a:t> within 24 hours of class presentation</a:t>
            </a:r>
          </a:p>
          <a:p>
            <a:r>
              <a:rPr lang="en-US" dirty="0"/>
              <a:t>Delayed submission will receive NO CREDIT</a:t>
            </a:r>
          </a:p>
          <a:p>
            <a:pPr lvl="1"/>
            <a:r>
              <a:rPr lang="en-US" dirty="0"/>
              <a:t>There will be NO extensions</a:t>
            </a:r>
          </a:p>
          <a:p>
            <a:r>
              <a:rPr lang="en-US" dirty="0"/>
              <a:t>Read (if you haven’t already!)</a:t>
            </a:r>
          </a:p>
          <a:p>
            <a:pPr lvl="1"/>
            <a:r>
              <a:rPr lang="en-US" dirty="0">
                <a:hlinkClick r:id="rId3"/>
              </a:rPr>
              <a:t>How to Read a Paper</a:t>
            </a:r>
            <a:r>
              <a:rPr lang="en-US" dirty="0"/>
              <a:t> by S. Keshav</a:t>
            </a:r>
          </a:p>
          <a:p>
            <a:pPr lvl="1"/>
            <a:r>
              <a:rPr lang="en-US" dirty="0">
                <a:hlinkClick r:id="rId4"/>
              </a:rPr>
              <a:t>Writing Reviews for Systems Conferences</a:t>
            </a:r>
            <a:r>
              <a:rPr lang="en-US" dirty="0"/>
              <a:t> by Timothy Roscoe</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13</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125792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Presentation</a:t>
            </a:r>
          </a:p>
        </p:txBody>
      </p:sp>
      <p:sp>
        <p:nvSpPr>
          <p:cNvPr id="3" name="Content Placeholder 2"/>
          <p:cNvSpPr>
            <a:spLocks noGrp="1"/>
          </p:cNvSpPr>
          <p:nvPr>
            <p:ph idx="1"/>
          </p:nvPr>
        </p:nvSpPr>
        <p:spPr/>
        <p:txBody>
          <a:bodyPr>
            <a:normAutofit fontScale="92500" lnSpcReduction="10000"/>
          </a:bodyPr>
          <a:lstStyle/>
          <a:p>
            <a:r>
              <a:rPr lang="en-US" dirty="0"/>
              <a:t>This is a seminar-style course</a:t>
            </a:r>
          </a:p>
          <a:p>
            <a:pPr lvl="1"/>
            <a:r>
              <a:rPr lang="en-US" dirty="0"/>
              <a:t>Each group must present at least one day (both the papers)</a:t>
            </a:r>
          </a:p>
          <a:p>
            <a:pPr lvl="1"/>
            <a:r>
              <a:rPr lang="en-US" dirty="0"/>
              <a:t>Paper presentation account for </a:t>
            </a:r>
            <a:r>
              <a:rPr lang="en-US" dirty="0">
                <a:latin typeface="Gill Sans" charset="0"/>
                <a:ea typeface="Gill Sans" charset="0"/>
                <a:cs typeface="Gill Sans" charset="0"/>
              </a:rPr>
              <a:t>20%</a:t>
            </a:r>
            <a:r>
              <a:rPr lang="en-US" dirty="0"/>
              <a:t> of the total grade</a:t>
            </a:r>
          </a:p>
          <a:p>
            <a:r>
              <a:rPr lang="en-US" dirty="0"/>
              <a:t>The entire class will be dedicated to the assigned paper(s)</a:t>
            </a:r>
          </a:p>
          <a:p>
            <a:pPr lvl="1"/>
            <a:r>
              <a:rPr lang="en-US" dirty="0"/>
              <a:t>Aim for 45-minute presentation without interruption</a:t>
            </a:r>
          </a:p>
          <a:p>
            <a:pPr lvl="1"/>
            <a:r>
              <a:rPr lang="en-US" dirty="0"/>
              <a:t>But there will be intermittent discussions</a:t>
            </a:r>
          </a:p>
          <a:p>
            <a:r>
              <a:rPr lang="en-US" dirty="0"/>
              <a:t>Lead the discussion</a:t>
            </a:r>
          </a:p>
          <a:p>
            <a:pPr lvl="1"/>
            <a:r>
              <a:rPr lang="en-US" dirty="0"/>
              <a:t>Go through the paper in details, along with its strengths and weaknesses</a:t>
            </a:r>
          </a:p>
          <a:p>
            <a:pPr lvl="1"/>
            <a:r>
              <a:rPr lang="en-US" dirty="0"/>
              <a:t>Include companion papers and other related papers</a:t>
            </a:r>
          </a:p>
          <a:p>
            <a:r>
              <a:rPr lang="en-US" dirty="0">
                <a:solidFill>
                  <a:srgbClr val="FF0000"/>
                </a:solidFill>
              </a:rPr>
              <a:t>The rest of the class</a:t>
            </a:r>
            <a:endParaRPr lang="en-US" dirty="0"/>
          </a:p>
          <a:p>
            <a:pPr lvl="1"/>
            <a:r>
              <a:rPr lang="en-US" dirty="0"/>
              <a:t>PARTICIPATE</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14</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1048085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Presentation</a:t>
            </a:r>
          </a:p>
        </p:txBody>
      </p:sp>
      <p:sp>
        <p:nvSpPr>
          <p:cNvPr id="3" name="Content Placeholder 2"/>
          <p:cNvSpPr>
            <a:spLocks noGrp="1"/>
          </p:cNvSpPr>
          <p:nvPr>
            <p:ph idx="1"/>
          </p:nvPr>
        </p:nvSpPr>
        <p:spPr/>
        <p:txBody>
          <a:bodyPr/>
          <a:lstStyle/>
          <a:p>
            <a:r>
              <a:rPr lang="en-US" dirty="0"/>
              <a:t>Email your slides to </a:t>
            </a:r>
            <a:r>
              <a:rPr lang="en-US" dirty="0">
                <a:hlinkClick r:id="rId2"/>
              </a:rPr>
              <a:t>eecs598-bigdata-staff@umich.edu</a:t>
            </a:r>
            <a:r>
              <a:rPr lang="en-US" dirty="0"/>
              <a:t> 24 hours before the class</a:t>
            </a:r>
          </a:p>
          <a:p>
            <a:pPr lvl="1"/>
            <a:r>
              <a:rPr lang="en-US" dirty="0"/>
              <a:t>Use the template on the course website</a:t>
            </a:r>
          </a:p>
          <a:p>
            <a:r>
              <a:rPr lang="en-US" dirty="0"/>
              <a:t>Prepare early</a:t>
            </a:r>
          </a:p>
          <a:p>
            <a:r>
              <a:rPr lang="en-US" dirty="0"/>
              <a:t>Practice a lot</a:t>
            </a:r>
          </a:p>
          <a:p>
            <a:r>
              <a:rPr lang="en-US" dirty="0"/>
              <a:t>Also, read</a:t>
            </a:r>
          </a:p>
          <a:p>
            <a:pPr lvl="1"/>
            <a:r>
              <a:rPr lang="en-US" dirty="0">
                <a:hlinkClick r:id="rId3"/>
              </a:rPr>
              <a:t>How to Give a Bad Talk</a:t>
            </a:r>
            <a:r>
              <a:rPr lang="en-US" dirty="0"/>
              <a:t>, by David A. Patterson </a:t>
            </a:r>
          </a:p>
          <a:p>
            <a:pPr lvl="1"/>
            <a:endParaRPr lang="en-US" dirty="0"/>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15</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113086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Participation</a:t>
            </a:r>
          </a:p>
        </p:txBody>
      </p:sp>
      <p:sp>
        <p:nvSpPr>
          <p:cNvPr id="3" name="Content Placeholder 2"/>
          <p:cNvSpPr>
            <a:spLocks noGrp="1"/>
          </p:cNvSpPr>
          <p:nvPr>
            <p:ph idx="1"/>
          </p:nvPr>
        </p:nvSpPr>
        <p:spPr/>
        <p:txBody>
          <a:bodyPr/>
          <a:lstStyle/>
          <a:p>
            <a:r>
              <a:rPr lang="en-US" dirty="0"/>
              <a:t>Attend all lectures</a:t>
            </a:r>
          </a:p>
          <a:p>
            <a:pPr lvl="1"/>
            <a:r>
              <a:rPr lang="en-US" dirty="0"/>
              <a:t>Can miss at most two with legitimate reasons</a:t>
            </a:r>
          </a:p>
          <a:p>
            <a:r>
              <a:rPr lang="en-US" dirty="0"/>
              <a:t>Read all the papers and participate</a:t>
            </a:r>
          </a:p>
          <a:p>
            <a:pPr lvl="1"/>
            <a:r>
              <a:rPr lang="en-US" dirty="0"/>
              <a:t>Ask questions!</a:t>
            </a:r>
          </a:p>
          <a:p>
            <a:r>
              <a:rPr lang="en-US" dirty="0"/>
              <a:t>Piazza participation</a:t>
            </a:r>
          </a:p>
          <a:p>
            <a:pPr lvl="1"/>
            <a:r>
              <a:rPr lang="en-US" dirty="0"/>
              <a:t>Ask questions about the </a:t>
            </a:r>
          </a:p>
          <a:p>
            <a:pPr lvl="1"/>
            <a:r>
              <a:rPr lang="en-US" dirty="0"/>
              <a:t>Rest: participate!</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16</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397296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general,</a:t>
            </a:r>
          </a:p>
        </p:txBody>
      </p:sp>
      <p:sp>
        <p:nvSpPr>
          <p:cNvPr id="3" name="Content Placeholder 2"/>
          <p:cNvSpPr>
            <a:spLocks noGrp="1"/>
          </p:cNvSpPr>
          <p:nvPr>
            <p:ph idx="1"/>
          </p:nvPr>
        </p:nvSpPr>
        <p:spPr/>
        <p:txBody>
          <a:bodyPr/>
          <a:lstStyle/>
          <a:p>
            <a:r>
              <a:rPr lang="en-US" dirty="0"/>
              <a:t>No extensions</a:t>
            </a:r>
          </a:p>
          <a:p>
            <a:r>
              <a:rPr lang="en-US" dirty="0"/>
              <a:t>Slides will be posted after the class</a:t>
            </a:r>
          </a:p>
          <a:p>
            <a:pPr lvl="1"/>
            <a:r>
              <a:rPr lang="en-US" dirty="0"/>
              <a:t>Everyone must come to class </a:t>
            </a:r>
            <a:r>
              <a:rPr lang="en-US" dirty="0">
                <a:latin typeface="Gill Sans" charset="0"/>
                <a:ea typeface="Gill Sans" charset="0"/>
                <a:cs typeface="Gill Sans" charset="0"/>
              </a:rPr>
              <a:t>after</a:t>
            </a:r>
            <a:r>
              <a:rPr lang="en-US" dirty="0"/>
              <a:t> reading the mandatory papers of the day</a:t>
            </a:r>
          </a:p>
        </p:txBody>
      </p:sp>
      <p:sp>
        <p:nvSpPr>
          <p:cNvPr id="4" name="Date Placeholder 3"/>
          <p:cNvSpPr>
            <a:spLocks noGrp="1"/>
          </p:cNvSpPr>
          <p:nvPr>
            <p:ph type="dt" sz="half" idx="10"/>
          </p:nvPr>
        </p:nvSpPr>
        <p:spPr/>
        <p:txBody>
          <a:bodyPr/>
          <a:lstStyle/>
          <a:p>
            <a:r>
              <a:rPr lang="en-US"/>
              <a:t>1/20/21</a:t>
            </a:r>
          </a:p>
        </p:txBody>
      </p:sp>
      <p:sp>
        <p:nvSpPr>
          <p:cNvPr id="5" name="Footer Placeholder 4"/>
          <p:cNvSpPr>
            <a:spLocks noGrp="1"/>
          </p:cNvSpPr>
          <p:nvPr>
            <p:ph type="ftr" sz="quarter" idx="11"/>
          </p:nvPr>
        </p:nvSpPr>
        <p:spPr/>
        <p:txBody>
          <a:bodyPr/>
          <a:lstStyle/>
          <a:p>
            <a:r>
              <a:rPr lang="en-US"/>
              <a:t>EECS 598 – W21</a:t>
            </a:r>
          </a:p>
        </p:txBody>
      </p:sp>
      <p:sp>
        <p:nvSpPr>
          <p:cNvPr id="6" name="Slide Number Placeholder 5"/>
          <p:cNvSpPr>
            <a:spLocks noGrp="1"/>
          </p:cNvSpPr>
          <p:nvPr>
            <p:ph type="sldNum" sz="quarter" idx="12"/>
          </p:nvPr>
        </p:nvSpPr>
        <p:spPr/>
        <p:txBody>
          <a:bodyPr/>
          <a:lstStyle/>
          <a:p>
            <a:fld id="{4EEF9975-6C58-5C4C-8961-54FFA2646BAA}" type="slidenum">
              <a:rPr lang="en-US" smtClean="0"/>
              <a:t>17</a:t>
            </a:fld>
            <a:endParaRPr lang="en-US"/>
          </a:p>
        </p:txBody>
      </p:sp>
    </p:spTree>
    <p:extLst>
      <p:ext uri="{BB962C8B-B14F-4D97-AF65-F5344CB8AC3E}">
        <p14:creationId xmlns:p14="http://schemas.microsoft.com/office/powerpoint/2010/main" val="474393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normAutofit/>
          </a:bodyPr>
          <a:lstStyle/>
          <a:p>
            <a:r>
              <a:rPr lang="en-US" dirty="0"/>
              <a:t>Background (8) – Mosharaf</a:t>
            </a:r>
          </a:p>
          <a:p>
            <a:r>
              <a:rPr lang="en-US" dirty="0"/>
              <a:t>Frameworks (4)</a:t>
            </a:r>
          </a:p>
          <a:p>
            <a:r>
              <a:rPr lang="en-US" dirty="0"/>
              <a:t>Distributed and Federated Learning (6)</a:t>
            </a:r>
          </a:p>
          <a:p>
            <a:r>
              <a:rPr lang="en-US" dirty="0"/>
              <a:t>Runtime and Compiler Optimizations (4)	</a:t>
            </a:r>
          </a:p>
          <a:p>
            <a:r>
              <a:rPr lang="en-US" dirty="0"/>
              <a:t>Serving Systems and Inference (4)</a:t>
            </a:r>
          </a:p>
          <a:p>
            <a:r>
              <a:rPr lang="en-US" dirty="0"/>
              <a:t>Hyperparameter Tuning (4)</a:t>
            </a:r>
          </a:p>
          <a:p>
            <a:r>
              <a:rPr lang="en-US" dirty="0"/>
              <a:t>Scheduling and Resource Management (4)</a:t>
            </a:r>
          </a:p>
          <a:p>
            <a:r>
              <a:rPr lang="en-US" dirty="0"/>
              <a:t>Emerging Hardware (2)</a:t>
            </a:r>
          </a:p>
        </p:txBody>
      </p:sp>
      <p:sp>
        <p:nvSpPr>
          <p:cNvPr id="4" name="Date Placeholder 3"/>
          <p:cNvSpPr>
            <a:spLocks noGrp="1"/>
          </p:cNvSpPr>
          <p:nvPr>
            <p:ph type="dt" sz="half" idx="10"/>
          </p:nvPr>
        </p:nvSpPr>
        <p:spPr/>
        <p:txBody>
          <a:bodyPr/>
          <a:lstStyle/>
          <a:p>
            <a:r>
              <a:rPr lang="en-US"/>
              <a:t>1/20/21</a:t>
            </a:r>
          </a:p>
        </p:txBody>
      </p:sp>
      <p:sp>
        <p:nvSpPr>
          <p:cNvPr id="5" name="Footer Placeholder 4"/>
          <p:cNvSpPr>
            <a:spLocks noGrp="1"/>
          </p:cNvSpPr>
          <p:nvPr>
            <p:ph type="ftr" sz="quarter" idx="11"/>
          </p:nvPr>
        </p:nvSpPr>
        <p:spPr/>
        <p:txBody>
          <a:bodyPr/>
          <a:lstStyle/>
          <a:p>
            <a:r>
              <a:rPr lang="en-US"/>
              <a:t>EECS 598 – W21</a:t>
            </a:r>
          </a:p>
        </p:txBody>
      </p:sp>
      <p:sp>
        <p:nvSpPr>
          <p:cNvPr id="6" name="Slide Number Placeholder 5"/>
          <p:cNvSpPr>
            <a:spLocks noGrp="1"/>
          </p:cNvSpPr>
          <p:nvPr>
            <p:ph type="sldNum" sz="quarter" idx="12"/>
          </p:nvPr>
        </p:nvSpPr>
        <p:spPr/>
        <p:txBody>
          <a:bodyPr/>
          <a:lstStyle/>
          <a:p>
            <a:fld id="{4EEF9975-6C58-5C4C-8961-54FFA2646BAA}" type="slidenum">
              <a:rPr lang="en-US" smtClean="0"/>
              <a:t>18</a:t>
            </a:fld>
            <a:endParaRPr lang="en-US"/>
          </a:p>
        </p:txBody>
      </p:sp>
    </p:spTree>
    <p:extLst>
      <p:ext uri="{BB962C8B-B14F-4D97-AF65-F5344CB8AC3E}">
        <p14:creationId xmlns:p14="http://schemas.microsoft.com/office/powerpoint/2010/main" val="479482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120F-D3F5-1E47-83E4-79593A07B3F8}"/>
              </a:ext>
            </a:extLst>
          </p:cNvPr>
          <p:cNvSpPr>
            <a:spLocks noGrp="1"/>
          </p:cNvSpPr>
          <p:nvPr>
            <p:ph type="title"/>
          </p:nvPr>
        </p:nvSpPr>
        <p:spPr/>
        <p:txBody>
          <a:bodyPr/>
          <a:lstStyle/>
          <a:p>
            <a:r>
              <a:rPr lang="en-US" dirty="0"/>
              <a:t>An Assignment on Projects</a:t>
            </a:r>
          </a:p>
        </p:txBody>
      </p:sp>
      <p:sp>
        <p:nvSpPr>
          <p:cNvPr id="3" name="Content Placeholder 2">
            <a:extLst>
              <a:ext uri="{FF2B5EF4-FFF2-40B4-BE49-F238E27FC236}">
                <a16:creationId xmlns:a16="http://schemas.microsoft.com/office/drawing/2014/main" id="{7E0888BE-524C-3B49-9EDC-41D744B7736A}"/>
              </a:ext>
            </a:extLst>
          </p:cNvPr>
          <p:cNvSpPr>
            <a:spLocks noGrp="1"/>
          </p:cNvSpPr>
          <p:nvPr>
            <p:ph idx="1"/>
          </p:nvPr>
        </p:nvSpPr>
        <p:spPr/>
        <p:txBody>
          <a:bodyPr/>
          <a:lstStyle/>
          <a:p>
            <a:r>
              <a:rPr lang="en-US" dirty="0"/>
              <a:t>10% of the grades</a:t>
            </a:r>
          </a:p>
          <a:p>
            <a:r>
              <a:rPr lang="en-US" dirty="0"/>
              <a:t>Get familiar with cluster environment</a:t>
            </a:r>
          </a:p>
          <a:p>
            <a:r>
              <a:rPr lang="en-US" dirty="0"/>
              <a:t>Run distributed training for simple models on small datasets</a:t>
            </a:r>
          </a:p>
          <a:p>
            <a:endParaRPr lang="en-US" dirty="0"/>
          </a:p>
          <a:p>
            <a:r>
              <a:rPr lang="en-US" dirty="0"/>
              <a:t>For some, the only systems part of “Systems for AI”</a:t>
            </a:r>
          </a:p>
        </p:txBody>
      </p:sp>
      <p:sp>
        <p:nvSpPr>
          <p:cNvPr id="4" name="Date Placeholder 3">
            <a:extLst>
              <a:ext uri="{FF2B5EF4-FFF2-40B4-BE49-F238E27FC236}">
                <a16:creationId xmlns:a16="http://schemas.microsoft.com/office/drawing/2014/main" id="{85452BB8-D068-5D49-9211-64CDACA8028B}"/>
              </a:ext>
            </a:extLst>
          </p:cNvPr>
          <p:cNvSpPr>
            <a:spLocks noGrp="1"/>
          </p:cNvSpPr>
          <p:nvPr>
            <p:ph type="dt" sz="half" idx="10"/>
          </p:nvPr>
        </p:nvSpPr>
        <p:spPr/>
        <p:txBody>
          <a:bodyPr/>
          <a:lstStyle/>
          <a:p>
            <a:r>
              <a:rPr lang="en-US"/>
              <a:t>1/20/21</a:t>
            </a:r>
          </a:p>
        </p:txBody>
      </p:sp>
      <p:sp>
        <p:nvSpPr>
          <p:cNvPr id="5" name="Footer Placeholder 4">
            <a:extLst>
              <a:ext uri="{FF2B5EF4-FFF2-40B4-BE49-F238E27FC236}">
                <a16:creationId xmlns:a16="http://schemas.microsoft.com/office/drawing/2014/main" id="{18D8228C-7B99-DD4B-8A27-0F7FFAF0FE7C}"/>
              </a:ext>
            </a:extLst>
          </p:cNvPr>
          <p:cNvSpPr>
            <a:spLocks noGrp="1"/>
          </p:cNvSpPr>
          <p:nvPr>
            <p:ph type="ftr" sz="quarter" idx="11"/>
          </p:nvPr>
        </p:nvSpPr>
        <p:spPr/>
        <p:txBody>
          <a:bodyPr/>
          <a:lstStyle/>
          <a:p>
            <a:r>
              <a:rPr lang="en-US"/>
              <a:t>EECS 598 – W21</a:t>
            </a:r>
          </a:p>
        </p:txBody>
      </p:sp>
      <p:sp>
        <p:nvSpPr>
          <p:cNvPr id="6" name="Slide Number Placeholder 5">
            <a:extLst>
              <a:ext uri="{FF2B5EF4-FFF2-40B4-BE49-F238E27FC236}">
                <a16:creationId xmlns:a16="http://schemas.microsoft.com/office/drawing/2014/main" id="{5DAFC34E-A0FA-8842-9123-23AC96629088}"/>
              </a:ext>
            </a:extLst>
          </p:cNvPr>
          <p:cNvSpPr>
            <a:spLocks noGrp="1"/>
          </p:cNvSpPr>
          <p:nvPr>
            <p:ph type="sldNum" sz="quarter" idx="12"/>
          </p:nvPr>
        </p:nvSpPr>
        <p:spPr/>
        <p:txBody>
          <a:bodyPr/>
          <a:lstStyle/>
          <a:p>
            <a:fld id="{4EEF9975-6C58-5C4C-8961-54FFA2646BAA}" type="slidenum">
              <a:rPr lang="en-US" smtClean="0"/>
              <a:t>19</a:t>
            </a:fld>
            <a:endParaRPr lang="en-US"/>
          </a:p>
        </p:txBody>
      </p:sp>
    </p:spTree>
    <p:extLst>
      <p:ext uri="{BB962C8B-B14F-4D97-AF65-F5344CB8AC3E}">
        <p14:creationId xmlns:p14="http://schemas.microsoft.com/office/powerpoint/2010/main" val="424985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Content Placeholder 2"/>
          <p:cNvSpPr>
            <a:spLocks noGrp="1"/>
          </p:cNvSpPr>
          <p:nvPr>
            <p:ph idx="1"/>
          </p:nvPr>
        </p:nvSpPr>
        <p:spPr/>
        <p:txBody>
          <a:bodyPr/>
          <a:lstStyle/>
          <a:p>
            <a:r>
              <a:rPr lang="en-US" dirty="0"/>
              <a:t>Administrivia</a:t>
            </a:r>
          </a:p>
          <a:p>
            <a:r>
              <a:rPr lang="en-US" dirty="0"/>
              <a:t>Topics</a:t>
            </a:r>
          </a:p>
          <a:p>
            <a:r>
              <a:rPr lang="en-US" dirty="0"/>
              <a:t>Projects</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2</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2102742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a:t>
            </a:r>
          </a:p>
        </p:txBody>
      </p:sp>
      <p:sp>
        <p:nvSpPr>
          <p:cNvPr id="3" name="Content Placeholder 2"/>
          <p:cNvSpPr>
            <a:spLocks noGrp="1"/>
          </p:cNvSpPr>
          <p:nvPr>
            <p:ph idx="1"/>
          </p:nvPr>
        </p:nvSpPr>
        <p:spPr/>
        <p:txBody>
          <a:bodyPr/>
          <a:lstStyle/>
          <a:p>
            <a:r>
              <a:rPr lang="en-US" dirty="0"/>
              <a:t>This is a research-oriented course!</a:t>
            </a:r>
          </a:p>
          <a:p>
            <a:pPr lvl="1"/>
            <a:r>
              <a:rPr lang="en-US" dirty="0"/>
              <a:t>The final project accounts for </a:t>
            </a:r>
            <a:r>
              <a:rPr lang="en-US" dirty="0">
                <a:latin typeface="Gill Sans" charset="0"/>
                <a:cs typeface="Gill Sans" charset="0"/>
              </a:rPr>
              <a:t>4</a:t>
            </a:r>
            <a:r>
              <a:rPr lang="en-US" dirty="0">
                <a:latin typeface="Gill Sans" charset="0"/>
                <a:ea typeface="Gill Sans" charset="0"/>
                <a:cs typeface="Gill Sans" charset="0"/>
              </a:rPr>
              <a:t>0%</a:t>
            </a:r>
            <a:r>
              <a:rPr lang="en-US" dirty="0"/>
              <a:t> of total grades</a:t>
            </a:r>
          </a:p>
          <a:p>
            <a:r>
              <a:rPr lang="en-US" dirty="0"/>
              <a:t>What can and cannot be a project?</a:t>
            </a:r>
          </a:p>
          <a:p>
            <a:pPr lvl="1"/>
            <a:r>
              <a:rPr lang="en-US" dirty="0"/>
              <a:t>Just surveys are not allowed</a:t>
            </a:r>
          </a:p>
          <a:p>
            <a:pPr lvl="1"/>
            <a:r>
              <a:rPr lang="en-US" dirty="0"/>
              <a:t>Measurements of new environments or of existing solutions on new environments are acceptable</a:t>
            </a:r>
          </a:p>
          <a:p>
            <a:pPr lvl="1"/>
            <a:r>
              <a:rPr lang="en-US" dirty="0"/>
              <a:t>Reproducing results from existing solutions is also acceptable</a:t>
            </a:r>
          </a:p>
          <a:p>
            <a:r>
              <a:rPr lang="en-US" dirty="0"/>
              <a:t>An ideal project should answer the questions you asked during paper reviews and points you cared about for presentations</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20</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377565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Approach it?</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Find a problem and motivate why this is worth solving</a:t>
            </a:r>
          </a:p>
          <a:p>
            <a:pPr marL="514350" indent="-514350">
              <a:buFont typeface="+mj-lt"/>
              <a:buAutoNum type="arabicPeriod"/>
            </a:pPr>
            <a:r>
              <a:rPr lang="en-US" dirty="0"/>
              <a:t>Survey background and related work to get a sense of your (friendly!) competition</a:t>
            </a:r>
          </a:p>
          <a:p>
            <a:pPr lvl="1"/>
            <a:r>
              <a:rPr lang="en-US" dirty="0"/>
              <a:t>Might require you to go back to the first step</a:t>
            </a:r>
          </a:p>
          <a:p>
            <a:pPr marL="514350" indent="-514350">
              <a:buFont typeface="+mj-lt"/>
              <a:buAutoNum type="arabicPeriod"/>
            </a:pPr>
            <a:r>
              <a:rPr lang="en-US" dirty="0"/>
              <a:t>Form/update your hypothesis</a:t>
            </a:r>
          </a:p>
          <a:p>
            <a:pPr marL="514350" indent="-514350">
              <a:buFont typeface="+mj-lt"/>
              <a:buAutoNum type="arabicPeriod"/>
            </a:pPr>
            <a:r>
              <a:rPr lang="en-US" dirty="0"/>
              <a:t>Test your hypothesis</a:t>
            </a:r>
          </a:p>
          <a:p>
            <a:pPr lvl="1"/>
            <a:r>
              <a:rPr lang="en-US" dirty="0"/>
              <a:t>Go back to 3 until you are happy</a:t>
            </a:r>
          </a:p>
          <a:p>
            <a:pPr marL="514350" indent="-514350">
              <a:buFont typeface="+mj-lt"/>
              <a:buAutoNum type="arabicPeriod"/>
            </a:pPr>
            <a:r>
              <a:rPr lang="en-US" dirty="0"/>
              <a:t>Present your findings on poster and in writing</a:t>
            </a:r>
          </a:p>
          <a:p>
            <a:pPr lvl="1"/>
            <a:r>
              <a:rPr lang="en-US" dirty="0"/>
              <a:t>Discuss known limitations</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21</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2071505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30264164"/>
              </p:ext>
            </p:extLst>
          </p:nvPr>
        </p:nvGraphicFramePr>
        <p:xfrm>
          <a:off x="838200" y="1874679"/>
          <a:ext cx="10515600" cy="4297680"/>
        </p:xfrm>
        <a:graphic>
          <a:graphicData uri="http://schemas.openxmlformats.org/drawingml/2006/table">
            <a:tbl>
              <a:tblPr firstRow="1" bandRow="1">
                <a:tableStyleId>{9D7B26C5-4107-4FEC-AEDC-1716B250A1EF}</a:tableStyleId>
              </a:tblPr>
              <a:tblGrid>
                <a:gridCol w="1574494">
                  <a:extLst>
                    <a:ext uri="{9D8B030D-6E8A-4147-A177-3AD203B41FA5}">
                      <a16:colId xmlns:a16="http://schemas.microsoft.com/office/drawing/2014/main" val="20000"/>
                    </a:ext>
                  </a:extLst>
                </a:gridCol>
                <a:gridCol w="2710149">
                  <a:extLst>
                    <a:ext uri="{9D8B030D-6E8A-4147-A177-3AD203B41FA5}">
                      <a16:colId xmlns:a16="http://schemas.microsoft.com/office/drawing/2014/main" val="20001"/>
                    </a:ext>
                  </a:extLst>
                </a:gridCol>
                <a:gridCol w="6230957">
                  <a:extLst>
                    <a:ext uri="{9D8B030D-6E8A-4147-A177-3AD203B41FA5}">
                      <a16:colId xmlns:a16="http://schemas.microsoft.com/office/drawing/2014/main" val="20002"/>
                    </a:ext>
                  </a:extLst>
                </a:gridCol>
              </a:tblGrid>
              <a:tr h="370840">
                <a:tc>
                  <a:txBody>
                    <a:bodyPr/>
                    <a:lstStyle/>
                    <a:p>
                      <a:r>
                        <a:rPr lang="en-US" sz="2400" dirty="0">
                          <a:latin typeface="Gill Sans" charset="0"/>
                          <a:ea typeface="Gill Sans" charset="0"/>
                          <a:cs typeface="Gill Sans" charset="0"/>
                        </a:rPr>
                        <a:t>Date</a:t>
                      </a:r>
                    </a:p>
                  </a:txBody>
                  <a:tcPr/>
                </a:tc>
                <a:tc>
                  <a:txBody>
                    <a:bodyPr/>
                    <a:lstStyle/>
                    <a:p>
                      <a:r>
                        <a:rPr lang="en-US" sz="2400" dirty="0">
                          <a:latin typeface="Gill Sans" charset="0"/>
                          <a:ea typeface="Gill Sans" charset="0"/>
                          <a:cs typeface="Gill Sans" charset="0"/>
                        </a:rPr>
                        <a:t>Milestone</a:t>
                      </a:r>
                    </a:p>
                  </a:txBody>
                  <a:tcPr/>
                </a:tc>
                <a:tc>
                  <a:txBody>
                    <a:bodyPr/>
                    <a:lstStyle/>
                    <a:p>
                      <a:r>
                        <a:rPr lang="en-US" sz="2400" dirty="0">
                          <a:latin typeface="Gill Sans" charset="0"/>
                          <a:ea typeface="Gill Sans" charset="0"/>
                          <a:cs typeface="Gill Sans" charset="0"/>
                        </a:rPr>
                        <a:t>Details</a:t>
                      </a:r>
                    </a:p>
                  </a:txBody>
                  <a:tcPr/>
                </a:tc>
                <a:extLst>
                  <a:ext uri="{0D108BD9-81ED-4DB2-BD59-A6C34878D82A}">
                    <a16:rowId xmlns:a16="http://schemas.microsoft.com/office/drawing/2014/main" val="10000"/>
                  </a:ext>
                </a:extLst>
              </a:tr>
              <a:tr h="370840">
                <a:tc>
                  <a:txBody>
                    <a:bodyPr/>
                    <a:lstStyle/>
                    <a:p>
                      <a:r>
                        <a:rPr lang="en-US" sz="2400" dirty="0">
                          <a:latin typeface="Gill Sans" charset="0"/>
                          <a:ea typeface="Gill Sans" charset="0"/>
                          <a:cs typeface="Gill Sans" charset="0"/>
                        </a:rPr>
                        <a:t>02/01/21</a:t>
                      </a:r>
                    </a:p>
                  </a:txBody>
                  <a:tcPr anchor="ctr"/>
                </a:tc>
                <a:tc>
                  <a:txBody>
                    <a:bodyPr/>
                    <a:lstStyle/>
                    <a:p>
                      <a:r>
                        <a:rPr lang="en-US" sz="2400" dirty="0">
                          <a:latin typeface="Gill Sans" charset="0"/>
                          <a:ea typeface="Gill Sans" charset="0"/>
                          <a:cs typeface="Gill Sans" charset="0"/>
                        </a:rPr>
                        <a:t>Form Group</a:t>
                      </a:r>
                    </a:p>
                  </a:txBody>
                  <a:tcPr anchor="ctr"/>
                </a:tc>
                <a:tc>
                  <a:txBody>
                    <a:bodyPr/>
                    <a:lstStyle/>
                    <a:p>
                      <a:r>
                        <a:rPr lang="en-US" sz="2400" dirty="0">
                          <a:latin typeface="Gill Sans" charset="0"/>
                          <a:ea typeface="Gill Sans" charset="0"/>
                          <a:cs typeface="Gill Sans" charset="0"/>
                        </a:rPr>
                        <a:t>Find 3 like-minded students</a:t>
                      </a:r>
                    </a:p>
                  </a:txBody>
                  <a:tcPr anchor="ctr"/>
                </a:tc>
                <a:extLst>
                  <a:ext uri="{0D108BD9-81ED-4DB2-BD59-A6C34878D82A}">
                    <a16:rowId xmlns:a16="http://schemas.microsoft.com/office/drawing/2014/main" val="10001"/>
                  </a:ext>
                </a:extLst>
              </a:tr>
              <a:tr h="370840">
                <a:tc>
                  <a:txBody>
                    <a:bodyPr/>
                    <a:lstStyle/>
                    <a:p>
                      <a:r>
                        <a:rPr lang="en-US" sz="2400" dirty="0">
                          <a:latin typeface="Gill Sans" charset="0"/>
                          <a:ea typeface="Gill Sans" charset="0"/>
                          <a:cs typeface="Gill Sans" charset="0"/>
                        </a:rPr>
                        <a:t>02/10/21</a:t>
                      </a:r>
                    </a:p>
                  </a:txBody>
                  <a:tcPr anchor="ctr"/>
                </a:tc>
                <a:tc>
                  <a:txBody>
                    <a:bodyPr/>
                    <a:lstStyle/>
                    <a:p>
                      <a:r>
                        <a:rPr lang="en-US" sz="2400" dirty="0">
                          <a:latin typeface="Gill Sans" charset="0"/>
                          <a:ea typeface="Gill Sans" charset="0"/>
                          <a:cs typeface="Gill Sans" charset="0"/>
                        </a:rPr>
                        <a:t>Draft Proposal</a:t>
                      </a:r>
                    </a:p>
                  </a:txBody>
                  <a:tcPr anchor="ctr"/>
                </a:tc>
                <a:tc>
                  <a:txBody>
                    <a:bodyPr/>
                    <a:lstStyle/>
                    <a:p>
                      <a:r>
                        <a:rPr lang="en-US" sz="2400" dirty="0">
                          <a:latin typeface="Gill Sans" charset="0"/>
                          <a:ea typeface="Gill Sans" charset="0"/>
                          <a:cs typeface="Gill Sans" charset="0"/>
                        </a:rPr>
                        <a:t>Send</a:t>
                      </a:r>
                      <a:r>
                        <a:rPr lang="en-US" sz="2400" baseline="0" dirty="0">
                          <a:latin typeface="Gill Sans" charset="0"/>
                          <a:ea typeface="Gill Sans" charset="0"/>
                          <a:cs typeface="Gill Sans" charset="0"/>
                        </a:rPr>
                        <a:t> </a:t>
                      </a:r>
                      <a:r>
                        <a:rPr lang="en-US" sz="2400" dirty="0">
                          <a:latin typeface="Gill Sans" charset="0"/>
                          <a:ea typeface="Gill Sans" charset="0"/>
                          <a:cs typeface="Gill Sans" charset="0"/>
                        </a:rPr>
                        <a:t>your proposal by email</a:t>
                      </a:r>
                    </a:p>
                  </a:txBody>
                  <a:tcPr anchor="ctr"/>
                </a:tc>
                <a:extLst>
                  <a:ext uri="{0D108BD9-81ED-4DB2-BD59-A6C34878D82A}">
                    <a16:rowId xmlns:a16="http://schemas.microsoft.com/office/drawing/2014/main" val="10002"/>
                  </a:ext>
                </a:extLst>
              </a:tr>
              <a:tr h="370840">
                <a:tc>
                  <a:txBody>
                    <a:bodyPr/>
                    <a:lstStyle/>
                    <a:p>
                      <a:r>
                        <a:rPr lang="en-US" sz="2400" dirty="0">
                          <a:latin typeface="Gill Sans" charset="0"/>
                          <a:ea typeface="Gill Sans" charset="0"/>
                          <a:cs typeface="Gill Sans" charset="0"/>
                        </a:rPr>
                        <a:t>02/17/21</a:t>
                      </a:r>
                    </a:p>
                  </a:txBody>
                  <a:tcPr anchor="ctr"/>
                </a:tc>
                <a:tc>
                  <a:txBody>
                    <a:bodyPr/>
                    <a:lstStyle/>
                    <a:p>
                      <a:r>
                        <a:rPr lang="en-US" sz="2400" dirty="0">
                          <a:latin typeface="Gill Sans" charset="0"/>
                          <a:ea typeface="Gill Sans" charset="0"/>
                          <a:cs typeface="Gill Sans" charset="0"/>
                        </a:rPr>
                        <a:t>Finalize Proposal</a:t>
                      </a:r>
                    </a:p>
                  </a:txBody>
                  <a:tcPr anchor="ctr"/>
                </a:tc>
                <a:tc>
                  <a:txBody>
                    <a:bodyPr/>
                    <a:lstStyle/>
                    <a:p>
                      <a:r>
                        <a:rPr lang="en-US" sz="2400" dirty="0">
                          <a:latin typeface="Gill Sans" charset="0"/>
                          <a:ea typeface="Gill Sans" charset="0"/>
                          <a:cs typeface="Gill Sans" charset="0"/>
                        </a:rPr>
                        <a:t>After a back-and-forth</a:t>
                      </a:r>
                      <a:r>
                        <a:rPr lang="en-US" sz="2400" baseline="0" dirty="0">
                          <a:latin typeface="Gill Sans" charset="0"/>
                          <a:ea typeface="Gill Sans" charset="0"/>
                          <a:cs typeface="Gill Sans" charset="0"/>
                        </a:rPr>
                        <a:t> discussions with the instructor</a:t>
                      </a:r>
                      <a:endParaRPr lang="en-US" sz="2400" dirty="0">
                        <a:latin typeface="Gill Sans" charset="0"/>
                        <a:ea typeface="Gill Sans" charset="0"/>
                        <a:cs typeface="Gill Sans" charset="0"/>
                      </a:endParaRPr>
                    </a:p>
                  </a:txBody>
                  <a:tcPr anchor="ctr"/>
                </a:tc>
                <a:extLst>
                  <a:ext uri="{0D108BD9-81ED-4DB2-BD59-A6C34878D82A}">
                    <a16:rowId xmlns:a16="http://schemas.microsoft.com/office/drawing/2014/main" val="10003"/>
                  </a:ext>
                </a:extLst>
              </a:tr>
              <a:tr h="370840">
                <a:tc>
                  <a:txBody>
                    <a:bodyPr/>
                    <a:lstStyle/>
                    <a:p>
                      <a:r>
                        <a:rPr lang="en-US" sz="2400" dirty="0">
                          <a:latin typeface="Gill Sans" charset="0"/>
                          <a:ea typeface="Gill Sans" charset="0"/>
                          <a:cs typeface="Gill Sans" charset="0"/>
                        </a:rPr>
                        <a:t>03/08/21</a:t>
                      </a:r>
                    </a:p>
                    <a:p>
                      <a:r>
                        <a:rPr lang="en-US" sz="2400" dirty="0">
                          <a:latin typeface="Gill Sans" charset="0"/>
                          <a:ea typeface="Gill Sans" charset="0"/>
                          <a:cs typeface="Gill Sans" charset="0"/>
                        </a:rPr>
                        <a:t>03/10/21</a:t>
                      </a:r>
                    </a:p>
                  </a:txBody>
                  <a:tcPr anchor="ctr"/>
                </a:tc>
                <a:tc>
                  <a:txBody>
                    <a:bodyPr/>
                    <a:lstStyle/>
                    <a:p>
                      <a:r>
                        <a:rPr lang="en-US" sz="2400" dirty="0">
                          <a:latin typeface="Gill Sans" charset="0"/>
                          <a:ea typeface="Gill Sans" charset="0"/>
                          <a:cs typeface="Gill Sans" charset="0"/>
                        </a:rPr>
                        <a:t>Mid-Semester Checkpoint</a:t>
                      </a:r>
                    </a:p>
                  </a:txBody>
                  <a:tcPr anchor="ctr"/>
                </a:tc>
                <a:tc>
                  <a:txBody>
                    <a:bodyPr/>
                    <a:lstStyle/>
                    <a:p>
                      <a:r>
                        <a:rPr lang="en-US" sz="2400" dirty="0">
                          <a:latin typeface="Gill Sans" charset="0"/>
                          <a:ea typeface="Gill Sans" charset="0"/>
                          <a:cs typeface="Gill Sans" charset="0"/>
                        </a:rPr>
                        <a:t>Define</a:t>
                      </a:r>
                      <a:r>
                        <a:rPr lang="en-US" sz="2400" baseline="0" dirty="0">
                          <a:latin typeface="Gill Sans" charset="0"/>
                          <a:ea typeface="Gill Sans" charset="0"/>
                          <a:cs typeface="Gill Sans" charset="0"/>
                        </a:rPr>
                        <a:t> and motivate a problem, s</a:t>
                      </a:r>
                      <a:r>
                        <a:rPr lang="en-US" sz="2400" dirty="0">
                          <a:latin typeface="Gill Sans" charset="0"/>
                          <a:ea typeface="Gill Sans" charset="0"/>
                          <a:cs typeface="Gill Sans" charset="0"/>
                        </a:rPr>
                        <a:t>urvey related work, and form initial hypothesis and idea</a:t>
                      </a:r>
                    </a:p>
                  </a:txBody>
                  <a:tcPr anchor="ct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Gill Sans" charset="0"/>
                          <a:ea typeface="Gill Sans" charset="0"/>
                          <a:cs typeface="Gill Sans" charset="0"/>
                        </a:rPr>
                        <a:t>04/19/21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Gill Sans" charset="0"/>
                          <a:ea typeface="Gill Sans" charset="0"/>
                          <a:cs typeface="Gill Sans" charset="0"/>
                        </a:rPr>
                        <a:t>04/21/21</a:t>
                      </a:r>
                    </a:p>
                  </a:txBody>
                  <a:tcPr anchor="ctr"/>
                </a:tc>
                <a:tc>
                  <a:txBody>
                    <a:bodyPr/>
                    <a:lstStyle/>
                    <a:p>
                      <a:r>
                        <a:rPr lang="en-US" sz="2400" dirty="0">
                          <a:latin typeface="Gill Sans" charset="0"/>
                          <a:ea typeface="Gill Sans" charset="0"/>
                          <a:cs typeface="Gill Sans" charset="0"/>
                        </a:rPr>
                        <a:t>In-Class or Poster Presentations</a:t>
                      </a:r>
                    </a:p>
                  </a:txBody>
                  <a:tcPr anchor="ctr"/>
                </a:tc>
                <a:tc>
                  <a:txBody>
                    <a:bodyPr/>
                    <a:lstStyle/>
                    <a:p>
                      <a:r>
                        <a:rPr lang="en-US" sz="2400" dirty="0">
                          <a:latin typeface="Gill Sans" charset="0"/>
                          <a:ea typeface="Gill Sans" charset="0"/>
                          <a:cs typeface="Gill Sans" charset="0"/>
                        </a:rPr>
                        <a:t>Present your findings</a:t>
                      </a:r>
                    </a:p>
                  </a:txBody>
                  <a:tcPr anchor="ctr"/>
                </a:tc>
                <a:extLst>
                  <a:ext uri="{0D108BD9-81ED-4DB2-BD59-A6C34878D82A}">
                    <a16:rowId xmlns:a16="http://schemas.microsoft.com/office/drawing/2014/main" val="10005"/>
                  </a:ext>
                </a:extLst>
              </a:tr>
              <a:tr h="370840">
                <a:tc>
                  <a:txBody>
                    <a:bodyPr/>
                    <a:lstStyle/>
                    <a:p>
                      <a:r>
                        <a:rPr lang="en-US" sz="2400" dirty="0">
                          <a:latin typeface="Gill Sans" charset="0"/>
                          <a:ea typeface="Gill Sans" charset="0"/>
                          <a:cs typeface="Gill Sans" charset="0"/>
                        </a:rPr>
                        <a:t>04/27/21</a:t>
                      </a:r>
                    </a:p>
                  </a:txBody>
                  <a:tcPr anchor="ctr"/>
                </a:tc>
                <a:tc>
                  <a:txBody>
                    <a:bodyPr/>
                    <a:lstStyle/>
                    <a:p>
                      <a:r>
                        <a:rPr lang="en-US" sz="2400" dirty="0">
                          <a:latin typeface="Gill Sans" charset="0"/>
                          <a:ea typeface="Gill Sans" charset="0"/>
                          <a:cs typeface="Gill Sans" charset="0"/>
                        </a:rPr>
                        <a:t>Research paper</a:t>
                      </a:r>
                    </a:p>
                  </a:txBody>
                  <a:tcPr anchor="ctr"/>
                </a:tc>
                <a:tc>
                  <a:txBody>
                    <a:bodyPr/>
                    <a:lstStyle/>
                    <a:p>
                      <a:r>
                        <a:rPr lang="en-US" sz="2400" dirty="0">
                          <a:latin typeface="Gill Sans" charset="0"/>
                          <a:ea typeface="Gill Sans" charset="0"/>
                          <a:cs typeface="Gill Sans" charset="0"/>
                        </a:rPr>
                        <a:t>Submit</a:t>
                      </a:r>
                      <a:r>
                        <a:rPr lang="en-US" sz="2400" baseline="0" dirty="0">
                          <a:latin typeface="Gill Sans" charset="0"/>
                          <a:ea typeface="Gill Sans" charset="0"/>
                          <a:cs typeface="Gill Sans" charset="0"/>
                        </a:rPr>
                        <a:t> a report like the papers you read</a:t>
                      </a:r>
                      <a:endParaRPr lang="en-US" sz="2400" dirty="0">
                        <a:latin typeface="Gill Sans" charset="0"/>
                        <a:ea typeface="Gill Sans" charset="0"/>
                        <a:cs typeface="Gill Sans" charset="0"/>
                      </a:endParaRPr>
                    </a:p>
                  </a:txBody>
                  <a:tcPr anchor="ct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22</a:t>
            </a:fld>
            <a:endParaRPr lang="en-US"/>
          </a:p>
        </p:txBody>
      </p:sp>
      <p:sp>
        <p:nvSpPr>
          <p:cNvPr id="3" name="Date Placeholder 2"/>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78827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Proposal (Feb 10)</a:t>
            </a:r>
          </a:p>
        </p:txBody>
      </p:sp>
      <p:sp>
        <p:nvSpPr>
          <p:cNvPr id="3" name="Content Placeholder 2"/>
          <p:cNvSpPr>
            <a:spLocks noGrp="1"/>
          </p:cNvSpPr>
          <p:nvPr>
            <p:ph idx="1"/>
          </p:nvPr>
        </p:nvSpPr>
        <p:spPr/>
        <p:txBody>
          <a:bodyPr/>
          <a:lstStyle/>
          <a:p>
            <a:r>
              <a:rPr lang="en-US" dirty="0"/>
              <a:t>Two pages including references that </a:t>
            </a:r>
            <a:r>
              <a:rPr lang="en-US" i="1" dirty="0"/>
              <a:t>ideally</a:t>
            </a:r>
            <a:r>
              <a:rPr lang="en-US" dirty="0"/>
              <a:t> includes</a:t>
            </a:r>
          </a:p>
          <a:p>
            <a:pPr lvl="1"/>
            <a:r>
              <a:rPr lang="en-US" dirty="0"/>
              <a:t>What is the problem?</a:t>
            </a:r>
          </a:p>
          <a:p>
            <a:pPr lvl="1"/>
            <a:r>
              <a:rPr lang="en-US" dirty="0"/>
              <a:t>Why is it important to solve?</a:t>
            </a:r>
          </a:p>
          <a:p>
            <a:pPr lvl="1"/>
            <a:r>
              <a:rPr lang="en-US" dirty="0"/>
              <a:t>Any initial thoughts on what you want to do?</a:t>
            </a:r>
          </a:p>
          <a:p>
            <a:pPr lvl="1"/>
            <a:r>
              <a:rPr lang="en-US" dirty="0"/>
              <a:t>How would you evaluate your solution?</a:t>
            </a:r>
          </a:p>
          <a:p>
            <a:r>
              <a:rPr lang="en-US" dirty="0"/>
              <a:t>Include team members</a:t>
            </a:r>
          </a:p>
          <a:p>
            <a:pPr lvl="1"/>
            <a:r>
              <a:rPr lang="en-US" dirty="0"/>
              <a:t>Meaning, form a group ASAP</a:t>
            </a:r>
          </a:p>
          <a:p>
            <a:r>
              <a:rPr lang="en-US" dirty="0"/>
              <a:t>Instructions on meeting to discuss the proposal will be provided soon</a:t>
            </a:r>
          </a:p>
          <a:p>
            <a:pPr lvl="1"/>
            <a:r>
              <a:rPr lang="en-US" dirty="0"/>
              <a:t>First couple weeks of February</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23</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657978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Finalized Proposal (Feb 17)</a:t>
            </a:r>
          </a:p>
        </p:txBody>
      </p:sp>
      <p:sp>
        <p:nvSpPr>
          <p:cNvPr id="3" name="Content Placeholder 2"/>
          <p:cNvSpPr>
            <a:spLocks noGrp="1"/>
          </p:cNvSpPr>
          <p:nvPr>
            <p:ph idx="1"/>
          </p:nvPr>
        </p:nvSpPr>
        <p:spPr/>
        <p:txBody>
          <a:bodyPr/>
          <a:lstStyle/>
          <a:p>
            <a:r>
              <a:rPr lang="en-US" dirty="0"/>
              <a:t>Two pages including references that </a:t>
            </a:r>
            <a:r>
              <a:rPr lang="en-US" b="1" dirty="0">
                <a:solidFill>
                  <a:srgbClr val="FF0000"/>
                </a:solidFill>
              </a:rPr>
              <a:t>must</a:t>
            </a:r>
            <a:r>
              <a:rPr lang="en-US" dirty="0"/>
              <a:t> include</a:t>
            </a:r>
          </a:p>
          <a:p>
            <a:pPr lvl="1"/>
            <a:r>
              <a:rPr lang="en-US" dirty="0"/>
              <a:t>What is the problem?</a:t>
            </a:r>
          </a:p>
          <a:p>
            <a:pPr lvl="1"/>
            <a:r>
              <a:rPr lang="en-US" dirty="0"/>
              <a:t>Why is it important to solve?</a:t>
            </a:r>
          </a:p>
          <a:p>
            <a:pPr lvl="1"/>
            <a:r>
              <a:rPr lang="en-US" dirty="0"/>
              <a:t>Any initial thoughts on what you want to do?</a:t>
            </a:r>
          </a:p>
          <a:p>
            <a:pPr lvl="1"/>
            <a:r>
              <a:rPr lang="en-US" dirty="0"/>
              <a:t>How would you evaluate your solution?</a:t>
            </a:r>
          </a:p>
          <a:p>
            <a:r>
              <a:rPr lang="en-US" dirty="0"/>
              <a:t>Approved by the instructor and agreed upon by you</a:t>
            </a:r>
          </a:p>
          <a:p>
            <a:pPr lvl="1"/>
            <a:r>
              <a:rPr lang="en-US" dirty="0"/>
              <a:t>Forms the basis of expectation</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24</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1243720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Mid-Semester Checkpoint (Mar 8,10)</a:t>
            </a:r>
          </a:p>
        </p:txBody>
      </p:sp>
      <p:sp>
        <p:nvSpPr>
          <p:cNvPr id="3" name="Content Placeholder 2"/>
          <p:cNvSpPr>
            <a:spLocks noGrp="1"/>
          </p:cNvSpPr>
          <p:nvPr>
            <p:ph idx="1"/>
          </p:nvPr>
        </p:nvSpPr>
        <p:spPr/>
        <p:txBody>
          <a:bodyPr/>
          <a:lstStyle/>
          <a:p>
            <a:r>
              <a:rPr lang="en-US" dirty="0"/>
              <a:t>In-class short presentation over two days</a:t>
            </a:r>
          </a:p>
          <a:p>
            <a:pPr lvl="1"/>
            <a:r>
              <a:rPr lang="en-US" dirty="0"/>
              <a:t>This is to make sure you are making progress</a:t>
            </a:r>
          </a:p>
          <a:p>
            <a:r>
              <a:rPr lang="en-US" dirty="0"/>
              <a:t>Must include</a:t>
            </a:r>
          </a:p>
          <a:p>
            <a:pPr lvl="1"/>
            <a:r>
              <a:rPr lang="en-US" dirty="0"/>
              <a:t>What is the problem?</a:t>
            </a:r>
          </a:p>
          <a:p>
            <a:pPr lvl="1"/>
            <a:r>
              <a:rPr lang="en-US" dirty="0"/>
              <a:t>Why is it important?</a:t>
            </a:r>
          </a:p>
          <a:p>
            <a:pPr lvl="1"/>
            <a:r>
              <a:rPr lang="en-US" dirty="0"/>
              <a:t>What are the most related work?</a:t>
            </a:r>
          </a:p>
          <a:p>
            <a:pPr lvl="1"/>
            <a:r>
              <a:rPr lang="en-US" dirty="0"/>
              <a:t>What’s your hypothesis so far?</a:t>
            </a:r>
          </a:p>
          <a:p>
            <a:pPr lvl="1"/>
            <a:r>
              <a:rPr lang="en-US" dirty="0"/>
              <a:t>How are/will you evaluate it?</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25</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1755787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Presentation and Paper (Apr 19, 21, 27)</a:t>
            </a:r>
          </a:p>
        </p:txBody>
      </p:sp>
      <p:sp>
        <p:nvSpPr>
          <p:cNvPr id="3" name="Content Placeholder 2"/>
          <p:cNvSpPr>
            <a:spLocks noGrp="1"/>
          </p:cNvSpPr>
          <p:nvPr>
            <p:ph idx="1"/>
          </p:nvPr>
        </p:nvSpPr>
        <p:spPr/>
        <p:txBody>
          <a:bodyPr/>
          <a:lstStyle/>
          <a:p>
            <a:r>
              <a:rPr lang="en-US" dirty="0"/>
              <a:t>Research paper</a:t>
            </a:r>
          </a:p>
          <a:p>
            <a:pPr lvl="1"/>
            <a:r>
              <a:rPr lang="en-US" dirty="0"/>
              <a:t>The key part</a:t>
            </a:r>
          </a:p>
          <a:p>
            <a:pPr lvl="1"/>
            <a:r>
              <a:rPr lang="en-US" dirty="0"/>
              <a:t>Should be written like the papers you’ve read</a:t>
            </a:r>
          </a:p>
          <a:p>
            <a:pPr lvl="1"/>
            <a:r>
              <a:rPr lang="en-US" dirty="0"/>
              <a:t>As if you’d submit it to a workshop with ~3 more months of work or to a conference after ~6 more months of work</a:t>
            </a:r>
          </a:p>
          <a:p>
            <a:pPr lvl="1"/>
            <a:r>
              <a:rPr lang="en-US" dirty="0">
                <a:hlinkClick r:id="rId2"/>
              </a:rPr>
              <a:t>How to Write a Great Research Paper</a:t>
            </a:r>
            <a:r>
              <a:rPr lang="en-US" dirty="0"/>
              <a:t> by Simon Peyton Jones</a:t>
            </a:r>
          </a:p>
          <a:p>
            <a:r>
              <a:rPr lang="en-US" dirty="0"/>
              <a:t>Extended from the mid-semester checkpoint </a:t>
            </a:r>
            <a:r>
              <a:rPr lang="en-US" dirty="0" err="1"/>
              <a:t>writeup</a:t>
            </a:r>
            <a:endParaRPr lang="en-US" dirty="0"/>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26</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955820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Break!</a:t>
            </a:r>
          </a:p>
        </p:txBody>
      </p:sp>
      <p:sp>
        <p:nvSpPr>
          <p:cNvPr id="4" name="Date Placeholder 3"/>
          <p:cNvSpPr>
            <a:spLocks noGrp="1"/>
          </p:cNvSpPr>
          <p:nvPr>
            <p:ph type="dt" sz="half" idx="10"/>
          </p:nvPr>
        </p:nvSpPr>
        <p:spPr/>
        <p:txBody>
          <a:bodyPr/>
          <a:lstStyle/>
          <a:p>
            <a:r>
              <a:rPr lang="en-US"/>
              <a:t>1/20/21</a:t>
            </a:r>
          </a:p>
        </p:txBody>
      </p:sp>
      <p:sp>
        <p:nvSpPr>
          <p:cNvPr id="5" name="Footer Placeholder 4"/>
          <p:cNvSpPr>
            <a:spLocks noGrp="1"/>
          </p:cNvSpPr>
          <p:nvPr>
            <p:ph type="ftr" sz="quarter" idx="11"/>
          </p:nvPr>
        </p:nvSpPr>
        <p:spPr/>
        <p:txBody>
          <a:bodyPr/>
          <a:lstStyle/>
          <a:p>
            <a:r>
              <a:rPr lang="en-US"/>
              <a:t>EECS 598 – W21</a:t>
            </a:r>
          </a:p>
        </p:txBody>
      </p:sp>
      <p:sp>
        <p:nvSpPr>
          <p:cNvPr id="6" name="Slide Number Placeholder 5"/>
          <p:cNvSpPr>
            <a:spLocks noGrp="1"/>
          </p:cNvSpPr>
          <p:nvPr>
            <p:ph type="sldNum" sz="quarter" idx="12"/>
          </p:nvPr>
        </p:nvSpPr>
        <p:spPr/>
        <p:txBody>
          <a:bodyPr/>
          <a:lstStyle/>
          <a:p>
            <a:fld id="{4EEF9975-6C58-5C4C-8961-54FFA2646BAA}" type="slidenum">
              <a:rPr lang="en-US" smtClean="0"/>
              <a:t>27</a:t>
            </a:fld>
            <a:endParaRPr lang="en-US"/>
          </a:p>
        </p:txBody>
      </p:sp>
    </p:spTree>
    <p:extLst>
      <p:ext uri="{BB962C8B-B14F-4D97-AF65-F5344CB8AC3E}">
        <p14:creationId xmlns:p14="http://schemas.microsoft.com/office/powerpoint/2010/main" val="1354513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8DCF-E44C-BC4D-BE45-B1C7E2FCBAD4}"/>
              </a:ext>
            </a:extLst>
          </p:cNvPr>
          <p:cNvSpPr>
            <a:spLocks noGrp="1"/>
          </p:cNvSpPr>
          <p:nvPr>
            <p:ph type="title"/>
          </p:nvPr>
        </p:nvSpPr>
        <p:spPr/>
        <p:txBody>
          <a:bodyPr/>
          <a:lstStyle/>
          <a:p>
            <a:r>
              <a:rPr lang="en-US" dirty="0"/>
              <a:t>What Do We Talk About When We Talk About “Systems for AI”</a:t>
            </a:r>
          </a:p>
        </p:txBody>
      </p:sp>
      <p:sp>
        <p:nvSpPr>
          <p:cNvPr id="3" name="Text Placeholder 2">
            <a:extLst>
              <a:ext uri="{FF2B5EF4-FFF2-40B4-BE49-F238E27FC236}">
                <a16:creationId xmlns:a16="http://schemas.microsoft.com/office/drawing/2014/main" id="{11DE08D4-AD2D-2443-A31A-1259C735D719}"/>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8169AEA6-2406-424B-BD1F-E6B7585B6B6E}"/>
              </a:ext>
            </a:extLst>
          </p:cNvPr>
          <p:cNvSpPr>
            <a:spLocks noGrp="1"/>
          </p:cNvSpPr>
          <p:nvPr>
            <p:ph type="dt" sz="half" idx="10"/>
          </p:nvPr>
        </p:nvSpPr>
        <p:spPr/>
        <p:txBody>
          <a:bodyPr/>
          <a:lstStyle/>
          <a:p>
            <a:r>
              <a:rPr lang="en-US"/>
              <a:t>1/20/21</a:t>
            </a:r>
          </a:p>
        </p:txBody>
      </p:sp>
      <p:sp>
        <p:nvSpPr>
          <p:cNvPr id="5" name="Footer Placeholder 4">
            <a:extLst>
              <a:ext uri="{FF2B5EF4-FFF2-40B4-BE49-F238E27FC236}">
                <a16:creationId xmlns:a16="http://schemas.microsoft.com/office/drawing/2014/main" id="{280CA8B3-68D7-A247-8D73-263784A8B218}"/>
              </a:ext>
            </a:extLst>
          </p:cNvPr>
          <p:cNvSpPr>
            <a:spLocks noGrp="1"/>
          </p:cNvSpPr>
          <p:nvPr>
            <p:ph type="ftr" sz="quarter" idx="11"/>
          </p:nvPr>
        </p:nvSpPr>
        <p:spPr/>
        <p:txBody>
          <a:bodyPr/>
          <a:lstStyle/>
          <a:p>
            <a:r>
              <a:rPr lang="en-US"/>
              <a:t>EECS 598 – W21</a:t>
            </a:r>
          </a:p>
        </p:txBody>
      </p:sp>
      <p:sp>
        <p:nvSpPr>
          <p:cNvPr id="6" name="Slide Number Placeholder 5">
            <a:extLst>
              <a:ext uri="{FF2B5EF4-FFF2-40B4-BE49-F238E27FC236}">
                <a16:creationId xmlns:a16="http://schemas.microsoft.com/office/drawing/2014/main" id="{3B218951-B463-6C46-BEF7-9A19E5E33A29}"/>
              </a:ext>
            </a:extLst>
          </p:cNvPr>
          <p:cNvSpPr>
            <a:spLocks noGrp="1"/>
          </p:cNvSpPr>
          <p:nvPr>
            <p:ph type="sldNum" sz="quarter" idx="12"/>
          </p:nvPr>
        </p:nvSpPr>
        <p:spPr/>
        <p:txBody>
          <a:bodyPr/>
          <a:lstStyle/>
          <a:p>
            <a:fld id="{4EEF9975-6C58-5C4C-8961-54FFA2646BAA}" type="slidenum">
              <a:rPr lang="en-US" smtClean="0"/>
              <a:t>28</a:t>
            </a:fld>
            <a:endParaRPr lang="en-US"/>
          </a:p>
        </p:txBody>
      </p:sp>
    </p:spTree>
    <p:extLst>
      <p:ext uri="{BB962C8B-B14F-4D97-AF65-F5344CB8AC3E}">
        <p14:creationId xmlns:p14="http://schemas.microsoft.com/office/powerpoint/2010/main" val="253721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C410-6F20-3947-B89D-DF2F04C1BDD7}"/>
              </a:ext>
            </a:extLst>
          </p:cNvPr>
          <p:cNvSpPr>
            <a:spLocks noGrp="1"/>
          </p:cNvSpPr>
          <p:nvPr>
            <p:ph type="title"/>
          </p:nvPr>
        </p:nvSpPr>
        <p:spPr/>
        <p:txBody>
          <a:bodyPr/>
          <a:lstStyle/>
          <a:p>
            <a:r>
              <a:rPr lang="en-US" dirty="0"/>
              <a:t>Google Pipeline</a:t>
            </a:r>
          </a:p>
        </p:txBody>
      </p:sp>
      <p:pic>
        <p:nvPicPr>
          <p:cNvPr id="8" name="Content Placeholder 7">
            <a:extLst>
              <a:ext uri="{FF2B5EF4-FFF2-40B4-BE49-F238E27FC236}">
                <a16:creationId xmlns:a16="http://schemas.microsoft.com/office/drawing/2014/main" id="{11CCBBDE-E4CF-3242-84C1-D534C2211E18}"/>
              </a:ext>
            </a:extLst>
          </p:cNvPr>
          <p:cNvPicPr>
            <a:picLocks noGrp="1" noChangeAspect="1"/>
          </p:cNvPicPr>
          <p:nvPr>
            <p:ph idx="1"/>
          </p:nvPr>
        </p:nvPicPr>
        <p:blipFill rotWithShape="1">
          <a:blip r:embed="rId3" cstate="screen">
            <a:extLst>
              <a:ext uri="{28A0092B-C50C-407E-A947-70E740481C1C}">
                <a14:useLocalDpi xmlns:a14="http://schemas.microsoft.com/office/drawing/2010/main"/>
              </a:ext>
            </a:extLst>
          </a:blip>
          <a:srcRect b="15586"/>
          <a:stretch/>
        </p:blipFill>
        <p:spPr>
          <a:xfrm>
            <a:off x="838200" y="2076041"/>
            <a:ext cx="10515600" cy="3250340"/>
          </a:xfrm>
        </p:spPr>
      </p:pic>
      <p:sp>
        <p:nvSpPr>
          <p:cNvPr id="4" name="Date Placeholder 3">
            <a:extLst>
              <a:ext uri="{FF2B5EF4-FFF2-40B4-BE49-F238E27FC236}">
                <a16:creationId xmlns:a16="http://schemas.microsoft.com/office/drawing/2014/main" id="{57E2D575-6EC4-0147-BDF1-F59AC5CE0D32}"/>
              </a:ext>
            </a:extLst>
          </p:cNvPr>
          <p:cNvSpPr>
            <a:spLocks noGrp="1"/>
          </p:cNvSpPr>
          <p:nvPr>
            <p:ph type="dt" sz="half" idx="10"/>
          </p:nvPr>
        </p:nvSpPr>
        <p:spPr/>
        <p:txBody>
          <a:bodyPr/>
          <a:lstStyle/>
          <a:p>
            <a:fld id="{0C5671D6-B6E5-4A3E-BFE5-64D3DA50F762}" type="datetime1">
              <a:rPr lang="en-US" smtClean="0"/>
              <a:t>1/20/21</a:t>
            </a:fld>
            <a:endParaRPr lang="en-US"/>
          </a:p>
        </p:txBody>
      </p:sp>
      <p:sp>
        <p:nvSpPr>
          <p:cNvPr id="5" name="Footer Placeholder 4">
            <a:extLst>
              <a:ext uri="{FF2B5EF4-FFF2-40B4-BE49-F238E27FC236}">
                <a16:creationId xmlns:a16="http://schemas.microsoft.com/office/drawing/2014/main" id="{EA4EF8E9-B077-1D48-840E-3F39DBA1E541}"/>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2D588EC0-FB2A-7C4A-BB5E-1E48A1C86B34}"/>
              </a:ext>
            </a:extLst>
          </p:cNvPr>
          <p:cNvSpPr>
            <a:spLocks noGrp="1"/>
          </p:cNvSpPr>
          <p:nvPr>
            <p:ph type="sldNum" sz="quarter" idx="12"/>
          </p:nvPr>
        </p:nvSpPr>
        <p:spPr/>
        <p:txBody>
          <a:bodyPr/>
          <a:lstStyle/>
          <a:p>
            <a:fld id="{4EEF9975-6C58-5C4C-8961-54FFA2646BAA}" type="slidenum">
              <a:rPr lang="en-US" smtClean="0"/>
              <a:t>29</a:t>
            </a:fld>
            <a:endParaRPr lang="en-US"/>
          </a:p>
        </p:txBody>
      </p:sp>
      <p:sp>
        <p:nvSpPr>
          <p:cNvPr id="3" name="Rectangle 2">
            <a:extLst>
              <a:ext uri="{FF2B5EF4-FFF2-40B4-BE49-F238E27FC236}">
                <a16:creationId xmlns:a16="http://schemas.microsoft.com/office/drawing/2014/main" id="{99A2455B-7F75-0543-A751-CFFF402DE866}"/>
              </a:ext>
            </a:extLst>
          </p:cNvPr>
          <p:cNvSpPr/>
          <p:nvPr/>
        </p:nvSpPr>
        <p:spPr>
          <a:xfrm>
            <a:off x="2400300" y="3337560"/>
            <a:ext cx="1684020" cy="217170"/>
          </a:xfrm>
          <a:prstGeom prst="rect">
            <a:avLst/>
          </a:prstGeom>
          <a:solidFill>
            <a:srgbClr val="EC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3061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Instructor</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Mosharaf Chowdhury</a:t>
            </a:r>
          </a:p>
          <a:p>
            <a:pPr lvl="1"/>
            <a:r>
              <a:rPr lang="en-US" dirty="0"/>
              <a:t>Morris Wellman Assistant Professor of CSE</a:t>
            </a:r>
          </a:p>
          <a:p>
            <a:pPr lvl="1"/>
            <a:r>
              <a:rPr lang="en-US" dirty="0"/>
              <a:t>Ph.D. from UC Berkeley in 2015</a:t>
            </a:r>
          </a:p>
          <a:p>
            <a:pPr lvl="1"/>
            <a:r>
              <a:rPr lang="en-US" dirty="0">
                <a:hlinkClick r:id="rId2"/>
              </a:rPr>
              <a:t>http://www.mosharaf.com/</a:t>
            </a:r>
            <a:endParaRPr lang="en-US" dirty="0"/>
          </a:p>
          <a:p>
            <a:r>
              <a:rPr lang="en-US" dirty="0"/>
              <a:t>Research interests span</a:t>
            </a:r>
          </a:p>
          <a:p>
            <a:pPr lvl="1"/>
            <a:r>
              <a:rPr lang="en-US" dirty="0"/>
              <a:t>Networked systems and networking in the context of big data applications, cloud computing infrastructure, and systems for AI</a:t>
            </a:r>
          </a:p>
          <a:p>
            <a:pPr lvl="1"/>
            <a:r>
              <a:rPr lang="en-US" dirty="0"/>
              <a:t>The core tenet being “application-infrastructure symbiosis”</a:t>
            </a:r>
          </a:p>
          <a:p>
            <a:r>
              <a:rPr lang="en-US" dirty="0"/>
              <a:t>Office hours:</a:t>
            </a:r>
          </a:p>
          <a:p>
            <a:pPr lvl="1"/>
            <a:r>
              <a:rPr lang="en-US" dirty="0"/>
              <a:t>Appointment-only</a:t>
            </a:r>
          </a:p>
        </p:txBody>
      </p:sp>
      <p:sp>
        <p:nvSpPr>
          <p:cNvPr id="4" name="Date Placeholder 3"/>
          <p:cNvSpPr>
            <a:spLocks noGrp="1"/>
          </p:cNvSpPr>
          <p:nvPr>
            <p:ph type="dt" sz="half" idx="10"/>
          </p:nvPr>
        </p:nvSpPr>
        <p:spPr/>
        <p:txBody>
          <a:bodyPr/>
          <a:lstStyle/>
          <a:p>
            <a:r>
              <a:rPr lang="en-US"/>
              <a:t>1/20/21</a:t>
            </a:r>
          </a:p>
        </p:txBody>
      </p:sp>
      <p:sp>
        <p:nvSpPr>
          <p:cNvPr id="5" name="Footer Placeholder 4"/>
          <p:cNvSpPr>
            <a:spLocks noGrp="1"/>
          </p:cNvSpPr>
          <p:nvPr>
            <p:ph type="ftr" sz="quarter" idx="11"/>
          </p:nvPr>
        </p:nvSpPr>
        <p:spPr/>
        <p:txBody>
          <a:bodyPr/>
          <a:lstStyle/>
          <a:p>
            <a:r>
              <a:rPr lang="en-US"/>
              <a:t>EECS 598 – W21</a:t>
            </a:r>
          </a:p>
        </p:txBody>
      </p:sp>
      <p:sp>
        <p:nvSpPr>
          <p:cNvPr id="6" name="Slide Number Placeholder 5"/>
          <p:cNvSpPr>
            <a:spLocks noGrp="1"/>
          </p:cNvSpPr>
          <p:nvPr>
            <p:ph type="sldNum" sz="quarter" idx="12"/>
          </p:nvPr>
        </p:nvSpPr>
        <p:spPr/>
        <p:txBody>
          <a:bodyPr/>
          <a:lstStyle/>
          <a:p>
            <a:fld id="{4EEF9975-6C58-5C4C-8961-54FFA2646BAA}" type="slidenum">
              <a:rPr lang="en-US" smtClean="0"/>
              <a:t>3</a:t>
            </a:fld>
            <a:endParaRPr lang="en-US"/>
          </a:p>
        </p:txBody>
      </p:sp>
    </p:spTree>
    <p:extLst>
      <p:ext uri="{BB962C8B-B14F-4D97-AF65-F5344CB8AC3E}">
        <p14:creationId xmlns:p14="http://schemas.microsoft.com/office/powerpoint/2010/main" val="727720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1648-353E-5D49-AEBF-73D688817A18}"/>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8461E965-78B7-834B-B166-6AA4C8B8AA50}"/>
              </a:ext>
            </a:extLst>
          </p:cNvPr>
          <p:cNvSpPr>
            <a:spLocks noGrp="1"/>
          </p:cNvSpPr>
          <p:nvPr>
            <p:ph idx="1"/>
          </p:nvPr>
        </p:nvSpPr>
        <p:spPr/>
        <p:txBody>
          <a:bodyPr anchor="t">
            <a:normAutofit/>
          </a:bodyPr>
          <a:lstStyle/>
          <a:p>
            <a:r>
              <a:rPr lang="en-US" dirty="0"/>
              <a:t>Processes each dataset fed to the system and generates a set of descriptive statistics on the included features</a:t>
            </a:r>
          </a:p>
          <a:p>
            <a:pPr lvl="1"/>
            <a:r>
              <a:rPr lang="en-US" dirty="0"/>
              <a:t>For example, distribution of the number of values per example</a:t>
            </a:r>
          </a:p>
          <a:p>
            <a:r>
              <a:rPr lang="en-US" dirty="0"/>
              <a:t>Gathers statistics over feature values</a:t>
            </a:r>
          </a:p>
          <a:p>
            <a:pPr lvl="1"/>
            <a:r>
              <a:rPr lang="en-US" dirty="0"/>
              <a:t>Continuous features: the statistics include quantiles, </a:t>
            </a:r>
            <a:r>
              <a:rPr lang="en-US" dirty="0" err="1"/>
              <a:t>equi</a:t>
            </a:r>
            <a:r>
              <a:rPr lang="en-US" dirty="0"/>
              <a:t>-width histograms etc.</a:t>
            </a:r>
          </a:p>
          <a:p>
            <a:pPr lvl="1"/>
            <a:r>
              <a:rPr lang="en-US" dirty="0"/>
              <a:t>Discrete features: the top-K values by frequency, etc.</a:t>
            </a:r>
          </a:p>
        </p:txBody>
      </p:sp>
      <p:sp>
        <p:nvSpPr>
          <p:cNvPr id="4" name="Date Placeholder 3">
            <a:extLst>
              <a:ext uri="{FF2B5EF4-FFF2-40B4-BE49-F238E27FC236}">
                <a16:creationId xmlns:a16="http://schemas.microsoft.com/office/drawing/2014/main" id="{1EC3D2E5-01C0-0547-A10E-F3CD4F21D454}"/>
              </a:ext>
            </a:extLst>
          </p:cNvPr>
          <p:cNvSpPr>
            <a:spLocks noGrp="1"/>
          </p:cNvSpPr>
          <p:nvPr>
            <p:ph type="dt" sz="half" idx="10"/>
          </p:nvPr>
        </p:nvSpPr>
        <p:spPr/>
        <p:txBody>
          <a:bodyPr/>
          <a:lstStyle/>
          <a:p>
            <a:fld id="{360C2D09-71D2-41D0-AC81-FD5F8A148E0D}" type="datetime1">
              <a:rPr lang="en-US" smtClean="0"/>
              <a:t>1/20/21</a:t>
            </a:fld>
            <a:endParaRPr lang="en-US"/>
          </a:p>
        </p:txBody>
      </p:sp>
      <p:sp>
        <p:nvSpPr>
          <p:cNvPr id="5" name="Footer Placeholder 4">
            <a:extLst>
              <a:ext uri="{FF2B5EF4-FFF2-40B4-BE49-F238E27FC236}">
                <a16:creationId xmlns:a16="http://schemas.microsoft.com/office/drawing/2014/main" id="{89FFB408-24E8-F64E-9B86-A6A48CD2C81F}"/>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E9F9A615-62D8-AF4A-B1AE-A3DEF743E25D}"/>
              </a:ext>
            </a:extLst>
          </p:cNvPr>
          <p:cNvSpPr>
            <a:spLocks noGrp="1"/>
          </p:cNvSpPr>
          <p:nvPr>
            <p:ph type="sldNum" sz="quarter" idx="12"/>
          </p:nvPr>
        </p:nvSpPr>
        <p:spPr/>
        <p:txBody>
          <a:bodyPr/>
          <a:lstStyle/>
          <a:p>
            <a:fld id="{4EEF9975-6C58-5C4C-8961-54FFA2646BAA}" type="slidenum">
              <a:rPr lang="en-US" smtClean="0"/>
              <a:t>30</a:t>
            </a:fld>
            <a:endParaRPr lang="en-US"/>
          </a:p>
        </p:txBody>
      </p:sp>
    </p:spTree>
    <p:extLst>
      <p:ext uri="{BB962C8B-B14F-4D97-AF65-F5344CB8AC3E}">
        <p14:creationId xmlns:p14="http://schemas.microsoft.com/office/powerpoint/2010/main" val="3135159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BDEA-6B73-9F41-9BFF-79F78631437E}"/>
              </a:ext>
            </a:extLst>
          </p:cNvPr>
          <p:cNvSpPr>
            <a:spLocks noGrp="1"/>
          </p:cNvSpPr>
          <p:nvPr>
            <p:ph type="title"/>
          </p:nvPr>
        </p:nvSpPr>
        <p:spPr/>
        <p:txBody>
          <a:bodyPr/>
          <a:lstStyle/>
          <a:p>
            <a:r>
              <a:rPr lang="en-US" dirty="0"/>
              <a:t>Data Transformation</a:t>
            </a:r>
          </a:p>
        </p:txBody>
      </p:sp>
      <p:sp>
        <p:nvSpPr>
          <p:cNvPr id="3" name="Content Placeholder 2">
            <a:extLst>
              <a:ext uri="{FF2B5EF4-FFF2-40B4-BE49-F238E27FC236}">
                <a16:creationId xmlns:a16="http://schemas.microsoft.com/office/drawing/2014/main" id="{F77107F4-6022-214D-8504-D88BD5DC4BF4}"/>
              </a:ext>
            </a:extLst>
          </p:cNvPr>
          <p:cNvSpPr>
            <a:spLocks noGrp="1"/>
          </p:cNvSpPr>
          <p:nvPr>
            <p:ph idx="1"/>
          </p:nvPr>
        </p:nvSpPr>
        <p:spPr/>
        <p:txBody>
          <a:bodyPr anchor="t">
            <a:normAutofit/>
          </a:bodyPr>
          <a:lstStyle/>
          <a:p>
            <a:r>
              <a:rPr lang="en-US" dirty="0"/>
              <a:t>Feature wrangling for model training and serving</a:t>
            </a:r>
          </a:p>
          <a:p>
            <a:pPr lvl="1"/>
            <a:r>
              <a:rPr lang="en-US" dirty="0"/>
              <a:t>For example, the generation of feature-to-integer mappings, also known as vocabularies</a:t>
            </a:r>
          </a:p>
        </p:txBody>
      </p:sp>
      <p:sp>
        <p:nvSpPr>
          <p:cNvPr id="4" name="Date Placeholder 3">
            <a:extLst>
              <a:ext uri="{FF2B5EF4-FFF2-40B4-BE49-F238E27FC236}">
                <a16:creationId xmlns:a16="http://schemas.microsoft.com/office/drawing/2014/main" id="{0A231E51-E24C-E34F-B488-2AD036DE2B7B}"/>
              </a:ext>
            </a:extLst>
          </p:cNvPr>
          <p:cNvSpPr>
            <a:spLocks noGrp="1"/>
          </p:cNvSpPr>
          <p:nvPr>
            <p:ph type="dt" sz="half" idx="10"/>
          </p:nvPr>
        </p:nvSpPr>
        <p:spPr/>
        <p:txBody>
          <a:bodyPr/>
          <a:lstStyle/>
          <a:p>
            <a:fld id="{6CB15299-82C8-4BD7-B652-45AC371986AE}" type="datetime1">
              <a:rPr lang="en-US" smtClean="0"/>
              <a:t>1/20/21</a:t>
            </a:fld>
            <a:endParaRPr lang="en-US"/>
          </a:p>
        </p:txBody>
      </p:sp>
      <p:sp>
        <p:nvSpPr>
          <p:cNvPr id="5" name="Footer Placeholder 4">
            <a:extLst>
              <a:ext uri="{FF2B5EF4-FFF2-40B4-BE49-F238E27FC236}">
                <a16:creationId xmlns:a16="http://schemas.microsoft.com/office/drawing/2014/main" id="{A6369159-3484-194F-BA24-8B0BA7A21DDC}"/>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CB8EACAF-C0D1-5C49-857F-ACD46929E858}"/>
              </a:ext>
            </a:extLst>
          </p:cNvPr>
          <p:cNvSpPr>
            <a:spLocks noGrp="1"/>
          </p:cNvSpPr>
          <p:nvPr>
            <p:ph type="sldNum" sz="quarter" idx="12"/>
          </p:nvPr>
        </p:nvSpPr>
        <p:spPr/>
        <p:txBody>
          <a:bodyPr/>
          <a:lstStyle/>
          <a:p>
            <a:fld id="{4EEF9975-6C58-5C4C-8961-54FFA2646BAA}" type="slidenum">
              <a:rPr lang="en-US" smtClean="0"/>
              <a:t>31</a:t>
            </a:fld>
            <a:endParaRPr lang="en-US"/>
          </a:p>
        </p:txBody>
      </p:sp>
    </p:spTree>
    <p:extLst>
      <p:ext uri="{BB962C8B-B14F-4D97-AF65-F5344CB8AC3E}">
        <p14:creationId xmlns:p14="http://schemas.microsoft.com/office/powerpoint/2010/main" val="940096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8D1B-BE8D-1F41-A9A2-AE7904B2BF76}"/>
              </a:ext>
            </a:extLst>
          </p:cNvPr>
          <p:cNvSpPr>
            <a:spLocks noGrp="1"/>
          </p:cNvSpPr>
          <p:nvPr>
            <p:ph type="title"/>
          </p:nvPr>
        </p:nvSpPr>
        <p:spPr/>
        <p:txBody>
          <a:bodyPr/>
          <a:lstStyle/>
          <a:p>
            <a:r>
              <a:rPr lang="en-US" dirty="0"/>
              <a:t>Data Validation</a:t>
            </a:r>
          </a:p>
        </p:txBody>
      </p:sp>
      <p:sp>
        <p:nvSpPr>
          <p:cNvPr id="3" name="Content Placeholder 2">
            <a:extLst>
              <a:ext uri="{FF2B5EF4-FFF2-40B4-BE49-F238E27FC236}">
                <a16:creationId xmlns:a16="http://schemas.microsoft.com/office/drawing/2014/main" id="{505ECC05-0C36-F745-AEC1-87212A5DB051}"/>
              </a:ext>
            </a:extLst>
          </p:cNvPr>
          <p:cNvSpPr>
            <a:spLocks noGrp="1"/>
          </p:cNvSpPr>
          <p:nvPr>
            <p:ph idx="1"/>
          </p:nvPr>
        </p:nvSpPr>
        <p:spPr/>
        <p:txBody>
          <a:bodyPr anchor="t">
            <a:normAutofit/>
          </a:bodyPr>
          <a:lstStyle/>
          <a:p>
            <a:r>
              <a:rPr lang="en-US" dirty="0"/>
              <a:t>A schema that provides a versioned, succinct description of the expected properties of the data</a:t>
            </a:r>
          </a:p>
          <a:p>
            <a:pPr lvl="1"/>
            <a:r>
              <a:rPr lang="en-US" dirty="0"/>
              <a:t>Features present in the data; the expected type of each feature, etc.</a:t>
            </a:r>
          </a:p>
          <a:p>
            <a:pPr lvl="1"/>
            <a:r>
              <a:rPr lang="en-US" dirty="0"/>
              <a:t>Flag any deviations from the schema as potential anomalies</a:t>
            </a:r>
          </a:p>
          <a:p>
            <a:pPr lvl="1"/>
            <a:r>
              <a:rPr lang="en-US" dirty="0"/>
              <a:t>Provide actionable suggestions to fix the anomaly</a:t>
            </a:r>
          </a:p>
        </p:txBody>
      </p:sp>
      <p:sp>
        <p:nvSpPr>
          <p:cNvPr id="4" name="Date Placeholder 3">
            <a:extLst>
              <a:ext uri="{FF2B5EF4-FFF2-40B4-BE49-F238E27FC236}">
                <a16:creationId xmlns:a16="http://schemas.microsoft.com/office/drawing/2014/main" id="{C4D923E4-1D2B-C54A-8461-0364F4D27A49}"/>
              </a:ext>
            </a:extLst>
          </p:cNvPr>
          <p:cNvSpPr>
            <a:spLocks noGrp="1"/>
          </p:cNvSpPr>
          <p:nvPr>
            <p:ph type="dt" sz="half" idx="10"/>
          </p:nvPr>
        </p:nvSpPr>
        <p:spPr/>
        <p:txBody>
          <a:bodyPr/>
          <a:lstStyle/>
          <a:p>
            <a:fld id="{0D6F2B52-F5DC-4B60-A52E-D717AA9D06C6}" type="datetime1">
              <a:rPr lang="en-US" smtClean="0"/>
              <a:t>1/20/21</a:t>
            </a:fld>
            <a:endParaRPr lang="en-US"/>
          </a:p>
        </p:txBody>
      </p:sp>
      <p:sp>
        <p:nvSpPr>
          <p:cNvPr id="5" name="Footer Placeholder 4">
            <a:extLst>
              <a:ext uri="{FF2B5EF4-FFF2-40B4-BE49-F238E27FC236}">
                <a16:creationId xmlns:a16="http://schemas.microsoft.com/office/drawing/2014/main" id="{B4682AA4-57A5-B342-8E40-123D20D6D609}"/>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EFB998CC-7952-8840-B08B-64D806F8CBBB}"/>
              </a:ext>
            </a:extLst>
          </p:cNvPr>
          <p:cNvSpPr>
            <a:spLocks noGrp="1"/>
          </p:cNvSpPr>
          <p:nvPr>
            <p:ph type="sldNum" sz="quarter" idx="12"/>
          </p:nvPr>
        </p:nvSpPr>
        <p:spPr/>
        <p:txBody>
          <a:bodyPr/>
          <a:lstStyle/>
          <a:p>
            <a:fld id="{4EEF9975-6C58-5C4C-8961-54FFA2646BAA}" type="slidenum">
              <a:rPr lang="en-US" smtClean="0"/>
              <a:t>32</a:t>
            </a:fld>
            <a:endParaRPr lang="en-US"/>
          </a:p>
        </p:txBody>
      </p:sp>
    </p:spTree>
    <p:extLst>
      <p:ext uri="{BB962C8B-B14F-4D97-AF65-F5344CB8AC3E}">
        <p14:creationId xmlns:p14="http://schemas.microsoft.com/office/powerpoint/2010/main" val="1606548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786-2F9F-3441-AE63-15EB1F346217}"/>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6B733A07-58CC-C841-8CB3-E295D9BC74DA}"/>
              </a:ext>
            </a:extLst>
          </p:cNvPr>
          <p:cNvSpPr>
            <a:spLocks noGrp="1"/>
          </p:cNvSpPr>
          <p:nvPr>
            <p:ph idx="1"/>
          </p:nvPr>
        </p:nvSpPr>
        <p:spPr/>
        <p:txBody>
          <a:bodyPr anchor="t"/>
          <a:lstStyle/>
          <a:p>
            <a:r>
              <a:rPr lang="en-US" dirty="0"/>
              <a:t>Continuously training and exporting machine learning models is a common production use case</a:t>
            </a:r>
          </a:p>
          <a:p>
            <a:r>
              <a:rPr lang="en-US" dirty="0"/>
              <a:t>Both time and resource intensive to retrain these models</a:t>
            </a:r>
          </a:p>
        </p:txBody>
      </p:sp>
      <p:sp>
        <p:nvSpPr>
          <p:cNvPr id="4" name="Date Placeholder 3">
            <a:extLst>
              <a:ext uri="{FF2B5EF4-FFF2-40B4-BE49-F238E27FC236}">
                <a16:creationId xmlns:a16="http://schemas.microsoft.com/office/drawing/2014/main" id="{178F9126-0BA6-644E-9584-01145730A271}"/>
              </a:ext>
            </a:extLst>
          </p:cNvPr>
          <p:cNvSpPr>
            <a:spLocks noGrp="1"/>
          </p:cNvSpPr>
          <p:nvPr>
            <p:ph type="dt" sz="half" idx="10"/>
          </p:nvPr>
        </p:nvSpPr>
        <p:spPr/>
        <p:txBody>
          <a:bodyPr/>
          <a:lstStyle/>
          <a:p>
            <a:fld id="{EE876383-DC8F-42B3-BEED-89AE604F2DD8}" type="datetime1">
              <a:rPr lang="en-US" smtClean="0"/>
              <a:t>1/20/21</a:t>
            </a:fld>
            <a:endParaRPr lang="en-US"/>
          </a:p>
        </p:txBody>
      </p:sp>
      <p:sp>
        <p:nvSpPr>
          <p:cNvPr id="5" name="Footer Placeholder 4">
            <a:extLst>
              <a:ext uri="{FF2B5EF4-FFF2-40B4-BE49-F238E27FC236}">
                <a16:creationId xmlns:a16="http://schemas.microsoft.com/office/drawing/2014/main" id="{0685F79B-5359-6242-A7AB-79CD97593F14}"/>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C9E97B20-C602-214F-A916-5E99914FC08A}"/>
              </a:ext>
            </a:extLst>
          </p:cNvPr>
          <p:cNvSpPr>
            <a:spLocks noGrp="1"/>
          </p:cNvSpPr>
          <p:nvPr>
            <p:ph type="sldNum" sz="quarter" idx="12"/>
          </p:nvPr>
        </p:nvSpPr>
        <p:spPr/>
        <p:txBody>
          <a:bodyPr/>
          <a:lstStyle/>
          <a:p>
            <a:fld id="{4EEF9975-6C58-5C4C-8961-54FFA2646BAA}" type="slidenum">
              <a:rPr lang="en-US" smtClean="0"/>
              <a:t>33</a:t>
            </a:fld>
            <a:endParaRPr lang="en-US"/>
          </a:p>
        </p:txBody>
      </p:sp>
    </p:spTree>
    <p:extLst>
      <p:ext uri="{BB962C8B-B14F-4D97-AF65-F5344CB8AC3E}">
        <p14:creationId xmlns:p14="http://schemas.microsoft.com/office/powerpoint/2010/main" val="226676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A65A-D932-9847-B69C-6C4F6DCB4D6B}"/>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4A0CCAD4-F714-4242-B8E4-F9BBC8630137}"/>
              </a:ext>
            </a:extLst>
          </p:cNvPr>
          <p:cNvSpPr>
            <a:spLocks noGrp="1"/>
          </p:cNvSpPr>
          <p:nvPr>
            <p:ph idx="1"/>
          </p:nvPr>
        </p:nvSpPr>
        <p:spPr/>
        <p:txBody>
          <a:bodyPr anchor="t"/>
          <a:lstStyle/>
          <a:p>
            <a:r>
              <a:rPr lang="en-US" dirty="0"/>
              <a:t>Machine-learned models are often parts of complex systems comprising many data sources and interacting components</a:t>
            </a:r>
          </a:p>
          <a:p>
            <a:endParaRPr lang="en-US" dirty="0"/>
          </a:p>
          <a:p>
            <a:r>
              <a:rPr lang="en-US" dirty="0"/>
              <a:t>Deploy only “good” models</a:t>
            </a:r>
          </a:p>
          <a:p>
            <a:pPr lvl="1"/>
            <a:r>
              <a:rPr lang="en-US" dirty="0"/>
              <a:t>Safe to serve</a:t>
            </a:r>
          </a:p>
          <a:p>
            <a:pPr lvl="1"/>
            <a:r>
              <a:rPr lang="en-US" dirty="0"/>
              <a:t>Prediction quality is high</a:t>
            </a:r>
          </a:p>
        </p:txBody>
      </p:sp>
      <p:sp>
        <p:nvSpPr>
          <p:cNvPr id="4" name="Date Placeholder 3">
            <a:extLst>
              <a:ext uri="{FF2B5EF4-FFF2-40B4-BE49-F238E27FC236}">
                <a16:creationId xmlns:a16="http://schemas.microsoft.com/office/drawing/2014/main" id="{EB063137-B7ED-0946-872B-F2A92B0F2B35}"/>
              </a:ext>
            </a:extLst>
          </p:cNvPr>
          <p:cNvSpPr>
            <a:spLocks noGrp="1"/>
          </p:cNvSpPr>
          <p:nvPr>
            <p:ph type="dt" sz="half" idx="10"/>
          </p:nvPr>
        </p:nvSpPr>
        <p:spPr/>
        <p:txBody>
          <a:bodyPr/>
          <a:lstStyle/>
          <a:p>
            <a:fld id="{3E7E38DC-F81C-4956-A566-44F3725EA39A}" type="datetime1">
              <a:rPr lang="en-US" smtClean="0"/>
              <a:t>1/20/21</a:t>
            </a:fld>
            <a:endParaRPr lang="en-US"/>
          </a:p>
        </p:txBody>
      </p:sp>
      <p:sp>
        <p:nvSpPr>
          <p:cNvPr id="5" name="Footer Placeholder 4">
            <a:extLst>
              <a:ext uri="{FF2B5EF4-FFF2-40B4-BE49-F238E27FC236}">
                <a16:creationId xmlns:a16="http://schemas.microsoft.com/office/drawing/2014/main" id="{9F28271C-A9CA-5347-8D30-3D56BC1F3D68}"/>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FA9648A9-45FD-3845-9A9C-E1440911A761}"/>
              </a:ext>
            </a:extLst>
          </p:cNvPr>
          <p:cNvSpPr>
            <a:spLocks noGrp="1"/>
          </p:cNvSpPr>
          <p:nvPr>
            <p:ph type="sldNum" sz="quarter" idx="12"/>
          </p:nvPr>
        </p:nvSpPr>
        <p:spPr/>
        <p:txBody>
          <a:bodyPr/>
          <a:lstStyle/>
          <a:p>
            <a:fld id="{4EEF9975-6C58-5C4C-8961-54FFA2646BAA}" type="slidenum">
              <a:rPr lang="en-US" smtClean="0"/>
              <a:t>34</a:t>
            </a:fld>
            <a:endParaRPr lang="en-US"/>
          </a:p>
        </p:txBody>
      </p:sp>
    </p:spTree>
    <p:extLst>
      <p:ext uri="{BB962C8B-B14F-4D97-AF65-F5344CB8AC3E}">
        <p14:creationId xmlns:p14="http://schemas.microsoft.com/office/powerpoint/2010/main" val="1451266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3087F-5D12-F04C-ADC2-4B3451A8EC20}"/>
              </a:ext>
            </a:extLst>
          </p:cNvPr>
          <p:cNvSpPr>
            <a:spLocks noGrp="1"/>
          </p:cNvSpPr>
          <p:nvPr>
            <p:ph type="title"/>
          </p:nvPr>
        </p:nvSpPr>
        <p:spPr/>
        <p:txBody>
          <a:bodyPr>
            <a:normAutofit/>
          </a:bodyPr>
          <a:lstStyle/>
          <a:p>
            <a:r>
              <a:rPr lang="en-US" dirty="0"/>
              <a:t>Validation</a:t>
            </a:r>
          </a:p>
        </p:txBody>
      </p:sp>
      <p:sp>
        <p:nvSpPr>
          <p:cNvPr id="3" name="Content Placeholder 2">
            <a:extLst>
              <a:ext uri="{FF2B5EF4-FFF2-40B4-BE49-F238E27FC236}">
                <a16:creationId xmlns:a16="http://schemas.microsoft.com/office/drawing/2014/main" id="{5599E0BD-0E39-A04B-A227-E5CA95C65811}"/>
              </a:ext>
            </a:extLst>
          </p:cNvPr>
          <p:cNvSpPr>
            <a:spLocks noGrp="1"/>
          </p:cNvSpPr>
          <p:nvPr>
            <p:ph idx="1"/>
          </p:nvPr>
        </p:nvSpPr>
        <p:spPr/>
        <p:txBody>
          <a:bodyPr anchor="t"/>
          <a:lstStyle/>
          <a:p>
            <a:r>
              <a:rPr lang="en-US" dirty="0"/>
              <a:t>Once a model is launched to production and is continuously being updated, automated validation is used to ensure that the updated models are good</a:t>
            </a:r>
          </a:p>
          <a:p>
            <a:pPr lvl="1"/>
            <a:r>
              <a:rPr lang="en-US" dirty="0"/>
              <a:t>Evaluate prediction quality by comparing the model quality against a fixed threshold as well as against a baseline model</a:t>
            </a:r>
          </a:p>
        </p:txBody>
      </p:sp>
      <p:sp>
        <p:nvSpPr>
          <p:cNvPr id="4" name="Date Placeholder 3">
            <a:extLst>
              <a:ext uri="{FF2B5EF4-FFF2-40B4-BE49-F238E27FC236}">
                <a16:creationId xmlns:a16="http://schemas.microsoft.com/office/drawing/2014/main" id="{043EC878-6840-B540-BBA8-D42A5F3B2932}"/>
              </a:ext>
            </a:extLst>
          </p:cNvPr>
          <p:cNvSpPr>
            <a:spLocks noGrp="1"/>
          </p:cNvSpPr>
          <p:nvPr>
            <p:ph type="dt" sz="half" idx="10"/>
          </p:nvPr>
        </p:nvSpPr>
        <p:spPr/>
        <p:txBody>
          <a:bodyPr/>
          <a:lstStyle/>
          <a:p>
            <a:fld id="{8AC7B6C5-7206-4C71-B053-D4D3ECB42198}" type="datetime1">
              <a:rPr lang="en-US" smtClean="0"/>
              <a:t>1/20/21</a:t>
            </a:fld>
            <a:endParaRPr lang="en-US"/>
          </a:p>
        </p:txBody>
      </p:sp>
      <p:sp>
        <p:nvSpPr>
          <p:cNvPr id="5" name="Footer Placeholder 4">
            <a:extLst>
              <a:ext uri="{FF2B5EF4-FFF2-40B4-BE49-F238E27FC236}">
                <a16:creationId xmlns:a16="http://schemas.microsoft.com/office/drawing/2014/main" id="{5DAC8FAD-C085-8045-B920-AB9C5B797240}"/>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9F552373-87BA-8D46-90D6-8681BCD6B452}"/>
              </a:ext>
            </a:extLst>
          </p:cNvPr>
          <p:cNvSpPr>
            <a:spLocks noGrp="1"/>
          </p:cNvSpPr>
          <p:nvPr>
            <p:ph type="sldNum" sz="quarter" idx="12"/>
          </p:nvPr>
        </p:nvSpPr>
        <p:spPr/>
        <p:txBody>
          <a:bodyPr/>
          <a:lstStyle/>
          <a:p>
            <a:fld id="{4EEF9975-6C58-5C4C-8961-54FFA2646BAA}" type="slidenum">
              <a:rPr lang="en-US" smtClean="0"/>
              <a:t>35</a:t>
            </a:fld>
            <a:endParaRPr lang="en-US"/>
          </a:p>
        </p:txBody>
      </p:sp>
    </p:spTree>
    <p:extLst>
      <p:ext uri="{BB962C8B-B14F-4D97-AF65-F5344CB8AC3E}">
        <p14:creationId xmlns:p14="http://schemas.microsoft.com/office/powerpoint/2010/main" val="432169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EA7A-34C6-0545-A68A-1F8652754FCA}"/>
              </a:ext>
            </a:extLst>
          </p:cNvPr>
          <p:cNvSpPr>
            <a:spLocks noGrp="1"/>
          </p:cNvSpPr>
          <p:nvPr>
            <p:ph type="title"/>
          </p:nvPr>
        </p:nvSpPr>
        <p:spPr/>
        <p:txBody>
          <a:bodyPr/>
          <a:lstStyle/>
          <a:p>
            <a:r>
              <a:rPr lang="en-US" dirty="0"/>
              <a:t>Model Serving</a:t>
            </a:r>
          </a:p>
        </p:txBody>
      </p:sp>
      <p:sp>
        <p:nvSpPr>
          <p:cNvPr id="3" name="Content Placeholder 2">
            <a:extLst>
              <a:ext uri="{FF2B5EF4-FFF2-40B4-BE49-F238E27FC236}">
                <a16:creationId xmlns:a16="http://schemas.microsoft.com/office/drawing/2014/main" id="{E0AC01D8-482A-284F-9C37-9372C04DDDD3}"/>
              </a:ext>
            </a:extLst>
          </p:cNvPr>
          <p:cNvSpPr>
            <a:spLocks noGrp="1"/>
          </p:cNvSpPr>
          <p:nvPr>
            <p:ph idx="1"/>
          </p:nvPr>
        </p:nvSpPr>
        <p:spPr/>
        <p:txBody>
          <a:bodyPr anchor="t"/>
          <a:lstStyle/>
          <a:p>
            <a:r>
              <a:rPr lang="en-US" dirty="0"/>
              <a:t>Serving systems for production environments require low latency, high efficiency, horizontal scalability, reliability and robustness</a:t>
            </a:r>
          </a:p>
          <a:p>
            <a:r>
              <a:rPr lang="en-US" dirty="0"/>
              <a:t>The following slides elaborates on two specific system challenges: low latency and high efficiency</a:t>
            </a:r>
          </a:p>
        </p:txBody>
      </p:sp>
      <p:sp>
        <p:nvSpPr>
          <p:cNvPr id="4" name="Date Placeholder 3">
            <a:extLst>
              <a:ext uri="{FF2B5EF4-FFF2-40B4-BE49-F238E27FC236}">
                <a16:creationId xmlns:a16="http://schemas.microsoft.com/office/drawing/2014/main" id="{FC74F3FE-DEF0-BD4E-84E9-5E871D6A5E4D}"/>
              </a:ext>
            </a:extLst>
          </p:cNvPr>
          <p:cNvSpPr>
            <a:spLocks noGrp="1"/>
          </p:cNvSpPr>
          <p:nvPr>
            <p:ph type="dt" sz="half" idx="10"/>
          </p:nvPr>
        </p:nvSpPr>
        <p:spPr/>
        <p:txBody>
          <a:bodyPr/>
          <a:lstStyle/>
          <a:p>
            <a:fld id="{D21041EC-3093-4340-BBBB-8369EAD37B79}" type="datetime1">
              <a:rPr lang="en-US" smtClean="0"/>
              <a:t>1/20/21</a:t>
            </a:fld>
            <a:endParaRPr lang="en-US"/>
          </a:p>
        </p:txBody>
      </p:sp>
      <p:sp>
        <p:nvSpPr>
          <p:cNvPr id="5" name="Footer Placeholder 4">
            <a:extLst>
              <a:ext uri="{FF2B5EF4-FFF2-40B4-BE49-F238E27FC236}">
                <a16:creationId xmlns:a16="http://schemas.microsoft.com/office/drawing/2014/main" id="{3D83B0C9-6755-6347-B747-A61E261B6432}"/>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CB4BAFD8-ACFD-7A49-85C3-72E20D12F942}"/>
              </a:ext>
            </a:extLst>
          </p:cNvPr>
          <p:cNvSpPr>
            <a:spLocks noGrp="1"/>
          </p:cNvSpPr>
          <p:nvPr>
            <p:ph type="sldNum" sz="quarter" idx="12"/>
          </p:nvPr>
        </p:nvSpPr>
        <p:spPr/>
        <p:txBody>
          <a:bodyPr/>
          <a:lstStyle/>
          <a:p>
            <a:fld id="{4EEF9975-6C58-5C4C-8961-54FFA2646BAA}" type="slidenum">
              <a:rPr lang="en-US" smtClean="0"/>
              <a:t>36</a:t>
            </a:fld>
            <a:endParaRPr lang="en-US"/>
          </a:p>
        </p:txBody>
      </p:sp>
    </p:spTree>
    <p:extLst>
      <p:ext uri="{BB962C8B-B14F-4D97-AF65-F5344CB8AC3E}">
        <p14:creationId xmlns:p14="http://schemas.microsoft.com/office/powerpoint/2010/main" val="2677057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71e2ceb186_2_24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a:t>Facebook Pipeline</a:t>
            </a:r>
            <a:endParaRPr dirty="0"/>
          </a:p>
        </p:txBody>
      </p:sp>
      <p:sp>
        <p:nvSpPr>
          <p:cNvPr id="151" name="Google Shape;151;g71e2ceb186_2_24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37</a:t>
            </a:fld>
            <a:endParaRPr/>
          </a:p>
        </p:txBody>
      </p:sp>
      <p:pic>
        <p:nvPicPr>
          <p:cNvPr id="152" name="Google Shape;152;g71e2ceb186_2_246"/>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52400" y="2185350"/>
            <a:ext cx="11887200" cy="3366375"/>
          </a:xfrm>
          <a:prstGeom prst="rect">
            <a:avLst/>
          </a:prstGeom>
          <a:noFill/>
          <a:ln>
            <a:noFill/>
          </a:ln>
        </p:spPr>
      </p:pic>
    </p:spTree>
    <p:extLst>
      <p:ext uri="{BB962C8B-B14F-4D97-AF65-F5344CB8AC3E}">
        <p14:creationId xmlns:p14="http://schemas.microsoft.com/office/powerpoint/2010/main" val="2158508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71e2ceb186_2_28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Resource Implication of ML</a:t>
            </a:r>
            <a:endParaRPr/>
          </a:p>
        </p:txBody>
      </p:sp>
      <p:sp>
        <p:nvSpPr>
          <p:cNvPr id="189" name="Google Shape;189;g71e2ceb186_2_28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571500" indent="-457200">
              <a:lnSpc>
                <a:spcPct val="150000"/>
              </a:lnSpc>
              <a:buSzPts val="1800"/>
            </a:pPr>
            <a:r>
              <a:rPr lang="en-US" dirty="0"/>
              <a:t>Heterogeneous Hardware Resources</a:t>
            </a:r>
            <a:endParaRPr dirty="0"/>
          </a:p>
          <a:p>
            <a:pPr marL="1028700" lvl="1" indent="-457200">
              <a:lnSpc>
                <a:spcPct val="150000"/>
              </a:lnSpc>
              <a:spcBef>
                <a:spcPts val="0"/>
              </a:spcBef>
              <a:buSzPts val="1800"/>
            </a:pPr>
            <a:r>
              <a:rPr lang="en-US" dirty="0"/>
              <a:t>Resource Implications of Offline Training</a:t>
            </a:r>
            <a:endParaRPr dirty="0"/>
          </a:p>
          <a:p>
            <a:pPr marL="1028700" lvl="1" indent="-457200">
              <a:lnSpc>
                <a:spcPct val="150000"/>
              </a:lnSpc>
              <a:spcBef>
                <a:spcPts val="0"/>
              </a:spcBef>
              <a:buSzPts val="1800"/>
            </a:pPr>
            <a:r>
              <a:rPr lang="en-US" dirty="0"/>
              <a:t>Resource Implications of Online Inference</a:t>
            </a:r>
            <a:endParaRPr dirty="0"/>
          </a:p>
        </p:txBody>
      </p:sp>
      <p:sp>
        <p:nvSpPr>
          <p:cNvPr id="190" name="Google Shape;190;g71e2ceb186_2_28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38</a:t>
            </a:fld>
            <a:endParaRPr/>
          </a:p>
        </p:txBody>
      </p:sp>
    </p:spTree>
    <p:extLst>
      <p:ext uri="{BB962C8B-B14F-4D97-AF65-F5344CB8AC3E}">
        <p14:creationId xmlns:p14="http://schemas.microsoft.com/office/powerpoint/2010/main" val="4217306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71e2ceb186_2_3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Resource Implications of Offline Training</a:t>
            </a:r>
            <a:endParaRPr/>
          </a:p>
        </p:txBody>
      </p:sp>
      <p:sp>
        <p:nvSpPr>
          <p:cNvPr id="224" name="Google Shape;224;g71e2ceb186_2_3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39</a:t>
            </a:fld>
            <a:endParaRPr/>
          </a:p>
        </p:txBody>
      </p:sp>
      <p:pic>
        <p:nvPicPr>
          <p:cNvPr id="225" name="Google Shape;225;g71e2ceb186_2_310"/>
          <p:cNvPicPr preferRelativeResize="0"/>
          <p:nvPr/>
        </p:nvPicPr>
        <p:blipFill rotWithShape="1">
          <a:blip r:embed="rId3">
            <a:alphaModFix/>
          </a:blip>
          <a:srcRect/>
          <a:stretch/>
        </p:blipFill>
        <p:spPr>
          <a:xfrm>
            <a:off x="0" y="1877683"/>
            <a:ext cx="12192000" cy="3952875"/>
          </a:xfrm>
          <a:prstGeom prst="rect">
            <a:avLst/>
          </a:prstGeom>
          <a:noFill/>
          <a:ln>
            <a:noFill/>
          </a:ln>
        </p:spPr>
      </p:pic>
      <p:sp>
        <p:nvSpPr>
          <p:cNvPr id="2" name="Rectangle 1">
            <a:extLst>
              <a:ext uri="{FF2B5EF4-FFF2-40B4-BE49-F238E27FC236}">
                <a16:creationId xmlns:a16="http://schemas.microsoft.com/office/drawing/2014/main" id="{DBB5A40B-48D9-344E-83D1-26C5B7813606}"/>
              </a:ext>
            </a:extLst>
          </p:cNvPr>
          <p:cNvSpPr/>
          <p:nvPr/>
        </p:nvSpPr>
        <p:spPr>
          <a:xfrm>
            <a:off x="2994660" y="1931670"/>
            <a:ext cx="3703320" cy="315468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45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Sanjay Singam (GSI)</a:t>
            </a:r>
            <a:endParaRPr lang="en-US" dirty="0"/>
          </a:p>
        </p:txBody>
      </p:sp>
      <p:sp>
        <p:nvSpPr>
          <p:cNvPr id="7" name="Content Placeholder 6"/>
          <p:cNvSpPr>
            <a:spLocks noGrp="1"/>
          </p:cNvSpPr>
          <p:nvPr>
            <p:ph sz="half" idx="1"/>
          </p:nvPr>
        </p:nvSpPr>
        <p:spPr/>
        <p:txBody>
          <a:bodyPr anchor="ctr"/>
          <a:lstStyle/>
          <a:p>
            <a:r>
              <a:rPr lang="en-US" dirty="0"/>
              <a:t>Office hours from next week</a:t>
            </a:r>
          </a:p>
          <a:p>
            <a:pPr lvl="1"/>
            <a:r>
              <a:rPr lang="en-US" dirty="0"/>
              <a:t>11AM-Noon Thursdays</a:t>
            </a:r>
            <a:endParaRPr lang="en-US" dirty="0">
              <a:latin typeface="Gill Sans Light" charset="0"/>
              <a:ea typeface="Gill Sans Light" charset="0"/>
              <a:cs typeface="Gill Sans Light" charset="0"/>
            </a:endParaRPr>
          </a:p>
          <a:p>
            <a:pPr lvl="1"/>
            <a:r>
              <a:rPr lang="en-US" dirty="0"/>
              <a:t>No office hours this week</a:t>
            </a:r>
          </a:p>
          <a:p>
            <a:pPr lvl="1"/>
            <a:r>
              <a:rPr lang="en-US" dirty="0" err="1"/>
              <a:t>singam@umich.edu</a:t>
            </a:r>
            <a:endParaRPr lang="en-US" dirty="0">
              <a:latin typeface="Gill Sans Light" charset="0"/>
              <a:ea typeface="Gill Sans Light" charset="0"/>
              <a:cs typeface="Gill Sans Light" charset="0"/>
            </a:endParaRPr>
          </a:p>
        </p:txBody>
      </p:sp>
      <p:sp>
        <p:nvSpPr>
          <p:cNvPr id="4" name="Date Placeholder 3"/>
          <p:cNvSpPr>
            <a:spLocks noGrp="1"/>
          </p:cNvSpPr>
          <p:nvPr>
            <p:ph type="dt" sz="half" idx="10"/>
          </p:nvPr>
        </p:nvSpPr>
        <p:spPr/>
        <p:txBody>
          <a:bodyPr/>
          <a:lstStyle/>
          <a:p>
            <a:r>
              <a:rPr lang="en-US"/>
              <a:t>1/9/19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4</a:t>
            </a:fld>
            <a:endParaRPr lang="en-US"/>
          </a:p>
        </p:txBody>
      </p:sp>
      <p:pic>
        <p:nvPicPr>
          <p:cNvPr id="13" name="Content Placeholder 12" descr="A person smiling for the camera&#10;&#10;Description automatically generated with low confidence">
            <a:extLst>
              <a:ext uri="{FF2B5EF4-FFF2-40B4-BE49-F238E27FC236}">
                <a16:creationId xmlns:a16="http://schemas.microsoft.com/office/drawing/2014/main" id="{3D4C8B15-D8CB-8747-821D-66A0D5B215AC}"/>
              </a:ext>
            </a:extLst>
          </p:cNvPr>
          <p:cNvPicPr>
            <a:picLocks noGrp="1" noChangeAspect="1"/>
          </p:cNvPicPr>
          <p:nvPr>
            <p:ph sz="half" idx="2"/>
          </p:nvPr>
        </p:nvPicPr>
        <p:blipFill rotWithShape="1">
          <a:blip r:embed="rId2" cstate="screen">
            <a:extLst>
              <a:ext uri="{28A0092B-C50C-407E-A947-70E740481C1C}">
                <a14:useLocalDpi xmlns:a14="http://schemas.microsoft.com/office/drawing/2010/main"/>
              </a:ext>
            </a:extLst>
          </a:blip>
          <a:srcRect/>
          <a:stretch/>
        </p:blipFill>
        <p:spPr>
          <a:xfrm>
            <a:off x="7263157" y="1825624"/>
            <a:ext cx="3666658" cy="4114800"/>
          </a:xfrm>
        </p:spPr>
      </p:pic>
    </p:spTree>
    <p:extLst>
      <p:ext uri="{BB962C8B-B14F-4D97-AF65-F5344CB8AC3E}">
        <p14:creationId xmlns:p14="http://schemas.microsoft.com/office/powerpoint/2010/main" val="4273082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71e2ceb186_2_3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Resource Implications of Offline Training</a:t>
            </a:r>
            <a:endParaRPr/>
          </a:p>
        </p:txBody>
      </p:sp>
      <p:sp>
        <p:nvSpPr>
          <p:cNvPr id="232" name="Google Shape;232;g71e2ceb186_2_3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40</a:t>
            </a:fld>
            <a:endParaRPr/>
          </a:p>
        </p:txBody>
      </p:sp>
      <p:sp>
        <p:nvSpPr>
          <p:cNvPr id="233" name="Google Shape;233;g71e2ceb186_2_3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Char char="●"/>
            </a:pPr>
            <a:r>
              <a:rPr lang="en-US" dirty="0"/>
              <a:t>Memory, Storage, and Network</a:t>
            </a:r>
            <a:endParaRPr dirty="0"/>
          </a:p>
          <a:p>
            <a:pPr marL="914400" lvl="1" indent="-342900" algn="l" rtl="0">
              <a:lnSpc>
                <a:spcPct val="150000"/>
              </a:lnSpc>
              <a:spcBef>
                <a:spcPts val="0"/>
              </a:spcBef>
              <a:spcAft>
                <a:spcPts val="0"/>
              </a:spcAft>
              <a:buSzPts val="1800"/>
              <a:buChar char="○"/>
            </a:pPr>
            <a:r>
              <a:rPr lang="en-US" dirty="0"/>
              <a:t>Locality of data</a:t>
            </a:r>
            <a:endParaRPr dirty="0"/>
          </a:p>
          <a:p>
            <a:pPr marL="457200" lvl="0" indent="-342900" algn="l" rtl="0">
              <a:lnSpc>
                <a:spcPct val="150000"/>
              </a:lnSpc>
              <a:spcBef>
                <a:spcPts val="0"/>
              </a:spcBef>
              <a:spcAft>
                <a:spcPts val="0"/>
              </a:spcAft>
              <a:buSzPts val="1800"/>
              <a:buChar char="●"/>
            </a:pPr>
            <a:r>
              <a:rPr lang="en-US" dirty="0"/>
              <a:t>Scaling Considerations</a:t>
            </a:r>
            <a:endParaRPr dirty="0"/>
          </a:p>
          <a:p>
            <a:pPr marL="914400" lvl="1" indent="-342900">
              <a:lnSpc>
                <a:spcPct val="150000"/>
              </a:lnSpc>
              <a:spcBef>
                <a:spcPts val="0"/>
              </a:spcBef>
              <a:buSzPts val="1800"/>
              <a:buChar char="○"/>
            </a:pPr>
            <a:r>
              <a:rPr lang="en-US" dirty="0"/>
              <a:t>Distributed training via Data parallelism </a:t>
            </a:r>
            <a:endParaRPr dirty="0"/>
          </a:p>
        </p:txBody>
      </p:sp>
    </p:spTree>
    <p:extLst>
      <p:ext uri="{BB962C8B-B14F-4D97-AF65-F5344CB8AC3E}">
        <p14:creationId xmlns:p14="http://schemas.microsoft.com/office/powerpoint/2010/main" val="2467570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71e2ceb186_2_32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a:t>Resource Implications of Online Inference</a:t>
            </a:r>
            <a:endParaRPr dirty="0"/>
          </a:p>
        </p:txBody>
      </p:sp>
      <p:sp>
        <p:nvSpPr>
          <p:cNvPr id="241" name="Google Shape;241;g71e2ceb186_2_3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41</a:t>
            </a:fld>
            <a:endParaRPr/>
          </a:p>
        </p:txBody>
      </p:sp>
      <p:pic>
        <p:nvPicPr>
          <p:cNvPr id="242" name="Google Shape;242;g71e2ceb186_2_325"/>
          <p:cNvPicPr preferRelativeResize="0">
            <a:picLocks noChangeAspect="1"/>
          </p:cNvPicPr>
          <p:nvPr/>
        </p:nvPicPr>
        <p:blipFill rotWithShape="1">
          <a:blip r:embed="rId3" cstate="screen">
            <a:alphaModFix/>
            <a:extLst>
              <a:ext uri="{28A0092B-C50C-407E-A947-70E740481C1C}">
                <a14:useLocalDpi xmlns:a14="http://schemas.microsoft.com/office/drawing/2010/main"/>
              </a:ext>
            </a:extLst>
          </a:blip>
          <a:srcRect/>
          <a:stretch/>
        </p:blipFill>
        <p:spPr>
          <a:xfrm>
            <a:off x="947531" y="1690825"/>
            <a:ext cx="10296938" cy="4114800"/>
          </a:xfrm>
          <a:prstGeom prst="rect">
            <a:avLst/>
          </a:prstGeom>
          <a:noFill/>
          <a:ln>
            <a:noFill/>
          </a:ln>
        </p:spPr>
      </p:pic>
      <p:sp>
        <p:nvSpPr>
          <p:cNvPr id="6" name="Rectangle 5">
            <a:extLst>
              <a:ext uri="{FF2B5EF4-FFF2-40B4-BE49-F238E27FC236}">
                <a16:creationId xmlns:a16="http://schemas.microsoft.com/office/drawing/2014/main" id="{D2A10775-A6AF-504A-8EE1-BBFBEDBF4C27}"/>
              </a:ext>
            </a:extLst>
          </p:cNvPr>
          <p:cNvSpPr/>
          <p:nvPr/>
        </p:nvSpPr>
        <p:spPr>
          <a:xfrm>
            <a:off x="6758940" y="1690825"/>
            <a:ext cx="4089874" cy="347635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65323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g71e2ceb186_2_347"/>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6198946" y="2653975"/>
            <a:ext cx="5484751" cy="3365824"/>
          </a:xfrm>
          <a:prstGeom prst="rect">
            <a:avLst/>
          </a:prstGeom>
          <a:noFill/>
          <a:ln>
            <a:noFill/>
          </a:ln>
        </p:spPr>
      </p:pic>
      <p:sp>
        <p:nvSpPr>
          <p:cNvPr id="265" name="Google Shape;265;g71e2ceb186_2_3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Leveraging Scale</a:t>
            </a:r>
            <a:endParaRPr/>
          </a:p>
        </p:txBody>
      </p:sp>
      <p:sp>
        <p:nvSpPr>
          <p:cNvPr id="266" name="Google Shape;266;g71e2ceb186_2_347"/>
          <p:cNvSpPr txBox="1">
            <a:spLocks noGrp="1"/>
          </p:cNvSpPr>
          <p:nvPr>
            <p:ph type="body" idx="1"/>
          </p:nvPr>
        </p:nvSpPr>
        <p:spPr>
          <a:xfrm>
            <a:off x="838200" y="1825625"/>
            <a:ext cx="5148900" cy="4351200"/>
          </a:xfrm>
          <a:prstGeom prst="rect">
            <a:avLst/>
          </a:prstGeom>
          <a:noFill/>
          <a:ln>
            <a:noFill/>
          </a:ln>
        </p:spPr>
        <p:txBody>
          <a:bodyPr spcFirstLastPara="1" wrap="square" lIns="91425" tIns="45700" rIns="91425" bIns="45700" anchor="ctr" anchorCtr="0">
            <a:noAutofit/>
          </a:bodyPr>
          <a:lstStyle/>
          <a:p>
            <a:pPr marL="457200" lvl="0" indent="-342900" algn="l" rtl="0">
              <a:lnSpc>
                <a:spcPct val="150000"/>
              </a:lnSpc>
              <a:spcBef>
                <a:spcPts val="1000"/>
              </a:spcBef>
              <a:spcAft>
                <a:spcPts val="0"/>
              </a:spcAft>
              <a:buSzPts val="1800"/>
              <a:buChar char="●"/>
            </a:pPr>
            <a:r>
              <a:rPr lang="en-US"/>
              <a:t>Many idle compute resources</a:t>
            </a:r>
            <a:endParaRPr/>
          </a:p>
          <a:p>
            <a:pPr marL="457200" lvl="0" indent="-342900" algn="l" rtl="0">
              <a:lnSpc>
                <a:spcPct val="150000"/>
              </a:lnSpc>
              <a:spcBef>
                <a:spcPts val="0"/>
              </a:spcBef>
              <a:spcAft>
                <a:spcPts val="0"/>
              </a:spcAft>
              <a:buSzPts val="1800"/>
              <a:buChar char="●"/>
            </a:pPr>
            <a:r>
              <a:rPr lang="en-US"/>
              <a:t>Heterogeneous hardware</a:t>
            </a:r>
            <a:endParaRPr/>
          </a:p>
          <a:p>
            <a:pPr marL="914400" lvl="1" indent="-342900" algn="l" rtl="0">
              <a:lnSpc>
                <a:spcPct val="150000"/>
              </a:lnSpc>
              <a:spcBef>
                <a:spcPts val="0"/>
              </a:spcBef>
              <a:spcAft>
                <a:spcPts val="0"/>
              </a:spcAft>
              <a:buSzPts val="1800"/>
              <a:buChar char="○"/>
            </a:pPr>
            <a:r>
              <a:rPr lang="en-US"/>
              <a:t>co-design between network topology and scheduler</a:t>
            </a:r>
            <a:endParaRPr/>
          </a:p>
        </p:txBody>
      </p:sp>
      <p:sp>
        <p:nvSpPr>
          <p:cNvPr id="267" name="Google Shape;267;g71e2ceb186_2_3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42</a:t>
            </a:fld>
            <a:endParaRPr/>
          </a:p>
        </p:txBody>
      </p:sp>
    </p:spTree>
    <p:extLst>
      <p:ext uri="{BB962C8B-B14F-4D97-AF65-F5344CB8AC3E}">
        <p14:creationId xmlns:p14="http://schemas.microsoft.com/office/powerpoint/2010/main" val="14039327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5786-2EF2-44C0-B483-4475ED5847DC}"/>
              </a:ext>
            </a:extLst>
          </p:cNvPr>
          <p:cNvSpPr>
            <a:spLocks noGrp="1"/>
          </p:cNvSpPr>
          <p:nvPr>
            <p:ph type="title"/>
          </p:nvPr>
        </p:nvSpPr>
        <p:spPr/>
        <p:txBody>
          <a:bodyPr/>
          <a:lstStyle/>
          <a:p>
            <a:r>
              <a:rPr lang="en-US" dirty="0"/>
              <a:t>Microsoft Philly</a:t>
            </a:r>
          </a:p>
        </p:txBody>
      </p:sp>
      <p:sp>
        <p:nvSpPr>
          <p:cNvPr id="3" name="Content Placeholder 2">
            <a:extLst>
              <a:ext uri="{FF2B5EF4-FFF2-40B4-BE49-F238E27FC236}">
                <a16:creationId xmlns:a16="http://schemas.microsoft.com/office/drawing/2014/main" id="{EF4C6DA0-D130-4EBB-B64A-4804B95B888D}"/>
              </a:ext>
            </a:extLst>
          </p:cNvPr>
          <p:cNvSpPr>
            <a:spLocks noGrp="1"/>
          </p:cNvSpPr>
          <p:nvPr>
            <p:ph idx="1"/>
          </p:nvPr>
        </p:nvSpPr>
        <p:spPr/>
        <p:txBody>
          <a:bodyPr>
            <a:normAutofit/>
          </a:bodyPr>
          <a:lstStyle/>
          <a:p>
            <a:r>
              <a:rPr lang="en-US" dirty="0"/>
              <a:t>Workloads</a:t>
            </a:r>
          </a:p>
          <a:p>
            <a:pPr lvl="1"/>
            <a:r>
              <a:rPr lang="en-US" dirty="0"/>
              <a:t>Supervised machine learning (TensorFlow, CNTK, Caffe, </a:t>
            </a:r>
            <a:r>
              <a:rPr lang="en-US" dirty="0" err="1"/>
              <a:t>PyTorch</a:t>
            </a:r>
            <a:r>
              <a:rPr lang="en-US" dirty="0"/>
              <a:t>)</a:t>
            </a:r>
          </a:p>
          <a:p>
            <a:pPr lvl="1"/>
            <a:r>
              <a:rPr lang="en-US" dirty="0"/>
              <a:t>Jobs rely on iterative optimization methods such as SGD</a:t>
            </a:r>
          </a:p>
          <a:p>
            <a:pPr lvl="1"/>
            <a:r>
              <a:rPr lang="en-US" dirty="0"/>
              <a:t>For large datasets, use distributed training with data parallelism</a:t>
            </a:r>
          </a:p>
          <a:p>
            <a:r>
              <a:rPr lang="en-US" dirty="0"/>
              <a:t>Cluster Architecture</a:t>
            </a:r>
          </a:p>
          <a:p>
            <a:pPr lvl="1"/>
            <a:r>
              <a:rPr lang="en-US" dirty="0"/>
              <a:t>100-Gbps RDMA (InfiniBand) network; cross-rack traffic uses Ethernet</a:t>
            </a:r>
          </a:p>
          <a:p>
            <a:pPr lvl="1"/>
            <a:r>
              <a:rPr lang="en-US" dirty="0"/>
              <a:t>Clusters use HDFS as distributed storage</a:t>
            </a:r>
          </a:p>
          <a:p>
            <a:pPr lvl="1"/>
            <a:r>
              <a:rPr lang="en-US" dirty="0"/>
              <a:t>Resource manager based off Apache YARN</a:t>
            </a:r>
          </a:p>
        </p:txBody>
      </p:sp>
      <p:sp>
        <p:nvSpPr>
          <p:cNvPr id="4" name="Date Placeholder 3">
            <a:extLst>
              <a:ext uri="{FF2B5EF4-FFF2-40B4-BE49-F238E27FC236}">
                <a16:creationId xmlns:a16="http://schemas.microsoft.com/office/drawing/2014/main" id="{C63C2E26-FC78-4F01-80D7-FF0B9D6ED154}"/>
              </a:ext>
            </a:extLst>
          </p:cNvPr>
          <p:cNvSpPr>
            <a:spLocks noGrp="1"/>
          </p:cNvSpPr>
          <p:nvPr>
            <p:ph type="dt" sz="half" idx="10"/>
          </p:nvPr>
        </p:nvSpPr>
        <p:spPr/>
        <p:txBody>
          <a:bodyPr/>
          <a:lstStyle/>
          <a:p>
            <a:fld id="{4FB5B436-736A-4159-B6FC-6FC55E4EA3E3}" type="datetime1">
              <a:rPr lang="en-US" smtClean="0"/>
              <a:t>1/20/21</a:t>
            </a:fld>
            <a:endParaRPr lang="en-US"/>
          </a:p>
        </p:txBody>
      </p:sp>
      <p:sp>
        <p:nvSpPr>
          <p:cNvPr id="5" name="Footer Placeholder 4">
            <a:extLst>
              <a:ext uri="{FF2B5EF4-FFF2-40B4-BE49-F238E27FC236}">
                <a16:creationId xmlns:a16="http://schemas.microsoft.com/office/drawing/2014/main" id="{5F01AF25-E094-4713-BA68-96263A40C9A5}"/>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4B502CB0-42BF-41C2-9513-F4D88972CE9A}"/>
              </a:ext>
            </a:extLst>
          </p:cNvPr>
          <p:cNvSpPr>
            <a:spLocks noGrp="1"/>
          </p:cNvSpPr>
          <p:nvPr>
            <p:ph type="sldNum" sz="quarter" idx="12"/>
          </p:nvPr>
        </p:nvSpPr>
        <p:spPr/>
        <p:txBody>
          <a:bodyPr/>
          <a:lstStyle/>
          <a:p>
            <a:fld id="{4EEF9975-6C58-5C4C-8961-54FFA2646BAA}" type="slidenum">
              <a:rPr lang="en-US" smtClean="0"/>
              <a:t>43</a:t>
            </a:fld>
            <a:endParaRPr lang="en-US"/>
          </a:p>
        </p:txBody>
      </p:sp>
    </p:spTree>
    <p:extLst>
      <p:ext uri="{BB962C8B-B14F-4D97-AF65-F5344CB8AC3E}">
        <p14:creationId xmlns:p14="http://schemas.microsoft.com/office/powerpoint/2010/main" val="1334827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7560-3B0E-4A95-9FC2-EF698B50C684}"/>
              </a:ext>
            </a:extLst>
          </p:cNvPr>
          <p:cNvSpPr>
            <a:spLocks noGrp="1"/>
          </p:cNvSpPr>
          <p:nvPr>
            <p:ph type="title"/>
          </p:nvPr>
        </p:nvSpPr>
        <p:spPr/>
        <p:txBody>
          <a:bodyPr/>
          <a:lstStyle/>
          <a:p>
            <a:r>
              <a:rPr lang="en-US" dirty="0"/>
              <a:t>Impact of Distributed Learning</a:t>
            </a:r>
          </a:p>
        </p:txBody>
      </p:sp>
      <p:sp>
        <p:nvSpPr>
          <p:cNvPr id="3" name="Content Placeholder 2">
            <a:extLst>
              <a:ext uri="{FF2B5EF4-FFF2-40B4-BE49-F238E27FC236}">
                <a16:creationId xmlns:a16="http://schemas.microsoft.com/office/drawing/2014/main" id="{27309C29-E3F3-4A56-BF24-92253CE79D6B}"/>
              </a:ext>
            </a:extLst>
          </p:cNvPr>
          <p:cNvSpPr>
            <a:spLocks noGrp="1"/>
          </p:cNvSpPr>
          <p:nvPr>
            <p:ph idx="1"/>
          </p:nvPr>
        </p:nvSpPr>
        <p:spPr>
          <a:xfrm>
            <a:off x="838200" y="2507873"/>
            <a:ext cx="10515600" cy="4351338"/>
          </a:xfrm>
        </p:spPr>
        <p:txBody>
          <a:bodyPr/>
          <a:lstStyle/>
          <a:p>
            <a:r>
              <a:rPr lang="en-US" dirty="0"/>
              <a:t>Test relationship between distribution and efficiency of GPUs using ResNet-50</a:t>
            </a:r>
          </a:p>
          <a:p>
            <a:pPr lvl="1"/>
            <a:r>
              <a:rPr lang="en-US" dirty="0" err="1"/>
              <a:t>SameServer</a:t>
            </a:r>
            <a:r>
              <a:rPr lang="en-US" dirty="0"/>
              <a:t>: job placed in single server</a:t>
            </a:r>
          </a:p>
          <a:p>
            <a:pPr lvl="1"/>
            <a:r>
              <a:rPr lang="en-US" dirty="0" err="1"/>
              <a:t>DiffServer</a:t>
            </a:r>
            <a:r>
              <a:rPr lang="en-US" dirty="0"/>
              <a:t>: job placed in two servers connected with RDMA network</a:t>
            </a:r>
          </a:p>
          <a:p>
            <a:pPr lvl="1"/>
            <a:r>
              <a:rPr lang="en-US" dirty="0" err="1"/>
              <a:t>IntraServer</a:t>
            </a:r>
            <a:r>
              <a:rPr lang="en-US" dirty="0"/>
              <a:t>: two </a:t>
            </a:r>
            <a:r>
              <a:rPr lang="en-US" dirty="0" err="1"/>
              <a:t>SameServer</a:t>
            </a:r>
            <a:r>
              <a:rPr lang="en-US" dirty="0"/>
              <a:t> jobs, one on each server as interference</a:t>
            </a:r>
          </a:p>
          <a:p>
            <a:pPr lvl="1"/>
            <a:r>
              <a:rPr lang="en-US" dirty="0" err="1"/>
              <a:t>InterServer</a:t>
            </a:r>
            <a:r>
              <a:rPr lang="en-US" dirty="0"/>
              <a:t>: two </a:t>
            </a:r>
            <a:r>
              <a:rPr lang="en-US" dirty="0" err="1"/>
              <a:t>DiffServer</a:t>
            </a:r>
            <a:r>
              <a:rPr lang="en-US" dirty="0"/>
              <a:t> jobs</a:t>
            </a:r>
          </a:p>
        </p:txBody>
      </p:sp>
      <p:sp>
        <p:nvSpPr>
          <p:cNvPr id="4" name="Date Placeholder 3">
            <a:extLst>
              <a:ext uri="{FF2B5EF4-FFF2-40B4-BE49-F238E27FC236}">
                <a16:creationId xmlns:a16="http://schemas.microsoft.com/office/drawing/2014/main" id="{17828841-6458-4CDC-BA82-092111C41C64}"/>
              </a:ext>
            </a:extLst>
          </p:cNvPr>
          <p:cNvSpPr>
            <a:spLocks noGrp="1"/>
          </p:cNvSpPr>
          <p:nvPr>
            <p:ph type="dt" sz="half" idx="10"/>
          </p:nvPr>
        </p:nvSpPr>
        <p:spPr/>
        <p:txBody>
          <a:bodyPr/>
          <a:lstStyle/>
          <a:p>
            <a:fld id="{536A9050-FCE0-41CB-BF2E-2F53F6071CFE}" type="datetime1">
              <a:rPr lang="en-US" smtClean="0"/>
              <a:t>1/20/21</a:t>
            </a:fld>
            <a:endParaRPr lang="en-US"/>
          </a:p>
        </p:txBody>
      </p:sp>
      <p:sp>
        <p:nvSpPr>
          <p:cNvPr id="5" name="Footer Placeholder 4">
            <a:extLst>
              <a:ext uri="{FF2B5EF4-FFF2-40B4-BE49-F238E27FC236}">
                <a16:creationId xmlns:a16="http://schemas.microsoft.com/office/drawing/2014/main" id="{E99C9727-DDDF-4A7C-928C-FC8F50D648D7}"/>
              </a:ext>
            </a:extLst>
          </p:cNvPr>
          <p:cNvSpPr>
            <a:spLocks noGrp="1"/>
          </p:cNvSpPr>
          <p:nvPr>
            <p:ph type="ftr" sz="quarter" idx="11"/>
          </p:nvPr>
        </p:nvSpPr>
        <p:spPr/>
        <p:txBody>
          <a:bodyPr/>
          <a:lstStyle/>
          <a:p>
            <a:r>
              <a:rPr lang="en-US"/>
              <a:t>EECS 598 – W20</a:t>
            </a:r>
          </a:p>
        </p:txBody>
      </p:sp>
      <p:sp>
        <p:nvSpPr>
          <p:cNvPr id="6" name="Slide Number Placeholder 5">
            <a:extLst>
              <a:ext uri="{FF2B5EF4-FFF2-40B4-BE49-F238E27FC236}">
                <a16:creationId xmlns:a16="http://schemas.microsoft.com/office/drawing/2014/main" id="{BA4EE13E-7FE2-4607-92EF-2061D099FB54}"/>
              </a:ext>
            </a:extLst>
          </p:cNvPr>
          <p:cNvSpPr>
            <a:spLocks noGrp="1"/>
          </p:cNvSpPr>
          <p:nvPr>
            <p:ph type="sldNum" sz="quarter" idx="12"/>
          </p:nvPr>
        </p:nvSpPr>
        <p:spPr/>
        <p:txBody>
          <a:bodyPr/>
          <a:lstStyle/>
          <a:p>
            <a:fld id="{4EEF9975-6C58-5C4C-8961-54FFA2646BAA}" type="slidenum">
              <a:rPr lang="en-US" smtClean="0"/>
              <a:t>44</a:t>
            </a:fld>
            <a:endParaRPr lang="en-US"/>
          </a:p>
        </p:txBody>
      </p:sp>
      <p:pic>
        <p:nvPicPr>
          <p:cNvPr id="8" name="Picture 7">
            <a:extLst>
              <a:ext uri="{FF2B5EF4-FFF2-40B4-BE49-F238E27FC236}">
                <a16:creationId xmlns:a16="http://schemas.microsoft.com/office/drawing/2014/main" id="{D9DBA44A-2DA2-E14B-813B-50ACC11ED1E5}"/>
              </a:ext>
            </a:extLst>
          </p:cNvPr>
          <p:cNvPicPr>
            <a:picLocks noChangeAspect="1"/>
          </p:cNvPicPr>
          <p:nvPr/>
        </p:nvPicPr>
        <p:blipFill>
          <a:blip r:embed="rId3"/>
          <a:stretch>
            <a:fillRect/>
          </a:stretch>
        </p:blipFill>
        <p:spPr>
          <a:xfrm>
            <a:off x="2971800" y="1477355"/>
            <a:ext cx="6248400" cy="1892300"/>
          </a:xfrm>
          <a:prstGeom prst="rect">
            <a:avLst/>
          </a:prstGeom>
        </p:spPr>
      </p:pic>
    </p:spTree>
    <p:extLst>
      <p:ext uri="{BB962C8B-B14F-4D97-AF65-F5344CB8AC3E}">
        <p14:creationId xmlns:p14="http://schemas.microsoft.com/office/powerpoint/2010/main" val="2740326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71e2ceb186_0_2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800"/>
              <a:buNone/>
            </a:pPr>
            <a:r>
              <a:rPr lang="en-US"/>
              <a:t>Survey of Mobile Devices: Mobile Chipset</a:t>
            </a:r>
            <a:endParaRPr/>
          </a:p>
        </p:txBody>
      </p:sp>
      <p:sp>
        <p:nvSpPr>
          <p:cNvPr id="330" name="Google Shape;330;g71e2ceb186_0_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45</a:t>
            </a:fld>
            <a:endParaRPr/>
          </a:p>
        </p:txBody>
      </p:sp>
      <p:sp>
        <p:nvSpPr>
          <p:cNvPr id="331" name="Google Shape;331;g71e2ceb186_0_28"/>
          <p:cNvSpPr txBox="1">
            <a:spLocks noGrp="1"/>
          </p:cNvSpPr>
          <p:nvPr>
            <p:ph type="body" idx="1"/>
          </p:nvPr>
        </p:nvSpPr>
        <p:spPr>
          <a:xfrm>
            <a:off x="838200" y="1873600"/>
            <a:ext cx="9693300" cy="4077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Char char="•"/>
            </a:pPr>
            <a:r>
              <a:rPr lang="en-US"/>
              <a:t>No standard mobile chipsets to optimize for</a:t>
            </a:r>
            <a:endParaRPr/>
          </a:p>
          <a:p>
            <a:pPr marL="914400" lvl="1" indent="-342900" algn="l" rtl="0">
              <a:lnSpc>
                <a:spcPct val="90000"/>
              </a:lnSpc>
              <a:spcBef>
                <a:spcPts val="1000"/>
              </a:spcBef>
              <a:spcAft>
                <a:spcPts val="0"/>
              </a:spcAft>
              <a:buSzPts val="1800"/>
              <a:buChar char="•"/>
            </a:pPr>
            <a:r>
              <a:rPr lang="en-US"/>
              <a:t>The top 50 SoCs(System on a Chip) =&gt; only 65% of the market</a:t>
            </a:r>
            <a:endParaRPr/>
          </a:p>
          <a:p>
            <a:pPr marL="0" lvl="0" indent="0" algn="l" rtl="0">
              <a:lnSpc>
                <a:spcPct val="90000"/>
              </a:lnSpc>
              <a:spcBef>
                <a:spcPts val="1000"/>
              </a:spcBef>
              <a:spcAft>
                <a:spcPts val="0"/>
              </a:spcAft>
              <a:buSzPts val="1800"/>
              <a:buNone/>
            </a:pPr>
            <a:endParaRPr/>
          </a:p>
        </p:txBody>
      </p:sp>
      <p:pic>
        <p:nvPicPr>
          <p:cNvPr id="332" name="Google Shape;332;g71e2ceb186_0_28"/>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1251625" y="3074325"/>
            <a:ext cx="6650550" cy="3539650"/>
          </a:xfrm>
          <a:prstGeom prst="rect">
            <a:avLst/>
          </a:prstGeom>
          <a:noFill/>
          <a:ln>
            <a:noFill/>
          </a:ln>
        </p:spPr>
      </p:pic>
    </p:spTree>
    <p:extLst>
      <p:ext uri="{BB962C8B-B14F-4D97-AF65-F5344CB8AC3E}">
        <p14:creationId xmlns:p14="http://schemas.microsoft.com/office/powerpoint/2010/main" val="2717701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g71e2ceb186_3_77"/>
          <p:cNvSpPr txBox="1">
            <a:spLocks noGrp="1"/>
          </p:cNvSpPr>
          <p:nvPr>
            <p:ph type="title"/>
          </p:nvPr>
        </p:nvSpPr>
        <p:spPr>
          <a:xfrm>
            <a:off x="838200" y="365125"/>
            <a:ext cx="10918500" cy="1325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800"/>
              <a:buNone/>
            </a:pPr>
            <a:r>
              <a:rPr lang="en-US"/>
              <a:t>Inference in the Wild: Performance variability</a:t>
            </a:r>
            <a:endParaRPr/>
          </a:p>
        </p:txBody>
      </p:sp>
      <p:sp>
        <p:nvSpPr>
          <p:cNvPr id="456" name="Google Shape;456;g71e2ceb186_3_7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46</a:t>
            </a:fld>
            <a:endParaRPr/>
          </a:p>
        </p:txBody>
      </p:sp>
      <p:sp>
        <p:nvSpPr>
          <p:cNvPr id="457" name="Google Shape;457;g71e2ceb186_3_77"/>
          <p:cNvSpPr txBox="1">
            <a:spLocks noGrp="1"/>
          </p:cNvSpPr>
          <p:nvPr>
            <p:ph type="body" idx="1"/>
          </p:nvPr>
        </p:nvSpPr>
        <p:spPr>
          <a:xfrm>
            <a:off x="838200" y="1873600"/>
            <a:ext cx="10348800" cy="4077900"/>
          </a:xfrm>
          <a:prstGeom prst="rect">
            <a:avLst/>
          </a:prstGeom>
          <a:noFill/>
          <a:ln>
            <a:noFill/>
          </a:ln>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Inference performance varies even across the same device</a:t>
            </a:r>
            <a:endParaRPr/>
          </a:p>
          <a:p>
            <a:pPr marL="914400" lvl="1" indent="-342900" algn="l" rtl="0">
              <a:spcBef>
                <a:spcPts val="500"/>
              </a:spcBef>
              <a:spcAft>
                <a:spcPts val="0"/>
              </a:spcAft>
              <a:buSzPts val="1800"/>
              <a:buChar char="•"/>
            </a:pPr>
            <a:r>
              <a:rPr lang="en-US"/>
              <a:t>Background activities</a:t>
            </a:r>
            <a:endParaRPr/>
          </a:p>
          <a:p>
            <a:pPr marL="914400" lvl="1" indent="-342900" algn="l" rtl="0">
              <a:spcBef>
                <a:spcPts val="500"/>
              </a:spcBef>
              <a:spcAft>
                <a:spcPts val="0"/>
              </a:spcAft>
              <a:buSzPts val="1800"/>
              <a:buChar char="•"/>
            </a:pPr>
            <a:r>
              <a:rPr lang="en-US"/>
              <a:t>Smartphone surface temperature</a:t>
            </a:r>
            <a:endParaRPr/>
          </a:p>
          <a:p>
            <a:pPr marL="914400" lvl="1" indent="-342900" algn="l" rtl="0">
              <a:spcBef>
                <a:spcPts val="500"/>
              </a:spcBef>
              <a:spcAft>
                <a:spcPts val="0"/>
              </a:spcAft>
              <a:buSzPts val="1800"/>
              <a:buChar char="•"/>
            </a:pPr>
            <a:r>
              <a:rPr lang="en-US"/>
              <a:t>Battery aging</a:t>
            </a:r>
            <a:endParaRPr/>
          </a:p>
          <a:p>
            <a:pPr marL="0" lvl="0" indent="0" algn="l" rtl="0">
              <a:spcBef>
                <a:spcPts val="1000"/>
              </a:spcBef>
              <a:spcAft>
                <a:spcPts val="0"/>
              </a:spcAft>
              <a:buClr>
                <a:schemeClr val="dk1"/>
              </a:buClr>
              <a:buSzPts val="1800"/>
              <a:buFont typeface="Arial"/>
              <a:buNone/>
            </a:pPr>
            <a:endParaRPr/>
          </a:p>
          <a:p>
            <a:pPr marL="0" lvl="0" indent="0" algn="l" rtl="0">
              <a:lnSpc>
                <a:spcPct val="90000"/>
              </a:lnSpc>
              <a:spcBef>
                <a:spcPts val="1000"/>
              </a:spcBef>
              <a:spcAft>
                <a:spcPts val="0"/>
              </a:spcAft>
              <a:buSzPts val="1800"/>
              <a:buNone/>
            </a:pPr>
            <a:endParaRPr/>
          </a:p>
        </p:txBody>
      </p:sp>
      <p:pic>
        <p:nvPicPr>
          <p:cNvPr id="458" name="Google Shape;458;g71e2ceb186_3_77"/>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6219775" y="2913375"/>
            <a:ext cx="4879175" cy="3615901"/>
          </a:xfrm>
          <a:prstGeom prst="rect">
            <a:avLst/>
          </a:prstGeom>
          <a:noFill/>
          <a:ln>
            <a:noFill/>
          </a:ln>
        </p:spPr>
      </p:pic>
    </p:spTree>
    <p:extLst>
      <p:ext uri="{BB962C8B-B14F-4D97-AF65-F5344CB8AC3E}">
        <p14:creationId xmlns:p14="http://schemas.microsoft.com/office/powerpoint/2010/main" val="1798214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Class…</a:t>
            </a:r>
          </a:p>
        </p:txBody>
      </p:sp>
      <p:sp>
        <p:nvSpPr>
          <p:cNvPr id="3" name="Content Placeholder 2"/>
          <p:cNvSpPr>
            <a:spLocks noGrp="1"/>
          </p:cNvSpPr>
          <p:nvPr>
            <p:ph idx="1"/>
          </p:nvPr>
        </p:nvSpPr>
        <p:spPr/>
        <p:txBody>
          <a:bodyPr/>
          <a:lstStyle/>
          <a:p>
            <a:r>
              <a:rPr lang="en-US" dirty="0"/>
              <a:t>Read the assigned papers</a:t>
            </a:r>
          </a:p>
          <a:p>
            <a:pPr lvl="1"/>
            <a:r>
              <a:rPr lang="en-US" dirty="0"/>
              <a:t>Including today’s short reads mentioned in this presentation</a:t>
            </a:r>
          </a:p>
          <a:p>
            <a:endParaRPr lang="en-US" dirty="0"/>
          </a:p>
          <a:p>
            <a:r>
              <a:rPr lang="en-US" dirty="0"/>
              <a:t>Form groups of 3 and fill out </a:t>
            </a:r>
            <a:r>
              <a:rPr lang="en-US" dirty="0">
                <a:hlinkClick r:id="rId2"/>
              </a:rPr>
              <a:t>https://forms.gle/aTPa6DQKWb2mtpA47</a:t>
            </a:r>
            <a:r>
              <a:rPr lang="en-US" dirty="0"/>
              <a:t> by </a:t>
            </a:r>
            <a:r>
              <a:rPr lang="en-US" i="1" dirty="0">
                <a:solidFill>
                  <a:srgbClr val="FF0000"/>
                </a:solidFill>
              </a:rPr>
              <a:t>Feb 1</a:t>
            </a:r>
          </a:p>
          <a:p>
            <a:pPr lvl="1"/>
            <a:r>
              <a:rPr lang="en-US" dirty="0"/>
              <a:t>This includes paper preference (dates) for your group</a:t>
            </a:r>
          </a:p>
          <a:p>
            <a:pPr lvl="1"/>
            <a:r>
              <a:rPr lang="en-US" dirty="0"/>
              <a:t>Try to decide if you’ll drop, </a:t>
            </a:r>
            <a:r>
              <a:rPr lang="en-US" dirty="0">
                <a:solidFill>
                  <a:srgbClr val="FF0000"/>
                </a:solidFill>
                <a:latin typeface="Gill Sans" charset="0"/>
                <a:ea typeface="Gill Sans" charset="0"/>
                <a:cs typeface="Gill Sans" charset="0"/>
              </a:rPr>
              <a:t>before</a:t>
            </a:r>
            <a:r>
              <a:rPr lang="en-US" dirty="0"/>
              <a:t> you fill it</a:t>
            </a:r>
          </a:p>
        </p:txBody>
      </p:sp>
      <p:sp>
        <p:nvSpPr>
          <p:cNvPr id="4" name="Date Placeholder 3"/>
          <p:cNvSpPr>
            <a:spLocks noGrp="1"/>
          </p:cNvSpPr>
          <p:nvPr>
            <p:ph type="dt" sz="half" idx="10"/>
          </p:nvPr>
        </p:nvSpPr>
        <p:spPr/>
        <p:txBody>
          <a:bodyPr/>
          <a:lstStyle/>
          <a:p>
            <a:r>
              <a:rPr lang="en-US"/>
              <a:t>1/20/21</a:t>
            </a:r>
          </a:p>
        </p:txBody>
      </p:sp>
      <p:sp>
        <p:nvSpPr>
          <p:cNvPr id="5" name="Footer Placeholder 4"/>
          <p:cNvSpPr>
            <a:spLocks noGrp="1"/>
          </p:cNvSpPr>
          <p:nvPr>
            <p:ph type="ftr" sz="quarter" idx="11"/>
          </p:nvPr>
        </p:nvSpPr>
        <p:spPr/>
        <p:txBody>
          <a:bodyPr/>
          <a:lstStyle/>
          <a:p>
            <a:r>
              <a:rPr lang="en-US"/>
              <a:t>EECS 598 – W21</a:t>
            </a:r>
          </a:p>
        </p:txBody>
      </p:sp>
      <p:sp>
        <p:nvSpPr>
          <p:cNvPr id="6" name="Slide Number Placeholder 5"/>
          <p:cNvSpPr>
            <a:spLocks noGrp="1"/>
          </p:cNvSpPr>
          <p:nvPr>
            <p:ph type="sldNum" sz="quarter" idx="12"/>
          </p:nvPr>
        </p:nvSpPr>
        <p:spPr/>
        <p:txBody>
          <a:bodyPr/>
          <a:lstStyle/>
          <a:p>
            <a:fld id="{4EEF9975-6C58-5C4C-8961-54FFA2646BAA}" type="slidenum">
              <a:rPr lang="en-US" smtClean="0"/>
              <a:t>47</a:t>
            </a:fld>
            <a:endParaRPr lang="en-US"/>
          </a:p>
        </p:txBody>
      </p:sp>
    </p:spTree>
    <p:extLst>
      <p:ext uri="{BB962C8B-B14F-4D97-AF65-F5344CB8AC3E}">
        <p14:creationId xmlns:p14="http://schemas.microsoft.com/office/powerpoint/2010/main" val="156924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5EE0-39DD-2E44-B957-8EE4ADE66A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CE0D8C-B8EC-1846-8340-2BCF68DC9E1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41F3EDE6-BF1C-A941-8B72-E23B82634EC3}"/>
              </a:ext>
            </a:extLst>
          </p:cNvPr>
          <p:cNvSpPr>
            <a:spLocks noGrp="1"/>
          </p:cNvSpPr>
          <p:nvPr>
            <p:ph type="dt" sz="half" idx="10"/>
          </p:nvPr>
        </p:nvSpPr>
        <p:spPr/>
        <p:txBody>
          <a:bodyPr/>
          <a:lstStyle/>
          <a:p>
            <a:r>
              <a:rPr lang="en-US"/>
              <a:t>1/20/21</a:t>
            </a:r>
          </a:p>
        </p:txBody>
      </p:sp>
      <p:sp>
        <p:nvSpPr>
          <p:cNvPr id="5" name="Footer Placeholder 4">
            <a:extLst>
              <a:ext uri="{FF2B5EF4-FFF2-40B4-BE49-F238E27FC236}">
                <a16:creationId xmlns:a16="http://schemas.microsoft.com/office/drawing/2014/main" id="{F96EB47B-6155-0B48-B45B-977512E9B4AD}"/>
              </a:ext>
            </a:extLst>
          </p:cNvPr>
          <p:cNvSpPr>
            <a:spLocks noGrp="1"/>
          </p:cNvSpPr>
          <p:nvPr>
            <p:ph type="ftr" sz="quarter" idx="11"/>
          </p:nvPr>
        </p:nvSpPr>
        <p:spPr/>
        <p:txBody>
          <a:bodyPr/>
          <a:lstStyle/>
          <a:p>
            <a:r>
              <a:rPr lang="en-US"/>
              <a:t>EECS 598 – W21</a:t>
            </a:r>
          </a:p>
        </p:txBody>
      </p:sp>
      <p:sp>
        <p:nvSpPr>
          <p:cNvPr id="6" name="Slide Number Placeholder 5">
            <a:extLst>
              <a:ext uri="{FF2B5EF4-FFF2-40B4-BE49-F238E27FC236}">
                <a16:creationId xmlns:a16="http://schemas.microsoft.com/office/drawing/2014/main" id="{C966827F-6521-544E-98A7-50F56B9A59B1}"/>
              </a:ext>
            </a:extLst>
          </p:cNvPr>
          <p:cNvSpPr>
            <a:spLocks noGrp="1"/>
          </p:cNvSpPr>
          <p:nvPr>
            <p:ph type="sldNum" sz="quarter" idx="12"/>
          </p:nvPr>
        </p:nvSpPr>
        <p:spPr/>
        <p:txBody>
          <a:bodyPr/>
          <a:lstStyle/>
          <a:p>
            <a:fld id="{4EEF9975-6C58-5C4C-8961-54FFA2646BAA}" type="slidenum">
              <a:rPr lang="en-US" smtClean="0"/>
              <a:t>48</a:t>
            </a:fld>
            <a:endParaRPr lang="en-US"/>
          </a:p>
        </p:txBody>
      </p:sp>
    </p:spTree>
    <p:extLst>
      <p:ext uri="{BB962C8B-B14F-4D97-AF65-F5344CB8AC3E}">
        <p14:creationId xmlns:p14="http://schemas.microsoft.com/office/powerpoint/2010/main" val="3032145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Rough Outline </a:t>
            </a:r>
          </a:p>
        </p:txBody>
      </p:sp>
      <p:sp>
        <p:nvSpPr>
          <p:cNvPr id="3" name="Content Placeholder 2"/>
          <p:cNvSpPr>
            <a:spLocks noGrp="1"/>
          </p:cNvSpPr>
          <p:nvPr>
            <p:ph idx="1"/>
          </p:nvPr>
        </p:nvSpPr>
        <p:spPr/>
        <p:txBody>
          <a:bodyPr>
            <a:normAutofit fontScale="92500" lnSpcReduction="20000"/>
          </a:bodyPr>
          <a:lstStyle/>
          <a:p>
            <a:r>
              <a:rPr lang="en-US" dirty="0"/>
              <a:t>Abstract</a:t>
            </a:r>
          </a:p>
          <a:p>
            <a:r>
              <a:rPr lang="en-US" dirty="0"/>
              <a:t>Introduction </a:t>
            </a:r>
            <a:r>
              <a:rPr lang="en-US" dirty="0">
                <a:latin typeface="Gill Sans Light" charset="0"/>
                <a:ea typeface="Gill Sans Light" charset="0"/>
                <a:cs typeface="Gill Sans Light" charset="0"/>
              </a:rPr>
              <a:t>(Highlight the importance and give intuition of solution)</a:t>
            </a:r>
          </a:p>
          <a:p>
            <a:r>
              <a:rPr lang="en-US" dirty="0">
                <a:solidFill>
                  <a:srgbClr val="FF0000"/>
                </a:solidFill>
              </a:rPr>
              <a:t>Motivation</a:t>
            </a:r>
            <a:r>
              <a:rPr lang="en-US" dirty="0"/>
              <a:t> </a:t>
            </a:r>
            <a:r>
              <a:rPr lang="en-US" dirty="0">
                <a:latin typeface="Gill Sans Light" charset="0"/>
                <a:ea typeface="Gill Sans Light" charset="0"/>
                <a:cs typeface="Gill Sans Light" charset="0"/>
              </a:rPr>
              <a:t>(Use data and simple examples)</a:t>
            </a:r>
          </a:p>
          <a:p>
            <a:r>
              <a:rPr lang="en-US" dirty="0"/>
              <a:t>Overview</a:t>
            </a:r>
            <a:r>
              <a:rPr lang="en-US" dirty="0">
                <a:latin typeface="Gill Sans Light" charset="0"/>
                <a:ea typeface="Gill Sans Light" charset="0"/>
                <a:cs typeface="Gill Sans Light" charset="0"/>
              </a:rPr>
              <a:t> (Summarize your overall solution so that readers can follow later)</a:t>
            </a:r>
          </a:p>
          <a:p>
            <a:r>
              <a:rPr lang="en-US" dirty="0">
                <a:solidFill>
                  <a:srgbClr val="FF0000"/>
                </a:solidFill>
              </a:rPr>
              <a:t>Core Idea</a:t>
            </a:r>
            <a:r>
              <a:rPr lang="en-US" dirty="0"/>
              <a:t> </a:t>
            </a:r>
            <a:r>
              <a:rPr lang="en-US" dirty="0">
                <a:latin typeface="Gill Sans Light" charset="0"/>
                <a:ea typeface="Gill Sans Light" charset="0"/>
                <a:cs typeface="Gill Sans Light" charset="0"/>
              </a:rPr>
              <a:t>(Main contribution w/ challenges and how you address them)</a:t>
            </a:r>
            <a:endParaRPr lang="en-US" dirty="0"/>
          </a:p>
          <a:p>
            <a:r>
              <a:rPr lang="en-US" dirty="0"/>
              <a:t>Implementation </a:t>
            </a:r>
            <a:r>
              <a:rPr lang="en-US" dirty="0">
                <a:latin typeface="Gill Sans Light" charset="0"/>
                <a:ea typeface="Gill Sans Light" charset="0"/>
                <a:cs typeface="Gill Sans Light" charset="0"/>
              </a:rPr>
              <a:t>(Discuss non-obvious parts of your implementation)</a:t>
            </a:r>
          </a:p>
          <a:p>
            <a:r>
              <a:rPr lang="en-US" dirty="0">
                <a:solidFill>
                  <a:srgbClr val="FF0000"/>
                </a:solidFill>
              </a:rPr>
              <a:t>Evaluation</a:t>
            </a:r>
            <a:r>
              <a:rPr lang="en-US" dirty="0"/>
              <a:t> </a:t>
            </a:r>
            <a:r>
              <a:rPr lang="en-US" dirty="0">
                <a:latin typeface="Gill Sans Light" charset="0"/>
                <a:ea typeface="Gill Sans Light" charset="0"/>
                <a:cs typeface="Gill Sans Light" charset="0"/>
              </a:rPr>
              <a:t>(Convince readers that it works and when it fails)</a:t>
            </a:r>
          </a:p>
          <a:p>
            <a:r>
              <a:rPr lang="en-US" dirty="0">
                <a:solidFill>
                  <a:srgbClr val="FF0000"/>
                </a:solidFill>
              </a:rPr>
              <a:t>Related Work </a:t>
            </a:r>
            <a:r>
              <a:rPr lang="en-US" dirty="0">
                <a:latin typeface="Gill Sans Light" charset="0"/>
                <a:ea typeface="Gill Sans Light" charset="0"/>
                <a:cs typeface="Gill Sans Light" charset="0"/>
              </a:rPr>
              <a:t>(Let readers know that you know your competition!)</a:t>
            </a:r>
          </a:p>
          <a:p>
            <a:r>
              <a:rPr lang="en-US" dirty="0"/>
              <a:t>Discussion </a:t>
            </a:r>
            <a:r>
              <a:rPr lang="en-US" dirty="0">
                <a:latin typeface="Gill Sans Light" charset="0"/>
                <a:ea typeface="Gill Sans Light" charset="0"/>
                <a:cs typeface="Gill Sans Light" charset="0"/>
              </a:rPr>
              <a:t>(Know your limitations and possible workarounds)</a:t>
            </a:r>
          </a:p>
          <a:p>
            <a:r>
              <a:rPr lang="en-US" dirty="0"/>
              <a:t>Conclusion </a:t>
            </a:r>
            <a:r>
              <a:rPr lang="en-US" dirty="0">
                <a:latin typeface="Gill Sans Light" charset="0"/>
                <a:ea typeface="Gill Sans Light" charset="0"/>
                <a:cs typeface="Gill Sans Light" charset="0"/>
              </a:rPr>
              <a:t>(Summarize and point out future work)</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49</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345046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a:t>
            </a:r>
          </a:p>
        </p:txBody>
      </p:sp>
      <p:sp>
        <p:nvSpPr>
          <p:cNvPr id="3" name="Content Placeholder 2"/>
          <p:cNvSpPr>
            <a:spLocks noGrp="1"/>
          </p:cNvSpPr>
          <p:nvPr>
            <p:ph idx="1"/>
          </p:nvPr>
        </p:nvSpPr>
        <p:spPr/>
        <p:txBody>
          <a:bodyPr/>
          <a:lstStyle/>
          <a:p>
            <a:r>
              <a:rPr lang="en-US" dirty="0"/>
              <a:t>As of today: </a:t>
            </a:r>
            <a:r>
              <a:rPr lang="en-US" dirty="0">
                <a:solidFill>
                  <a:srgbClr val="FF0000"/>
                </a:solidFill>
              </a:rPr>
              <a:t>~50</a:t>
            </a:r>
            <a:r>
              <a:rPr lang="en-US" dirty="0"/>
              <a:t> registered or w/ override</a:t>
            </a:r>
          </a:p>
          <a:p>
            <a:r>
              <a:rPr lang="en-US" dirty="0"/>
              <a:t>If you are not planning to take the class,</a:t>
            </a:r>
            <a:r>
              <a:rPr lang="en-US" dirty="0">
                <a:solidFill>
                  <a:srgbClr val="FF0000"/>
                </a:solidFill>
              </a:rPr>
              <a:t> drop ASAP</a:t>
            </a:r>
          </a:p>
          <a:p>
            <a:pPr lvl="1"/>
            <a:r>
              <a:rPr lang="en-US" dirty="0"/>
              <a:t>Existing overrides that have not converted will be dropped at midnight today</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5</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56216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Schedule</a:t>
            </a:r>
          </a:p>
        </p:txBody>
      </p:sp>
      <p:sp>
        <p:nvSpPr>
          <p:cNvPr id="3" name="Content Placeholder 2"/>
          <p:cNvSpPr>
            <a:spLocks noGrp="1"/>
          </p:cNvSpPr>
          <p:nvPr>
            <p:ph idx="1"/>
          </p:nvPr>
        </p:nvSpPr>
        <p:spPr/>
        <p:txBody>
          <a:bodyPr/>
          <a:lstStyle/>
          <a:p>
            <a:r>
              <a:rPr lang="en-US" dirty="0"/>
              <a:t>Webpage: </a:t>
            </a:r>
            <a:r>
              <a:rPr lang="en-US" dirty="0">
                <a:hlinkClick r:id="rId2"/>
              </a:rPr>
              <a:t>https://github.com/mosharaf/eecs598</a:t>
            </a:r>
            <a:endParaRPr lang="en-US" dirty="0"/>
          </a:p>
          <a:p>
            <a:r>
              <a:rPr lang="en-US" dirty="0"/>
              <a:t>Meetings</a:t>
            </a:r>
          </a:p>
          <a:p>
            <a:pPr lvl="1"/>
            <a:r>
              <a:rPr lang="en-US" dirty="0"/>
              <a:t>1:30 PM – 3PM (</a:t>
            </a:r>
            <a:r>
              <a:rPr lang="en-US" dirty="0">
                <a:latin typeface="Gill Sans" charset="0"/>
                <a:ea typeface="Gill Sans" charset="0"/>
                <a:cs typeface="Gill Sans" charset="0"/>
              </a:rPr>
              <a:t>Mon/Wed</a:t>
            </a:r>
            <a:r>
              <a:rPr lang="en-US" dirty="0"/>
              <a:t> for lectures and discussions)</a:t>
            </a:r>
          </a:p>
          <a:p>
            <a:pPr lvl="1"/>
            <a:r>
              <a:rPr lang="en-US" dirty="0"/>
              <a:t>2PM – 3PM (</a:t>
            </a:r>
            <a:r>
              <a:rPr lang="en-US" dirty="0">
                <a:latin typeface="Gill Sans" charset="0"/>
                <a:ea typeface="Gill Sans" charset="0"/>
                <a:cs typeface="Gill Sans" charset="0"/>
              </a:rPr>
              <a:t>Fri</a:t>
            </a:r>
            <a:r>
              <a:rPr lang="en-US" dirty="0"/>
              <a:t> for makeups and projects)</a:t>
            </a:r>
          </a:p>
          <a:p>
            <a:r>
              <a:rPr lang="en-US" dirty="0"/>
              <a:t>Pay attention to the online announcements and schedule</a:t>
            </a:r>
          </a:p>
          <a:p>
            <a:pPr lvl="1"/>
            <a:r>
              <a:rPr lang="en-US" dirty="0"/>
              <a:t>On average, two meetings per week</a:t>
            </a:r>
          </a:p>
          <a:p>
            <a:pPr lvl="1"/>
            <a:r>
              <a:rPr lang="en-US" dirty="0"/>
              <a:t>Friday makeups will be added on a need-to-add basis</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6</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184670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p:txBody>
          <a:bodyPr/>
          <a:lstStyle/>
          <a:p>
            <a:r>
              <a:rPr lang="en-US" dirty="0"/>
              <a:t>EECS 482 / 484 / 489 / 491</a:t>
            </a:r>
          </a:p>
          <a:p>
            <a:pPr lvl="1"/>
            <a:r>
              <a:rPr lang="en-US" dirty="0"/>
              <a:t>Equivalent courses are acceptable as well</a:t>
            </a:r>
          </a:p>
          <a:p>
            <a:r>
              <a:rPr lang="en-US" dirty="0"/>
              <a:t>Good programming skills</a:t>
            </a:r>
          </a:p>
          <a:p>
            <a:pPr lvl="1"/>
            <a:r>
              <a:rPr lang="en-US" dirty="0"/>
              <a:t>Build substantial systems for course project</a:t>
            </a:r>
          </a:p>
        </p:txBody>
      </p:sp>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7</a:t>
            </a:fld>
            <a:endParaRPr lang="en-US"/>
          </a:p>
        </p:txBody>
      </p:sp>
      <p:sp>
        <p:nvSpPr>
          <p:cNvPr id="6" name="Date Placeholder 5"/>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20523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Requirements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65001546"/>
              </p:ext>
            </p:extLst>
          </p:nvPr>
        </p:nvGraphicFramePr>
        <p:xfrm>
          <a:off x="838200" y="2501900"/>
          <a:ext cx="10515600" cy="259080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sz="2800" dirty="0">
                          <a:latin typeface="Gill Sans" charset="0"/>
                          <a:ea typeface="Gill Sans" charset="0"/>
                          <a:cs typeface="Gill Sans" charset="0"/>
                        </a:rPr>
                        <a:t>Paper Summary</a:t>
                      </a:r>
                    </a:p>
                  </a:txBody>
                  <a:tcPr/>
                </a:tc>
                <a:tc>
                  <a:txBody>
                    <a:bodyPr/>
                    <a:lstStyle/>
                    <a:p>
                      <a:pPr algn="r"/>
                      <a:r>
                        <a:rPr lang="en-US" sz="2800" dirty="0">
                          <a:latin typeface="Gill Sans" charset="0"/>
                          <a:ea typeface="Gill Sans" charset="0"/>
                          <a:cs typeface="Gill Sans" charset="0"/>
                        </a:rPr>
                        <a:t>20%</a:t>
                      </a:r>
                    </a:p>
                  </a:txBody>
                  <a:tcPr/>
                </a:tc>
                <a:extLst>
                  <a:ext uri="{0D108BD9-81ED-4DB2-BD59-A6C34878D82A}">
                    <a16:rowId xmlns:a16="http://schemas.microsoft.com/office/drawing/2014/main" val="10000"/>
                  </a:ext>
                </a:extLst>
              </a:tr>
              <a:tr h="370840">
                <a:tc>
                  <a:txBody>
                    <a:bodyPr/>
                    <a:lstStyle/>
                    <a:p>
                      <a:r>
                        <a:rPr lang="en-US" sz="2800" dirty="0">
                          <a:latin typeface="Gill Sans" charset="0"/>
                          <a:ea typeface="Gill Sans" charset="0"/>
                          <a:cs typeface="Gill Sans" charset="0"/>
                        </a:rPr>
                        <a:t>Paper</a:t>
                      </a:r>
                      <a:r>
                        <a:rPr lang="en-US" sz="2800" baseline="0" dirty="0">
                          <a:latin typeface="Gill Sans" charset="0"/>
                          <a:ea typeface="Gill Sans" charset="0"/>
                          <a:cs typeface="Gill Sans" charset="0"/>
                        </a:rPr>
                        <a:t> Presentation</a:t>
                      </a:r>
                      <a:endParaRPr lang="en-US" sz="2800" dirty="0">
                        <a:latin typeface="Gill Sans" charset="0"/>
                        <a:ea typeface="Gill Sans" charset="0"/>
                        <a:cs typeface="Gill Sans" charset="0"/>
                      </a:endParaRPr>
                    </a:p>
                  </a:txBody>
                  <a:tcPr/>
                </a:tc>
                <a:tc>
                  <a:txBody>
                    <a:bodyPr/>
                    <a:lstStyle/>
                    <a:p>
                      <a:pPr algn="r"/>
                      <a:r>
                        <a:rPr lang="en-US" sz="2800" dirty="0">
                          <a:latin typeface="Gill Sans" charset="0"/>
                          <a:ea typeface="Gill Sans" charset="0"/>
                          <a:cs typeface="Gill Sans" charset="0"/>
                        </a:rPr>
                        <a:t>20%</a:t>
                      </a:r>
                    </a:p>
                  </a:txBody>
                  <a:tcPr/>
                </a:tc>
                <a:extLst>
                  <a:ext uri="{0D108BD9-81ED-4DB2-BD59-A6C34878D82A}">
                    <a16:rowId xmlns:a16="http://schemas.microsoft.com/office/drawing/2014/main" val="10001"/>
                  </a:ext>
                </a:extLst>
              </a:tr>
              <a:tr h="370840">
                <a:tc>
                  <a:txBody>
                    <a:bodyPr/>
                    <a:lstStyle/>
                    <a:p>
                      <a:r>
                        <a:rPr lang="en-US" sz="2800" dirty="0">
                          <a:latin typeface="Gill Sans" charset="0"/>
                          <a:ea typeface="Gill Sans" charset="0"/>
                          <a:cs typeface="Gill Sans" charset="0"/>
                        </a:rPr>
                        <a:t>Participation</a:t>
                      </a:r>
                    </a:p>
                  </a:txBody>
                  <a:tcPr/>
                </a:tc>
                <a:tc>
                  <a:txBody>
                    <a:bodyPr/>
                    <a:lstStyle/>
                    <a:p>
                      <a:pPr algn="r"/>
                      <a:r>
                        <a:rPr lang="en-US" sz="2800" dirty="0">
                          <a:latin typeface="Gill Sans" charset="0"/>
                          <a:ea typeface="Gill Sans" charset="0"/>
                          <a:cs typeface="Gill Sans" charset="0"/>
                        </a:rPr>
                        <a:t>10%</a:t>
                      </a:r>
                    </a:p>
                  </a:txBody>
                  <a:tcPr/>
                </a:tc>
                <a:extLst>
                  <a:ext uri="{0D108BD9-81ED-4DB2-BD59-A6C34878D82A}">
                    <a16:rowId xmlns:a16="http://schemas.microsoft.com/office/drawing/2014/main" val="10002"/>
                  </a:ext>
                </a:extLst>
              </a:tr>
              <a:tr h="370840">
                <a:tc>
                  <a:txBody>
                    <a:bodyPr/>
                    <a:lstStyle/>
                    <a:p>
                      <a:r>
                        <a:rPr lang="en-US" sz="2800" dirty="0">
                          <a:latin typeface="Gill Sans" charset="0"/>
                          <a:ea typeface="Gill Sans" charset="0"/>
                          <a:cs typeface="Gill Sans" charset="0"/>
                        </a:rPr>
                        <a:t>Assignment</a:t>
                      </a:r>
                    </a:p>
                  </a:txBody>
                  <a:tcPr/>
                </a:tc>
                <a:tc>
                  <a:txBody>
                    <a:bodyPr/>
                    <a:lstStyle/>
                    <a:p>
                      <a:pPr algn="r"/>
                      <a:r>
                        <a:rPr lang="en-US" sz="2800" dirty="0">
                          <a:latin typeface="Gill Sans" charset="0"/>
                          <a:ea typeface="Gill Sans" charset="0"/>
                          <a:cs typeface="Gill Sans" charset="0"/>
                        </a:rPr>
                        <a:t>10%</a:t>
                      </a:r>
                    </a:p>
                  </a:txBody>
                  <a:tcPr/>
                </a:tc>
                <a:extLst>
                  <a:ext uri="{0D108BD9-81ED-4DB2-BD59-A6C34878D82A}">
                    <a16:rowId xmlns:a16="http://schemas.microsoft.com/office/drawing/2014/main" val="1339468468"/>
                  </a:ext>
                </a:extLst>
              </a:tr>
              <a:tr h="370840">
                <a:tc>
                  <a:txBody>
                    <a:bodyPr/>
                    <a:lstStyle/>
                    <a:p>
                      <a:r>
                        <a:rPr lang="en-US" sz="2800" baseline="0" dirty="0">
                          <a:latin typeface="Gill Sans" charset="0"/>
                          <a:ea typeface="Gill Sans" charset="0"/>
                          <a:cs typeface="Gill Sans" charset="0"/>
                        </a:rPr>
                        <a:t>Research Project</a:t>
                      </a:r>
                      <a:endParaRPr lang="en-US" sz="2800" dirty="0">
                        <a:latin typeface="Gill Sans" charset="0"/>
                        <a:ea typeface="Gill Sans" charset="0"/>
                        <a:cs typeface="Gill Sans" charset="0"/>
                      </a:endParaRPr>
                    </a:p>
                  </a:txBody>
                  <a:tcPr/>
                </a:tc>
                <a:tc>
                  <a:txBody>
                    <a:bodyPr/>
                    <a:lstStyle/>
                    <a:p>
                      <a:pPr algn="r"/>
                      <a:r>
                        <a:rPr lang="en-US" sz="2800" dirty="0">
                          <a:latin typeface="Gill Sans" charset="0"/>
                          <a:ea typeface="Gill Sans" charset="0"/>
                          <a:cs typeface="Gill Sans" charset="0"/>
                        </a:rPr>
                        <a:t>40%</a:t>
                      </a:r>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r>
              <a:rPr lang="en-US"/>
              <a:t>EECS 598 – W21</a:t>
            </a:r>
          </a:p>
        </p:txBody>
      </p:sp>
      <p:sp>
        <p:nvSpPr>
          <p:cNvPr id="5" name="Slide Number Placeholder 4"/>
          <p:cNvSpPr>
            <a:spLocks noGrp="1"/>
          </p:cNvSpPr>
          <p:nvPr>
            <p:ph type="sldNum" sz="quarter" idx="12"/>
          </p:nvPr>
        </p:nvSpPr>
        <p:spPr/>
        <p:txBody>
          <a:bodyPr/>
          <a:lstStyle/>
          <a:p>
            <a:fld id="{4EEF9975-6C58-5C4C-8961-54FFA2646BAA}" type="slidenum">
              <a:rPr lang="en-US" smtClean="0"/>
              <a:t>8</a:t>
            </a:fld>
            <a:endParaRPr lang="en-US"/>
          </a:p>
        </p:txBody>
      </p:sp>
      <p:sp>
        <p:nvSpPr>
          <p:cNvPr id="7" name="Date Placeholder 6"/>
          <p:cNvSpPr>
            <a:spLocks noGrp="1"/>
          </p:cNvSpPr>
          <p:nvPr>
            <p:ph type="dt" sz="half" idx="10"/>
          </p:nvPr>
        </p:nvSpPr>
        <p:spPr/>
        <p:txBody>
          <a:bodyPr/>
          <a:lstStyle/>
          <a:p>
            <a:r>
              <a:rPr lang="en-US"/>
              <a:t>1/20/21</a:t>
            </a:r>
          </a:p>
        </p:txBody>
      </p:sp>
    </p:spTree>
    <p:extLst>
      <p:ext uri="{BB962C8B-B14F-4D97-AF65-F5344CB8AC3E}">
        <p14:creationId xmlns:p14="http://schemas.microsoft.com/office/powerpoint/2010/main" val="191035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Group-Based Work</a:t>
            </a:r>
          </a:p>
        </p:txBody>
      </p:sp>
      <p:sp>
        <p:nvSpPr>
          <p:cNvPr id="3" name="Content Placeholder 2"/>
          <p:cNvSpPr>
            <a:spLocks noGrp="1"/>
          </p:cNvSpPr>
          <p:nvPr>
            <p:ph idx="1"/>
          </p:nvPr>
        </p:nvSpPr>
        <p:spPr/>
        <p:txBody>
          <a:bodyPr/>
          <a:lstStyle/>
          <a:p>
            <a:r>
              <a:rPr lang="en-US" dirty="0"/>
              <a:t>ALL activities will be done in groups </a:t>
            </a:r>
            <a:r>
              <a:rPr lang="en-US" dirty="0">
                <a:solidFill>
                  <a:srgbClr val="FF0000"/>
                </a:solidFill>
              </a:rPr>
              <a:t>except</a:t>
            </a:r>
            <a:r>
              <a:rPr lang="en-US" dirty="0"/>
              <a:t> for participation</a:t>
            </a:r>
          </a:p>
          <a:p>
            <a:pPr lvl="1"/>
            <a:r>
              <a:rPr lang="en-US" dirty="0"/>
              <a:t>Paper presentation</a:t>
            </a:r>
          </a:p>
          <a:p>
            <a:pPr lvl="1"/>
            <a:r>
              <a:rPr lang="en-US" dirty="0"/>
              <a:t>Paper summary</a:t>
            </a:r>
          </a:p>
          <a:p>
            <a:pPr lvl="1"/>
            <a:r>
              <a:rPr lang="en-US" dirty="0"/>
              <a:t>Research projects</a:t>
            </a:r>
          </a:p>
        </p:txBody>
      </p:sp>
      <p:sp>
        <p:nvSpPr>
          <p:cNvPr id="4" name="Date Placeholder 3"/>
          <p:cNvSpPr>
            <a:spLocks noGrp="1"/>
          </p:cNvSpPr>
          <p:nvPr>
            <p:ph type="dt" sz="half" idx="10"/>
          </p:nvPr>
        </p:nvSpPr>
        <p:spPr/>
        <p:txBody>
          <a:bodyPr/>
          <a:lstStyle/>
          <a:p>
            <a:r>
              <a:rPr lang="en-US"/>
              <a:t>1/20/21</a:t>
            </a:r>
          </a:p>
        </p:txBody>
      </p:sp>
      <p:sp>
        <p:nvSpPr>
          <p:cNvPr id="5" name="Footer Placeholder 4"/>
          <p:cNvSpPr>
            <a:spLocks noGrp="1"/>
          </p:cNvSpPr>
          <p:nvPr>
            <p:ph type="ftr" sz="quarter" idx="11"/>
          </p:nvPr>
        </p:nvSpPr>
        <p:spPr/>
        <p:txBody>
          <a:bodyPr/>
          <a:lstStyle/>
          <a:p>
            <a:r>
              <a:rPr lang="en-US"/>
              <a:t>EECS 598 – W21</a:t>
            </a:r>
          </a:p>
        </p:txBody>
      </p:sp>
      <p:sp>
        <p:nvSpPr>
          <p:cNvPr id="6" name="Slide Number Placeholder 5"/>
          <p:cNvSpPr>
            <a:spLocks noGrp="1"/>
          </p:cNvSpPr>
          <p:nvPr>
            <p:ph type="sldNum" sz="quarter" idx="12"/>
          </p:nvPr>
        </p:nvSpPr>
        <p:spPr/>
        <p:txBody>
          <a:bodyPr/>
          <a:lstStyle/>
          <a:p>
            <a:fld id="{4EEF9975-6C58-5C4C-8961-54FFA2646BAA}" type="slidenum">
              <a:rPr lang="en-US" smtClean="0"/>
              <a:t>9</a:t>
            </a:fld>
            <a:endParaRPr lang="en-US"/>
          </a:p>
        </p:txBody>
      </p:sp>
    </p:spTree>
    <p:extLst>
      <p:ext uri="{BB962C8B-B14F-4D97-AF65-F5344CB8AC3E}">
        <p14:creationId xmlns:p14="http://schemas.microsoft.com/office/powerpoint/2010/main" val="859408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5921</TotalTime>
  <Words>2771</Words>
  <Application>Microsoft Macintosh PowerPoint</Application>
  <PresentationFormat>Widescreen</PresentationFormat>
  <Paragraphs>461</Paragraphs>
  <Slides>49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Gill Sans</vt:lpstr>
      <vt:lpstr>Gill Sans Light</vt:lpstr>
      <vt:lpstr>Office Theme</vt:lpstr>
      <vt:lpstr>EECS 598: Systems for AI</vt:lpstr>
      <vt:lpstr>Today’s Agenda</vt:lpstr>
      <vt:lpstr>About the Instructor</vt:lpstr>
      <vt:lpstr>About Sanjay Singam (GSI)</vt:lpstr>
      <vt:lpstr>Status</vt:lpstr>
      <vt:lpstr>Course Schedule</vt:lpstr>
      <vt:lpstr>Prerequisites</vt:lpstr>
      <vt:lpstr>Course Requirements</vt:lpstr>
      <vt:lpstr>Group-Based Work</vt:lpstr>
      <vt:lpstr>Form Groups ASAP</vt:lpstr>
      <vt:lpstr>Readings</vt:lpstr>
      <vt:lpstr>Paper Summaries</vt:lpstr>
      <vt:lpstr>Paper Summaries</vt:lpstr>
      <vt:lpstr>Paper Presentation</vt:lpstr>
      <vt:lpstr>Paper Presentation</vt:lpstr>
      <vt:lpstr>Participation</vt:lpstr>
      <vt:lpstr>In general,</vt:lpstr>
      <vt:lpstr>Topics</vt:lpstr>
      <vt:lpstr>An Assignment on Projects</vt:lpstr>
      <vt:lpstr>Projects</vt:lpstr>
      <vt:lpstr>How to Approach it?</vt:lpstr>
      <vt:lpstr>Milestones</vt:lpstr>
      <vt:lpstr>Draft Proposal (Feb 10)</vt:lpstr>
      <vt:lpstr>Finalized Proposal (Feb 17)</vt:lpstr>
      <vt:lpstr>Mid-Semester Checkpoint (Mar 8,10)</vt:lpstr>
      <vt:lpstr>Final Presentation and Paper (Apr 19, 21, 27)</vt:lpstr>
      <vt:lpstr>Break!</vt:lpstr>
      <vt:lpstr>What Do We Talk About When We Talk About “Systems for AI”</vt:lpstr>
      <vt:lpstr>Google Pipeline</vt:lpstr>
      <vt:lpstr>Data Analysis</vt:lpstr>
      <vt:lpstr>Data Transformation</vt:lpstr>
      <vt:lpstr>Data Validation</vt:lpstr>
      <vt:lpstr>Model Training</vt:lpstr>
      <vt:lpstr>Model Evaluation</vt:lpstr>
      <vt:lpstr>Validation</vt:lpstr>
      <vt:lpstr>Model Serving</vt:lpstr>
      <vt:lpstr>Facebook Pipeline</vt:lpstr>
      <vt:lpstr>Resource Implication of ML</vt:lpstr>
      <vt:lpstr>Resource Implications of Offline Training</vt:lpstr>
      <vt:lpstr>Resource Implications of Offline Training</vt:lpstr>
      <vt:lpstr>Resource Implications of Online Inference</vt:lpstr>
      <vt:lpstr>Leveraging Scale</vt:lpstr>
      <vt:lpstr>Microsoft Philly</vt:lpstr>
      <vt:lpstr>Impact of Distributed Learning</vt:lpstr>
      <vt:lpstr>Survey of Mobile Devices: Mobile Chipset</vt:lpstr>
      <vt:lpstr>Inference in the Wild: Performance variability</vt:lpstr>
      <vt:lpstr>Next Class…</vt:lpstr>
      <vt:lpstr>PowerPoint Presentation</vt:lpstr>
      <vt:lpstr>Rough Outline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Mosharaf Chowdhury</dc:creator>
  <cp:lastModifiedBy>Chowdhury, N M Mosharaf</cp:lastModifiedBy>
  <cp:revision>462</cp:revision>
  <dcterms:created xsi:type="dcterms:W3CDTF">2015-12-27T15:42:19Z</dcterms:created>
  <dcterms:modified xsi:type="dcterms:W3CDTF">2021-01-20T20:30:21Z</dcterms:modified>
</cp:coreProperties>
</file>