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80" r:id="rId13"/>
    <p:sldId id="281" r:id="rId14"/>
    <p:sldId id="283" r:id="rId15"/>
    <p:sldId id="266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82865"/>
  </p:normalViewPr>
  <p:slideViewPr>
    <p:cSldViewPr snapToGrid="0" snapToObjects="1">
      <p:cViewPr varScale="1">
        <p:scale>
          <a:sx n="97" d="100"/>
          <a:sy n="97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4/5/21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Accelerators:</a:t>
            </a:r>
            <a:br>
              <a:rPr lang="en-US" dirty="0"/>
            </a:br>
            <a:r>
              <a:rPr lang="en-US" dirty="0"/>
              <a:t>TPU &amp; FPGA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C1E511-B623-744A-BBC2-8341508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26B-343F-4340-BBA7-2818DCCE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3E18A0-BAD8-5C43-BDE5-860041DD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Haswell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300E19-E038-3E4B-BE26-FE56F1BAB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59727"/>
            <a:ext cx="5157787" cy="3575284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11EC87-2E0B-3F43-8CF2-D57DB1CC3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NVIDIA K80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1505F37-82D8-154D-8C39-78120C7286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37914"/>
            <a:ext cx="5183188" cy="341891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E7242-847B-4947-870C-FE1ABBCB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5855D-43F0-7F4B-8893-E48909BB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FE6A0-7384-D543-AD07-19266593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5689-792C-F840-AE3D-A62A024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TPU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303A95-B376-2947-A37E-6FFB52AE56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Performance is limited by memory bandwidth rather than by peak compute for most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22A72A-CD7A-E348-B15A-F60FD3C56C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6160" y="1825625"/>
            <a:ext cx="4193680" cy="4351338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B80FE-66D7-564A-8175-2BF64FE7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9D8B3-BE3C-1147-8FEA-FBAC2B38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A8AD-6FB1-1E43-977A-E13D1C3E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D6FA-C3CF-4B50-A92E-AABAA478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proportionality under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5714-A1A9-4776-9938-2D59D6B3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292" y="1825625"/>
            <a:ext cx="328050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TPU has minimal optimizations for saving cost energy savings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386F-F34A-45FE-98C8-2FA1E97A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25887-4001-4C37-91F3-49A5D30A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8EEA-0A15-4E7B-A9FC-BD65C7CD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04530-1AB5-4232-B757-21ED359E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8" y="1825625"/>
            <a:ext cx="6372762" cy="41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8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3630-6556-E24C-BF87-C982E88D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693D-1EDF-C04D-BB8C-E39A7BBBB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930827"/>
          </a:xfrm>
        </p:spPr>
        <p:txBody>
          <a:bodyPr/>
          <a:lstStyle/>
          <a:p>
            <a:r>
              <a:rPr lang="en-US" dirty="0"/>
              <a:t>“Performance and Power Evaluation of AI Accelerators for Training Deep Learning Models” – arXiv’19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DF4C75-BDBF-3A42-86D8-AE14F6771C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74587" y="2756452"/>
            <a:ext cx="7242821" cy="35974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3478-4B8D-444C-B0CD-644E49C2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3098-4C72-3F45-A82D-CDC11201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ECFCA-9109-C64F-BA07-A73F7955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3630-6556-E24C-BF87-C982E88D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Today?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53AF0B2-1ABA-E046-AF4E-2F8E9760B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269" y="1825625"/>
            <a:ext cx="6467462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3478-4B8D-444C-B0CD-644E49C2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3098-4C72-3F45-A82D-CDC11201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ECFCA-9109-C64F-BA07-A73F7955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570BEB-3F9D-0C44-A509-EED2D127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DCB438-407B-214A-8A7F-2F662C5D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design an ASIC?</a:t>
            </a:r>
          </a:p>
          <a:p>
            <a:pPr lvl="1"/>
            <a:r>
              <a:rPr lang="en-US" dirty="0"/>
              <a:t>What’s the most important resource?</a:t>
            </a:r>
          </a:p>
          <a:p>
            <a:pPr lvl="1"/>
            <a:endParaRPr lang="en-US" dirty="0"/>
          </a:p>
          <a:p>
            <a:r>
              <a:rPr lang="en-US" dirty="0"/>
              <a:t>How to measure performance?</a:t>
            </a:r>
          </a:p>
          <a:p>
            <a:endParaRPr lang="en-US" dirty="0"/>
          </a:p>
          <a:p>
            <a:r>
              <a:rPr lang="en-US" dirty="0"/>
              <a:t>ASIC vs. FPGA?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58B52-6276-5849-ADD3-3A61AA4D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C641E-DB90-6447-84D5-867CEC08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21FA2-9C6E-354C-AF29-00F2DF19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5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7FC3-6ACB-F344-B9A9-66BE2194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42E8-EAAA-4D4D-9BCD-7D32516D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37EC8-63B5-B948-8B36-1D7CC4CC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155C-88A8-8846-AD3F-FF06E602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BB0A-53BA-1140-B423-C8DE8410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509F-E8BC-B840-9F12-86385024A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Serving DNNs in Real Time at Datacenter Scale with Project Brainwave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0D9905-D59A-CA48-89CC-3BFFBCE6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1FA029-10A6-C943-8B09-EA0BB064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79FBB1-7329-984A-9A9B-47D93676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61C1-2CC2-E147-A99F-4E0AED19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C64C-9489-4E49-A673-D435C477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service providers deploy DNN-infused applications that ingest live data streams such as search queries and videos</a:t>
            </a:r>
          </a:p>
          <a:p>
            <a:r>
              <a:rPr lang="en-US" dirty="0"/>
              <a:t>Computational demands of DNNs are outpacing performance growth of traditional CPUS</a:t>
            </a:r>
          </a:p>
          <a:p>
            <a:r>
              <a:rPr lang="en-US" dirty="0"/>
              <a:t>Specific example: Bing’s intelligent search feature</a:t>
            </a:r>
          </a:p>
          <a:p>
            <a:r>
              <a:rPr lang="en-US" dirty="0"/>
              <a:t>There is a clear need for </a:t>
            </a:r>
            <a:r>
              <a:rPr lang="en-US" u="sng" dirty="0"/>
              <a:t>low latency </a:t>
            </a:r>
            <a:r>
              <a:rPr lang="en-US" i="1" u="sng" dirty="0"/>
              <a:t>and</a:t>
            </a:r>
            <a:r>
              <a:rPr lang="en-US" u="sng" dirty="0"/>
              <a:t> high throughput</a:t>
            </a:r>
          </a:p>
          <a:p>
            <a:r>
              <a:rPr lang="en-US" dirty="0"/>
              <a:t>Specialized hardware can improve efficiency and performance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921B-1AE4-7042-B44F-4E397F5A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22C70-96DD-1848-B477-26D51A1B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2A851-CE52-D74F-839E-15D1CFBF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C4D6-1611-6C4F-A3F0-5984348F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5C9B-434A-6E46-BAA8-9565CC53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FPGA – field-programmable gate array</a:t>
            </a:r>
          </a:p>
          <a:p>
            <a:pPr lvl="1"/>
            <a:r>
              <a:rPr lang="en-US" dirty="0"/>
              <a:t>Parallelism targeted for a specific algorithm</a:t>
            </a:r>
          </a:p>
          <a:p>
            <a:pPr lvl="1"/>
            <a:r>
              <a:rPr lang="en-US" dirty="0"/>
              <a:t>Reprogrammable</a:t>
            </a:r>
          </a:p>
          <a:p>
            <a:pPr lvl="1"/>
            <a:r>
              <a:rPr lang="en-US" dirty="0"/>
              <a:t>Multiple can be allocated as a shared hardware microservice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78CFC-0D0A-F245-848B-EC717345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8" y="3429000"/>
            <a:ext cx="8019878" cy="28829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D503-EFCE-EF43-BE57-3A19F83A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1082-595C-C14B-8774-C84B9E8A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38484-85E5-1341-B1CE-713DB2D9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9576B3-4950-7843-8119-C64AE167D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In-Datacenter </a:t>
            </a:r>
            <a:br>
              <a:rPr lang="en-US" dirty="0"/>
            </a:br>
            <a:r>
              <a:rPr lang="en-US" dirty="0"/>
              <a:t>Performance Analysis of a </a:t>
            </a:r>
            <a:br>
              <a:rPr lang="en-US" dirty="0"/>
            </a:br>
            <a:r>
              <a:rPr lang="en-US" dirty="0"/>
              <a:t>Tensor Processing Unit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C00939A-809C-8648-A5EF-08478C0E9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AFDB3-D7F0-CE44-A536-3A3BB1B7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C0921-871A-3241-870F-20D662BF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267F6-B0BE-FC43-AE47-37F5A413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97A7-2A52-E94D-8832-507E14D3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Brainwave 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ED0E-4580-2348-8138-64348531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parallelism and on-chip pinning</a:t>
            </a:r>
          </a:p>
          <a:p>
            <a:r>
              <a:rPr lang="en-US" dirty="0"/>
              <a:t>Splits DNN models into sub graphs and pins to FPGAs</a:t>
            </a:r>
          </a:p>
          <a:p>
            <a:r>
              <a:rPr lang="en-US" dirty="0"/>
              <a:t>This is why the hardware microservice &amp; cloud elasticity is important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FF33-9388-E44A-9200-4F144AA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89DF-9D65-904E-9191-3A0BE1D7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B0B2-873A-4F4B-A73C-37ADDE9E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767B-8F8F-BE44-8FBD-868B00C8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Brainwave Stack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163C-A996-EC40-AA4E-145FD7EC3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ADAE5-7BB5-0949-8D23-3ED2C76E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2153444"/>
            <a:ext cx="10464800" cy="36957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A94-1CC6-FC42-9FAE-C0F822CC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ABF2D-5C1E-4742-A32C-478E6B53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F53A-0F0D-6B4F-AD2F-EB894B14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2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8176-B922-3F44-9F90-CBD09FFF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7002-69B1-2E4E-A105-63A2C4AC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34468" cy="4351338"/>
          </a:xfrm>
        </p:spPr>
        <p:txBody>
          <a:bodyPr/>
          <a:lstStyle/>
          <a:p>
            <a:r>
              <a:rPr lang="en-US" dirty="0"/>
              <a:t>CNNs high intensity mapped to single FGPA</a:t>
            </a:r>
          </a:p>
          <a:p>
            <a:r>
              <a:rPr lang="en-US" dirty="0"/>
              <a:t>Weights of bandwidth-limited RNNs pinned greedily </a:t>
            </a:r>
          </a:p>
          <a:p>
            <a:r>
              <a:rPr lang="en-US" dirty="0"/>
              <a:t>Unsupported or not profitable operators assigned to CPUs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26F38-6E14-AD4F-8505-5007E05A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33" y="1690688"/>
            <a:ext cx="6663267" cy="43710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1EAF-1353-D144-B3C7-BDF30B07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CFDEE-035F-D746-AE15-DE4218FA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B0846-8B2D-3647-B254-F756DB38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2BD5-CF48-2842-ADCA-EEB4A74E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Brainwave NPU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FD5D-4C85-164A-BA4E-1EBF3493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644" cy="4351338"/>
          </a:xfrm>
        </p:spPr>
        <p:txBody>
          <a:bodyPr/>
          <a:lstStyle/>
          <a:p>
            <a:r>
              <a:rPr lang="en-US" dirty="0"/>
              <a:t>Compile-time narrow precision data types </a:t>
            </a:r>
          </a:p>
          <a:p>
            <a:r>
              <a:rPr lang="en-US" dirty="0"/>
              <a:t>Simple, single-threaded programming model with an extensible ISA</a:t>
            </a:r>
          </a:p>
          <a:p>
            <a:r>
              <a:rPr lang="en-US" dirty="0"/>
              <a:t>Scalable microarchitecture that maximizes hardware efficiency at low batch sizes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DE3C7-FE39-5C49-B1FA-AE357A9D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44" y="1116055"/>
            <a:ext cx="6589555" cy="53768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C4013-AB6A-C44A-9E27-0629CAD1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468A1-D5D1-7248-99A1-94246916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EFE12-5D05-8742-A0E3-BD7BE88B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9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F93B-6DEA-354A-8AA1-CB51998A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DC18-62C1-7F40-ABC6-F8E12E96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9650" cy="4351338"/>
          </a:xfrm>
        </p:spPr>
        <p:txBody>
          <a:bodyPr anchor="ctr"/>
          <a:lstStyle/>
          <a:p>
            <a:r>
              <a:rPr lang="en-US" dirty="0"/>
              <a:t>Proprietary ‘neural’-optimized data formats </a:t>
            </a:r>
          </a:p>
          <a:p>
            <a:pPr lvl="1"/>
            <a:r>
              <a:rPr lang="en-US" dirty="0"/>
              <a:t>ms-fp8 and ms-fp9</a:t>
            </a:r>
          </a:p>
          <a:p>
            <a:pPr lvl="1"/>
            <a:r>
              <a:rPr lang="en-US" dirty="0"/>
              <a:t>Mantissa trimmed to 2 or 3 bits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ABC84-FF75-B648-B364-4BF719D2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1" y="156843"/>
            <a:ext cx="5637704" cy="2860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2F96F-B394-A94E-8648-D31764AD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3017518"/>
            <a:ext cx="6000750" cy="33388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C8548-3AB1-2F4E-83BE-C0FB7BD3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D104-65F6-E240-A014-31565347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B21002-0D44-564B-9673-9A8D4A18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1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954C-2941-6442-A2E6-EFD8D353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54AB6-20EF-2246-80E3-F94456766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975" y="1677285"/>
            <a:ext cx="8884957" cy="449967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20A0C-83CD-6942-BE52-37BF3ABC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CD98D-636E-F441-9EB2-90AC4422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4D2E-84A1-D448-A936-3362676F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67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06CF-CFA6-C044-9FB6-56F80E22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061B-54A4-624D-B560-64E633631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Brainwave NPU scaled up to run on a pre-production Intel Stratix 10 280 FPGA</a:t>
            </a:r>
          </a:p>
          <a:p>
            <a:r>
              <a:rPr lang="en-US" dirty="0"/>
              <a:t>This engine can serve a Batch-1 high-dimensional 3,200x2,400 GRU with 480 timesteps in under 1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5X that of ResNet-50 and about 25X that of </a:t>
            </a:r>
            <a:r>
              <a:rPr lang="en-US" dirty="0" err="1"/>
              <a:t>AlexNet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17493-7615-F744-A7F0-1C1A7E44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818B-1205-8843-A185-5E7BF97E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E9A8-829B-0348-B340-FD6AA38E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67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15FB-C651-6D4A-B4ED-771538FA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04B5-9E04-3D45-8FEA-B39B7F18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takeaway</a:t>
            </a:r>
            <a:r>
              <a:rPr lang="en-US" dirty="0"/>
              <a:t>: Using configurable hardware at scale, a system can be designed without an adversarial tradeoff between latency and throughput (batching)</a:t>
            </a:r>
          </a:p>
          <a:p>
            <a:r>
              <a:rPr lang="en-US" dirty="0"/>
              <a:t>In Brainwave, the system and the soft NPU are co-architected in mind for each other, exploiting datacenter-scale pinning of models in on-chip memories that scale elastically beyond single-chip solutions</a:t>
            </a:r>
          </a:p>
          <a:p>
            <a:r>
              <a:rPr lang="en-US" dirty="0"/>
              <a:t>Narrow precision quantization is a viable approach for production DNN models. This is a large part of what allows Brainwave to compete in performance and energy efficiency without trading accuracy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7CDF-9989-4D4E-9C04-B6D3FCCA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C44E1-D66F-D642-87FC-D18D4643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A1D9C-7B8A-034F-A89A-D2DBF0AD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4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C595-13E6-8144-845D-0F0680B4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vs.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E0E7-0563-E847-A7CB-A4871666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floating point is used for model </a:t>
            </a:r>
            <a:r>
              <a:rPr lang="en-US" i="1" dirty="0"/>
              <a:t>training</a:t>
            </a:r>
          </a:p>
          <a:p>
            <a:pPr lvl="1"/>
            <a:r>
              <a:rPr lang="en-US" dirty="0"/>
              <a:t>GPUs are popular for floating point matrix operations</a:t>
            </a:r>
          </a:p>
          <a:p>
            <a:pPr lvl="1"/>
            <a:r>
              <a:rPr lang="en-US" dirty="0"/>
              <a:t>Throughput is the primary requirement</a:t>
            </a:r>
          </a:p>
          <a:p>
            <a:r>
              <a:rPr lang="en-US" i="1" dirty="0"/>
              <a:t>Inference</a:t>
            </a:r>
            <a:r>
              <a:rPr lang="en-US" dirty="0"/>
              <a:t> often takes place on quantized models</a:t>
            </a:r>
          </a:p>
          <a:p>
            <a:pPr lvl="1"/>
            <a:r>
              <a:rPr lang="en-US" dirty="0"/>
              <a:t>Transform floating points to integer</a:t>
            </a:r>
          </a:p>
          <a:p>
            <a:pPr lvl="1"/>
            <a:r>
              <a:rPr lang="en-US" dirty="0"/>
              <a:t>Energy- and space-efficient from a hardware design perspective</a:t>
            </a:r>
          </a:p>
          <a:p>
            <a:pPr lvl="1"/>
            <a:r>
              <a:rPr lang="en-US" dirty="0"/>
              <a:t>User-facing; hence, latency is king</a:t>
            </a:r>
          </a:p>
          <a:p>
            <a:pPr lvl="1"/>
            <a:endParaRPr lang="en-US" dirty="0"/>
          </a:p>
          <a:p>
            <a:r>
              <a:rPr lang="en-US" dirty="0"/>
              <a:t>GPUs are inefficient for many Google workloads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F3D37-D50F-E747-83E6-9AA559B7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86112-81D4-2943-928E-6E8377B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BC2E-DD5D-C043-A5E1-8D8EFDA6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A672-4EC9-A243-BCE8-19862547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NN Workloads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6B2B5E-B738-A54D-831A-AE277206A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509044"/>
            <a:ext cx="10299700" cy="2984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C8EA-0AAB-A94F-8402-89513D35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32ED6-06AE-894D-8DEE-A8A19EB0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505C0-C2E2-E44B-97E9-FB06825D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406C-8EC2-6F41-9304-12551161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6D0B-0915-574E-BE3D-70EF0D13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TPU is single threaded and minimalistic compared to CPUs and GPUs</a:t>
            </a:r>
          </a:p>
          <a:p>
            <a:r>
              <a:rPr lang="en-US" dirty="0"/>
              <a:t>It has no caches, branch prediction, out of order execution, multiprocessing etc.</a:t>
            </a:r>
          </a:p>
          <a:p>
            <a:r>
              <a:rPr lang="en-US" dirty="0"/>
              <a:t>More deterministic execution</a:t>
            </a:r>
          </a:p>
          <a:p>
            <a:r>
              <a:rPr lang="en-US" dirty="0"/>
              <a:t>It leverages minimalism of domain-specific architecture to meet stringent application latency requirements</a:t>
            </a:r>
          </a:p>
          <a:p>
            <a:r>
              <a:rPr lang="en-US" dirty="0"/>
              <a:t>Maximize throughput per host interaction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E029-9754-354D-8AAD-1836A787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C6E7-ABE0-124E-8D4E-22C33509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68B3B-66A5-D747-8A3D-59627A9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2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EDBD-1B31-AE40-BB61-99B2A356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6CC9-11E6-B647-AF54-4AADD806D7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To reduce the delay of deployment, the TPU was designed to be a coprocessor on the PCIe I/O bus</a:t>
            </a:r>
          </a:p>
          <a:p>
            <a:r>
              <a:rPr lang="en-US" dirty="0"/>
              <a:t>The TPU instructions are sent from the host over the PCIe Gen3 x16 bus into an instruction buffer </a:t>
            </a:r>
          </a:p>
          <a:p>
            <a:r>
              <a:rPr lang="en-US" dirty="0"/>
              <a:t>Internal blocks are connected together by 256-byte-wide paths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08F44F-8A12-C744-9347-CED61A06B7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9438" y="1825625"/>
            <a:ext cx="4407124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15EE-FE79-1A4D-A5AB-2280BEE8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8789-7E7F-C141-8651-7A124289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BF6C3-B03D-1149-8184-A5A1C566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A2189D-22CD-C348-97AB-553C912B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Compute: Matrix Multiply Unit(MMU)</a:t>
            </a:r>
            <a:endParaRPr lang="en-US" dirty="0">
              <a:effectLst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38E54-C1F2-344D-B8AE-9FD58235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256x256 MACs (Multiply Accumulate Unit)</a:t>
            </a:r>
          </a:p>
          <a:p>
            <a:pPr lvl="1"/>
            <a:r>
              <a:rPr lang="en-US" dirty="0"/>
              <a:t>Performing 8-bit multiply and adds on signed or unsigned integers </a:t>
            </a:r>
          </a:p>
          <a:p>
            <a:pPr lvl="2"/>
            <a:r>
              <a:rPr lang="en-US" dirty="0"/>
              <a:t>Output is 16-bit data</a:t>
            </a:r>
          </a:p>
          <a:p>
            <a:r>
              <a:rPr lang="en-US" dirty="0"/>
              <a:t>The matrix unit produces one 256-element partial sum per clock cycle</a:t>
            </a:r>
          </a:p>
          <a:p>
            <a:r>
              <a:rPr lang="en-US" dirty="0"/>
              <a:t>Can work when using a mix of 8-bit weights and 16-bit activations (or vice versa)</a:t>
            </a:r>
          </a:p>
          <a:p>
            <a:pPr lvl="1"/>
            <a:r>
              <a:rPr lang="en-US" dirty="0"/>
              <a:t>Half and quarter speeds respectively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1171F-00E5-224C-86AF-2C33FD81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7F37-B624-E04C-8648-FFC10F5E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49327-4019-3646-BD3C-610B7439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2A26-9EFF-A349-A131-2329D8E6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933D-1677-8941-819A-BA0B48F4B5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14 </a:t>
            </a:r>
            <a:r>
              <a:rPr lang="en-US" dirty="0" err="1"/>
              <a:t>GiB</a:t>
            </a:r>
            <a:r>
              <a:rPr lang="en-US" dirty="0"/>
              <a:t>/s to PCIe interface</a:t>
            </a:r>
          </a:p>
          <a:p>
            <a:pPr lvl="1"/>
            <a:r>
              <a:rPr lang="en-US" dirty="0"/>
              <a:t>30GiB/s to DDR3 interface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10 </a:t>
            </a:r>
            <a:r>
              <a:rPr lang="en-US" dirty="0" err="1"/>
              <a:t>GiB</a:t>
            </a:r>
            <a:r>
              <a:rPr lang="en-US" dirty="0"/>
              <a:t>/s for control plane</a:t>
            </a:r>
          </a:p>
          <a:p>
            <a:pPr lvl="1"/>
            <a:r>
              <a:rPr lang="en-US" dirty="0"/>
              <a:t>167 </a:t>
            </a:r>
            <a:r>
              <a:rPr lang="en-US" dirty="0" err="1"/>
              <a:t>GiB</a:t>
            </a:r>
            <a:r>
              <a:rPr lang="en-US" dirty="0"/>
              <a:t>/s for data plane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358F-8F4F-614E-B541-3C2EB2DA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C8D3-D3C4-E647-AF2E-32C93861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DB3-5A5D-5047-A188-912CEDB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4FE6919A-F3E8-3A4C-AA9E-A16553F3D5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9438" y="1825625"/>
            <a:ext cx="4407124" cy="4351338"/>
          </a:xfrm>
        </p:spPr>
      </p:pic>
    </p:spTree>
    <p:extLst>
      <p:ext uri="{BB962C8B-B14F-4D97-AF65-F5344CB8AC3E}">
        <p14:creationId xmlns:p14="http://schemas.microsoft.com/office/powerpoint/2010/main" val="53779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AD04-D734-8F49-9DCA-64B9263E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8ADF-051B-3849-AADA-1146421D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648D-6776-EB4F-83C8-DB0CABF7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E911-EE34-D443-BF08-3D5FE491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2CAF93-B032-1E42-BF74-4D2EB72DF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Unified Buffer is almost a third (29%) of the die</a:t>
            </a:r>
          </a:p>
          <a:p>
            <a:r>
              <a:rPr lang="en-US" dirty="0"/>
              <a:t>MMU is a quarter (24%)</a:t>
            </a:r>
          </a:p>
          <a:p>
            <a:r>
              <a:rPr lang="en-US" dirty="0"/>
              <a:t>Interfaces take up about 10%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1B1CFA7-E555-044C-8457-94CF9B6F3B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0031" y="1825625"/>
            <a:ext cx="4605937" cy="4351338"/>
          </a:xfrm>
        </p:spPr>
      </p:pic>
    </p:spTree>
    <p:extLst>
      <p:ext uri="{BB962C8B-B14F-4D97-AF65-F5344CB8AC3E}">
        <p14:creationId xmlns:p14="http://schemas.microsoft.com/office/powerpoint/2010/main" val="398312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861</Words>
  <Application>Microsoft Macintosh PowerPoint</Application>
  <PresentationFormat>Widescreen</PresentationFormat>
  <Paragraphs>178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</vt:lpstr>
      <vt:lpstr>Gill Sans Light</vt:lpstr>
      <vt:lpstr>Office Theme</vt:lpstr>
      <vt:lpstr>Accelerators: TPU &amp; FPGA</vt:lpstr>
      <vt:lpstr>In-Datacenter  Performance Analysis of a  Tensor Processing Unit</vt:lpstr>
      <vt:lpstr>Training vs. Inference</vt:lpstr>
      <vt:lpstr>Google NN Workloads</vt:lpstr>
      <vt:lpstr>High-Level Idea</vt:lpstr>
      <vt:lpstr>Architecture</vt:lpstr>
      <vt:lpstr>Compute: Matrix Multiply Unit(MMU)</vt:lpstr>
      <vt:lpstr>IO Bandwidth</vt:lpstr>
      <vt:lpstr>Space Management</vt:lpstr>
      <vt:lpstr>Performance</vt:lpstr>
      <vt:lpstr>Performance: TPU</vt:lpstr>
      <vt:lpstr>Energy proportionality under load</vt:lpstr>
      <vt:lpstr>What’s Going on Today?</vt:lpstr>
      <vt:lpstr>What’s Going on Today?</vt:lpstr>
      <vt:lpstr>Discussion</vt:lpstr>
      <vt:lpstr>PowerPoint Presentation</vt:lpstr>
      <vt:lpstr>Serving DNNs in Real Time at Datacenter Scale with Project Brainwave</vt:lpstr>
      <vt:lpstr>Motivation</vt:lpstr>
      <vt:lpstr>FPGAs</vt:lpstr>
      <vt:lpstr>Brainwave Architecture Overview</vt:lpstr>
      <vt:lpstr>Brainwave Stack Overview</vt:lpstr>
      <vt:lpstr>Tool Flow</vt:lpstr>
      <vt:lpstr>Brainwave NPU</vt:lpstr>
      <vt:lpstr>Narrow Precision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Chowdhury, Mosharaf</cp:lastModifiedBy>
  <cp:revision>68</cp:revision>
  <dcterms:created xsi:type="dcterms:W3CDTF">2015-12-27T15:42:19Z</dcterms:created>
  <dcterms:modified xsi:type="dcterms:W3CDTF">2021-04-04T23:55:29Z</dcterms:modified>
</cp:coreProperties>
</file>