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8" r:id="rId3"/>
    <p:sldId id="299" r:id="rId4"/>
    <p:sldId id="300" r:id="rId5"/>
    <p:sldId id="319" r:id="rId6"/>
    <p:sldId id="267" r:id="rId7"/>
    <p:sldId id="311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35" r:id="rId16"/>
    <p:sldId id="329" r:id="rId17"/>
    <p:sldId id="330" r:id="rId18"/>
    <p:sldId id="318" r:id="rId19"/>
    <p:sldId id="332" r:id="rId20"/>
    <p:sldId id="333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0"/>
    <p:restoredTop sz="95701"/>
  </p:normalViewPr>
  <p:slideViewPr>
    <p:cSldViewPr snapToGrid="0" snapToObjects="1">
      <p:cViewPr varScale="1">
        <p:scale>
          <a:sx n="120" d="100"/>
          <a:sy n="12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4/7/21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598 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46E0-9BF4-104E-91AC-ECD86218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and Compiler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3872-CA7D-D041-8448-8B84F690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TASO</a:t>
            </a:r>
          </a:p>
          <a:p>
            <a:pPr lvl="1"/>
            <a:r>
              <a:rPr lang="en-US" dirty="0"/>
              <a:t>Automated graph optimization and regeneration</a:t>
            </a:r>
          </a:p>
          <a:p>
            <a:pPr lvl="1"/>
            <a:r>
              <a:rPr lang="en-US" dirty="0"/>
              <a:t>Considers only a small number of nodes in the graph at a time</a:t>
            </a:r>
          </a:p>
          <a:p>
            <a:pPr lvl="1"/>
            <a:r>
              <a:rPr lang="en-US" dirty="0"/>
              <a:t>Cost-based optimization</a:t>
            </a:r>
          </a:p>
          <a:p>
            <a:r>
              <a:rPr lang="en-US" dirty="0" err="1"/>
              <a:t>Ansor</a:t>
            </a:r>
            <a:endParaRPr lang="en-US" dirty="0"/>
          </a:p>
          <a:p>
            <a:pPr lvl="1"/>
            <a:r>
              <a:rPr lang="en-US" dirty="0"/>
              <a:t>Automate code generation for different devices by identifying search space and effectively searching over it via program sampling and evolution</a:t>
            </a:r>
          </a:p>
          <a:p>
            <a:pPr lvl="1"/>
            <a:r>
              <a:rPr lang="en-US" dirty="0"/>
              <a:t>Efficient tasks scheduler to account for stragglers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7D9E-AC2E-EB4A-A3E0-65F11EC2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9632-9BE0-4A4C-BD69-6242C182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502C-2500-8143-A44C-04B31028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2876-C1C4-D741-828E-6302DCA6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and Compiler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F30E-E047-FD45-960C-903ADC4D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Rammer</a:t>
            </a:r>
          </a:p>
          <a:p>
            <a:pPr lvl="1"/>
            <a:r>
              <a:rPr lang="en-US" dirty="0"/>
              <a:t>Incorporates intra-operator parallelism with inter-operator parallelism by deciding what to or not to submit to the GPU</a:t>
            </a:r>
          </a:p>
          <a:p>
            <a:pPr lvl="1"/>
            <a:r>
              <a:rPr lang="en-US" dirty="0"/>
              <a:t>Wavefront scheduling</a:t>
            </a:r>
          </a:p>
          <a:p>
            <a:r>
              <a:rPr lang="en-US" dirty="0"/>
              <a:t>Hummingbird</a:t>
            </a:r>
          </a:p>
          <a:p>
            <a:pPr lvl="1"/>
            <a:r>
              <a:rPr lang="en-US" dirty="0"/>
              <a:t>Model scoring to compile featurization operators and traditional ML models (e.g., decision trees) into a small set of tensor operations</a:t>
            </a:r>
          </a:p>
          <a:p>
            <a:pPr lvl="1"/>
            <a:r>
              <a:rPr lang="en-US" dirty="0"/>
              <a:t>Simplifies infrastructure and allows for better 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8A6F-8084-D740-99A7-51E37AE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6C34-32FE-7A4F-89AE-3A960B9C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8376-91CB-8D49-AE37-26C0482E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3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29A8-AACC-1B48-92BE-26617FA0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Systems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0AF2-B13C-B142-AABB-8A1495BC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Clipper</a:t>
            </a:r>
          </a:p>
          <a:p>
            <a:pPr lvl="1"/>
            <a:r>
              <a:rPr lang="en-US" dirty="0"/>
              <a:t>Cluster manager for prediction serving/inference</a:t>
            </a:r>
          </a:p>
          <a:p>
            <a:pPr lvl="1"/>
            <a:r>
              <a:rPr lang="en-US" dirty="0"/>
              <a:t>Dynamically scale the number of model replicas</a:t>
            </a:r>
          </a:p>
          <a:p>
            <a:pPr lvl="1"/>
            <a:r>
              <a:rPr lang="en-US" dirty="0"/>
              <a:t>Take SLOs into account and relies on caching and batching</a:t>
            </a:r>
          </a:p>
          <a:p>
            <a:r>
              <a:rPr lang="en-US" dirty="0"/>
              <a:t>Clockwork</a:t>
            </a:r>
          </a:p>
          <a:p>
            <a:pPr lvl="1"/>
            <a:r>
              <a:rPr lang="en-US" dirty="0"/>
              <a:t>Precisely control resources at every step to ensure tight SLOs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4EC7-9A4B-2545-B8F6-411E4264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5D08-33BB-EB44-95D4-F32F3CE2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0953-1B50-C841-98FD-A3F5CE2E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9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91A2-F336-9B44-B9CC-762F5265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Systems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7FD1-D759-2C42-AC97-024A7962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  <a:p>
            <a:pPr lvl="1"/>
            <a:r>
              <a:rPr lang="en-US" dirty="0"/>
              <a:t>Ingest cost and query performance tradeoff for object detection</a:t>
            </a:r>
          </a:p>
          <a:p>
            <a:pPr lvl="1"/>
            <a:r>
              <a:rPr lang="en-US" dirty="0"/>
              <a:t>Ingest-time and query-time optimizations</a:t>
            </a:r>
          </a:p>
          <a:p>
            <a:r>
              <a:rPr lang="en-US" dirty="0"/>
              <a:t>Nexus	</a:t>
            </a:r>
          </a:p>
          <a:p>
            <a:pPr lvl="1"/>
            <a:r>
              <a:rPr lang="en-US" dirty="0"/>
              <a:t>Resource manager inference clusters</a:t>
            </a:r>
          </a:p>
          <a:p>
            <a:pPr lvl="1"/>
            <a:r>
              <a:rPr lang="en-US" dirty="0"/>
              <a:t>Packing, scheduling, and isolation to provide SLO guarantees over pipelines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8F2B-13DA-C841-98B3-2DAA84B5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E9ED-FBAD-1B49-BEEB-19CD5618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D9461-92DD-CC40-96B1-B25E5D3F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E0D3-C286-414D-8A91-C8BAF02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DC5E-51F8-9940-974E-67BC07DC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BOHB</a:t>
            </a:r>
          </a:p>
          <a:p>
            <a:pPr lvl="1"/>
            <a:r>
              <a:rPr lang="en-US" dirty="0"/>
              <a:t>Combines Bayesian and bandit-based approaches to hyperparameter tuning</a:t>
            </a:r>
          </a:p>
          <a:p>
            <a:pPr lvl="1"/>
            <a:r>
              <a:rPr lang="en-US" dirty="0"/>
              <a:t>Optimizes both accuracy and performance</a:t>
            </a:r>
          </a:p>
          <a:p>
            <a:r>
              <a:rPr lang="en-US" dirty="0"/>
              <a:t>ASHA</a:t>
            </a:r>
          </a:p>
          <a:p>
            <a:pPr lvl="1"/>
            <a:r>
              <a:rPr lang="en-US" dirty="0"/>
              <a:t>Asynchronously explores configurations to increase resource utilization of SHA (successive halving)</a:t>
            </a:r>
          </a:p>
          <a:p>
            <a:pPr lvl="1"/>
            <a:r>
              <a:rPr lang="en-US" dirty="0"/>
              <a:t>Increase budget for promising ones, while exploring new configurations on free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D164-D2CC-8D4B-A8AE-3ACD510D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4C2D-866D-E94F-A1F5-F994D0E8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643B-38CB-2B48-901D-6F4016EF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E0D3-C286-414D-8A91-C8BAF02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DC5E-51F8-9940-974E-67BC07DC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Retiarii</a:t>
            </a:r>
          </a:p>
          <a:p>
            <a:pPr lvl="1"/>
            <a:r>
              <a:rPr lang="en-US" dirty="0"/>
              <a:t>DSL to specify search space and parameters</a:t>
            </a:r>
          </a:p>
          <a:p>
            <a:pPr lvl="1"/>
            <a:r>
              <a:rPr lang="en-US" dirty="0"/>
              <a:t>Cross-model optimizations to speed up the exploration process</a:t>
            </a:r>
          </a:p>
          <a:p>
            <a:r>
              <a:rPr lang="en-US" dirty="0"/>
              <a:t>Fluid</a:t>
            </a:r>
          </a:p>
          <a:p>
            <a:pPr lvl="1"/>
            <a:r>
              <a:rPr lang="en-US" dirty="0"/>
              <a:t>Increase goodput (useful resource utilization) instead of just utilization</a:t>
            </a:r>
          </a:p>
          <a:p>
            <a:pPr lvl="1"/>
            <a:r>
              <a:rPr lang="en-US" dirty="0"/>
              <a:t>Use intra- and inter-GPU parallelization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D164-D2CC-8D4B-A8AE-3ACD510D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4C2D-866D-E94F-A1F5-F994D0E8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643B-38CB-2B48-901D-6F4016EF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5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7363-8AA8-F64D-A5C2-CB7B3D08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Resource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BF5A-2205-6C47-821B-DF3B420A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Tiresias</a:t>
            </a:r>
          </a:p>
          <a:p>
            <a:pPr lvl="1"/>
            <a:r>
              <a:rPr lang="en-US" dirty="0"/>
              <a:t>GPU cluster scheduler that does not rely on any knowledge of DL jobs</a:t>
            </a:r>
          </a:p>
          <a:p>
            <a:pPr lvl="1"/>
            <a:r>
              <a:rPr lang="en-US" dirty="0"/>
              <a:t>Profiling and non-clairvoyant scheduling to perform placement and scheduling</a:t>
            </a:r>
          </a:p>
          <a:p>
            <a:r>
              <a:rPr lang="en-US" dirty="0" err="1"/>
              <a:t>HiveD</a:t>
            </a:r>
            <a:endParaRPr lang="en-US" dirty="0"/>
          </a:p>
          <a:p>
            <a:pPr lvl="1"/>
            <a:r>
              <a:rPr lang="en-US" dirty="0"/>
              <a:t>Optimize for affinity and decrease fragmentation in multi-tenant clusters</a:t>
            </a:r>
          </a:p>
          <a:p>
            <a:pPr lvl="1"/>
            <a:r>
              <a:rPr lang="en-US" dirty="0"/>
              <a:t>Buddy Cell algorithm adapted to GPU clusters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C70A-707B-0243-82D4-5FB87BEB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C047-ED5D-5D48-BA7E-5F5C26CE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006D-7430-9249-9A7F-3B0045E2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8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5A49-2DAF-A449-A3F0-5D572CC5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Resource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0984-ABDC-3141-A611-0A1754B6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AntMan</a:t>
            </a:r>
            <a:endParaRPr lang="en-US" dirty="0"/>
          </a:p>
          <a:p>
            <a:pPr lvl="1"/>
            <a:r>
              <a:rPr lang="en-US" dirty="0"/>
              <a:t>Fine-grained GPU sharing to ensure higher utilization intra-GPU resources when small models can’t use all resources</a:t>
            </a:r>
          </a:p>
          <a:p>
            <a:r>
              <a:rPr lang="en-US" dirty="0" err="1"/>
              <a:t>PipeSwitch</a:t>
            </a:r>
            <a:endParaRPr lang="en-US" dirty="0"/>
          </a:p>
          <a:p>
            <a:pPr lvl="1"/>
            <a:r>
              <a:rPr lang="en-US" dirty="0"/>
              <a:t>Pipelining execution in GPUs to ensure large models can fit in GPUs with small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571C-AC4D-FE41-AD42-E9F1FDB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E1C6-0B58-8945-B8A5-F2D3236F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60AC-D652-F84C-B80A-E6B6B1B6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1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74DD-F946-7C43-9495-E570E3EA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8737-6FEA-D949-A8D4-AA95ADA9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TPU</a:t>
            </a:r>
          </a:p>
          <a:p>
            <a:pPr lvl="1"/>
            <a:r>
              <a:rPr lang="en-US" dirty="0"/>
              <a:t>Tradeoff generality for performance</a:t>
            </a:r>
          </a:p>
          <a:p>
            <a:pPr lvl="1"/>
            <a:r>
              <a:rPr lang="en-US" dirty="0"/>
              <a:t>Specialized hardware for inference</a:t>
            </a:r>
          </a:p>
          <a:p>
            <a:pPr lvl="1"/>
            <a:r>
              <a:rPr lang="en-US" dirty="0"/>
              <a:t>Supports training from TPUv2</a:t>
            </a:r>
          </a:p>
          <a:p>
            <a:r>
              <a:rPr lang="en-US" dirty="0"/>
              <a:t>Project Brainwave</a:t>
            </a:r>
          </a:p>
          <a:p>
            <a:pPr lvl="1"/>
            <a:r>
              <a:rPr lang="en-US" dirty="0"/>
              <a:t>Rely on cluster of FPGAs to provide higher throughput and lower latency</a:t>
            </a:r>
          </a:p>
          <a:p>
            <a:pPr lvl="1"/>
            <a:r>
              <a:rPr lang="en-US" dirty="0"/>
              <a:t>Partition large models across FPGAs and use custom-precision computation</a:t>
            </a:r>
          </a:p>
          <a:p>
            <a:pPr lvl="1"/>
            <a:r>
              <a:rPr lang="en-US" dirty="0"/>
              <a:t>Leverage other computes as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088D-880D-9B4B-B41E-7083A4DC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C94B-FD0A-FF40-9130-A36BC98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433B-EBCC-4347-A67A-360DE6C8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6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ADFF-DF9C-9340-9ACD-BA382A8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We Dislike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B392-8F3A-F247-823E-370FCC4E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D58A-0A8C-F440-BF4A-32093726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FA5F-D416-2945-8378-E58850B5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834C-A0BC-FD49-AE00-2EB4CB2D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as a Computer</a:t>
            </a:r>
          </a:p>
          <a:p>
            <a:pPr lvl="1"/>
            <a:r>
              <a:rPr lang="en-US" dirty="0"/>
              <a:t>Scale-out architecture but has all the same components as a single machine</a:t>
            </a:r>
          </a:p>
          <a:p>
            <a:pPr lvl="1"/>
            <a:r>
              <a:rPr lang="en-US" dirty="0"/>
              <a:t>High parallelism, diverse workloads, heterogeneous resources, failures, and communication-driven performance</a:t>
            </a:r>
          </a:p>
          <a:p>
            <a:pPr lvl="1"/>
            <a:endParaRPr lang="en-US" dirty="0"/>
          </a:p>
          <a:p>
            <a:r>
              <a:rPr lang="en-US" dirty="0"/>
              <a:t>Jupiter</a:t>
            </a:r>
          </a:p>
          <a:p>
            <a:pPr lvl="1"/>
            <a:r>
              <a:rPr lang="en-US" dirty="0"/>
              <a:t>Clos topology emulating a fat tree</a:t>
            </a:r>
          </a:p>
          <a:p>
            <a:pPr lvl="1"/>
            <a:r>
              <a:rPr lang="en-US" dirty="0"/>
              <a:t>Software-defined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ADFF-DF9C-9340-9ACD-BA382A8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We Dislike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B392-8F3A-F247-823E-370FCC4E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D58A-0A8C-F440-BF4A-32093726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FA5F-D416-2945-8378-E58850B5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834C-A0BC-FD49-AE00-2EB4CB2D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presentations on Apr 19 and 21</a:t>
            </a:r>
          </a:p>
          <a:p>
            <a:pPr lvl="1"/>
            <a:r>
              <a:rPr lang="en-US" dirty="0"/>
              <a:t>Format similar to midterm presentations</a:t>
            </a:r>
          </a:p>
          <a:p>
            <a:pPr lvl="1"/>
            <a:r>
              <a:rPr lang="en-US" dirty="0"/>
              <a:t>ALL presentations due by 10AM EST on Apr 19</a:t>
            </a:r>
          </a:p>
          <a:p>
            <a:pPr lvl="1"/>
            <a:r>
              <a:rPr lang="en-US" dirty="0"/>
              <a:t>May move to just one date in case we go for live poster presentations</a:t>
            </a:r>
          </a:p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similar to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Due on or before 11:59PM EST on April 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</p:spTree>
    <p:extLst>
      <p:ext uri="{BB962C8B-B14F-4D97-AF65-F5344CB8AC3E}">
        <p14:creationId xmlns:p14="http://schemas.microsoft.com/office/powerpoint/2010/main" val="152367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Health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Integrity</a:t>
                      </a:r>
                      <a:r>
                        <a:rPr lang="en-US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checks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Eventual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Redundant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</a:t>
            </a:r>
          </a:p>
          <a:p>
            <a:pPr lvl="1"/>
            <a:r>
              <a:rPr lang="en-US" dirty="0"/>
              <a:t>RDDs suits iterative workloads well</a:t>
            </a:r>
          </a:p>
          <a:p>
            <a:pPr lvl="1"/>
            <a:r>
              <a:rPr lang="en-US" dirty="0"/>
              <a:t>Lineage for fault tolerance allows avoiding checkpointing</a:t>
            </a:r>
          </a:p>
          <a:p>
            <a:pPr lvl="1"/>
            <a:r>
              <a:rPr lang="en-US" dirty="0"/>
              <a:t>Ease of usability</a:t>
            </a:r>
          </a:p>
          <a:p>
            <a:r>
              <a:rPr lang="en-US" dirty="0"/>
              <a:t>Flat Datacenter Storage (FDS)</a:t>
            </a:r>
          </a:p>
          <a:p>
            <a:pPr lvl="1"/>
            <a:r>
              <a:rPr lang="en-US" dirty="0"/>
              <a:t>Disk locality is irrelevant when network is fast</a:t>
            </a:r>
          </a:p>
          <a:p>
            <a:pPr lvl="1"/>
            <a:r>
              <a:rPr lang="en-US" dirty="0"/>
              <a:t>Disaggregated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  <a:p>
            <a:pPr lvl="1"/>
            <a:r>
              <a:rPr lang="en-US" dirty="0"/>
              <a:t>Large-scale training</a:t>
            </a:r>
          </a:p>
          <a:p>
            <a:pPr lvl="1"/>
            <a:r>
              <a:rPr lang="en-US" dirty="0"/>
              <a:t>Low-latency serving</a:t>
            </a:r>
          </a:p>
          <a:p>
            <a:pPr lvl="1"/>
            <a:r>
              <a:rPr lang="en-US" dirty="0"/>
              <a:t>Common abstraction for heterogeneous hardware</a:t>
            </a:r>
          </a:p>
          <a:p>
            <a:pPr lvl="1"/>
            <a:r>
              <a:rPr lang="en-US" dirty="0"/>
              <a:t>Distributed execution</a:t>
            </a:r>
          </a:p>
          <a:p>
            <a:r>
              <a:rPr lang="en-US" dirty="0"/>
              <a:t>Dynamic Control Flow</a:t>
            </a:r>
          </a:p>
          <a:p>
            <a:pPr lvl="1"/>
            <a:r>
              <a:rPr lang="en-US" dirty="0"/>
              <a:t>Graph can change instead of remaining fixed (e.g., RNN, RL)</a:t>
            </a:r>
          </a:p>
          <a:p>
            <a:pPr lvl="1"/>
            <a:r>
              <a:rPr lang="en-US" dirty="0"/>
              <a:t>Control flow primitives inside the GPU instead of keeping control program separate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</p:spTree>
    <p:extLst>
      <p:ext uri="{BB962C8B-B14F-4D97-AF65-F5344CB8AC3E}">
        <p14:creationId xmlns:p14="http://schemas.microsoft.com/office/powerpoint/2010/main" val="324558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</a:t>
            </a:r>
          </a:p>
          <a:p>
            <a:pPr lvl="1"/>
            <a:r>
              <a:rPr lang="en-US" dirty="0"/>
              <a:t>Reinforcement learning (RL) framework</a:t>
            </a:r>
          </a:p>
          <a:p>
            <a:pPr lvl="1"/>
            <a:r>
              <a:rPr lang="en-US" dirty="0"/>
              <a:t>Simulation, in addition to training and inference </a:t>
            </a:r>
          </a:p>
          <a:p>
            <a:r>
              <a:rPr lang="en-US" dirty="0"/>
              <a:t>Lineage Stash</a:t>
            </a:r>
          </a:p>
          <a:p>
            <a:pPr lvl="1"/>
            <a:r>
              <a:rPr lang="en-US" dirty="0"/>
              <a:t>Between checkpointing and lineage</a:t>
            </a:r>
          </a:p>
          <a:p>
            <a:pPr lvl="1"/>
            <a:r>
              <a:rPr lang="en-US" dirty="0"/>
              <a:t>Identify nondeterministic events that must be logged for application correctness </a:t>
            </a:r>
          </a:p>
          <a:p>
            <a:pPr lvl="1"/>
            <a:r>
              <a:rPr lang="en-US" dirty="0"/>
              <a:t>Design an efficient protocol to store this information off the critical path of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</p:spTree>
    <p:extLst>
      <p:ext uri="{BB962C8B-B14F-4D97-AF65-F5344CB8AC3E}">
        <p14:creationId xmlns:p14="http://schemas.microsoft.com/office/powerpoint/2010/main" val="198061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AB95-68EF-5B43-811E-AB3984B7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and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9335-BEE6-754C-A77F-54FA4FEC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Server</a:t>
            </a:r>
          </a:p>
          <a:p>
            <a:pPr lvl="1"/>
            <a:r>
              <a:rPr lang="en-US" dirty="0"/>
              <a:t>Focused on data parallelism</a:t>
            </a:r>
          </a:p>
          <a:p>
            <a:pPr lvl="1"/>
            <a:r>
              <a:rPr lang="en-US" dirty="0"/>
              <a:t>Shard/partition the model across many parameter servers</a:t>
            </a:r>
          </a:p>
          <a:p>
            <a:pPr lvl="1"/>
            <a:r>
              <a:rPr lang="en-US" dirty="0"/>
              <a:t>Allows for scale-out design</a:t>
            </a:r>
          </a:p>
          <a:p>
            <a:r>
              <a:rPr lang="en-US" dirty="0"/>
              <a:t>Project Adam</a:t>
            </a:r>
          </a:p>
          <a:p>
            <a:pPr lvl="1"/>
            <a:r>
              <a:rPr lang="en-US" dirty="0"/>
              <a:t>Microsoft’ implementation of parameter server architecture</a:t>
            </a:r>
          </a:p>
          <a:p>
            <a:pPr lvl="1"/>
            <a:r>
              <a:rPr lang="en-US" dirty="0"/>
              <a:t>Based on Multi-</a:t>
            </a:r>
            <a:r>
              <a:rPr lang="en-US" dirty="0" err="1"/>
              <a:t>Spert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3EBF-A85B-2D4C-8B96-1303ABC3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1552-AD46-7E4A-87D7-CFBE5E27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2E9E-DB9C-2748-9C13-49693D1B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1860-D137-FE41-9E90-F845CD5C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and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1707-AA4E-4340-A1D5-C607A302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PipeDream</a:t>
            </a:r>
            <a:endParaRPr lang="en-US" dirty="0"/>
          </a:p>
          <a:p>
            <a:pPr lvl="1"/>
            <a:r>
              <a:rPr lang="en-US" dirty="0"/>
              <a:t>Dynamically pick parallelism type based on the environment and workload</a:t>
            </a:r>
          </a:p>
          <a:p>
            <a:pPr lvl="1"/>
            <a:r>
              <a:rPr lang="en-US" dirty="0"/>
              <a:t>Perform data, model, and pipeline parallelism</a:t>
            </a:r>
          </a:p>
          <a:p>
            <a:r>
              <a:rPr lang="en-US" dirty="0" err="1"/>
              <a:t>BytePS</a:t>
            </a:r>
            <a:endParaRPr lang="en-US" dirty="0"/>
          </a:p>
          <a:p>
            <a:pPr lvl="1"/>
            <a:r>
              <a:rPr lang="en-US" dirty="0"/>
              <a:t>Many GPU clusters have unutilized CPU and memory</a:t>
            </a:r>
          </a:p>
          <a:p>
            <a:pPr lvl="1"/>
            <a:r>
              <a:rPr lang="en-US" dirty="0"/>
              <a:t>Fully utilize all heterogeneous resources instead of bottlenecking on a specific one (e.g., GPU)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9124-DA24-E34C-ACE5-C01B9646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6512-A4F4-744D-8506-B874D7AF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7260-4770-0A42-95ED-3FEFB3EC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D84A-C971-A341-83B4-D8E343C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and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955A-C762-8F46-AC54-FF089C67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Gaia</a:t>
            </a:r>
          </a:p>
          <a:p>
            <a:pPr lvl="1"/>
            <a:r>
              <a:rPr lang="en-US" dirty="0"/>
              <a:t>Minimize communication to match bandwidth scarcity over the WAN</a:t>
            </a:r>
          </a:p>
          <a:p>
            <a:pPr lvl="1"/>
            <a:r>
              <a:rPr lang="en-US" dirty="0"/>
              <a:t>Approximate Synchronous Parallel (ASP) to decouple intra- and inter-datacenter synchronization</a:t>
            </a:r>
          </a:p>
          <a:p>
            <a:r>
              <a:rPr lang="en-US" dirty="0"/>
              <a:t>TensorFlow Federated</a:t>
            </a:r>
          </a:p>
          <a:p>
            <a:pPr lvl="1"/>
            <a:r>
              <a:rPr lang="en-US" dirty="0"/>
              <a:t>Assume IID and rely on randomness to take care of learning over massively distributed edge devices</a:t>
            </a:r>
          </a:p>
          <a:p>
            <a:pPr lvl="1"/>
            <a:r>
              <a:rPr lang="en-US" dirty="0"/>
              <a:t>No guarantees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653A-6452-DE46-B5AC-C4C3CBB9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114C-814D-444F-8275-71198BAE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FA89-4366-924B-9FD2-1A4F6146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964</Words>
  <Application>Microsoft Macintosh PowerPoint</Application>
  <PresentationFormat>Widescreen</PresentationFormat>
  <Paragraphs>228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</vt:lpstr>
      <vt:lpstr>Gill Sans Light</vt:lpstr>
      <vt:lpstr>Office Theme</vt:lpstr>
      <vt:lpstr>EECS 598 Recap</vt:lpstr>
      <vt:lpstr>Background</vt:lpstr>
      <vt:lpstr>Common Techniques</vt:lpstr>
      <vt:lpstr>Background</vt:lpstr>
      <vt:lpstr>Frameworks</vt:lpstr>
      <vt:lpstr>Frameworks</vt:lpstr>
      <vt:lpstr>Distributed and Federated Learning</vt:lpstr>
      <vt:lpstr>Distributed and Federated Learning</vt:lpstr>
      <vt:lpstr>Distributed and Federated Learning</vt:lpstr>
      <vt:lpstr>Runtime and Compiler Optimizations</vt:lpstr>
      <vt:lpstr>Runtime and Compiler Optimizations</vt:lpstr>
      <vt:lpstr>Serving Systems and Inference</vt:lpstr>
      <vt:lpstr>Serving Systems and Inference</vt:lpstr>
      <vt:lpstr>Hyperparameter Tuning </vt:lpstr>
      <vt:lpstr>Hyperparameter Tuning </vt:lpstr>
      <vt:lpstr>Scheduling and Resource Management </vt:lpstr>
      <vt:lpstr>Scheduling and Resource Management </vt:lpstr>
      <vt:lpstr>Emerging Hardware</vt:lpstr>
      <vt:lpstr>Papers We Dislike</vt:lpstr>
      <vt:lpstr>Papers We Dislike</vt:lpstr>
      <vt:lpstr>Final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Chowdhury, Mosharaf</cp:lastModifiedBy>
  <cp:revision>441</cp:revision>
  <dcterms:created xsi:type="dcterms:W3CDTF">2015-12-27T15:42:19Z</dcterms:created>
  <dcterms:modified xsi:type="dcterms:W3CDTF">2021-04-07T15:19:50Z</dcterms:modified>
</cp:coreProperties>
</file>