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5" r:id="rId3"/>
    <p:sldId id="286" r:id="rId4"/>
    <p:sldId id="277" r:id="rId5"/>
    <p:sldId id="276" r:id="rId6"/>
    <p:sldId id="294" r:id="rId7"/>
    <p:sldId id="278" r:id="rId8"/>
    <p:sldId id="283" r:id="rId9"/>
    <p:sldId id="258" r:id="rId10"/>
    <p:sldId id="293" r:id="rId11"/>
    <p:sldId id="287" r:id="rId12"/>
    <p:sldId id="259" r:id="rId13"/>
    <p:sldId id="261" r:id="rId14"/>
    <p:sldId id="260" r:id="rId15"/>
    <p:sldId id="285" r:id="rId16"/>
    <p:sldId id="289" r:id="rId17"/>
    <p:sldId id="290" r:id="rId18"/>
    <p:sldId id="297" r:id="rId19"/>
    <p:sldId id="292" r:id="rId20"/>
    <p:sldId id="266" r:id="rId21"/>
    <p:sldId id="265" r:id="rId22"/>
    <p:sldId id="281" r:id="rId23"/>
    <p:sldId id="272" r:id="rId24"/>
    <p:sldId id="282" r:id="rId25"/>
    <p:sldId id="280" r:id="rId26"/>
    <p:sldId id="267" r:id="rId27"/>
    <p:sldId id="288" r:id="rId28"/>
    <p:sldId id="274" r:id="rId29"/>
    <p:sldId id="271" r:id="rId30"/>
    <p:sldId id="275" r:id="rId31"/>
    <p:sldId id="298" r:id="rId32"/>
    <p:sldId id="299" r:id="rId33"/>
    <p:sldId id="302" r:id="rId34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8" autoAdjust="0"/>
    <p:restoredTop sz="89280" autoAdjust="0"/>
  </p:normalViewPr>
  <p:slideViewPr>
    <p:cSldViewPr>
      <p:cViewPr varScale="1">
        <p:scale>
          <a:sx n="97" d="100"/>
          <a:sy n="97" d="100"/>
        </p:scale>
        <p:origin x="768" y="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0F8EA-CEC5-4CE5-8335-1847FEAEEDD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F9FC-4D7A-43A2-BFC8-DA18D2F4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7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2760-9D7F-48DB-88C5-C946BBEDB216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434F2-FA75-4BA9-89CC-608830E0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envelop</a:t>
            </a:r>
            <a:r>
              <a:rPr lang="en-HK" baseline="0" dirty="0" smtClean="0"/>
              <a:t> is the daily temperature variation of Charon (</a:t>
            </a:r>
            <a:r>
              <a:rPr lang="en-HK" baseline="0" dirty="0" err="1" smtClean="0"/>
              <a:t>dinual</a:t>
            </a:r>
            <a:r>
              <a:rPr lang="en-HK" baseline="0" dirty="0" smtClean="0"/>
              <a:t>) which varies based on direct sunlight exposure</a:t>
            </a:r>
          </a:p>
          <a:p>
            <a:r>
              <a:rPr lang="en-HK" baseline="0" dirty="0" smtClean="0"/>
              <a:t>The plot underneath is based on the top model, calculated by length of time different </a:t>
            </a:r>
            <a:r>
              <a:rPr lang="en-HK" baseline="0" dirty="0" err="1" smtClean="0"/>
              <a:t>lattitudes</a:t>
            </a:r>
            <a:r>
              <a:rPr lang="en-HK" baseline="0" dirty="0" smtClean="0"/>
              <a:t> are under 25 K</a:t>
            </a:r>
          </a:p>
          <a:p>
            <a:r>
              <a:rPr lang="en-HK" baseline="0" dirty="0" smtClean="0"/>
              <a:t>From this graph, we may observe that there are about 130 years of winter time at pole positions.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 smtClean="0"/>
              <a:t>By VUV irradiations, all of our results</a:t>
            </a:r>
            <a:r>
              <a:rPr lang="en-HK" baseline="0" dirty="0" smtClean="0"/>
              <a:t> belongs to a one step mechanism because all of our fitting has a k2&gt;1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49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detection of methylamine during our</a:t>
            </a:r>
            <a:r>
              <a:rPr lang="en-HK" baseline="0" dirty="0" smtClean="0"/>
              <a:t> warmup phase, confirms that CN- is produced through this mechanism, which also suggests that the non-detection of </a:t>
            </a:r>
            <a:r>
              <a:rPr lang="en-HK" baseline="0" dirty="0" err="1" smtClean="0"/>
              <a:t>Kundu’s</a:t>
            </a:r>
            <a:r>
              <a:rPr lang="en-HK" baseline="0" dirty="0" smtClean="0"/>
              <a:t> experiments should be due to the ice thickness, they have only a few monolayers </a:t>
            </a:r>
          </a:p>
          <a:p>
            <a:r>
              <a:rPr lang="en-HK" baseline="0" dirty="0" smtClean="0"/>
              <a:t>CH4: 6-7 ML NH3: 4-5 ML. Next, we will now look at the second result: relations of photo-products variating the relative proportions of ice mixtures.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2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Introduce</a:t>
            </a:r>
            <a:r>
              <a:rPr lang="en-HK" baseline="0" dirty="0" smtClean="0"/>
              <a:t> Charon &amp; Pluto</a:t>
            </a:r>
          </a:p>
          <a:p>
            <a:r>
              <a:rPr lang="en-HK" baseline="0" dirty="0" smtClean="0"/>
              <a:t>where when how and who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With the column density, this is the cyanide ion formation in 5KeV</a:t>
            </a:r>
            <a:r>
              <a:rPr lang="en-HK" baseline="0" dirty="0" smtClean="0"/>
              <a:t> electron irradiation done by Kim &amp; Kaiser. The upper panel is CH4+NH3 (3:1)  irradiated by 0.1 </a:t>
            </a:r>
            <a:r>
              <a:rPr lang="en-HK" baseline="0" dirty="0" err="1" smtClean="0"/>
              <a:t>uA</a:t>
            </a:r>
            <a:r>
              <a:rPr lang="en-HK" baseline="0" dirty="0" smtClean="0"/>
              <a:t> electron gun. It is better fitted by the 2 step rate equation (solid line). After they increased the electron flux to 10 times, and changing CH4 to </a:t>
            </a:r>
            <a:r>
              <a:rPr lang="en-HK" baseline="0" dirty="0" err="1" smtClean="0"/>
              <a:t>CnH</a:t>
            </a:r>
            <a:r>
              <a:rPr lang="en-HK" baseline="0" dirty="0" smtClean="0"/>
              <a:t>(2n+2), n=1-6, they obtained a one step pathway.</a:t>
            </a:r>
            <a:endParaRPr lang="en-HK" dirty="0" smtClean="0"/>
          </a:p>
          <a:p>
            <a:r>
              <a:rPr lang="en-HK" baseline="0" dirty="0" smtClean="0"/>
              <a:t> </a:t>
            </a:r>
            <a:r>
              <a:rPr lang="en-HK" dirty="0" smtClean="0"/>
              <a:t>The deviation</a:t>
            </a:r>
            <a:r>
              <a:rPr lang="en-HK" baseline="0" dirty="0" smtClean="0"/>
              <a:t> of these two equations are presented in my thesis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1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As a summary, to compare</a:t>
            </a:r>
            <a:r>
              <a:rPr lang="en-HK" baseline="0" dirty="0" smtClean="0"/>
              <a:t> with previous studies, we repeat the experiments with photon sources with relative proportion of CH4:NH3 =3:2 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NH3 </a:t>
            </a:r>
            <a:r>
              <a:rPr lang="en-HK" dirty="0" err="1" smtClean="0"/>
              <a:t>conlumn</a:t>
            </a:r>
            <a:r>
              <a:rPr lang="en-HK" dirty="0" smtClean="0"/>
              <a:t> density is fixed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3 systems:</a:t>
            </a:r>
            <a:r>
              <a:rPr lang="en-HK" baseline="0" dirty="0" smtClean="0"/>
              <a:t> main chamber, detection system and gas-mixing system</a:t>
            </a:r>
          </a:p>
          <a:p>
            <a:r>
              <a:rPr lang="en-HK" baseline="0" dirty="0" smtClean="0"/>
              <a:t>IR path and VUV path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is optical depth defined by log</a:t>
                </a:r>
                <a:r>
                  <a:rPr lang="en-US" baseline="0" dirty="0" smtClean="0"/>
                  <a:t> (T/To)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</a:t>
                </a:r>
                <a:r>
                  <a:rPr lang="en-US" dirty="0" smtClean="0"/>
                  <a:t>is optical depth defined by log</a:t>
                </a:r>
                <a:r>
                  <a:rPr lang="en-US" baseline="0" dirty="0" smtClean="0"/>
                  <a:t> (T/To) 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By VUV irradiations, all of our results</a:t>
            </a:r>
            <a:r>
              <a:rPr lang="en-HK" baseline="0" dirty="0" smtClean="0"/>
              <a:t> belongs to a one step mechanism because all of our fitting k2&gt;1 </a:t>
            </a:r>
          </a:p>
          <a:p>
            <a:r>
              <a:rPr lang="en-HK" baseline="0" dirty="0" smtClean="0"/>
              <a:t>This is similar to Kaiser’s one step mechanism.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90378"/>
            <a:ext cx="6270922" cy="1748522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296899"/>
            <a:ext cx="5123755" cy="90519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5377822"/>
            <a:ext cx="1205958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0847E2-8F69-4C53-BB9F-CB399597B8E8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5377822"/>
            <a:ext cx="5267533" cy="337178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620391"/>
            <a:ext cx="8005588" cy="445805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363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912938"/>
            <a:ext cx="7200900" cy="29765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23E-F743-4479-B3EB-A3D436046571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520130"/>
            <a:ext cx="1174325" cy="436937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20130"/>
            <a:ext cx="6134731" cy="436937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FCE-FEB1-4FC0-A33D-32F157D56EC2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7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DED0-7635-44DC-872F-8F10003FF3C1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3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084467"/>
            <a:ext cx="7209728" cy="2377281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513607"/>
            <a:ext cx="7209728" cy="95277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5377822"/>
            <a:ext cx="1216807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15EC9-7E98-4BA3-884F-F6C03BB50BFA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5377822"/>
            <a:ext cx="5267533" cy="33717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404710"/>
            <a:ext cx="2456260" cy="367374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58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905000"/>
            <a:ext cx="3335840" cy="29845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905000"/>
            <a:ext cx="3335840" cy="2984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AADA-D673-4559-BD2E-EC3C46E8C00D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563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B86-884B-453B-8517-A1967275045C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2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2905-AFF2-4EEA-9BB9-F2B95D2C9E1C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B7C-105C-42AD-BA19-566921AC31BD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2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71501"/>
            <a:ext cx="3909060" cy="431270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80287"/>
            <a:ext cx="2891790" cy="250921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5F561-7C9C-4AEC-BFE7-3048C9D5BDFE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0118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714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79973"/>
            <a:ext cx="2891790" cy="250952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9391-B82E-422F-9FAF-B3505E5FF86F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2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05000"/>
            <a:ext cx="72009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5377822"/>
            <a:ext cx="90342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D97037BB-E1F0-4A3F-86E5-F51BAFB86BDA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5377822"/>
            <a:ext cx="4710623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5377822"/>
            <a:ext cx="119721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4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6345" y="2216364"/>
            <a:ext cx="6270922" cy="1748522"/>
          </a:xfrm>
        </p:spPr>
        <p:txBody>
          <a:bodyPr>
            <a:normAutofit fontScale="90000"/>
          </a:bodyPr>
          <a:lstStyle/>
          <a:p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 and EUV irradiation of CH</a:t>
            </a:r>
            <a:r>
              <a:rPr lang="en-HK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NH</a:t>
            </a:r>
            <a:r>
              <a:rPr lang="en-HK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ice mixtures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09928" y="4218755"/>
            <a:ext cx="5123755" cy="905198"/>
          </a:xfrm>
        </p:spPr>
        <p:txBody>
          <a:bodyPr/>
          <a:lstStyle/>
          <a:p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Lily Leung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</a:t>
            </a:fld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Protocol: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208316"/>
            <a:ext cx="6897960" cy="3544168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with </a:t>
            </a:r>
            <a:r>
              <a:rPr lang="en-HK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</a:t>
            </a:r>
          </a:p>
          <a:p>
            <a:pPr lvl="1"/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 and Kaiser (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HK" altLang="zh-TW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3:1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(5 </a:t>
            </a:r>
            <a:r>
              <a:rPr lang="en-HK" altLang="zh-TW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keV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HK" altLang="zh-TW" sz="2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HK" altLang="zh-TW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Kundy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HK" altLang="zh-TW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(1-90 eV e</a:t>
            </a:r>
            <a:r>
              <a:rPr lang="en-HK" altLang="zh-TW" sz="2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 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800" i="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HK" sz="28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HK" sz="2800" i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764" lvl="1" indent="0">
              <a:buNone/>
            </a:pP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sources: VUV (9.27 eV) and 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 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(40.8 eV)</a:t>
            </a:r>
            <a:endParaRPr lang="en-HK" sz="2800" i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To simulate the </a:t>
            </a:r>
            <a:r>
              <a:rPr lang="en-HK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of Charon</a:t>
            </a:r>
          </a:p>
          <a:p>
            <a:pPr lvl="1"/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relative proportion of </a:t>
            </a:r>
          </a:p>
          <a:p>
            <a:pPr marL="397764" lvl="1" indent="0">
              <a:buNone/>
            </a:pP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800" i="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1:5, 1:10, 1:20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10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78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9832" y="2497460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43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693813"/>
          </a:xfrm>
        </p:spPr>
        <p:txBody>
          <a:bodyPr>
            <a:normAutofit fontScale="90000"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Configurations</a:t>
            </a:r>
            <a:b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117988"/>
              </p:ext>
            </p:extLst>
          </p:nvPr>
        </p:nvGraphicFramePr>
        <p:xfrm>
          <a:off x="755576" y="1414253"/>
          <a:ext cx="7998731" cy="33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68">
                  <a:extLst>
                    <a:ext uri="{9D8B030D-6E8A-4147-A177-3AD203B41FA5}">
                      <a16:colId xmlns:a16="http://schemas.microsoft.com/office/drawing/2014/main" val="2211701080"/>
                    </a:ext>
                  </a:extLst>
                </a:gridCol>
                <a:gridCol w="1848033">
                  <a:extLst>
                    <a:ext uri="{9D8B030D-6E8A-4147-A177-3AD203B41FA5}">
                      <a16:colId xmlns:a16="http://schemas.microsoft.com/office/drawing/2014/main" val="3621736844"/>
                    </a:ext>
                  </a:extLst>
                </a:gridCol>
                <a:gridCol w="881926">
                  <a:extLst>
                    <a:ext uri="{9D8B030D-6E8A-4147-A177-3AD203B41FA5}">
                      <a16:colId xmlns:a16="http://schemas.microsoft.com/office/drawing/2014/main" val="1142171731"/>
                    </a:ext>
                  </a:extLst>
                </a:gridCol>
                <a:gridCol w="1416575">
                  <a:extLst>
                    <a:ext uri="{9D8B030D-6E8A-4147-A177-3AD203B41FA5}">
                      <a16:colId xmlns:a16="http://schemas.microsoft.com/office/drawing/2014/main" val="1422234356"/>
                    </a:ext>
                  </a:extLst>
                </a:gridCol>
                <a:gridCol w="1416574">
                  <a:extLst>
                    <a:ext uri="{9D8B030D-6E8A-4147-A177-3AD203B41FA5}">
                      <a16:colId xmlns:a16="http://schemas.microsoft.com/office/drawing/2014/main" val="2633127190"/>
                    </a:ext>
                  </a:extLst>
                </a:gridCol>
                <a:gridCol w="1351355">
                  <a:extLst>
                    <a:ext uri="{9D8B030D-6E8A-4147-A177-3AD203B41FA5}">
                      <a16:colId xmlns:a16="http://schemas.microsoft.com/office/drawing/2014/main" val="179697994"/>
                    </a:ext>
                  </a:extLst>
                </a:gridCol>
              </a:tblGrid>
              <a:tr h="635035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Energetic</a:t>
                      </a:r>
                      <a:r>
                        <a:rPr lang="en-HK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Source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Constituent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Density 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(x10 </a:t>
                      </a:r>
                      <a:r>
                        <a:rPr lang="en-HK" sz="20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molecules cm</a:t>
                      </a:r>
                      <a:r>
                        <a:rPr lang="en-HK" sz="20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52637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1:20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00493"/>
                  </a:ext>
                </a:extLst>
              </a:tr>
              <a:tr h="521682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05393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73703"/>
                  </a:ext>
                </a:extLst>
              </a:tr>
              <a:tr h="521682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</a:t>
                      </a:r>
                    </a:p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(30.4 nm)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417691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502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12</a:t>
            </a:fld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9552" y="4837533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initial amount 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 to different ratio 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ice mixtures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1159" y="3154154"/>
            <a:ext cx="2111052" cy="2603501"/>
          </a:xfrm>
        </p:spPr>
        <p:txBody>
          <a:bodyPr/>
          <a:lstStyle/>
          <a:p>
            <a:pPr marL="0" indent="0">
              <a:buNone/>
            </a:pP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path</a:t>
            </a:r>
          </a:p>
          <a:p>
            <a:pPr marL="0" indent="0">
              <a:buNone/>
            </a:pP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VUV/EUV path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11" y="-12467"/>
            <a:ext cx="6082734" cy="560843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4320030" y="2351814"/>
            <a:ext cx="864096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4845830" y="1097456"/>
            <a:ext cx="288032" cy="11559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889820" y="1213046"/>
            <a:ext cx="28018" cy="6520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889820" y="1747702"/>
            <a:ext cx="1122547" cy="6565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12368" y="2061329"/>
            <a:ext cx="711696" cy="3429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01218" y="3289548"/>
            <a:ext cx="293246" cy="938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69794" y="3649588"/>
            <a:ext cx="356093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83681" y="509616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Chen et al. (2014)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502261" y="780099"/>
            <a:ext cx="7200900" cy="1238250"/>
          </a:xfrm>
        </p:spPr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Experimental setup</a:t>
            </a: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13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33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Experimental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Procedure</a:t>
            </a:r>
            <a:endParaRPr lang="en-HK" sz="3300" kern="1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14</a:t>
            </a:fld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5332087" y="2198802"/>
            <a:ext cx="3384376" cy="3384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平行四邊形 6"/>
          <p:cNvSpPr/>
          <p:nvPr/>
        </p:nvSpPr>
        <p:spPr>
          <a:xfrm>
            <a:off x="6654017" y="3458942"/>
            <a:ext cx="864096" cy="864096"/>
          </a:xfrm>
          <a:prstGeom prst="parallelogram">
            <a:avLst>
              <a:gd name="adj" fmla="val 8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6445586" y="123933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Infra-red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1351" y="194346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92363" y="340610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EUV/VUV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54167" y="4266111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3568" y="141734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KBr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substrate is 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pre-cooled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15 K (1 x 10 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300 K ( 8 x 10 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7564" y="2750249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ice mixtures through leak valve, with different partial pressures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55576" y="418997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Irradiate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samples by EUV/VUV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146182" y="5164141"/>
            <a:ext cx="303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Warm-up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1 K/min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2360643" y="2099495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向下箭號 26"/>
          <p:cNvSpPr/>
          <p:nvPr/>
        </p:nvSpPr>
        <p:spPr>
          <a:xfrm>
            <a:off x="2360643" y="4509580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向下箭號 28"/>
          <p:cNvSpPr/>
          <p:nvPr/>
        </p:nvSpPr>
        <p:spPr>
          <a:xfrm>
            <a:off x="2360643" y="3590768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向下箭號 17"/>
          <p:cNvSpPr/>
          <p:nvPr/>
        </p:nvSpPr>
        <p:spPr>
          <a:xfrm>
            <a:off x="6880061" y="1701269"/>
            <a:ext cx="222239" cy="18894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4139096" y="3749128"/>
            <a:ext cx="2368112" cy="263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向左箭號 19"/>
          <p:cNvSpPr/>
          <p:nvPr/>
        </p:nvSpPr>
        <p:spPr>
          <a:xfrm rot="3036806">
            <a:off x="5268572" y="2870655"/>
            <a:ext cx="1656184" cy="210398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7" grpId="0"/>
      <p:bldP spid="24" grpId="0"/>
      <p:bldP spid="5" grpId="0"/>
      <p:bldP spid="9" grpId="0"/>
      <p:bldP spid="28" grpId="0"/>
      <p:bldP spid="32" grpId="0"/>
      <p:bldP spid="13" grpId="0" animBg="1"/>
      <p:bldP spid="27" grpId="0" animBg="1"/>
      <p:bldP spid="29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699" y="571500"/>
            <a:ext cx="8101757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VUV (MDHL) energy 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23" y="1162547"/>
            <a:ext cx="6174634" cy="394099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15</a:t>
            </a:fld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93460" y="1512449"/>
            <a:ext cx="2440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0.4 </a:t>
            </a:r>
            <a:r>
              <a:rPr lang="en-H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adopted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19.1%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Ly-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H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photon energy is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9.27 eV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EUV is 40.8 eV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(30.4nm) provided by NSRRC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88769" y="510354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Chen et al. (2014)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2711" y="2569468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16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4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93" y="-454868"/>
            <a:ext cx="4536504" cy="62813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843" y="409016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Beer’s Law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2780" y="963951"/>
                <a:ext cx="3441725" cy="40324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Absorbance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𝑙𝑛𝑇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HK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density (molecules cm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(cm)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cross-section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(cm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molecules 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HK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Column density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sz="20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HK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absorption strength (A-value) (cm molecule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780" y="963951"/>
                <a:ext cx="3441725" cy="4032490"/>
              </a:xfrm>
              <a:blipFill>
                <a:blip r:embed="rId4"/>
                <a:stretch>
                  <a:fillRect l="-1770" t="-1208" b="-2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17</a:t>
            </a:fld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284018" y="4961982"/>
            <a:ext cx="48599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Infra-red spectra before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(black lines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after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(coloured lines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VUV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irradiation where CN</a:t>
            </a:r>
            <a:r>
              <a:rPr lang="en-HK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formed after VUV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irradiation.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18</a:t>
            </a:fld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90" y="1074312"/>
            <a:ext cx="4088524" cy="4346955"/>
          </a:xfrm>
          <a:prstGeom prst="rect">
            <a:avLst/>
          </a:prstGeom>
        </p:spPr>
      </p:pic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490018"/>
              </p:ext>
            </p:extLst>
          </p:nvPr>
        </p:nvGraphicFramePr>
        <p:xfrm>
          <a:off x="383553" y="1215332"/>
          <a:ext cx="5344368" cy="34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553" y="1215332"/>
                        <a:ext cx="5344368" cy="349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向右箭號 4"/>
          <p:cNvSpPr/>
          <p:nvPr/>
        </p:nvSpPr>
        <p:spPr>
          <a:xfrm>
            <a:off x="4067944" y="3721596"/>
            <a:ext cx="2161108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19</a:t>
            </a:fld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/>
              <p:cNvSpPr txBox="1">
                <a:spLocks/>
              </p:cNvSpPr>
              <p:nvPr/>
            </p:nvSpPr>
            <p:spPr>
              <a:xfrm>
                <a:off x="899592" y="1239472"/>
                <a:ext cx="5760640" cy="3071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8036" indent="-288036" algn="l" defTabSz="685800" rtl="0" eaLnBrk="1" latinLnBrk="0" hangingPunct="1">
                  <a:lnSpc>
                    <a:spcPct val="94000"/>
                  </a:lnSpc>
                  <a:spcBef>
                    <a:spcPts val="750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5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5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3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35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2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2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0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05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0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18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HK" sz="1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39472"/>
                <a:ext cx="5760640" cy="3071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49047"/>
              </p:ext>
            </p:extLst>
          </p:nvPr>
        </p:nvGraphicFramePr>
        <p:xfrm>
          <a:off x="1213633" y="1952893"/>
          <a:ext cx="6489528" cy="302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382">
                  <a:extLst>
                    <a:ext uri="{9D8B030D-6E8A-4147-A177-3AD203B41FA5}">
                      <a16:colId xmlns:a16="http://schemas.microsoft.com/office/drawing/2014/main" val="3017308944"/>
                    </a:ext>
                  </a:extLst>
                </a:gridCol>
                <a:gridCol w="1622382">
                  <a:extLst>
                    <a:ext uri="{9D8B030D-6E8A-4147-A177-3AD203B41FA5}">
                      <a16:colId xmlns:a16="http://schemas.microsoft.com/office/drawing/2014/main" val="746626971"/>
                    </a:ext>
                  </a:extLst>
                </a:gridCol>
                <a:gridCol w="1622382">
                  <a:extLst>
                    <a:ext uri="{9D8B030D-6E8A-4147-A177-3AD203B41FA5}">
                      <a16:colId xmlns:a16="http://schemas.microsoft.com/office/drawing/2014/main" val="877779204"/>
                    </a:ext>
                  </a:extLst>
                </a:gridCol>
                <a:gridCol w="1622382">
                  <a:extLst>
                    <a:ext uri="{9D8B030D-6E8A-4147-A177-3AD203B41FA5}">
                      <a16:colId xmlns:a16="http://schemas.microsoft.com/office/drawing/2014/main" val="2307652002"/>
                    </a:ext>
                  </a:extLst>
                </a:gridCol>
              </a:tblGrid>
              <a:tr h="766308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Ratio of 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+NH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A</a:t>
                      </a:r>
                    </a:p>
                    <a:p>
                      <a:pPr algn="ctr"/>
                      <a:r>
                        <a:rPr lang="en-HK" dirty="0" smtClean="0"/>
                        <a:t>(x10</a:t>
                      </a:r>
                      <a:r>
                        <a:rPr lang="en-HK" baseline="30000" dirty="0" smtClean="0"/>
                        <a:t>16</a:t>
                      </a:r>
                      <a:r>
                        <a:rPr lang="en-HK" dirty="0" smtClean="0"/>
                        <a:t> molecules cm</a:t>
                      </a:r>
                      <a:r>
                        <a:rPr lang="en-HK" baseline="30000" dirty="0" smtClean="0"/>
                        <a:t>-2</a:t>
                      </a:r>
                      <a:r>
                        <a:rPr lang="en-HK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k</a:t>
                      </a:r>
                      <a:r>
                        <a:rPr lang="en-HK" baseline="-25000" dirty="0" smtClean="0"/>
                        <a:t>1</a:t>
                      </a:r>
                      <a:r>
                        <a:rPr lang="en-HK" baseline="0" dirty="0" smtClean="0"/>
                        <a:t> </a:t>
                      </a:r>
                    </a:p>
                    <a:p>
                      <a:pPr algn="ctr"/>
                      <a:r>
                        <a:rPr lang="en-HK" baseline="0" dirty="0" smtClean="0"/>
                        <a:t>(x10</a:t>
                      </a:r>
                      <a:r>
                        <a:rPr lang="en-HK" baseline="30000" dirty="0" smtClean="0"/>
                        <a:t>-18</a:t>
                      </a:r>
                      <a:r>
                        <a:rPr lang="en-HK" baseline="0" dirty="0" smtClean="0"/>
                        <a:t> photon</a:t>
                      </a:r>
                      <a:r>
                        <a:rPr lang="en-HK" baseline="30000" dirty="0" smtClean="0"/>
                        <a:t>-1</a:t>
                      </a:r>
                      <a:r>
                        <a:rPr lang="en-HK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k</a:t>
                      </a:r>
                      <a:r>
                        <a:rPr lang="en-HK" baseline="-25000" dirty="0" smtClean="0"/>
                        <a:t>2</a:t>
                      </a:r>
                      <a:r>
                        <a:rPr lang="en-HK" baseline="0" dirty="0" smtClean="0"/>
                        <a:t> (photon </a:t>
                      </a:r>
                      <a:r>
                        <a:rPr lang="en-HK" baseline="30000" dirty="0" smtClean="0"/>
                        <a:t>-1</a:t>
                      </a:r>
                      <a:r>
                        <a:rPr lang="en-HK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51199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4.75 ± 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0.70 ± 0.09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&gt;1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849896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4.51</a:t>
                      </a:r>
                      <a:r>
                        <a:rPr lang="en-HK" baseline="0" dirty="0" smtClean="0"/>
                        <a:t> </a:t>
                      </a:r>
                      <a:r>
                        <a:rPr lang="en-HK" dirty="0" smtClean="0"/>
                        <a:t>± 0.18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1.33 ± 0.13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&gt;1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389946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4.61 ± 0.18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1.93 ± 0.19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&gt;1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455059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2.24 ± 0.03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8.21 ±</a:t>
                      </a:r>
                      <a:r>
                        <a:rPr lang="en-HK" baseline="0" dirty="0" smtClean="0"/>
                        <a:t> 0.70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&gt;1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24884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6046977" y="2756602"/>
            <a:ext cx="1656184" cy="2160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129308"/>
            <a:ext cx="7200900" cy="3760192"/>
          </a:xfrm>
        </p:spPr>
        <p:txBody>
          <a:bodyPr>
            <a:noAutofit/>
          </a:bodyPr>
          <a:lstStyle/>
          <a:p>
            <a:r>
              <a:rPr lang="en-HK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VUV (MDHL)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source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Configurations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 between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i="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i="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efficiency of EUV (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40.8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eV) and VUV (9.27 eV)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Implications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formation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winter on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Charon</a:t>
            </a:r>
            <a:endParaRPr lang="en-HK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50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64" y="1345332"/>
            <a:ext cx="5652120" cy="369561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20</a:t>
            </a:fld>
            <a:endParaRPr lang="zh-TW" altLang="en-US" sz="2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3568" y="1633364"/>
            <a:ext cx="2952328" cy="436091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Methylamine (CH</a:t>
            </a:r>
            <a:r>
              <a:rPr lang="en-HK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with m/z=31 </a:t>
            </a:r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detected by QMS</a:t>
            </a:r>
          </a:p>
          <a:p>
            <a:endParaRPr lang="en-H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HK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formed via a 2 step mechanism.</a:t>
            </a:r>
            <a:endParaRPr lang="en-H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HK" sz="2800" dirty="0" smtClean="0"/>
          </a:p>
          <a:p>
            <a:pPr marL="914400" lvl="2" indent="0" algn="just">
              <a:buFont typeface="Wingdings 3" pitchFamily="18" charset="2"/>
              <a:buNone/>
            </a:pPr>
            <a:endParaRPr lang="en-HK" sz="11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4341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564" y="284013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for 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ice mixtures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21</a:t>
            </a:fld>
            <a:endParaRPr lang="zh-TW" altLang="en-US" sz="2000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24" y="1492508"/>
            <a:ext cx="4542223" cy="3279497"/>
          </a:xfrm>
        </p:spPr>
      </p:pic>
      <p:sp>
        <p:nvSpPr>
          <p:cNvPr id="10" name="文字方塊 9"/>
          <p:cNvSpPr txBox="1"/>
          <p:nvPr/>
        </p:nvSpPr>
        <p:spPr>
          <a:xfrm>
            <a:off x="4860032" y="4952399"/>
            <a:ext cx="29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diagram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1:5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020272" y="3217540"/>
            <a:ext cx="842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236296" y="386561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804248" y="4009628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6444208" y="3793604"/>
            <a:ext cx="14401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588224" y="3217540"/>
            <a:ext cx="21602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906261" y="1796449"/>
            <a:ext cx="309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becomes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radical,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easily formed and hence become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4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HK" sz="2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689304" y="8367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306736" y="11529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452320" y="1389836"/>
            <a:ext cx="423346" cy="60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682703" y="10213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265212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for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ice mixtures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69413"/>
            <a:ext cx="4537775" cy="327628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22</a:t>
            </a:fld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28689" y="5008490"/>
            <a:ext cx="30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diagram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3:2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8264" y="1769413"/>
            <a:ext cx="29340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has a competing relationship with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2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C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C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form easier than 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case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89304" y="8367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06736" y="11529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452320" y="1389836"/>
            <a:ext cx="423346" cy="11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682703" y="102136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64093" y="38298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588223" y="4199158"/>
            <a:ext cx="281488" cy="3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164093" y="31503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6012160" y="3519686"/>
            <a:ext cx="2945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dominant) and 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dominant)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77734"/>
              </p:ext>
            </p:extLst>
          </p:nvPr>
        </p:nvGraphicFramePr>
        <p:xfrm>
          <a:off x="610427" y="2065412"/>
          <a:ext cx="3241492" cy="260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53">
                  <a:extLst>
                    <a:ext uri="{9D8B030D-6E8A-4147-A177-3AD203B41FA5}">
                      <a16:colId xmlns:a16="http://schemas.microsoft.com/office/drawing/2014/main" val="33003979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20077770"/>
                    </a:ext>
                  </a:extLst>
                </a:gridCol>
                <a:gridCol w="701794">
                  <a:extLst>
                    <a:ext uri="{9D8B030D-6E8A-4147-A177-3AD203B41FA5}">
                      <a16:colId xmlns:a16="http://schemas.microsoft.com/office/drawing/2014/main" val="303208951"/>
                    </a:ext>
                  </a:extLst>
                </a:gridCol>
                <a:gridCol w="810373">
                  <a:extLst>
                    <a:ext uri="{9D8B030D-6E8A-4147-A177-3AD203B41FA5}">
                      <a16:colId xmlns:a16="http://schemas.microsoft.com/office/drawing/2014/main" val="209235065"/>
                    </a:ext>
                  </a:extLst>
                </a:gridCol>
              </a:tblGrid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:NH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(ML)</a:t>
                      </a:r>
                      <a:endParaRPr lang="en-US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868847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(CH</a:t>
                      </a:r>
                      <a:r>
                        <a:rPr lang="en-HK" baseline="-25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dominant)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HK" sz="1350" kern="12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endParaRPr lang="en-US" sz="135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45531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(NH</a:t>
                      </a:r>
                      <a:r>
                        <a:rPr lang="en-HK" baseline="-25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dominant)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HK" sz="1350" kern="12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11.3</a:t>
                      </a:r>
                      <a:endParaRPr lang="en-US" sz="135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68513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23</a:t>
            </a:fld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9552" y="4697334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proportional to initial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excess.</a:t>
            </a:r>
          </a:p>
          <a:p>
            <a:endParaRPr lang="en-US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649722"/>
              </p:ext>
            </p:extLst>
          </p:nvPr>
        </p:nvGraphicFramePr>
        <p:xfrm>
          <a:off x="3707904" y="1664349"/>
          <a:ext cx="5902622" cy="385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904" y="1664349"/>
                        <a:ext cx="5902622" cy="3858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2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4335388" cy="1238250"/>
          </a:xfrm>
        </p:spPr>
        <p:txBody>
          <a:bodyPr>
            <a:normAutofit fontScale="90000"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Decay rate of reactants by EUV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(40.1 eV) and VUV (9.27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2061511"/>
            <a:ext cx="7200900" cy="2984500"/>
          </a:xfrm>
        </p:spPr>
        <p:txBody>
          <a:bodyPr/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Ae</a:t>
            </a:r>
            <a:r>
              <a:rPr lang="en-HK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baseline="30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endParaRPr lang="en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24</a:t>
            </a:fld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75604"/>
              </p:ext>
            </p:extLst>
          </p:nvPr>
        </p:nvGraphicFramePr>
        <p:xfrm>
          <a:off x="575022" y="2811231"/>
          <a:ext cx="4464497" cy="2533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0532">
                  <a:extLst>
                    <a:ext uri="{9D8B030D-6E8A-4147-A177-3AD203B41FA5}">
                      <a16:colId xmlns:a16="http://schemas.microsoft.com/office/drawing/2014/main" val="2835078529"/>
                    </a:ext>
                  </a:extLst>
                </a:gridCol>
                <a:gridCol w="818491">
                  <a:extLst>
                    <a:ext uri="{9D8B030D-6E8A-4147-A177-3AD203B41FA5}">
                      <a16:colId xmlns:a16="http://schemas.microsoft.com/office/drawing/2014/main" val="2828882670"/>
                    </a:ext>
                  </a:extLst>
                </a:gridCol>
                <a:gridCol w="818491">
                  <a:extLst>
                    <a:ext uri="{9D8B030D-6E8A-4147-A177-3AD203B41FA5}">
                      <a16:colId xmlns:a16="http://schemas.microsoft.com/office/drawing/2014/main" val="1210125572"/>
                    </a:ext>
                  </a:extLst>
                </a:gridCol>
                <a:gridCol w="892899">
                  <a:extLst>
                    <a:ext uri="{9D8B030D-6E8A-4147-A177-3AD203B41FA5}">
                      <a16:colId xmlns:a16="http://schemas.microsoft.com/office/drawing/2014/main" val="1324622419"/>
                    </a:ext>
                  </a:extLst>
                </a:gridCol>
                <a:gridCol w="744084">
                  <a:extLst>
                    <a:ext uri="{9D8B030D-6E8A-4147-A177-3AD203B41FA5}">
                      <a16:colId xmlns:a16="http://schemas.microsoft.com/office/drawing/2014/main" val="2108499636"/>
                    </a:ext>
                  </a:extLst>
                </a:gridCol>
              </a:tblGrid>
              <a:tr h="495262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CH</a:t>
                      </a:r>
                      <a:r>
                        <a:rPr lang="en-HK" sz="1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+NH</a:t>
                      </a:r>
                      <a:r>
                        <a:rPr lang="en-HK" sz="1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293393"/>
                  </a:ext>
                </a:extLst>
              </a:tr>
              <a:tr h="612404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Decay rate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1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(photons</a:t>
                      </a:r>
                      <a:r>
                        <a:rPr lang="en-US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  <a:r>
                        <a:rPr lang="en-HK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74147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3.70±0.18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2.89±0.10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2.70±0.07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1.17±0.12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70656635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(30.4nm)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0.61±0.03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0.91±0.11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0.49±0.02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0.56±0.06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446624062"/>
                  </a:ext>
                </a:extLst>
              </a:tr>
              <a:tr h="708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k (VUV to EUV)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6.06±0.07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3.18±0.12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5.52±0.07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2.07±0.13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19498"/>
                  </a:ext>
                </a:extLst>
              </a:tr>
            </a:tbl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82660"/>
              </p:ext>
            </p:extLst>
          </p:nvPr>
        </p:nvGraphicFramePr>
        <p:xfrm>
          <a:off x="4841764" y="2723739"/>
          <a:ext cx="4640069" cy="3033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1764" y="2723739"/>
                        <a:ext cx="4640069" cy="3033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75374"/>
              </p:ext>
            </p:extLst>
          </p:nvPr>
        </p:nvGraphicFramePr>
        <p:xfrm>
          <a:off x="4841764" y="-233424"/>
          <a:ext cx="4754563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41764" y="-233424"/>
                        <a:ext cx="4754563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Formation rate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EUV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(40.1 eV) and VUV (9.27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25</a:t>
            </a:fld>
            <a:endParaRPr lang="zh-TW" altLang="en-US" sz="20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255676"/>
              </p:ext>
            </p:extLst>
          </p:nvPr>
        </p:nvGraphicFramePr>
        <p:xfrm>
          <a:off x="569727" y="2076018"/>
          <a:ext cx="3969871" cy="2852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8017">
                  <a:extLst>
                    <a:ext uri="{9D8B030D-6E8A-4147-A177-3AD203B41FA5}">
                      <a16:colId xmlns:a16="http://schemas.microsoft.com/office/drawing/2014/main" val="180967918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032193202"/>
                    </a:ext>
                  </a:extLst>
                </a:gridCol>
                <a:gridCol w="1191734">
                  <a:extLst>
                    <a:ext uri="{9D8B030D-6E8A-4147-A177-3AD203B41FA5}">
                      <a16:colId xmlns:a16="http://schemas.microsoft.com/office/drawing/2014/main" val="2853513134"/>
                    </a:ext>
                  </a:extLst>
                </a:gridCol>
              </a:tblGrid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US" sz="1400" u="none" strike="noStrike" baseline="300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production</a:t>
                      </a:r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rate 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(photon 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  <a:r>
                        <a:rPr lang="en-HK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 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218651909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8.21±0.70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1.93±0.19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8750401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(30.4nm)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1.92±1.99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0.63±0.37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336313723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k (</a:t>
                      </a:r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to EUV</a:t>
                      </a:r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4.28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81238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Destruction cross-section ratio (CH</a:t>
                      </a:r>
                      <a:r>
                        <a:rPr lang="en-US" sz="1400" u="none" strike="noStrike" baseline="-250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6.06±0.07</a:t>
                      </a:r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5.52±0.07</a:t>
                      </a:r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38289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Destruction cross-section ratio (NH</a:t>
                      </a:r>
                      <a:r>
                        <a:rPr lang="en-US" sz="140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3.18±0.12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2.07±0.13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7223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42970"/>
              </p:ext>
            </p:extLst>
          </p:nvPr>
        </p:nvGraphicFramePr>
        <p:xfrm>
          <a:off x="4539598" y="1856139"/>
          <a:ext cx="5035225" cy="32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9598" y="1856139"/>
                        <a:ext cx="5035225" cy="329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Energy needed for forming radicals by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(40.1 eV) and VUV (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9.27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562575"/>
              </p:ext>
            </p:extLst>
          </p:nvPr>
        </p:nvGraphicFramePr>
        <p:xfrm>
          <a:off x="1028700" y="1905000"/>
          <a:ext cx="7200897" cy="3211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3148882185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229743084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174113647"/>
                    </a:ext>
                  </a:extLst>
                </a:gridCol>
              </a:tblGrid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Radicals                  species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4089148868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- 1 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4.55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4.67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250587630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 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4.78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 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6223453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 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9.19 eV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HK" sz="24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eV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133099974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26</a:t>
            </a:fld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707904" y="5100848"/>
            <a:ext cx="4104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(2017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HK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2497460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27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23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Estimate the column density of 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</a:t>
            </a:r>
            <a:r>
              <a:rPr lang="en-HK" sz="3300" kern="12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formed 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after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winter on Charon (from result 2)</a:t>
            </a:r>
            <a:endParaRPr lang="en-HK" sz="3300" kern="1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08520" y="1417340"/>
            <a:ext cx="4241005" cy="2425933"/>
          </a:xfrm>
        </p:spPr>
        <p:txBody>
          <a:bodyPr>
            <a:normAutofit/>
          </a:bodyPr>
          <a:lstStyle/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Ly-α flux: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x 10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 cm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(Grundy et al. 2016)</a:t>
            </a:r>
            <a:endParaRPr lang="en-H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→photon dose after 1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luto winter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7.64 </a:t>
            </a:r>
            <a:r>
              <a:rPr lang="en-HK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HK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HK" sz="1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HK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photons cm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pPr marL="740664" lvl="2" indent="0">
              <a:buNone/>
            </a:pP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winter ~173 ML </a:t>
            </a:r>
          </a:p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column density of NH</a:t>
            </a:r>
            <a:r>
              <a:rPr lang="en-HK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600 ML</a:t>
            </a:r>
          </a:p>
          <a:p>
            <a:pPr marL="0" indent="0">
              <a:buNone/>
            </a:pPr>
            <a:endParaRPr lang="en-HK" dirty="0" smtClean="0"/>
          </a:p>
          <a:p>
            <a:endParaRPr lang="en-HK" dirty="0" smtClean="0"/>
          </a:p>
          <a:p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28</a:t>
            </a:fld>
            <a:endParaRPr lang="zh-TW" altLang="en-US" sz="2000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7884368" y="2065412"/>
            <a:ext cx="0" cy="3256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51908"/>
              </p:ext>
            </p:extLst>
          </p:nvPr>
        </p:nvGraphicFramePr>
        <p:xfrm>
          <a:off x="827583" y="3505572"/>
          <a:ext cx="2752080" cy="220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29">
                  <a:extLst>
                    <a:ext uri="{9D8B030D-6E8A-4147-A177-3AD203B41FA5}">
                      <a16:colId xmlns:a16="http://schemas.microsoft.com/office/drawing/2014/main" val="235585659"/>
                    </a:ext>
                  </a:extLst>
                </a:gridCol>
                <a:gridCol w="789191">
                  <a:extLst>
                    <a:ext uri="{9D8B030D-6E8A-4147-A177-3AD203B41FA5}">
                      <a16:colId xmlns:a16="http://schemas.microsoft.com/office/drawing/2014/main" val="1433694795"/>
                    </a:ext>
                  </a:extLst>
                </a:gridCol>
                <a:gridCol w="917360">
                  <a:extLst>
                    <a:ext uri="{9D8B030D-6E8A-4147-A177-3AD203B41FA5}">
                      <a16:colId xmlns:a16="http://schemas.microsoft.com/office/drawing/2014/main" val="2272784855"/>
                    </a:ext>
                  </a:extLst>
                </a:gridCol>
              </a:tblGrid>
              <a:tr h="559420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13881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93474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28431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56156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4577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400980"/>
              </p:ext>
            </p:extLst>
          </p:nvPr>
        </p:nvGraphicFramePr>
        <p:xfrm>
          <a:off x="3851920" y="1809750"/>
          <a:ext cx="5704408" cy="372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920" y="1809750"/>
                        <a:ext cx="5704408" cy="372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863780" cy="1238250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main photon source to produce CN</a:t>
            </a:r>
            <a:r>
              <a:rPr lang="en-HK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Charon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(from result 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07504" y="1484953"/>
            <a:ext cx="4032448" cy="3752962"/>
          </a:xfrm>
        </p:spPr>
        <p:txBody>
          <a:bodyPr>
            <a:noAutofit/>
          </a:bodyPr>
          <a:lstStyle/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VUV(19.1% of which is Ly-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α) will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3.06 - 4.28 times more efficient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EUV</a:t>
            </a:r>
          </a:p>
          <a:p>
            <a:pPr lvl="1"/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expected that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Ly-</a:t>
            </a:r>
            <a:r>
              <a:rPr lang="en-HK" sz="20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will produce CN</a:t>
            </a:r>
            <a:r>
              <a:rPr lang="en-HK" sz="2000" i="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efficient than EUV</a:t>
            </a:r>
            <a:endParaRPr lang="en-HK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Ly-</a:t>
            </a:r>
            <a:r>
              <a:rPr lang="en-HK" sz="20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flux is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order of magnitude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 intense than EUV irradiations at 39.1 A.U. (Grundy et al. 2016)</a:t>
            </a:r>
          </a:p>
          <a:p>
            <a:pPr marL="973836" lvl="3">
              <a:spcBef>
                <a:spcPts val="750"/>
              </a:spcBef>
            </a:pP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TW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flux: 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x 10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 cm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HK" sz="1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73836" lvl="3">
              <a:spcBef>
                <a:spcPts val="750"/>
              </a:spcBef>
            </a:pP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EUV flux: 8.7 x 10</a:t>
            </a:r>
            <a:r>
              <a:rPr lang="en-HK" sz="1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 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73836" lvl="3">
              <a:spcBef>
                <a:spcPts val="750"/>
              </a:spcBef>
            </a:pPr>
            <a:endParaRPr lang="en-HK" sz="1800" dirty="0"/>
          </a:p>
          <a:p>
            <a:endParaRPr 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29</a:t>
            </a:fld>
            <a:endParaRPr lang="zh-TW" altLang="en-US" sz="20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99988"/>
              </p:ext>
            </p:extLst>
          </p:nvPr>
        </p:nvGraphicFramePr>
        <p:xfrm>
          <a:off x="3995936" y="1561356"/>
          <a:ext cx="5506879" cy="360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2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936" y="1561356"/>
                        <a:ext cx="5506879" cy="3600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9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4102" y="2497460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4054161"/>
            <a:ext cx="7200900" cy="2984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23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7458" y="1489348"/>
            <a:ext cx="7586990" cy="3600400"/>
          </a:xfrm>
        </p:spPr>
        <p:txBody>
          <a:bodyPr>
            <a:no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Detection of methylamine implies that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formed via a 2 step mechanism.</a:t>
            </a: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Formation of 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proportional to the initial column density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excess. </a:t>
            </a:r>
          </a:p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we have to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experimentally estimate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density of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Charon winter for further investigations.</a:t>
            </a: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destruction cross-section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EUV (30.4nm) irradiation is the main factor of reducing the formation rate of 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Ly-α (VUV) is the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photon source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Charon.</a:t>
            </a:r>
          </a:p>
          <a:p>
            <a:endParaRPr lang="en-HK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30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20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7904" y="2569468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90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719764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yield and production rates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2676" y="2033325"/>
            <a:ext cx="2823220" cy="2984500"/>
          </a:xfrm>
        </p:spPr>
        <p:txBody>
          <a:bodyPr>
            <a:normAutofit/>
          </a:bodyPr>
          <a:lstStyle/>
          <a:p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yields should be correlated with initial limiting substances</a:t>
            </a:r>
          </a:p>
          <a:p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rates are the same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32</a:t>
            </a:fld>
            <a:endParaRPr lang="zh-TW" altLang="en-US" sz="20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872978"/>
              </p:ext>
            </p:extLst>
          </p:nvPr>
        </p:nvGraphicFramePr>
        <p:xfrm>
          <a:off x="3419872" y="1372478"/>
          <a:ext cx="6194276" cy="404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6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1372478"/>
                        <a:ext cx="6194276" cy="404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0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Ammonia on Organa Crater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800491"/>
            <a:ext cx="2479823" cy="3233978"/>
          </a:xfrm>
        </p:spPr>
        <p:txBody>
          <a:bodyPr>
            <a:noAutofit/>
          </a:bodyPr>
          <a:lstStyle/>
          <a:p>
            <a:pPr marL="257175" lvl="1" indent="-257175"/>
            <a:r>
              <a:rPr lang="en-HK" sz="24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Ammonia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hydrate (2.21</a:t>
            </a:r>
            <a:r>
              <a:rPr lang="el-GR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m) was </a:t>
            </a:r>
            <a:r>
              <a:rPr lang="en-HK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all over the surfaces, especially on Organa 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Crater</a:t>
            </a:r>
            <a:endParaRPr lang="en-HK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4</a:t>
            </a:fld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10" y="1184889"/>
            <a:ext cx="5533747" cy="415364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505732" y="2640966"/>
            <a:ext cx="394857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158664" y="5299926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Grundy et al. (2016)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31157" y="21374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31157" y="458569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531157" y="39376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31156" y="304814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997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51" y="3448"/>
            <a:ext cx="4030073" cy="575606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5</a:t>
            </a:fld>
            <a:endParaRPr lang="zh-TW" altLang="en-US" sz="20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67544" y="1578156"/>
            <a:ext cx="4063999" cy="368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model from Grundy et al. (2016) shows the pole position is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25 K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130 years</a:t>
            </a:r>
          </a:p>
          <a:p>
            <a:pPr lvl="1"/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Methane can condense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those positions where the temperature is below 25 K.</a:t>
            </a:r>
          </a:p>
          <a:p>
            <a:pPr lvl="1"/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7813" y="5193156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Grundy et al. (2016)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3568" y="339291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Surface temperatures </a:t>
            </a:r>
          </a:p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 different latitudes</a:t>
            </a:r>
            <a:endParaRPr lang="en-HK" sz="33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astrophysical environments are we demonstrating?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8055102">
            <a:off x="3295838" y="1905000"/>
            <a:ext cx="2666624" cy="298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6</a:t>
            </a:fld>
            <a:endParaRPr lang="zh-TW" altLang="en-US" sz="2000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5508104" y="4307762"/>
            <a:ext cx="1001103" cy="349938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5841933" y="3786967"/>
            <a:ext cx="828251" cy="30257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610979" y="45133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28422" y="389802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34411" y="4193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+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233247" y="2439828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 and EUV irradiation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191397" y="4378411"/>
            <a:ext cx="51176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853652" y="41817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15409" y="207049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Charon in Pluto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48811" y="4747255"/>
            <a:ext cx="339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Grundy et al. (2017)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左箭號 7"/>
          <p:cNvSpPr/>
          <p:nvPr/>
        </p:nvSpPr>
        <p:spPr>
          <a:xfrm>
            <a:off x="6299889" y="2815900"/>
            <a:ext cx="2072453" cy="1785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26" grpId="0"/>
      <p:bldP spid="29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43900"/>
            <a:ext cx="6516216" cy="40726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mechanism of CN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7</a:t>
            </a:fld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5356504" y="5055803"/>
            <a:ext cx="3555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Kim and Kaiser (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2011)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HK" sz="14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Enthalpy 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CH</a:t>
                </a:r>
                <a:r>
                  <a:rPr lang="en-HK" sz="14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</a:t>
                </a:r>
                <a:r>
                  <a:rPr lang="en-HK" sz="14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formation </a:t>
                </a:r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=−3.64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r"/>
                <a:r>
                  <a:rPr lang="en-H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H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Quoted 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:r>
                  <a:rPr lang="en-HK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Kundu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 (</a:t>
                </a:r>
                <a:r>
                  <a:rPr lang="en-H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2017)</a:t>
                </a:r>
                <a:endParaRPr lang="en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  <a:blipFill>
                <a:blip r:embed="rId3"/>
                <a:stretch>
                  <a:fillRect t="-948" r="-622" b="-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62581" y="1273324"/>
                <a:ext cx="5487516" cy="3461923"/>
              </a:xfrm>
            </p:spPr>
            <p:txBody>
              <a:bodyPr>
                <a:noAutofit/>
              </a:bodyPr>
              <a:lstStyle/>
              <a:p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steps/1 step?</a:t>
                </a:r>
              </a:p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steps rate equation:</a:t>
                </a: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HK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step rate equation:</a:t>
                </a: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581" y="1273324"/>
                <a:ext cx="5487516" cy="3461923"/>
              </a:xfrm>
              <a:blipFill>
                <a:blip r:embed="rId3"/>
                <a:stretch>
                  <a:fillRect l="-1222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8</a:t>
            </a:fld>
            <a:endParaRPr lang="zh-TW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478" y="720604"/>
            <a:ext cx="4088524" cy="43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4449" y="5101503"/>
            <a:ext cx="3555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Kim and Kaiser (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2011)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004048" y="2425452"/>
            <a:ext cx="1296144" cy="7200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995936" y="3361556"/>
            <a:ext cx="2160240" cy="1440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1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mechanism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345332"/>
            <a:ext cx="7935788" cy="3544168"/>
          </a:xfrm>
        </p:spPr>
        <p:txBody>
          <a:bodyPr>
            <a:normAutofit lnSpcReduction="10000"/>
          </a:bodyPr>
          <a:lstStyle/>
          <a:p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results from 2 e</a:t>
            </a:r>
            <a:r>
              <a:rPr lang="en-HK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irradiating experiments</a:t>
            </a:r>
          </a:p>
          <a:p>
            <a:pPr lvl="1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keV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Kim and Kaiser (2011):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detected by </a:t>
            </a:r>
            <a:r>
              <a:rPr lang="en-HK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TPD</a:t>
            </a:r>
          </a:p>
          <a:p>
            <a:pPr marL="740664" lvl="2" indent="0">
              <a:buNone/>
            </a:pPr>
            <a:endParaRPr lang="en-HK" sz="2800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1- 90 eV e</a:t>
            </a:r>
            <a:r>
              <a:rPr lang="en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 by </a:t>
            </a:r>
            <a:r>
              <a:rPr lang="en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al.(2017)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</a:t>
            </a:r>
            <a:r>
              <a:rPr lang="en-HK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detected by TPD</a:t>
            </a:r>
            <a:r>
              <a:rPr lang="en-HK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HK" sz="3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endParaRPr lang="en-HK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endParaRPr lang="en-HK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9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30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12791</TotalTime>
  <Words>1703</Words>
  <Application>Microsoft Office PowerPoint</Application>
  <PresentationFormat>如螢幕大小 (16:10)</PresentationFormat>
  <Paragraphs>357</Paragraphs>
  <Slides>33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33</vt:i4>
      </vt:variant>
    </vt:vector>
  </HeadingPairs>
  <TitlesOfParts>
    <vt:vector size="46" baseType="lpstr">
      <vt:lpstr>Franklin Gothic Book</vt:lpstr>
      <vt:lpstr>微軟正黑體</vt:lpstr>
      <vt:lpstr>新細明體</vt:lpstr>
      <vt:lpstr>华文楷体</vt:lpstr>
      <vt:lpstr>Tw Cen MT</vt:lpstr>
      <vt:lpstr>Arial</vt:lpstr>
      <vt:lpstr>Calibri</vt:lpstr>
      <vt:lpstr>Cambria Math</vt:lpstr>
      <vt:lpstr>Times New Roman</vt:lpstr>
      <vt:lpstr>Wingdings 3</vt:lpstr>
      <vt:lpstr>Crop</vt:lpstr>
      <vt:lpstr>Graph</vt:lpstr>
      <vt:lpstr>Origin Graph</vt:lpstr>
      <vt:lpstr>VUV and EUV irradiation of CH4 + NH3 ice mixtures</vt:lpstr>
      <vt:lpstr>Contents</vt:lpstr>
      <vt:lpstr>Motivation</vt:lpstr>
      <vt:lpstr>Ammonia on Organa Crater</vt:lpstr>
      <vt:lpstr> </vt:lpstr>
      <vt:lpstr>What astrophysical environments are we demonstrating? </vt:lpstr>
      <vt:lpstr>Production mechanism of CN- </vt:lpstr>
      <vt:lpstr>Production of CN-</vt:lpstr>
      <vt:lpstr>Production mechanism of CN- </vt:lpstr>
      <vt:lpstr>Experimental Protocol:</vt:lpstr>
      <vt:lpstr>Methodology</vt:lpstr>
      <vt:lpstr>Experimental Configurations </vt:lpstr>
      <vt:lpstr>Experimental setup</vt:lpstr>
      <vt:lpstr>Experimental Procedure</vt:lpstr>
      <vt:lpstr>The spectrum of VUV (MDHL) energy source</vt:lpstr>
      <vt:lpstr>Results</vt:lpstr>
      <vt:lpstr>Beer’s Law</vt:lpstr>
      <vt:lpstr>1. Production of CN-</vt:lpstr>
      <vt:lpstr>1. Production of CN-</vt:lpstr>
      <vt:lpstr>1. Production of CN-</vt:lpstr>
      <vt:lpstr>2. The scenario for NH3 dominating ice mixtures</vt:lpstr>
      <vt:lpstr>2. The scenario for CH4 dominating ice mixtures</vt:lpstr>
      <vt:lpstr>2. The relations between CN- (NH3 dominant) and C2H6 (CH4 dominant)</vt:lpstr>
      <vt:lpstr>3. Decay rate of reactants by EUV (40.1 eV) and VUV (9.27 eV)</vt:lpstr>
      <vt:lpstr>3. Formation rate of CN- by EUV (40.1 eV) and VUV (9.27 eV)</vt:lpstr>
      <vt:lpstr>3. Energy needed for forming radicals by EUV (40.1 eV) and VUV (9.27 eV)</vt:lpstr>
      <vt:lpstr>Astrophysical Implications</vt:lpstr>
      <vt:lpstr>Estimate the column density of CN- formed after winter on Charon (from result 2)</vt:lpstr>
      <vt:lpstr>Ly-α is the main photon source to produce CN- on Charon (from result 3)</vt:lpstr>
      <vt:lpstr>Conclusion</vt:lpstr>
      <vt:lpstr>Q &amp; A</vt:lpstr>
      <vt:lpstr>Production yield and production rates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VUV and EUV irradiation of CH4 + NH3 ice mixtures</dc:title>
  <dc:creator>Windows User</dc:creator>
  <cp:lastModifiedBy>Windows User</cp:lastModifiedBy>
  <cp:revision>758</cp:revision>
  <dcterms:created xsi:type="dcterms:W3CDTF">2017-11-26T15:22:02Z</dcterms:created>
  <dcterms:modified xsi:type="dcterms:W3CDTF">2017-12-21T14:56:56Z</dcterms:modified>
</cp:coreProperties>
</file>