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5" r:id="rId3"/>
    <p:sldId id="286" r:id="rId4"/>
    <p:sldId id="277" r:id="rId5"/>
    <p:sldId id="276" r:id="rId6"/>
    <p:sldId id="294" r:id="rId7"/>
    <p:sldId id="278" r:id="rId8"/>
    <p:sldId id="283" r:id="rId9"/>
    <p:sldId id="258" r:id="rId10"/>
    <p:sldId id="293" r:id="rId11"/>
    <p:sldId id="287" r:id="rId12"/>
    <p:sldId id="259" r:id="rId13"/>
    <p:sldId id="261" r:id="rId14"/>
    <p:sldId id="260" r:id="rId15"/>
    <p:sldId id="285" r:id="rId16"/>
    <p:sldId id="289" r:id="rId17"/>
    <p:sldId id="290" r:id="rId18"/>
    <p:sldId id="297" r:id="rId19"/>
    <p:sldId id="292" r:id="rId20"/>
    <p:sldId id="266" r:id="rId21"/>
    <p:sldId id="265" r:id="rId22"/>
    <p:sldId id="281" r:id="rId23"/>
    <p:sldId id="272" r:id="rId24"/>
    <p:sldId id="267" r:id="rId25"/>
    <p:sldId id="282" r:id="rId26"/>
    <p:sldId id="280" r:id="rId27"/>
    <p:sldId id="288" r:id="rId28"/>
    <p:sldId id="274" r:id="rId29"/>
    <p:sldId id="271" r:id="rId30"/>
    <p:sldId id="275" r:id="rId31"/>
    <p:sldId id="298" r:id="rId32"/>
    <p:sldId id="299" r:id="rId33"/>
    <p:sldId id="302" r:id="rId34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89280" autoAdjust="0"/>
  </p:normalViewPr>
  <p:slideViewPr>
    <p:cSldViewPr>
      <p:cViewPr varScale="1">
        <p:scale>
          <a:sx n="97" d="100"/>
          <a:sy n="97" d="100"/>
        </p:scale>
        <p:origin x="768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envelop</a:t>
            </a:r>
            <a:r>
              <a:rPr lang="en-HK" baseline="0" dirty="0" smtClean="0"/>
              <a:t> is the daily temperature variation of Charon (</a:t>
            </a:r>
            <a:r>
              <a:rPr lang="en-HK" baseline="0" dirty="0" err="1" smtClean="0"/>
              <a:t>dinual</a:t>
            </a:r>
            <a:r>
              <a:rPr lang="en-HK" baseline="0" dirty="0" smtClean="0"/>
              <a:t>) which varies based on direct sunlight exposure</a:t>
            </a:r>
          </a:p>
          <a:p>
            <a:r>
              <a:rPr lang="en-HK" baseline="0" dirty="0" smtClean="0"/>
              <a:t>The plot underneath is based on the top model, calculated by length of time different </a:t>
            </a:r>
            <a:r>
              <a:rPr lang="en-HK" baseline="0" dirty="0" err="1" smtClean="0"/>
              <a:t>lattitudes</a:t>
            </a:r>
            <a:r>
              <a:rPr lang="en-HK" baseline="0" dirty="0" smtClean="0"/>
              <a:t> are under 25 K</a:t>
            </a:r>
          </a:p>
          <a:p>
            <a:r>
              <a:rPr lang="en-HK" baseline="0" dirty="0" smtClean="0"/>
              <a:t>From this graph, we may observe that there are about 130 years of winter time at pole positions.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detection of methylamine during our</a:t>
            </a:r>
            <a:r>
              <a:rPr lang="en-HK" baseline="0" dirty="0" smtClean="0"/>
              <a:t> warmup phase, confirms that CN- is produced through this mechanism, which also suggests that the non-detection of </a:t>
            </a:r>
            <a:r>
              <a:rPr lang="en-HK" baseline="0" dirty="0" err="1" smtClean="0"/>
              <a:t>Kundu’s</a:t>
            </a:r>
            <a:r>
              <a:rPr lang="en-HK" baseline="0" dirty="0" smtClean="0"/>
              <a:t> experiments should be due to the ice thickness, they have only a few monolayers </a:t>
            </a:r>
          </a:p>
          <a:p>
            <a:r>
              <a:rPr lang="en-HK" baseline="0" dirty="0" smtClean="0"/>
              <a:t>CH4: 6-7 ML NH3: 4-5 ML. Next, we will now look at the second result: relations of photo-products variating the relative proportions of ice mixtures.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6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Introduce</a:t>
            </a:r>
            <a:r>
              <a:rPr lang="en-HK" baseline="0" dirty="0" smtClean="0"/>
              <a:t> Charon &amp; Pluto</a:t>
            </a:r>
          </a:p>
          <a:p>
            <a:r>
              <a:rPr lang="en-HK" baseline="0" dirty="0" smtClean="0"/>
              <a:t>where when how and who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With the column density, this is the cyanide ion formation in 5KeV</a:t>
            </a:r>
            <a:r>
              <a:rPr lang="en-HK" baseline="0" dirty="0" smtClean="0"/>
              <a:t> electron irradiation done by Kim &amp; Kaiser. The upper panel is CH4+NH3 (3:1)  irradiated by 0.1 </a:t>
            </a:r>
            <a:r>
              <a:rPr lang="en-HK" baseline="0" dirty="0" err="1" smtClean="0"/>
              <a:t>uA</a:t>
            </a:r>
            <a:r>
              <a:rPr lang="en-HK" baseline="0" dirty="0" smtClean="0"/>
              <a:t> electron gun. It is better fitted by the 2 step rate equation (solid line). After they increased the electron flux to 10 times, and changing CH4 to </a:t>
            </a:r>
            <a:r>
              <a:rPr lang="en-HK" baseline="0" dirty="0" err="1" smtClean="0"/>
              <a:t>CnH</a:t>
            </a:r>
            <a:r>
              <a:rPr lang="en-HK" baseline="0" dirty="0" smtClean="0"/>
              <a:t>(2n+2), n=1-6, they obtained a one step pathway.</a:t>
            </a:r>
            <a:endParaRPr lang="en-HK" dirty="0" smtClean="0"/>
          </a:p>
          <a:p>
            <a:r>
              <a:rPr lang="en-HK" baseline="0" dirty="0" smtClean="0"/>
              <a:t> </a:t>
            </a:r>
            <a:r>
              <a:rPr lang="en-HK" dirty="0" smtClean="0"/>
              <a:t>The deviation</a:t>
            </a:r>
            <a:r>
              <a:rPr lang="en-HK" baseline="0" dirty="0" smtClean="0"/>
              <a:t> of these two equations are presented in my thesis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As a summary, to compare</a:t>
            </a:r>
            <a:r>
              <a:rPr lang="en-HK" baseline="0" dirty="0" smtClean="0"/>
              <a:t> with previous studies, we repeat the experiments with photon sources with relative proportion of CH4:NH3 =3:2 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3 systems:</a:t>
            </a:r>
            <a:r>
              <a:rPr lang="en-HK" baseline="0" dirty="0" smtClean="0"/>
              <a:t> main chamber, detection system and gas-mixing system</a:t>
            </a:r>
          </a:p>
          <a:p>
            <a:r>
              <a:rPr lang="en-HK" baseline="0" dirty="0" smtClean="0"/>
              <a:t>IR path and VUV path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9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k2&gt;1 </a:t>
            </a:r>
          </a:p>
          <a:p>
            <a:r>
              <a:rPr lang="en-HK" baseline="0" dirty="0" smtClean="0"/>
              <a:t>This is similar to Kaiser’s one step mechanism.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has a k2&gt;1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/>
              <a:t>VUV and EUV irradiation of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 + NH</a:t>
            </a:r>
            <a:r>
              <a:rPr lang="en-HK" altLang="zh-TW" baseline="-25000" dirty="0" smtClean="0"/>
              <a:t>3</a:t>
            </a:r>
            <a:r>
              <a:rPr lang="en-HK" altLang="zh-TW" dirty="0" smtClean="0"/>
              <a:t> ice mixtures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/>
              <a:t>Lily Leung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</a:t>
            </a:fld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Experimental Protocol: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0170" y="1561356"/>
            <a:ext cx="6897960" cy="3544168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HK" altLang="zh-TW" sz="2400" dirty="0" smtClean="0"/>
              <a:t>To compare with </a:t>
            </a:r>
            <a:r>
              <a:rPr lang="en-HK" altLang="zh-TW" sz="2400" dirty="0" smtClean="0">
                <a:solidFill>
                  <a:srgbClr val="0070C0"/>
                </a:solidFill>
              </a:rPr>
              <a:t>previous studies</a:t>
            </a:r>
          </a:p>
          <a:p>
            <a:pPr lvl="1"/>
            <a:r>
              <a:rPr lang="en-HK" altLang="zh-TW" sz="2400" dirty="0" smtClean="0"/>
              <a:t>Kim and Kaiser (</a:t>
            </a:r>
            <a:r>
              <a:rPr lang="en-HK" sz="2400" dirty="0" smtClean="0"/>
              <a:t>CH</a:t>
            </a:r>
            <a:r>
              <a:rPr lang="en-HK" sz="2400" baseline="-25000" dirty="0" smtClean="0"/>
              <a:t>4</a:t>
            </a:r>
            <a:r>
              <a:rPr lang="en-HK" sz="2400" dirty="0"/>
              <a:t>:</a:t>
            </a:r>
            <a:r>
              <a:rPr lang="en-HK" sz="2400" dirty="0" smtClean="0"/>
              <a:t>NH</a:t>
            </a:r>
            <a:r>
              <a:rPr lang="en-HK" sz="2400" baseline="-25000" dirty="0" smtClean="0"/>
              <a:t>3 </a:t>
            </a:r>
            <a:r>
              <a:rPr lang="en-HK" altLang="zh-TW" sz="2400" dirty="0" smtClean="0">
                <a:solidFill>
                  <a:srgbClr val="0070C0"/>
                </a:solidFill>
              </a:rPr>
              <a:t>3:1</a:t>
            </a:r>
            <a:r>
              <a:rPr lang="en-HK" altLang="zh-TW" sz="2400" dirty="0" smtClean="0"/>
              <a:t>) and </a:t>
            </a:r>
            <a:r>
              <a:rPr lang="en-HK" altLang="zh-TW" sz="2400" dirty="0" err="1" smtClean="0"/>
              <a:t>Kundy</a:t>
            </a:r>
            <a:r>
              <a:rPr lang="en-HK" altLang="zh-TW" sz="2400" dirty="0" smtClean="0"/>
              <a:t> et al. (2017) (</a:t>
            </a:r>
            <a:r>
              <a:rPr lang="en-HK" sz="2400" dirty="0" smtClean="0"/>
              <a:t>CH</a:t>
            </a:r>
            <a:r>
              <a:rPr lang="en-HK" sz="2400" baseline="-25000" dirty="0" smtClean="0"/>
              <a:t>4</a:t>
            </a:r>
            <a:r>
              <a:rPr lang="en-HK" sz="2400" dirty="0"/>
              <a:t>:</a:t>
            </a:r>
            <a:r>
              <a:rPr lang="en-HK" sz="2400" dirty="0" smtClean="0"/>
              <a:t>NH</a:t>
            </a:r>
            <a:r>
              <a:rPr lang="en-HK" sz="2400" baseline="-25000" dirty="0" smtClean="0"/>
              <a:t>3  </a:t>
            </a:r>
            <a:r>
              <a:rPr lang="en-HK" altLang="zh-TW" sz="2400" dirty="0" smtClean="0">
                <a:solidFill>
                  <a:srgbClr val="0070C0"/>
                </a:solidFill>
              </a:rPr>
              <a:t>3:2</a:t>
            </a:r>
            <a:r>
              <a:rPr lang="en-HK" altLang="zh-TW" sz="2400" dirty="0" smtClean="0"/>
              <a:t>) </a:t>
            </a:r>
          </a:p>
          <a:p>
            <a:pPr lvl="1"/>
            <a:r>
              <a:rPr lang="en-HK" sz="2400" dirty="0" smtClean="0"/>
              <a:t>We perform experiment of </a:t>
            </a:r>
            <a:r>
              <a:rPr lang="en-HK" sz="2400" dirty="0" smtClean="0">
                <a:solidFill>
                  <a:srgbClr val="0070C0"/>
                </a:solidFill>
              </a:rPr>
              <a:t>CH</a:t>
            </a:r>
            <a:r>
              <a:rPr lang="en-HK" sz="2400" baseline="-25000" dirty="0" smtClean="0">
                <a:solidFill>
                  <a:srgbClr val="0070C0"/>
                </a:solidFill>
              </a:rPr>
              <a:t>4</a:t>
            </a:r>
            <a:r>
              <a:rPr lang="en-HK" sz="2400" dirty="0" smtClean="0">
                <a:solidFill>
                  <a:srgbClr val="0070C0"/>
                </a:solidFill>
              </a:rPr>
              <a:t>+NH</a:t>
            </a:r>
            <a:r>
              <a:rPr lang="en-HK" sz="2400" baseline="-25000" dirty="0" smtClean="0">
                <a:solidFill>
                  <a:srgbClr val="0070C0"/>
                </a:solidFill>
              </a:rPr>
              <a:t>3</a:t>
            </a:r>
            <a:r>
              <a:rPr lang="en-HK" sz="2400" dirty="0" smtClean="0">
                <a:solidFill>
                  <a:srgbClr val="0070C0"/>
                </a:solidFill>
              </a:rPr>
              <a:t> = 3:2 </a:t>
            </a:r>
          </a:p>
          <a:p>
            <a:pPr lvl="1"/>
            <a:r>
              <a:rPr lang="en-HK" sz="2400" dirty="0" smtClean="0"/>
              <a:t>Use different </a:t>
            </a:r>
            <a:r>
              <a:rPr lang="en-HK" sz="2400" dirty="0" smtClean="0">
                <a:solidFill>
                  <a:srgbClr val="0070C0"/>
                </a:solidFill>
              </a:rPr>
              <a:t>photon</a:t>
            </a:r>
            <a:r>
              <a:rPr lang="en-HK" sz="2400" dirty="0" smtClean="0"/>
              <a:t> sources: VUV and </a:t>
            </a:r>
            <a:r>
              <a:rPr lang="en-HK" sz="2400" dirty="0"/>
              <a:t>EUV </a:t>
            </a:r>
            <a:endParaRPr lang="en-HK" sz="2400" dirty="0" smtClean="0">
              <a:solidFill>
                <a:srgbClr val="0070C0"/>
              </a:solidFill>
            </a:endParaRPr>
          </a:p>
          <a:p>
            <a:r>
              <a:rPr lang="en-HK" sz="2400" dirty="0" smtClean="0"/>
              <a:t>2. To simulate the </a:t>
            </a:r>
            <a:r>
              <a:rPr lang="en-HK" sz="2400" dirty="0" smtClean="0">
                <a:solidFill>
                  <a:srgbClr val="0070C0"/>
                </a:solidFill>
              </a:rPr>
              <a:t>surface of Charon</a:t>
            </a:r>
          </a:p>
          <a:p>
            <a:pPr lvl="1"/>
            <a:r>
              <a:rPr lang="en-HK" sz="2400" dirty="0" smtClean="0"/>
              <a:t>Different relative proportion of </a:t>
            </a:r>
            <a:r>
              <a:rPr lang="en-HK" sz="2400" dirty="0" smtClean="0">
                <a:solidFill>
                  <a:srgbClr val="0070C0"/>
                </a:solidFill>
              </a:rPr>
              <a:t>CH</a:t>
            </a:r>
            <a:r>
              <a:rPr lang="en-HK" sz="2400" baseline="-25000" dirty="0" smtClean="0">
                <a:solidFill>
                  <a:srgbClr val="0070C0"/>
                </a:solidFill>
              </a:rPr>
              <a:t>4</a:t>
            </a:r>
            <a:r>
              <a:rPr lang="en-HK" sz="2400" dirty="0">
                <a:solidFill>
                  <a:srgbClr val="0070C0"/>
                </a:solidFill>
              </a:rPr>
              <a:t>:</a:t>
            </a:r>
            <a:r>
              <a:rPr lang="en-HK" sz="2400" dirty="0" smtClean="0">
                <a:solidFill>
                  <a:srgbClr val="0070C0"/>
                </a:solidFill>
              </a:rPr>
              <a:t>NH</a:t>
            </a:r>
            <a:r>
              <a:rPr lang="en-HK" sz="2400" baseline="-25000" dirty="0" smtClean="0">
                <a:solidFill>
                  <a:srgbClr val="0070C0"/>
                </a:solidFill>
              </a:rPr>
              <a:t>3</a:t>
            </a:r>
            <a:r>
              <a:rPr lang="en-HK" sz="2400" dirty="0" smtClean="0">
                <a:solidFill>
                  <a:srgbClr val="0070C0"/>
                </a:solidFill>
              </a:rPr>
              <a:t> =1:5, 1:10, 1:20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497460"/>
            <a:ext cx="7200900" cy="1238250"/>
          </a:xfrm>
        </p:spPr>
        <p:txBody>
          <a:bodyPr/>
          <a:lstStyle/>
          <a:p>
            <a:r>
              <a:rPr lang="en-HK" dirty="0" smtClean="0"/>
              <a:t>Methodology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3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Experimental Configurations</a:t>
            </a:r>
            <a:br>
              <a:rPr lang="en-HK" dirty="0" smtClean="0"/>
            </a:b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696995"/>
              </p:ext>
            </p:extLst>
          </p:nvPr>
        </p:nvGraphicFramePr>
        <p:xfrm>
          <a:off x="755576" y="1414252"/>
          <a:ext cx="7998731" cy="379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68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848033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881926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416575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351355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Energetic</a:t>
                      </a:r>
                      <a:r>
                        <a:rPr lang="en-HK" sz="2000" baseline="0" dirty="0" smtClean="0"/>
                        <a:t> Source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constituent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>
                          <a:solidFill>
                            <a:schemeClr val="tx1"/>
                          </a:solidFill>
                        </a:rPr>
                        <a:t>Column Density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</a:rPr>
                        <a:t>(x10 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</a:rPr>
                        <a:t>molecules cm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3:2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1:5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1:10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1:20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</a:rPr>
                        <a:t>VUV (MDHL)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CH</a:t>
                      </a:r>
                      <a:r>
                        <a:rPr lang="en-HK" sz="2000" baseline="-25000" dirty="0" smtClean="0"/>
                        <a:t>4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120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60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30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NH</a:t>
                      </a:r>
                      <a:r>
                        <a:rPr lang="en-HK" sz="2000" baseline="-25000" dirty="0" smtClean="0"/>
                        <a:t>3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600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600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</a:rPr>
                        <a:t>EUV </a:t>
                      </a:r>
                    </a:p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</a:rPr>
                        <a:t>(30.4 nm)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CH</a:t>
                      </a:r>
                      <a:r>
                        <a:rPr lang="en-HK" sz="2000" baseline="-25000" dirty="0" smtClean="0"/>
                        <a:t>4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120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--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--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NH</a:t>
                      </a:r>
                      <a:r>
                        <a:rPr lang="en-HK" sz="2000" baseline="-25000" dirty="0" smtClean="0"/>
                        <a:t>3</a:t>
                      </a:r>
                      <a:endParaRPr 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--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--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/>
              <a:t>IR path</a:t>
            </a:r>
          </a:p>
          <a:p>
            <a:pPr marL="0" indent="0">
              <a:buNone/>
            </a:pPr>
            <a:r>
              <a:rPr lang="en-HK" dirty="0" smtClean="0"/>
              <a:t>VUV/EUV path</a:t>
            </a:r>
            <a:endParaRPr 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1" y="-12467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20030" y="2351814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845830" y="1097456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889820" y="1213046"/>
            <a:ext cx="28018" cy="6520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889820" y="1747702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12368" y="2061329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83681" y="509616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Experimental setup</a:t>
            </a: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Procedure</a:t>
            </a:r>
            <a:endParaRPr lang="en-HK" sz="33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14</a:t>
            </a:fld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Infra-red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4861351" y="1943462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QMS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EUV/VUV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KB</a:t>
            </a:r>
            <a:r>
              <a:rPr lang="en-HK" altLang="zh-TW" dirty="0" smtClean="0"/>
              <a:t>r </a:t>
            </a:r>
            <a:r>
              <a:rPr lang="en-HK" dirty="0" smtClean="0"/>
              <a:t>substrate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/>
              <a:t>KBr</a:t>
            </a:r>
            <a:r>
              <a:rPr lang="en-HK" dirty="0" smtClean="0"/>
              <a:t> substrate is </a:t>
            </a:r>
            <a:r>
              <a:rPr lang="en-HK" dirty="0" smtClean="0">
                <a:solidFill>
                  <a:srgbClr val="0070C0"/>
                </a:solidFill>
              </a:rPr>
              <a:t>pre-cooled</a:t>
            </a:r>
            <a:r>
              <a:rPr lang="en-HK" dirty="0" smtClean="0"/>
              <a:t> to 15 K (1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 smtClean="0"/>
              <a:t>) from 300 K ( 8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/>
              <a:t>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</a:rPr>
              <a:t>Deposit </a:t>
            </a:r>
            <a:r>
              <a:rPr lang="en-HK" dirty="0" smtClean="0"/>
              <a:t>the ice mixtures through leak valve, with different partial pressures of CH</a:t>
            </a:r>
            <a:r>
              <a:rPr lang="en-HK" baseline="-25000" dirty="0" smtClean="0"/>
              <a:t>4</a:t>
            </a:r>
            <a:r>
              <a:rPr lang="en-HK" dirty="0" smtClean="0"/>
              <a:t> and 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5576" y="4189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</a:rPr>
              <a:t>Irradiate </a:t>
            </a:r>
            <a:r>
              <a:rPr lang="en-HK" dirty="0" smtClean="0"/>
              <a:t>the samples by EUV/VUV</a:t>
            </a:r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46182" y="516414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</a:rPr>
              <a:t>Warm-up</a:t>
            </a:r>
            <a:r>
              <a:rPr lang="en-HK" dirty="0" smtClean="0"/>
              <a:t> with 1 K/min</a:t>
            </a:r>
            <a:endParaRPr lang="en-US" dirty="0"/>
          </a:p>
        </p:txBody>
      </p:sp>
      <p:sp>
        <p:nvSpPr>
          <p:cNvPr id="13" name="向下箭號 12"/>
          <p:cNvSpPr/>
          <p:nvPr/>
        </p:nvSpPr>
        <p:spPr>
          <a:xfrm>
            <a:off x="2360643" y="2099495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下箭號 26"/>
          <p:cNvSpPr/>
          <p:nvPr/>
        </p:nvSpPr>
        <p:spPr>
          <a:xfrm>
            <a:off x="2360643" y="4509580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向下箭號 28"/>
          <p:cNvSpPr/>
          <p:nvPr/>
        </p:nvSpPr>
        <p:spPr>
          <a:xfrm>
            <a:off x="2360643" y="3590768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下箭號 17"/>
          <p:cNvSpPr/>
          <p:nvPr/>
        </p:nvSpPr>
        <p:spPr>
          <a:xfrm>
            <a:off x="6880061" y="1701269"/>
            <a:ext cx="222239" cy="1889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4139096" y="3749128"/>
            <a:ext cx="2368112" cy="263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左箭號 19"/>
          <p:cNvSpPr/>
          <p:nvPr/>
        </p:nvSpPr>
        <p:spPr>
          <a:xfrm rot="3036806">
            <a:off x="5268572" y="2870655"/>
            <a:ext cx="1656184" cy="21039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  <p:bldP spid="13" grpId="0" animBg="1"/>
      <p:bldP spid="27" grpId="0" animBg="1"/>
      <p:bldP spid="29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The spectrum of VUV (MDHL) energy source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3" y="1162547"/>
            <a:ext cx="6174634" cy="39409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15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3460" y="1512449"/>
            <a:ext cx="2440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/>
              <a:t>H</a:t>
            </a:r>
            <a:r>
              <a:rPr lang="en-HK" sz="2400" baseline="-25000" dirty="0" smtClean="0"/>
              <a:t>2</a:t>
            </a:r>
            <a:r>
              <a:rPr lang="en-HK" sz="2400" dirty="0" smtClean="0"/>
              <a:t> 0.4 </a:t>
            </a:r>
            <a:r>
              <a:rPr lang="en-HK" sz="2400" dirty="0" err="1" smtClean="0"/>
              <a:t>torr</a:t>
            </a:r>
            <a:r>
              <a:rPr lang="en-HK" sz="2400" dirty="0" smtClean="0"/>
              <a:t> was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</a:rPr>
              <a:t>19.1%</a:t>
            </a:r>
            <a:r>
              <a:rPr lang="en-HK" sz="2400" dirty="0" smtClean="0"/>
              <a:t> is Ly-</a:t>
            </a:r>
            <a:r>
              <a:rPr lang="el-GR" sz="2400" dirty="0" smtClean="0"/>
              <a:t>α</a:t>
            </a:r>
            <a:endParaRPr lang="en-H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/>
              <a:t>average photon energy is </a:t>
            </a:r>
            <a:r>
              <a:rPr lang="en-HK" sz="2400" dirty="0" smtClean="0">
                <a:solidFill>
                  <a:srgbClr val="0070C0"/>
                </a:solidFill>
              </a:rPr>
              <a:t>9.27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</a:rPr>
              <a:t>EUV is 40.8 eV </a:t>
            </a:r>
            <a:r>
              <a:rPr lang="en-HK" sz="2400" dirty="0" smtClean="0"/>
              <a:t>(30.4nm) provided by NSRRC </a:t>
            </a:r>
            <a:endParaRPr 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88769" y="510354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711" y="2569468"/>
            <a:ext cx="7200900" cy="1238250"/>
          </a:xfrm>
        </p:spPr>
        <p:txBody>
          <a:bodyPr/>
          <a:lstStyle/>
          <a:p>
            <a:r>
              <a:rPr lang="en-HK" dirty="0"/>
              <a:t>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16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4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843" y="409016"/>
            <a:ext cx="7200900" cy="1238250"/>
          </a:xfrm>
        </p:spPr>
        <p:txBody>
          <a:bodyPr/>
          <a:lstStyle/>
          <a:p>
            <a:r>
              <a:rPr lang="en-HK" dirty="0" smtClean="0"/>
              <a:t>Beer’s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273324"/>
                <a:ext cx="3441725" cy="40324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HK" dirty="0" smtClean="0"/>
                  <a:t>Absorbance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HK" i="1" dirty="0" smtClean="0"/>
                  <a:t>: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HK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number density (molecules cm</a:t>
                </a:r>
                <a:r>
                  <a:rPr lang="en-US" baseline="30000" dirty="0"/>
                  <a:t>-3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dirty="0"/>
                  <a:t> </a:t>
                </a:r>
                <a:r>
                  <a:rPr lang="en-US" dirty="0" smtClean="0"/>
                  <a:t>path </a:t>
                </a:r>
                <a:r>
                  <a:rPr lang="en-US" dirty="0"/>
                  <a:t>length (cm)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: cross-section </a:t>
                </a:r>
                <a:r>
                  <a:rPr lang="en-US" dirty="0"/>
                  <a:t>(cm</a:t>
                </a:r>
                <a:r>
                  <a:rPr lang="en-US" baseline="30000" dirty="0"/>
                  <a:t>2</a:t>
                </a:r>
                <a:r>
                  <a:rPr lang="en-US" dirty="0"/>
                  <a:t> molecules 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HK" dirty="0" smtClean="0">
                    <a:solidFill>
                      <a:srgbClr val="0070C0"/>
                    </a:solidFill>
                  </a:rPr>
                  <a:t>Column density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i="1" dirty="0" smtClean="0">
                    <a:solidFill>
                      <a:srgbClr val="0070C0"/>
                    </a:solidFill>
                  </a:rPr>
                  <a:t>: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HK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absorption strength (A-value) (cm molecule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) from literatures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273324"/>
                <a:ext cx="3441725" cy="4032490"/>
              </a:xfrm>
              <a:blipFill>
                <a:blip r:embed="rId4"/>
                <a:stretch>
                  <a:fillRect l="-708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17</a:t>
            </a:fld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284018" y="4961982"/>
            <a:ext cx="48599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/>
              <a:t>Infra-red spectra before </a:t>
            </a:r>
            <a:r>
              <a:rPr lang="en-HK" sz="1400" dirty="0" smtClean="0"/>
              <a:t>(black lines</a:t>
            </a:r>
            <a:r>
              <a:rPr lang="en-HK" sz="1400" dirty="0"/>
              <a:t>) and after </a:t>
            </a:r>
            <a:r>
              <a:rPr lang="en-HK" sz="1400" dirty="0" smtClean="0"/>
              <a:t>(coloured lines</a:t>
            </a:r>
            <a:r>
              <a:rPr lang="en-HK" sz="1400" dirty="0"/>
              <a:t>) VUV </a:t>
            </a:r>
            <a:r>
              <a:rPr lang="en-HK" sz="1400" dirty="0" smtClean="0"/>
              <a:t>irradiation where CN</a:t>
            </a:r>
            <a:r>
              <a:rPr lang="en-HK" sz="1400" baseline="30000" dirty="0" smtClean="0"/>
              <a:t>-</a:t>
            </a:r>
            <a:r>
              <a:rPr lang="en-HK" sz="1400" dirty="0"/>
              <a:t>, C</a:t>
            </a:r>
            <a:r>
              <a:rPr lang="en-HK" sz="1400" baseline="-25000" dirty="0"/>
              <a:t>2</a:t>
            </a:r>
            <a:r>
              <a:rPr lang="en-HK" sz="1400" dirty="0"/>
              <a:t>H</a:t>
            </a:r>
            <a:r>
              <a:rPr lang="en-HK" sz="1400" baseline="-25000" dirty="0"/>
              <a:t>6</a:t>
            </a:r>
            <a:r>
              <a:rPr lang="en-HK" sz="1400" dirty="0"/>
              <a:t> and C</a:t>
            </a:r>
            <a:r>
              <a:rPr lang="en-HK" sz="1400" baseline="-25000" dirty="0"/>
              <a:t>3</a:t>
            </a:r>
            <a:r>
              <a:rPr lang="en-HK" sz="1400" dirty="0"/>
              <a:t>H</a:t>
            </a:r>
            <a:r>
              <a:rPr lang="en-HK" sz="1400" baseline="-25000" dirty="0"/>
              <a:t>8</a:t>
            </a:r>
            <a:r>
              <a:rPr lang="en-HK" sz="1400" dirty="0"/>
              <a:t> are formed after VUV </a:t>
            </a:r>
            <a:r>
              <a:rPr lang="en-HK" sz="1400" dirty="0" smtClean="0"/>
              <a:t>irradiation.</a:t>
            </a:r>
            <a:endParaRPr lang="en-US" sz="14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01272"/>
              </p:ext>
            </p:extLst>
          </p:nvPr>
        </p:nvGraphicFramePr>
        <p:xfrm>
          <a:off x="4428116" y="-596310"/>
          <a:ext cx="4571786" cy="632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Graph" r:id="rId5" imgW="4754880" imgH="6583680" progId="Origin50.Graph">
                  <p:embed/>
                </p:oleObj>
              </mc:Choice>
              <mc:Fallback>
                <p:oleObj name="Graph" r:id="rId5" imgW="4754880" imgH="6583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8116" y="-596310"/>
                        <a:ext cx="4571786" cy="6329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1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of 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18</a:t>
            </a:fld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90" y="1074312"/>
            <a:ext cx="4088524" cy="4346955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90018"/>
              </p:ext>
            </p:extLst>
          </p:nvPr>
        </p:nvGraphicFramePr>
        <p:xfrm>
          <a:off x="383553" y="1215332"/>
          <a:ext cx="5344368" cy="34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53" y="1215332"/>
                        <a:ext cx="5344368" cy="34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4067944" y="3721596"/>
            <a:ext cx="2161108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</a:t>
            </a:r>
            <a:r>
              <a:rPr lang="en-HK" dirty="0" smtClean="0"/>
              <a:t>of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19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70189"/>
            <a:ext cx="7449546" cy="3407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899592" y="1239472"/>
                <a:ext cx="3615308" cy="3071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8036" indent="-288036" algn="l" defTabSz="685800" rtl="0" eaLnBrk="1" latinLnBrk="0" hangingPunct="1">
                  <a:lnSpc>
                    <a:spcPct val="94000"/>
                  </a:lnSpc>
                  <a:spcBef>
                    <a:spcPts val="750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5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5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3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3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2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0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39472"/>
                <a:ext cx="3615308" cy="3071977"/>
              </a:xfrm>
              <a:prstGeom prst="rect">
                <a:avLst/>
              </a:prstGeom>
              <a:blipFill>
                <a:blip r:embed="rId4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6372200" y="2047477"/>
            <a:ext cx="1656184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129308"/>
            <a:ext cx="7200900" cy="3760192"/>
          </a:xfrm>
        </p:spPr>
        <p:txBody>
          <a:bodyPr>
            <a:noAutofit/>
          </a:bodyPr>
          <a:lstStyle/>
          <a:p>
            <a:r>
              <a:rPr lang="en-HK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VUV (MDHL)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between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efficiency of EUV (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40.8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eV) and VUV (9.27 eV)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Implications</a:t>
            </a:r>
          </a:p>
          <a:p>
            <a:pPr lvl="1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formation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on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5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51" y="1489348"/>
            <a:ext cx="5343449" cy="349379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</a:t>
            </a:r>
            <a:r>
              <a:rPr lang="en-HK" dirty="0" smtClean="0"/>
              <a:t>of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endParaRPr lang="en-US" baseline="30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20</a:t>
            </a:fld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3568" y="1633364"/>
            <a:ext cx="2952328" cy="43609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800" dirty="0" smtClean="0">
                <a:solidFill>
                  <a:srgbClr val="FF0000"/>
                </a:solidFill>
              </a:rPr>
              <a:t>Methylamine (CH</a:t>
            </a:r>
            <a:r>
              <a:rPr lang="en-HK" sz="2800" baseline="-25000" dirty="0" smtClean="0">
                <a:solidFill>
                  <a:srgbClr val="FF0000"/>
                </a:solidFill>
              </a:rPr>
              <a:t>3</a:t>
            </a:r>
            <a:r>
              <a:rPr lang="en-HK" sz="2800" dirty="0" smtClean="0">
                <a:solidFill>
                  <a:srgbClr val="FF0000"/>
                </a:solidFill>
              </a:rPr>
              <a:t>NH</a:t>
            </a:r>
            <a:r>
              <a:rPr lang="en-HK" sz="2800" baseline="-25000" dirty="0" smtClean="0">
                <a:solidFill>
                  <a:srgbClr val="FF0000"/>
                </a:solidFill>
              </a:rPr>
              <a:t>2</a:t>
            </a:r>
            <a:r>
              <a:rPr lang="en-HK" sz="2800" dirty="0" smtClean="0">
                <a:solidFill>
                  <a:srgbClr val="FF0000"/>
                </a:solidFill>
              </a:rPr>
              <a:t>) with m/z=31 </a:t>
            </a:r>
            <a:r>
              <a:rPr lang="en-HK" sz="2800" dirty="0" smtClean="0"/>
              <a:t>is detected by QMS</a:t>
            </a:r>
          </a:p>
          <a:p>
            <a:endParaRPr lang="en-HK" sz="2800" dirty="0" smtClean="0"/>
          </a:p>
          <a:p>
            <a:pPr marL="0" indent="0">
              <a:buNone/>
            </a:pPr>
            <a:r>
              <a:rPr lang="en-HK" sz="2800" dirty="0">
                <a:solidFill>
                  <a:srgbClr val="0070C0"/>
                </a:solidFill>
              </a:rPr>
              <a:t>CN</a:t>
            </a:r>
            <a:r>
              <a:rPr lang="en-HK" sz="2800" baseline="30000" dirty="0">
                <a:solidFill>
                  <a:srgbClr val="0070C0"/>
                </a:solidFill>
              </a:rPr>
              <a:t>-</a:t>
            </a:r>
            <a:r>
              <a:rPr lang="en-HK" sz="2800" dirty="0">
                <a:solidFill>
                  <a:srgbClr val="0070C0"/>
                </a:solidFill>
              </a:rPr>
              <a:t> is formed via a 2 step mechanism.</a:t>
            </a:r>
            <a:endParaRPr lang="en-HK" sz="2800" dirty="0" smtClean="0"/>
          </a:p>
          <a:p>
            <a:pPr marL="0" indent="0">
              <a:buNone/>
            </a:pPr>
            <a:endParaRPr lang="en-HK" sz="2800" dirty="0" smtClean="0"/>
          </a:p>
          <a:p>
            <a:pPr marL="914400" lvl="2" indent="0" algn="just">
              <a:buFont typeface="Wingdings 3" pitchFamily="18" charset="2"/>
              <a:buNone/>
            </a:pPr>
            <a:endParaRPr lang="en-HK" sz="11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/>
              <a:t>2</a:t>
            </a:r>
            <a:r>
              <a:rPr lang="en-HK" dirty="0"/>
              <a:t>. The </a:t>
            </a:r>
            <a:r>
              <a:rPr lang="en-HK" dirty="0" smtClean="0"/>
              <a:t>scenario for NH</a:t>
            </a:r>
            <a:r>
              <a:rPr lang="en-HK" baseline="-25000" dirty="0" smtClean="0"/>
              <a:t>3</a:t>
            </a:r>
            <a:r>
              <a:rPr lang="en-HK" dirty="0" smtClean="0"/>
              <a:t> dominating ice mixtures</a:t>
            </a:r>
            <a:endParaRPr lang="en-US" baseline="-25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21</a:t>
            </a:fld>
            <a:endParaRPr lang="zh-TW" altLang="en-US" sz="20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24" y="149250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4860032" y="4952399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A diagram of CH</a:t>
            </a:r>
            <a:r>
              <a:rPr lang="en-HK" baseline="-25000" dirty="0" smtClean="0"/>
              <a:t>4</a:t>
            </a:r>
            <a:r>
              <a:rPr lang="en-HK" dirty="0"/>
              <a:t>:</a:t>
            </a:r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r>
              <a:rPr lang="en-HK" dirty="0" smtClean="0"/>
              <a:t> = 1:5</a:t>
            </a:r>
            <a:endParaRPr 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906261" y="1796449"/>
            <a:ext cx="309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 smtClean="0"/>
              <a:t>Once CH</a:t>
            </a:r>
            <a:r>
              <a:rPr lang="en-HK" sz="2400" baseline="-25000" dirty="0" smtClean="0"/>
              <a:t>4</a:t>
            </a:r>
            <a:r>
              <a:rPr lang="en-HK" sz="2400" dirty="0" smtClean="0"/>
              <a:t> becomes CH</a:t>
            </a:r>
            <a:r>
              <a:rPr lang="en-HK" sz="2400" baseline="-25000" dirty="0" smtClean="0"/>
              <a:t>3</a:t>
            </a:r>
            <a:r>
              <a:rPr lang="en-HK" sz="2400" dirty="0" smtClean="0"/>
              <a:t> radical, CH</a:t>
            </a:r>
            <a:r>
              <a:rPr lang="en-HK" sz="2400" baseline="-25000" dirty="0" smtClean="0"/>
              <a:t>3</a:t>
            </a:r>
            <a:r>
              <a:rPr lang="en-HK" sz="2400" dirty="0" smtClean="0"/>
              <a:t>NH</a:t>
            </a:r>
            <a:r>
              <a:rPr lang="en-HK" sz="2400" baseline="-25000" dirty="0" smtClean="0"/>
              <a:t>2</a:t>
            </a:r>
            <a:r>
              <a:rPr lang="en-HK" sz="2400" dirty="0" smtClean="0"/>
              <a:t> can be easily formed and hence become </a:t>
            </a:r>
            <a:r>
              <a:rPr lang="en-HK" sz="2400" dirty="0" smtClean="0">
                <a:solidFill>
                  <a:srgbClr val="0070C0"/>
                </a:solidFill>
              </a:rPr>
              <a:t>CN</a:t>
            </a:r>
            <a:r>
              <a:rPr lang="en-HK" sz="2400" baseline="30000" dirty="0" smtClean="0">
                <a:solidFill>
                  <a:srgbClr val="0070C0"/>
                </a:solidFill>
              </a:rPr>
              <a:t>-</a:t>
            </a:r>
            <a:r>
              <a:rPr lang="en-HK" sz="2400" dirty="0" smtClean="0"/>
              <a:t>.</a:t>
            </a:r>
          </a:p>
          <a:p>
            <a:endParaRPr lang="en-HK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89304" y="83670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06736" y="115293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452320" y="1389836"/>
            <a:ext cx="423346" cy="6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682703" y="102136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3</a:t>
            </a:r>
            <a:r>
              <a:rPr lang="en-HK" dirty="0" smtClean="0"/>
              <a:t>NH</a:t>
            </a:r>
            <a:r>
              <a:rPr lang="en-HK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65212"/>
            <a:ext cx="7200900" cy="1238250"/>
          </a:xfrm>
        </p:spPr>
        <p:txBody>
          <a:bodyPr/>
          <a:lstStyle/>
          <a:p>
            <a:r>
              <a:rPr lang="en-HK" dirty="0"/>
              <a:t>2. The </a:t>
            </a:r>
            <a:r>
              <a:rPr lang="en-HK" dirty="0" smtClean="0"/>
              <a:t>scenario for CH</a:t>
            </a:r>
            <a:r>
              <a:rPr lang="en-HK" baseline="-25000" dirty="0" smtClean="0"/>
              <a:t>4</a:t>
            </a:r>
            <a:r>
              <a:rPr lang="en-HK" dirty="0" smtClean="0"/>
              <a:t> dominating ice mixtures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69413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22</a:t>
            </a:fld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28689" y="5008490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 A diagram 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3:2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948264" y="1769413"/>
            <a:ext cx="29340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 smtClean="0"/>
              <a:t>CH</a:t>
            </a:r>
            <a:r>
              <a:rPr lang="en-HK" sz="2000" baseline="-25000" dirty="0" smtClean="0"/>
              <a:t>3</a:t>
            </a:r>
            <a:r>
              <a:rPr lang="en-HK" sz="2000" dirty="0" smtClean="0"/>
              <a:t>NH</a:t>
            </a:r>
            <a:r>
              <a:rPr lang="en-HK" sz="2000" baseline="-25000" dirty="0"/>
              <a:t>2</a:t>
            </a:r>
            <a:r>
              <a:rPr lang="en-HK" sz="2000" dirty="0" smtClean="0"/>
              <a:t> (formed by CH</a:t>
            </a:r>
            <a:r>
              <a:rPr lang="en-HK" sz="2000" baseline="-25000" dirty="0" smtClean="0"/>
              <a:t>3 </a:t>
            </a:r>
            <a:r>
              <a:rPr lang="en-HK" sz="2000" dirty="0" smtClean="0"/>
              <a:t>+</a:t>
            </a:r>
            <a:r>
              <a:rPr lang="en-HK" sz="2000" baseline="-25000" dirty="0" smtClean="0"/>
              <a:t> </a:t>
            </a:r>
            <a:r>
              <a:rPr lang="en-HK" sz="2000" dirty="0" smtClean="0"/>
              <a:t>NH</a:t>
            </a:r>
            <a:r>
              <a:rPr lang="en-HK" sz="2000" baseline="-25000" dirty="0" smtClean="0"/>
              <a:t>2</a:t>
            </a:r>
            <a:r>
              <a:rPr lang="en-HK" sz="2000" dirty="0"/>
              <a:t>) has a competing relationship with </a:t>
            </a:r>
            <a:r>
              <a:rPr lang="en-HK" sz="2000" dirty="0" smtClean="0">
                <a:solidFill>
                  <a:srgbClr val="0070C0"/>
                </a:solidFill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</a:rPr>
              <a:t>2</a:t>
            </a:r>
            <a:r>
              <a:rPr lang="en-HK" sz="2000" dirty="0" smtClean="0">
                <a:solidFill>
                  <a:srgbClr val="0070C0"/>
                </a:solidFill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</a:rPr>
              <a:t>6</a:t>
            </a:r>
            <a:r>
              <a:rPr lang="en-HK" sz="2000" dirty="0" smtClean="0"/>
              <a:t> (formed by 2 CH</a:t>
            </a:r>
            <a:r>
              <a:rPr lang="en-HK" sz="2000" baseline="-25000" dirty="0" smtClean="0"/>
              <a:t>3</a:t>
            </a:r>
            <a:r>
              <a:rPr lang="en-HK" sz="2000" dirty="0" smtClean="0"/>
              <a:t>) and C</a:t>
            </a:r>
            <a:r>
              <a:rPr lang="en-HK" sz="2000" baseline="-25000" dirty="0" smtClean="0"/>
              <a:t>3</a:t>
            </a:r>
            <a:r>
              <a:rPr lang="en-HK" sz="2000" dirty="0" smtClean="0"/>
              <a:t>H</a:t>
            </a:r>
            <a:r>
              <a:rPr lang="en-HK" sz="2000" baseline="-25000" dirty="0" smtClean="0"/>
              <a:t>8</a:t>
            </a:r>
            <a:r>
              <a:rPr lang="en-HK" sz="2000" dirty="0"/>
              <a:t> (formed by </a:t>
            </a:r>
            <a:r>
              <a:rPr lang="en-HK" sz="2000" dirty="0" smtClean="0"/>
              <a:t>CH</a:t>
            </a:r>
            <a:r>
              <a:rPr lang="en-HK" sz="2000" baseline="-25000" dirty="0" smtClean="0"/>
              <a:t>2</a:t>
            </a:r>
            <a:r>
              <a:rPr lang="en-HK" sz="2000" dirty="0" smtClean="0"/>
              <a:t> + </a:t>
            </a:r>
            <a:r>
              <a:rPr lang="en-HK" sz="2000" dirty="0"/>
              <a:t>C</a:t>
            </a:r>
            <a:r>
              <a:rPr lang="en-HK" sz="2000" baseline="-25000" dirty="0"/>
              <a:t>2</a:t>
            </a:r>
            <a:r>
              <a:rPr lang="en-HK" sz="2000" dirty="0"/>
              <a:t>H</a:t>
            </a:r>
            <a:r>
              <a:rPr lang="en-HK" sz="2000" baseline="-25000" dirty="0"/>
              <a:t>6 </a:t>
            </a:r>
            <a:r>
              <a:rPr lang="en-HK" sz="2000" dirty="0" smtClean="0"/>
              <a:t>or C</a:t>
            </a:r>
            <a:r>
              <a:rPr lang="en-HK" sz="2000" baseline="-25000" dirty="0" smtClean="0"/>
              <a:t>2</a:t>
            </a:r>
            <a:r>
              <a:rPr lang="en-HK" sz="2000" dirty="0" smtClean="0"/>
              <a:t>H</a:t>
            </a:r>
            <a:r>
              <a:rPr lang="en-HK" sz="2000" baseline="-25000" dirty="0" smtClean="0"/>
              <a:t>4</a:t>
            </a:r>
            <a:r>
              <a:rPr lang="en-HK" sz="2000" dirty="0"/>
              <a:t> </a:t>
            </a:r>
            <a:r>
              <a:rPr lang="en-HK" sz="2000" dirty="0" smtClean="0"/>
              <a:t>+ CH</a:t>
            </a:r>
            <a:r>
              <a:rPr lang="en-HK" sz="2000" baseline="-25000" dirty="0" smtClean="0"/>
              <a:t>4</a:t>
            </a:r>
            <a:r>
              <a:rPr lang="en-HK" sz="2000" dirty="0" smtClean="0"/>
              <a:t>)</a:t>
            </a:r>
          </a:p>
          <a:p>
            <a:endParaRPr lang="en-HK" sz="2000" dirty="0"/>
          </a:p>
          <a:p>
            <a:r>
              <a:rPr lang="en-HK" sz="2000" dirty="0" smtClean="0">
                <a:solidFill>
                  <a:srgbClr val="0070C0"/>
                </a:solidFill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</a:rPr>
              <a:t>2</a:t>
            </a:r>
            <a:r>
              <a:rPr lang="en-HK" sz="2000" dirty="0" smtClean="0">
                <a:solidFill>
                  <a:srgbClr val="0070C0"/>
                </a:solidFill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</a:rPr>
              <a:t>6</a:t>
            </a:r>
            <a:r>
              <a:rPr lang="en-HK" sz="2000" dirty="0" smtClean="0"/>
              <a:t> can form easier than NH</a:t>
            </a:r>
            <a:r>
              <a:rPr lang="en-HK" sz="2000" baseline="-25000" dirty="0" smtClean="0"/>
              <a:t>3</a:t>
            </a:r>
            <a:r>
              <a:rPr lang="en-HK" sz="2000" dirty="0" smtClean="0"/>
              <a:t> dominating case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9304" y="83670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736" y="115293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452320" y="1389836"/>
            <a:ext cx="423346" cy="11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682703" y="10213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</a:t>
            </a:r>
            <a:r>
              <a:rPr lang="en-HK" baseline="-25000" dirty="0" smtClean="0"/>
              <a:t>3</a:t>
            </a:r>
            <a:r>
              <a:rPr lang="en-HK" dirty="0" smtClean="0"/>
              <a:t>H</a:t>
            </a:r>
            <a:r>
              <a:rPr lang="en-HK" baseline="-25000" dirty="0"/>
              <a:t>8</a:t>
            </a:r>
            <a:endParaRPr lang="en-US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164093" y="38298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/>
              <a:t>6</a:t>
            </a:r>
            <a:endParaRPr lang="en-US" baseline="-250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88223" y="4199158"/>
            <a:ext cx="281488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164093" y="315035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3</a:t>
            </a:r>
            <a:r>
              <a:rPr lang="en-HK" dirty="0" smtClean="0"/>
              <a:t>NH</a:t>
            </a:r>
            <a:r>
              <a:rPr lang="en-HK" baseline="-25000" dirty="0" smtClean="0"/>
              <a:t>2</a:t>
            </a:r>
            <a:endParaRPr lang="en-US" baseline="-25000" dirty="0"/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6012160" y="3519686"/>
            <a:ext cx="2945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</a:t>
            </a:r>
            <a:r>
              <a:rPr lang="en-HK" dirty="0"/>
              <a:t>The relations </a:t>
            </a:r>
            <a:r>
              <a:rPr lang="en-HK" dirty="0" smtClean="0"/>
              <a:t>between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r>
              <a:rPr lang="en-HK" dirty="0"/>
              <a:t> </a:t>
            </a:r>
            <a:r>
              <a:rPr lang="en-HK" dirty="0" smtClean="0"/>
              <a:t>(NH</a:t>
            </a:r>
            <a:r>
              <a:rPr lang="en-HK" baseline="-25000" dirty="0" smtClean="0"/>
              <a:t>3</a:t>
            </a:r>
            <a:r>
              <a:rPr lang="en-HK" dirty="0" smtClean="0"/>
              <a:t> dominant) and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(CH</a:t>
            </a:r>
            <a:r>
              <a:rPr lang="en-HK" baseline="-25000" dirty="0" smtClean="0"/>
              <a:t>4</a:t>
            </a:r>
            <a:r>
              <a:rPr lang="en-HK" dirty="0" smtClean="0"/>
              <a:t> dominant)</a:t>
            </a:r>
            <a:endParaRPr 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215394"/>
              </p:ext>
            </p:extLst>
          </p:nvPr>
        </p:nvGraphicFramePr>
        <p:xfrm>
          <a:off x="610427" y="2065412"/>
          <a:ext cx="324149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53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7017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  <a:gridCol w="810373">
                  <a:extLst>
                    <a:ext uri="{9D8B030D-6E8A-4147-A177-3AD203B41FA5}">
                      <a16:colId xmlns:a16="http://schemas.microsoft.com/office/drawing/2014/main" val="209235065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:NH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dirty="0" smtClean="0"/>
                        <a:t>H</a:t>
                      </a:r>
                      <a:r>
                        <a:rPr lang="en-HK" baseline="-25000" dirty="0" smtClean="0"/>
                        <a:t>6</a:t>
                      </a:r>
                      <a:r>
                        <a:rPr lang="en-HK" baseline="0" dirty="0" smtClean="0"/>
                        <a:t> (ML)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 </a:t>
                      </a:r>
                      <a:r>
                        <a:rPr lang="en-HK" baseline="0" dirty="0" smtClean="0"/>
                        <a:t>(ML)</a:t>
                      </a:r>
                      <a:endParaRPr lang="en-US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aseline="0" dirty="0" smtClean="0"/>
                        <a:t>Ratio of CN</a:t>
                      </a:r>
                      <a:r>
                        <a:rPr lang="en-HK" baseline="30000" dirty="0" smtClean="0"/>
                        <a:t>-</a:t>
                      </a:r>
                      <a:r>
                        <a:rPr lang="en-HK" baseline="0" dirty="0" smtClean="0"/>
                        <a:t>to C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baseline="0" dirty="0" smtClean="0"/>
                        <a:t>H</a:t>
                      </a:r>
                      <a:r>
                        <a:rPr lang="en-HK" baseline="-25000" dirty="0" smtClean="0"/>
                        <a:t>6</a:t>
                      </a:r>
                      <a:endParaRPr lang="en-US" baseline="-25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</a:rPr>
                        <a:t>(CH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</a:rPr>
                        <a:t>(NH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11.3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23</a:t>
            </a:fld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95403" y="4676881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Concentration of CN</a:t>
            </a:r>
            <a:r>
              <a:rPr lang="en-HK" baseline="30000" dirty="0"/>
              <a:t>-</a:t>
            </a:r>
            <a:r>
              <a:rPr lang="en-HK" dirty="0"/>
              <a:t> is not proportional to initial </a:t>
            </a:r>
            <a:r>
              <a:rPr lang="en-HK" dirty="0" smtClean="0"/>
              <a:t>amount of CH</a:t>
            </a:r>
            <a:r>
              <a:rPr lang="en-HK" baseline="-25000" dirty="0" smtClean="0"/>
              <a:t>4</a:t>
            </a:r>
            <a:r>
              <a:rPr lang="en-HK" dirty="0" smtClean="0"/>
              <a:t> </a:t>
            </a:r>
            <a:r>
              <a:rPr lang="en-HK" dirty="0"/>
              <a:t>when CH</a:t>
            </a:r>
            <a:r>
              <a:rPr lang="en-HK" baseline="-25000" dirty="0"/>
              <a:t>4</a:t>
            </a:r>
            <a:r>
              <a:rPr lang="en-HK" dirty="0"/>
              <a:t> is in excess.</a:t>
            </a:r>
          </a:p>
          <a:p>
            <a:endParaRPr 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49722"/>
              </p:ext>
            </p:extLst>
          </p:nvPr>
        </p:nvGraphicFramePr>
        <p:xfrm>
          <a:off x="3707904" y="1664349"/>
          <a:ext cx="5902622" cy="385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1664349"/>
                        <a:ext cx="5902622" cy="385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 smtClean="0"/>
              <a:t>3. Energy needed for forming radicals by </a:t>
            </a:r>
            <a:r>
              <a:rPr lang="en-HK" dirty="0"/>
              <a:t>EUV </a:t>
            </a:r>
            <a:r>
              <a:rPr lang="en-HK" dirty="0" smtClean="0"/>
              <a:t>(40.1 eV) and VUV (</a:t>
            </a:r>
            <a:r>
              <a:rPr lang="en-HK" dirty="0" smtClean="0">
                <a:solidFill>
                  <a:srgbClr val="0070C0"/>
                </a:solidFill>
              </a:rPr>
              <a:t>9.27</a:t>
            </a:r>
            <a:r>
              <a:rPr lang="en-HK" dirty="0" smtClean="0"/>
              <a:t> eV)</a:t>
            </a:r>
            <a:endParaRPr 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121118"/>
              </p:ext>
            </p:extLst>
          </p:nvPr>
        </p:nvGraphicFramePr>
        <p:xfrm>
          <a:off x="1028700" y="1905000"/>
          <a:ext cx="7200897" cy="321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Radicals                  species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CH</a:t>
                      </a:r>
                      <a:r>
                        <a:rPr lang="en-HK" sz="2400" baseline="-25000" dirty="0" smtClean="0"/>
                        <a:t>4</a:t>
                      </a:r>
                      <a:endParaRPr lang="en-US" sz="2400" baseline="-250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NH</a:t>
                      </a:r>
                      <a:r>
                        <a:rPr lang="en-HK" sz="2400" baseline="-25000" dirty="0" smtClean="0"/>
                        <a:t>3</a:t>
                      </a:r>
                      <a:endParaRPr lang="en-US" sz="2400" baseline="-250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- 1 H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4.55 eV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4.67 eV</a:t>
                      </a:r>
                      <a:endParaRPr lang="en-US" sz="24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-2 H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4.78 eV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4.38  eV</a:t>
                      </a:r>
                      <a:endParaRPr lang="en-US" sz="24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-3 H</a:t>
                      </a:r>
                      <a:endParaRPr lang="en-US" sz="24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</a:rPr>
                        <a:t>9.19 eV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</a:rPr>
                        <a:t>7.</a:t>
                      </a:r>
                      <a:r>
                        <a:rPr lang="en-HK" sz="2400" baseline="0" dirty="0" smtClean="0">
                          <a:solidFill>
                            <a:srgbClr val="0070C0"/>
                          </a:solidFill>
                        </a:rPr>
                        <a:t>63 eV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24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283968" y="5083531"/>
            <a:ext cx="3197222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HK" sz="1600" baseline="-25000" dirty="0"/>
              <a:t>(quoted from </a:t>
            </a:r>
            <a:r>
              <a:rPr lang="en-HK" sz="1600" baseline="-25000" dirty="0" err="1"/>
              <a:t>Kundu</a:t>
            </a:r>
            <a:r>
              <a:rPr lang="en-HK" sz="1600" baseline="-25000" dirty="0"/>
              <a:t> et al. (2017))</a:t>
            </a:r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Destruction cross-section of </a:t>
            </a:r>
            <a:r>
              <a:rPr lang="en-HK" dirty="0"/>
              <a:t>EUV (40.1 eV) and VUV (9.27 eV)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000" dirty="0" smtClean="0"/>
              <a:t>Fitting with </a:t>
            </a:r>
            <a:r>
              <a:rPr lang="en-HK" sz="2000" dirty="0" smtClean="0">
                <a:solidFill>
                  <a:srgbClr val="0070C0"/>
                </a:solidFill>
              </a:rPr>
              <a:t>y = Ae</a:t>
            </a:r>
            <a:r>
              <a:rPr lang="en-HK" sz="2000" baseline="30000" dirty="0" smtClean="0">
                <a:solidFill>
                  <a:srgbClr val="0070C0"/>
                </a:solidFill>
              </a:rPr>
              <a:t>-</a:t>
            </a:r>
            <a:r>
              <a:rPr lang="en-HK" sz="2000" baseline="30000" dirty="0" err="1" smtClean="0">
                <a:solidFill>
                  <a:srgbClr val="0070C0"/>
                </a:solidFill>
              </a:rPr>
              <a:t>kx</a:t>
            </a:r>
            <a:r>
              <a:rPr lang="en-HK" sz="2000" dirty="0" smtClean="0">
                <a:solidFill>
                  <a:srgbClr val="0070C0"/>
                </a:solidFill>
              </a:rPr>
              <a:t> + C </a:t>
            </a:r>
            <a:r>
              <a:rPr lang="en-HK" sz="2000" dirty="0" smtClean="0"/>
              <a:t>(pseudo first order kinetics)</a:t>
            </a:r>
            <a:endParaRPr lang="en-HK" dirty="0" smtClean="0"/>
          </a:p>
          <a:p>
            <a:pPr marL="0" indent="0">
              <a:buNone/>
            </a:pPr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r>
              <a:rPr lang="en-HK" dirty="0" smtClean="0"/>
              <a:t>						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25</a:t>
            </a:fld>
            <a:endParaRPr lang="zh-TW" altLang="en-US" sz="2000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33983"/>
              </p:ext>
            </p:extLst>
          </p:nvPr>
        </p:nvGraphicFramePr>
        <p:xfrm>
          <a:off x="4727270" y="2348410"/>
          <a:ext cx="4754563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7270" y="2348410"/>
                        <a:ext cx="4754563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7059"/>
              </p:ext>
            </p:extLst>
          </p:nvPr>
        </p:nvGraphicFramePr>
        <p:xfrm>
          <a:off x="539552" y="2443660"/>
          <a:ext cx="4754563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2443660"/>
                        <a:ext cx="4754563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26</a:t>
            </a:fld>
            <a:endParaRPr lang="zh-TW" altLang="en-US" sz="20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81430"/>
              </p:ext>
            </p:extLst>
          </p:nvPr>
        </p:nvGraphicFramePr>
        <p:xfrm>
          <a:off x="569727" y="1628893"/>
          <a:ext cx="3969871" cy="3823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985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335750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612404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k </a:t>
                      </a:r>
                      <a:r>
                        <a:rPr lang="en-US" sz="1400" u="none" strike="noStrike" dirty="0" smtClean="0">
                          <a:effectLst/>
                        </a:rPr>
                        <a:t>(photons</a:t>
                      </a:r>
                      <a:r>
                        <a:rPr lang="en-US" sz="1400" u="none" strike="noStrike" baseline="30000" dirty="0" smtClean="0">
                          <a:effectLst/>
                        </a:rPr>
                        <a:t>-1</a:t>
                      </a:r>
                      <a:r>
                        <a:rPr lang="en-HK" sz="1400" u="none" strike="noStrike" dirty="0" smtClean="0">
                          <a:effectLst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>
                          <a:effectLst/>
                        </a:rPr>
                        <a:t>4</a:t>
                      </a:r>
                      <a:r>
                        <a:rPr lang="en-US" sz="1400" u="none" strike="noStrike" dirty="0">
                          <a:effectLst/>
                        </a:rPr>
                        <a:t>(x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</a:rPr>
                        <a:t> 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95264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282953023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139367451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Destruction cross-section ratio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47026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 </a:t>
                      </a:r>
                      <a:r>
                        <a:rPr lang="en-US" sz="1400" u="none" strike="noStrike" baseline="30000" dirty="0">
                          <a:effectLst/>
                        </a:rPr>
                        <a:t>-</a:t>
                      </a:r>
                      <a:r>
                        <a:rPr lang="en-US" sz="1400" u="none" strike="noStrike" baseline="30000" dirty="0" smtClean="0">
                          <a:effectLst/>
                        </a:rPr>
                        <a:t>1</a:t>
                      </a:r>
                      <a:r>
                        <a:rPr lang="en-HK" sz="1400" u="none" strike="noStrike" dirty="0" smtClean="0">
                          <a:effectLst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8.21±0.70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1.92±1.99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CN</a:t>
                      </a:r>
                      <a:r>
                        <a:rPr lang="en-US" sz="1400" u="none" strike="noStrike" baseline="30000" dirty="0">
                          <a:solidFill>
                            <a:srgbClr val="0070C0"/>
                          </a:solidFill>
                          <a:effectLst/>
                        </a:rPr>
                        <a:t>-</a:t>
                      </a:r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production ratio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42970"/>
              </p:ext>
            </p:extLst>
          </p:nvPr>
        </p:nvGraphicFramePr>
        <p:xfrm>
          <a:off x="4539598" y="1856139"/>
          <a:ext cx="5035225" cy="32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9598" y="1856139"/>
                        <a:ext cx="5035225" cy="329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497460"/>
            <a:ext cx="7200900" cy="1238250"/>
          </a:xfrm>
        </p:spPr>
        <p:txBody>
          <a:bodyPr/>
          <a:lstStyle/>
          <a:p>
            <a:r>
              <a:rPr lang="en-HK" dirty="0"/>
              <a:t>Astrophysical implications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27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23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 CN</a:t>
            </a:r>
            <a:r>
              <a:rPr lang="en-HK" sz="3300" kern="1200" baseline="30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HK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formation after winter on surface of Charon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61356"/>
            <a:ext cx="4176464" cy="2425933"/>
          </a:xfrm>
        </p:spPr>
        <p:txBody>
          <a:bodyPr>
            <a:normAutofit/>
          </a:bodyPr>
          <a:lstStyle/>
          <a:p>
            <a:pPr marL="397764" lvl="1" indent="0">
              <a:buNone/>
            </a:pPr>
            <a:r>
              <a:rPr lang="en-HK" dirty="0" smtClean="0"/>
              <a:t>Surface composition after </a:t>
            </a:r>
            <a:r>
              <a:rPr lang="en-HK" dirty="0"/>
              <a:t>1 Pluto winter:</a:t>
            </a:r>
          </a:p>
          <a:p>
            <a:pPr lvl="2"/>
            <a:r>
              <a:rPr lang="en-HK" dirty="0"/>
              <a:t>Ly α exposure: 1.9 x 10</a:t>
            </a:r>
            <a:r>
              <a:rPr lang="en-HK" baseline="30000" dirty="0"/>
              <a:t>9</a:t>
            </a:r>
            <a:r>
              <a:rPr lang="en-HK" dirty="0"/>
              <a:t> eV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</a:t>
            </a:r>
            <a:r>
              <a:rPr lang="en-HK" dirty="0"/>
              <a:t> </a:t>
            </a:r>
            <a:r>
              <a:rPr lang="en-HK" dirty="0" smtClean="0"/>
              <a:t>(Grundy et al. 2016)</a:t>
            </a:r>
            <a:endParaRPr lang="en-HK" dirty="0"/>
          </a:p>
          <a:p>
            <a:pPr marL="740664" lvl="2" indent="0">
              <a:buNone/>
            </a:pPr>
            <a:r>
              <a:rPr lang="en-HK" dirty="0" smtClean="0"/>
              <a:t>→photon dose: </a:t>
            </a:r>
            <a:r>
              <a:rPr lang="en-US" altLang="zh-CN" dirty="0" smtClean="0">
                <a:solidFill>
                  <a:srgbClr val="0070C0"/>
                </a:solidFill>
              </a:rPr>
              <a:t>7.64 </a:t>
            </a:r>
            <a:r>
              <a:rPr lang="en-HK" dirty="0" smtClean="0">
                <a:solidFill>
                  <a:srgbClr val="0070C0"/>
                </a:solidFill>
              </a:rPr>
              <a:t>x </a:t>
            </a:r>
            <a:r>
              <a:rPr lang="en-HK" dirty="0">
                <a:solidFill>
                  <a:srgbClr val="0070C0"/>
                </a:solidFill>
              </a:rPr>
              <a:t>10 </a:t>
            </a:r>
            <a:r>
              <a:rPr lang="en-HK" baseline="30000" dirty="0">
                <a:solidFill>
                  <a:srgbClr val="0070C0"/>
                </a:solidFill>
              </a:rPr>
              <a:t>17</a:t>
            </a:r>
            <a:r>
              <a:rPr lang="en-HK" dirty="0">
                <a:solidFill>
                  <a:srgbClr val="0070C0"/>
                </a:solidFill>
              </a:rPr>
              <a:t>  </a:t>
            </a:r>
            <a:r>
              <a:rPr lang="en-HK" dirty="0"/>
              <a:t>photons cm</a:t>
            </a:r>
            <a:r>
              <a:rPr lang="en-HK" baseline="30000" dirty="0"/>
              <a:t>-2</a:t>
            </a:r>
          </a:p>
          <a:p>
            <a:pPr lvl="2"/>
            <a:r>
              <a:rPr lang="en-HK" dirty="0"/>
              <a:t>CH</a:t>
            </a:r>
            <a:r>
              <a:rPr lang="en-HK" baseline="-25000" dirty="0"/>
              <a:t>4</a:t>
            </a:r>
            <a:r>
              <a:rPr lang="en-HK" dirty="0"/>
              <a:t> deposition rate: </a:t>
            </a:r>
            <a:endParaRPr lang="en-HK" dirty="0" smtClean="0"/>
          </a:p>
          <a:p>
            <a:pPr marL="740664" lvl="2" indent="0">
              <a:buNone/>
            </a:pPr>
            <a:r>
              <a:rPr lang="en-US" altLang="zh-TW" dirty="0" smtClean="0"/>
              <a:t>(</a:t>
            </a:r>
            <a:r>
              <a:rPr lang="en-HK" altLang="zh-CN" dirty="0" err="1" smtClean="0"/>
              <a:t>Hoey</a:t>
            </a:r>
            <a:r>
              <a:rPr lang="en-HK" altLang="zh-CN" dirty="0" smtClean="0"/>
              <a:t> et al. 2017)</a:t>
            </a:r>
          </a:p>
          <a:p>
            <a:pPr marL="740664" lvl="2" indent="0">
              <a:buNone/>
            </a:pPr>
            <a:r>
              <a:rPr lang="en-HK" dirty="0"/>
              <a:t>→ </a:t>
            </a:r>
            <a:r>
              <a:rPr lang="en-HK" dirty="0" smtClean="0"/>
              <a:t>~110-150 </a:t>
            </a:r>
            <a:r>
              <a:rPr lang="en-HK" dirty="0"/>
              <a:t>ML in 130 earth years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28</a:t>
            </a:fld>
            <a:endParaRPr lang="zh-TW" altLang="en-US" sz="2000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03954"/>
              </p:ext>
            </p:extLst>
          </p:nvPr>
        </p:nvGraphicFramePr>
        <p:xfrm>
          <a:off x="971600" y="3543327"/>
          <a:ext cx="2464047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49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821349">
                  <a:extLst>
                    <a:ext uri="{9D8B030D-6E8A-4147-A177-3AD203B41FA5}">
                      <a16:colId xmlns:a16="http://schemas.microsoft.com/office/drawing/2014/main" val="1433694795"/>
                    </a:ext>
                  </a:extLst>
                </a:gridCol>
                <a:gridCol w="821349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aseline="0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baseline="0" dirty="0" smtClean="0"/>
                        <a:t> (ML)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</a:t>
                      </a:r>
                      <a:r>
                        <a:rPr lang="en-HK" baseline="0" dirty="0" smtClean="0"/>
                        <a:t> (ML)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36.6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18.9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65628"/>
              </p:ext>
            </p:extLst>
          </p:nvPr>
        </p:nvGraphicFramePr>
        <p:xfrm>
          <a:off x="4139952" y="2065412"/>
          <a:ext cx="5344368" cy="34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952" y="2065412"/>
                        <a:ext cx="5344368" cy="34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Astrophysical implications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539552" y="1201316"/>
            <a:ext cx="3888432" cy="3752962"/>
          </a:xfrm>
        </p:spPr>
        <p:txBody>
          <a:bodyPr>
            <a:noAutofit/>
          </a:bodyPr>
          <a:lstStyle/>
          <a:p>
            <a:pPr lvl="1"/>
            <a:r>
              <a:rPr lang="en-HK" sz="2000" dirty="0" smtClean="0"/>
              <a:t>VUV is </a:t>
            </a:r>
            <a:r>
              <a:rPr lang="en-HK" sz="2000" dirty="0" smtClean="0">
                <a:solidFill>
                  <a:srgbClr val="0070C0"/>
                </a:solidFill>
              </a:rPr>
              <a:t>3.06 to 4.28 times more efficient </a:t>
            </a:r>
            <a:r>
              <a:rPr lang="en-HK" sz="2000" dirty="0" smtClean="0"/>
              <a:t>than EUV</a:t>
            </a:r>
            <a:endParaRPr lang="en-HK" sz="2000" dirty="0"/>
          </a:p>
          <a:p>
            <a:pPr lvl="1"/>
            <a:r>
              <a:rPr lang="en-HK" sz="2000" dirty="0" smtClean="0"/>
              <a:t>VUV flux is </a:t>
            </a:r>
            <a:r>
              <a:rPr lang="en-HK" sz="2000" dirty="0" smtClean="0">
                <a:solidFill>
                  <a:srgbClr val="0070C0"/>
                </a:solidFill>
              </a:rPr>
              <a:t>1 order of magnitude</a:t>
            </a:r>
            <a:r>
              <a:rPr lang="en-HK" sz="2000" dirty="0" smtClean="0"/>
              <a:t> more intense than EUV irradiations (Grundy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sz="1800" dirty="0" smtClean="0"/>
              <a:t>Ly</a:t>
            </a:r>
            <a:r>
              <a:rPr lang="en-US" altLang="zh-TW" sz="1800" dirty="0" smtClean="0"/>
              <a:t>-</a:t>
            </a:r>
            <a:r>
              <a:rPr lang="en-HK" sz="1800" dirty="0" smtClean="0"/>
              <a:t>α </a:t>
            </a:r>
            <a:r>
              <a:rPr lang="en-HK" sz="1800" dirty="0"/>
              <a:t>exposure: 1.9 x 10</a:t>
            </a:r>
            <a:r>
              <a:rPr lang="en-HK" sz="1800" baseline="30000" dirty="0"/>
              <a:t>9</a:t>
            </a:r>
            <a:r>
              <a:rPr lang="en-HK" sz="1800" dirty="0"/>
              <a:t> eV cm</a:t>
            </a:r>
            <a:r>
              <a:rPr lang="en-HK" sz="1800" baseline="30000" dirty="0"/>
              <a:t>-2</a:t>
            </a:r>
            <a:r>
              <a:rPr lang="en-HK" sz="1800" dirty="0"/>
              <a:t> </a:t>
            </a:r>
            <a:r>
              <a:rPr lang="en-HK" sz="1800" dirty="0" smtClean="0"/>
              <a:t>s</a:t>
            </a:r>
            <a:r>
              <a:rPr lang="en-HK" sz="1800" baseline="30000" dirty="0" smtClean="0"/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sz="1800" dirty="0" smtClean="0"/>
              <a:t>EUV exposure: 8.7 x 10</a:t>
            </a:r>
            <a:r>
              <a:rPr lang="en-HK" sz="1800" baseline="30000" dirty="0" smtClean="0"/>
              <a:t>7</a:t>
            </a:r>
            <a:r>
              <a:rPr lang="en-HK" sz="1800" dirty="0" smtClean="0"/>
              <a:t> eV </a:t>
            </a:r>
            <a:r>
              <a:rPr lang="en-HK" sz="1800" dirty="0"/>
              <a:t>cm</a:t>
            </a:r>
            <a:r>
              <a:rPr lang="en-HK" sz="1800" baseline="30000" dirty="0"/>
              <a:t>-2</a:t>
            </a:r>
            <a:r>
              <a:rPr lang="en-HK" sz="1800" dirty="0"/>
              <a:t> s</a:t>
            </a:r>
            <a:r>
              <a:rPr lang="en-HK" sz="1800" baseline="30000" dirty="0"/>
              <a:t>-1</a:t>
            </a:r>
          </a:p>
          <a:p>
            <a:pPr marL="973836" lvl="3">
              <a:spcBef>
                <a:spcPts val="750"/>
              </a:spcBef>
            </a:pPr>
            <a:endParaRPr lang="en-HK" sz="1800" dirty="0"/>
          </a:p>
          <a:p>
            <a:endParaRPr 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29</a:t>
            </a:fld>
            <a:endParaRPr lang="zh-TW" altLang="en-US" sz="20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815914"/>
              </p:ext>
            </p:extLst>
          </p:nvPr>
        </p:nvGraphicFramePr>
        <p:xfrm>
          <a:off x="4539598" y="1856139"/>
          <a:ext cx="5035225" cy="32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1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9598" y="1856139"/>
                        <a:ext cx="5035225" cy="329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28700" y="48247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dirty="0">
                <a:solidFill>
                  <a:srgbClr val="0070C0"/>
                </a:solidFill>
              </a:rPr>
              <a:t>Ly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HK" dirty="0">
                <a:solidFill>
                  <a:srgbClr val="0070C0"/>
                </a:solidFill>
              </a:rPr>
              <a:t>α is the main energy source to produce CN</a:t>
            </a:r>
            <a:r>
              <a:rPr lang="en-HK" baseline="30000" dirty="0">
                <a:solidFill>
                  <a:srgbClr val="0070C0"/>
                </a:solidFill>
              </a:rPr>
              <a:t>-</a:t>
            </a:r>
            <a:r>
              <a:rPr lang="en-HK" dirty="0">
                <a:solidFill>
                  <a:srgbClr val="0070C0"/>
                </a:solidFill>
              </a:rPr>
              <a:t> on Charon</a:t>
            </a:r>
          </a:p>
        </p:txBody>
      </p:sp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102" y="2497460"/>
            <a:ext cx="7200900" cy="1238250"/>
          </a:xfrm>
        </p:spPr>
        <p:txBody>
          <a:bodyPr/>
          <a:lstStyle/>
          <a:p>
            <a:r>
              <a:rPr lang="en-HK" dirty="0" smtClean="0"/>
              <a:t>Motivation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4054161"/>
            <a:ext cx="7200900" cy="298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2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7458" y="1489348"/>
            <a:ext cx="7200900" cy="2984500"/>
          </a:xfrm>
        </p:spPr>
        <p:txBody>
          <a:bodyPr>
            <a:noAutofit/>
          </a:bodyPr>
          <a:lstStyle/>
          <a:p>
            <a:r>
              <a:rPr lang="en-HK" sz="2000" dirty="0" smtClean="0"/>
              <a:t>1. Detection of methylamine implies that </a:t>
            </a:r>
            <a:r>
              <a:rPr lang="en-HK" sz="2000" dirty="0" smtClean="0">
                <a:solidFill>
                  <a:srgbClr val="0070C0"/>
                </a:solidFill>
              </a:rPr>
              <a:t>CN</a:t>
            </a:r>
            <a:r>
              <a:rPr lang="en-HK" sz="2000" baseline="30000" dirty="0" smtClean="0">
                <a:solidFill>
                  <a:srgbClr val="0070C0"/>
                </a:solidFill>
              </a:rPr>
              <a:t>-</a:t>
            </a:r>
            <a:r>
              <a:rPr lang="en-HK" sz="2000" dirty="0" smtClean="0">
                <a:solidFill>
                  <a:srgbClr val="0070C0"/>
                </a:solidFill>
              </a:rPr>
              <a:t> is formed via a 2 step mechanism.</a:t>
            </a:r>
          </a:p>
          <a:p>
            <a:r>
              <a:rPr lang="en-HK" sz="2000" dirty="0" smtClean="0"/>
              <a:t>2.  Concentration of CN</a:t>
            </a:r>
            <a:r>
              <a:rPr lang="en-HK" sz="2000" baseline="30000" dirty="0" smtClean="0"/>
              <a:t>-</a:t>
            </a:r>
            <a:r>
              <a:rPr lang="en-HK" sz="2000" dirty="0" smtClean="0"/>
              <a:t> is </a:t>
            </a:r>
            <a:r>
              <a:rPr lang="en-HK" sz="2000" dirty="0" smtClean="0">
                <a:solidFill>
                  <a:srgbClr val="0070C0"/>
                </a:solidFill>
              </a:rPr>
              <a:t>not proportional to the initial amount </a:t>
            </a:r>
            <a:r>
              <a:rPr lang="en-HK" sz="2000" dirty="0" smtClean="0"/>
              <a:t>of CH</a:t>
            </a:r>
            <a:r>
              <a:rPr lang="en-HK" sz="2000" baseline="-25000" dirty="0" smtClean="0"/>
              <a:t>4</a:t>
            </a:r>
            <a:r>
              <a:rPr lang="en-HK" sz="2000" dirty="0" smtClean="0"/>
              <a:t> when CH</a:t>
            </a:r>
            <a:r>
              <a:rPr lang="en-HK" sz="2000" baseline="-25000" dirty="0" smtClean="0"/>
              <a:t>4</a:t>
            </a:r>
            <a:r>
              <a:rPr lang="en-HK" sz="2000" dirty="0" smtClean="0"/>
              <a:t> is in excess. </a:t>
            </a:r>
          </a:p>
          <a:p>
            <a:pPr lvl="1"/>
            <a:r>
              <a:rPr lang="en-HK" sz="2000" dirty="0" smtClean="0"/>
              <a:t>This implies that we have to </a:t>
            </a:r>
            <a:r>
              <a:rPr lang="en-HK" sz="2000" dirty="0" smtClean="0">
                <a:solidFill>
                  <a:srgbClr val="0070C0"/>
                </a:solidFill>
              </a:rPr>
              <a:t>experimentally simulate </a:t>
            </a:r>
            <a:r>
              <a:rPr lang="en-HK" sz="2000" dirty="0" smtClean="0"/>
              <a:t>the amount of CN</a:t>
            </a:r>
            <a:r>
              <a:rPr lang="en-HK" sz="2000" baseline="30000" dirty="0" smtClean="0"/>
              <a:t>-</a:t>
            </a:r>
            <a:r>
              <a:rPr lang="en-HK" sz="2000" dirty="0" smtClean="0"/>
              <a:t> after Charon winter for further investigations.</a:t>
            </a:r>
          </a:p>
          <a:p>
            <a:r>
              <a:rPr lang="en-HK" sz="2000" dirty="0" smtClean="0"/>
              <a:t>3. The </a:t>
            </a:r>
            <a:r>
              <a:rPr lang="en-HK" sz="2000" dirty="0" smtClean="0">
                <a:solidFill>
                  <a:srgbClr val="0070C0"/>
                </a:solidFill>
              </a:rPr>
              <a:t>reduced destruction cross-section </a:t>
            </a:r>
            <a:r>
              <a:rPr lang="en-HK" sz="2000" dirty="0" smtClean="0"/>
              <a:t>of EUV 30.4nm irradiation is the main factor of slowing the rate of formations. </a:t>
            </a:r>
          </a:p>
          <a:p>
            <a:pPr lvl="1"/>
            <a:r>
              <a:rPr lang="en-HK" sz="2000" dirty="0" smtClean="0"/>
              <a:t>This implies that Ly-α is the </a:t>
            </a:r>
            <a:r>
              <a:rPr lang="en-HK" sz="2000" dirty="0" smtClean="0">
                <a:solidFill>
                  <a:srgbClr val="0070C0"/>
                </a:solidFill>
              </a:rPr>
              <a:t>main energy source </a:t>
            </a:r>
            <a:r>
              <a:rPr lang="en-HK" sz="2000" dirty="0" smtClean="0"/>
              <a:t>to produce CN</a:t>
            </a:r>
            <a:r>
              <a:rPr lang="en-HK" sz="2000" baseline="30000" dirty="0" smtClean="0"/>
              <a:t>-</a:t>
            </a:r>
            <a:r>
              <a:rPr lang="en-HK" sz="2000" dirty="0" smtClean="0"/>
              <a:t> on Charon.</a:t>
            </a:r>
          </a:p>
          <a:p>
            <a:endParaRPr lang="en-HK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2569468"/>
            <a:ext cx="7200900" cy="1238250"/>
          </a:xfrm>
        </p:spPr>
        <p:txBody>
          <a:bodyPr/>
          <a:lstStyle/>
          <a:p>
            <a:r>
              <a:rPr lang="en-HK" dirty="0" smtClean="0"/>
              <a:t>Q &amp; A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9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Production yield and production rates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905000"/>
            <a:ext cx="2823220" cy="2984500"/>
          </a:xfrm>
        </p:spPr>
        <p:txBody>
          <a:bodyPr/>
          <a:lstStyle/>
          <a:p>
            <a:r>
              <a:rPr lang="en-HK" dirty="0" smtClean="0"/>
              <a:t>The yields should be correlated with initial limiting substances</a:t>
            </a:r>
          </a:p>
          <a:p>
            <a:r>
              <a:rPr lang="en-HK" dirty="0"/>
              <a:t>Fitting rates are the same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32</a:t>
            </a:fld>
            <a:endParaRPr lang="zh-TW" altLang="en-US" sz="20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72978"/>
              </p:ext>
            </p:extLst>
          </p:nvPr>
        </p:nvGraphicFramePr>
        <p:xfrm>
          <a:off x="3419872" y="1372478"/>
          <a:ext cx="6194276" cy="404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372478"/>
                        <a:ext cx="6194276" cy="404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479823" cy="3233978"/>
          </a:xfrm>
        </p:spPr>
        <p:txBody>
          <a:bodyPr>
            <a:noAutofit/>
          </a:bodyPr>
          <a:lstStyle/>
          <a:p>
            <a:pPr marL="257175" lvl="1" indent="-257175"/>
            <a:r>
              <a:rPr lang="en-HK" sz="24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Ammonia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hydrate (2.21</a:t>
            </a:r>
            <a:r>
              <a:rPr lang="el-GR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m) was </a:t>
            </a:r>
            <a:r>
              <a:rPr lang="en-HK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all over the surfaces, especially on Organa 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Crater</a:t>
            </a:r>
            <a:endParaRPr lang="en-HK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4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10" y="1184889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505732" y="2640966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58664" y="5299926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from Grundy et al.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5</a:t>
            </a:fld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1578156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model from Grundy et al. (2016) shows the pole position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25 K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130 years</a:t>
            </a:r>
          </a:p>
          <a:p>
            <a:pPr lvl="1"/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 can condense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those positions where the temperature is below 25 K.</a:t>
            </a:r>
          </a:p>
          <a:p>
            <a:pPr lvl="1"/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813" y="5193156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Surface temperatures </a:t>
            </a: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 different latitudes</a:t>
            </a:r>
            <a:endParaRPr lang="en-HK" sz="33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astrophysical environments are we demonstrating?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8055102">
            <a:off x="3295838" y="1905000"/>
            <a:ext cx="2666624" cy="298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6</a:t>
            </a:fld>
            <a:endParaRPr lang="zh-TW" altLang="en-US" sz="20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508104" y="4307762"/>
            <a:ext cx="1001103" cy="34993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841933" y="3786967"/>
            <a:ext cx="828251" cy="3025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10979" y="45133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628422" y="389802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34411" y="419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+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33247" y="243982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VUV and EUV irradiation</a:t>
            </a:r>
            <a:endParaRPr 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91397" y="4378411"/>
            <a:ext cx="511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853652" y="41817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endParaRPr lang="en-US" baseline="30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15409" y="20704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 in Pluto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8811" y="4747255"/>
            <a:ext cx="339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Quoted from Grundy et al. (2017)</a:t>
            </a:r>
            <a:endParaRPr lang="en-US" dirty="0"/>
          </a:p>
        </p:txBody>
      </p:sp>
      <p:sp>
        <p:nvSpPr>
          <p:cNvPr id="8" name="向左箭號 7"/>
          <p:cNvSpPr/>
          <p:nvPr/>
        </p:nvSpPr>
        <p:spPr>
          <a:xfrm>
            <a:off x="6299889" y="2815900"/>
            <a:ext cx="2072453" cy="1785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6" grpId="0"/>
      <p:bldP spid="2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43900"/>
            <a:ext cx="6516216" cy="4072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Production mechanism of CN</a:t>
            </a:r>
            <a:r>
              <a:rPr lang="en-HK" baseline="30000" dirty="0" smtClean="0"/>
              <a:t>-</a:t>
            </a:r>
            <a:r>
              <a:rPr lang="en-HK" dirty="0"/>
              <a:t/>
            </a:r>
            <a:br>
              <a:rPr lang="en-HK" dirty="0"/>
            </a:b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7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356504" y="5055803"/>
            <a:ext cx="38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Quoted from Kim and Kaiser (</a:t>
            </a:r>
            <a:r>
              <a:rPr lang="en-HK" dirty="0" smtClean="0"/>
              <a:t>2011)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 smtClean="0"/>
                  <a:t>Enthalpy </a:t>
                </a:r>
                <a:r>
                  <a:rPr lang="en-HK" sz="1450" dirty="0"/>
                  <a:t>of CH</a:t>
                </a:r>
                <a:r>
                  <a:rPr lang="en-HK" sz="1450" baseline="-25000" dirty="0"/>
                  <a:t>3</a:t>
                </a:r>
                <a:r>
                  <a:rPr lang="en-HK" sz="1450" dirty="0"/>
                  <a:t>NH</a:t>
                </a:r>
                <a:r>
                  <a:rPr lang="en-HK" sz="1450" baseline="-25000" dirty="0"/>
                  <a:t>2</a:t>
                </a:r>
                <a:r>
                  <a:rPr lang="en-US" sz="1450" dirty="0"/>
                  <a:t> </a:t>
                </a:r>
                <a:r>
                  <a:rPr lang="en-HK" sz="1450" dirty="0"/>
                  <a:t>formation </a:t>
                </a:r>
                <a:endParaRPr lang="en-HK" sz="1450" dirty="0" smtClean="0"/>
              </a:p>
              <a:p>
                <a:pPr lvl="2"/>
                <a:endParaRPr lang="en-HK" sz="145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 smtClean="0"/>
              </a:p>
              <a:p>
                <a:pPr lvl="2"/>
                <a:endParaRPr lang="en-HK" sz="1450" dirty="0" smtClean="0"/>
              </a:p>
              <a:p>
                <a:pPr lvl="2" algn="r"/>
                <a:r>
                  <a:rPr lang="en-HK" sz="1600" dirty="0"/>
                  <a:t>	</a:t>
                </a:r>
                <a:r>
                  <a:rPr lang="en-HK" dirty="0" smtClean="0"/>
                  <a:t>Quoted </a:t>
                </a:r>
                <a:r>
                  <a:rPr lang="en-HK" dirty="0"/>
                  <a:t>from </a:t>
                </a:r>
                <a:r>
                  <a:rPr lang="en-HK" dirty="0" err="1"/>
                  <a:t>Kundu</a:t>
                </a:r>
                <a:r>
                  <a:rPr lang="en-HK" dirty="0"/>
                  <a:t> et al. (</a:t>
                </a:r>
                <a:r>
                  <a:rPr lang="en-HK" dirty="0" smtClean="0"/>
                  <a:t>2017)</a:t>
                </a:r>
                <a:endParaRPr lang="en-HK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  <a:blipFill>
                <a:blip r:embed="rId3"/>
                <a:stretch>
                  <a:fillRect t="-948" r="-622" b="-6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Production of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411801"/>
                <a:ext cx="4119364" cy="3461923"/>
              </a:xfrm>
            </p:spPr>
            <p:txBody>
              <a:bodyPr>
                <a:noAutofit/>
              </a:bodyPr>
              <a:lstStyle/>
              <a:p>
                <a:r>
                  <a:rPr lang="en-HK" sz="1800" dirty="0" smtClean="0"/>
                  <a:t>2 steps/1 step?</a:t>
                </a:r>
              </a:p>
              <a:p>
                <a:pPr marL="0" indent="0">
                  <a:buNone/>
                </a:pPr>
                <a:r>
                  <a:rPr lang="en-HK" sz="1800" dirty="0" smtClean="0"/>
                  <a:t>2 steps rate equation:</a:t>
                </a:r>
                <a:endParaRPr lang="en-HK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HK" sz="1800" dirty="0" smtClean="0"/>
                  <a:t>1 step rate equation:</a:t>
                </a:r>
                <a:endParaRPr lang="en-HK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HK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sz="1800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411801"/>
                <a:ext cx="4119364" cy="3461923"/>
              </a:xfrm>
              <a:blipFill>
                <a:blip r:embed="rId3"/>
                <a:stretch>
                  <a:fillRect l="-1333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8</a:t>
            </a:fld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78" y="720604"/>
            <a:ext cx="4088524" cy="43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4449" y="5101503"/>
            <a:ext cx="38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Quoted from Kim and Kaiser (</a:t>
            </a:r>
            <a:r>
              <a:rPr lang="en-HK" dirty="0" smtClean="0"/>
              <a:t>2011)</a:t>
            </a:r>
            <a:endParaRPr lang="en-HK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004048" y="2425452"/>
            <a:ext cx="1296144" cy="720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995936" y="3361556"/>
            <a:ext cx="2160240" cy="144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Production mechanism of CN</a:t>
            </a:r>
            <a:r>
              <a:rPr lang="en-HK" baseline="30000" dirty="0"/>
              <a:t>-</a:t>
            </a:r>
            <a:r>
              <a:rPr lang="en-HK" dirty="0"/>
              <a:t/>
            </a:r>
            <a:br>
              <a:rPr lang="en-HK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 lnSpcReduction="10000"/>
          </a:bodyPr>
          <a:lstStyle/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results from 2 e</a:t>
            </a:r>
            <a:r>
              <a:rPr lang="en-HK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irradiating experiments</a:t>
            </a: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Kim and Kaiser (2011):</a:t>
            </a:r>
          </a:p>
          <a:p>
            <a:pPr lvl="2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detected by </a:t>
            </a:r>
            <a:r>
              <a:rPr lang="en-HK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TPD</a:t>
            </a:r>
          </a:p>
          <a:p>
            <a:pPr marL="740664" lvl="2" indent="0">
              <a:buNone/>
            </a:pPr>
            <a:endParaRPr lang="en-HK" sz="2800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1- 90 eV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by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al.(2017) </a:t>
            </a:r>
          </a:p>
          <a:p>
            <a:pPr lvl="2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detected by TPD</a:t>
            </a:r>
            <a:r>
              <a:rPr lang="en-HK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HK" sz="3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9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10827</TotalTime>
  <Words>1529</Words>
  <Application>Microsoft Office PowerPoint</Application>
  <PresentationFormat>如螢幕大小 (16:10)</PresentationFormat>
  <Paragraphs>306</Paragraphs>
  <Slides>33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Franklin Gothic Book</vt:lpstr>
      <vt:lpstr>微軟正黑體</vt:lpstr>
      <vt:lpstr>新細明體</vt:lpstr>
      <vt:lpstr>华文楷体</vt:lpstr>
      <vt:lpstr>Tw Cen MT</vt:lpstr>
      <vt:lpstr>Arial</vt:lpstr>
      <vt:lpstr>Calibri</vt:lpstr>
      <vt:lpstr>Cambria Math</vt:lpstr>
      <vt:lpstr>Times New Roman</vt:lpstr>
      <vt:lpstr>Wingdings 3</vt:lpstr>
      <vt:lpstr>Crop</vt:lpstr>
      <vt:lpstr>Graph</vt:lpstr>
      <vt:lpstr>VUV and EUV irradiation of CH4 + NH3 ice mixtures</vt:lpstr>
      <vt:lpstr>Contents</vt:lpstr>
      <vt:lpstr>Motivation</vt:lpstr>
      <vt:lpstr>Ammonia on Organa Crater</vt:lpstr>
      <vt:lpstr> </vt:lpstr>
      <vt:lpstr>What astrophysical environments are we demonstrating? </vt:lpstr>
      <vt:lpstr>Production mechanism of CN- </vt:lpstr>
      <vt:lpstr>Production of CN-</vt:lpstr>
      <vt:lpstr>Production mechanism of CN- </vt:lpstr>
      <vt:lpstr>Experimental Protocol:</vt:lpstr>
      <vt:lpstr>Methodology</vt:lpstr>
      <vt:lpstr>Experimental Configurations </vt:lpstr>
      <vt:lpstr>Experimental setup</vt:lpstr>
      <vt:lpstr>Experimental Procedure</vt:lpstr>
      <vt:lpstr>The spectrum of VUV (MDHL) energy source</vt:lpstr>
      <vt:lpstr>Results</vt:lpstr>
      <vt:lpstr>Beer’s Law</vt:lpstr>
      <vt:lpstr>1. Production of CN-</vt:lpstr>
      <vt:lpstr>1. Production of CN-</vt:lpstr>
      <vt:lpstr>1. Production of CN-</vt:lpstr>
      <vt:lpstr>2. The scenario for NH3 dominating ice mixtures</vt:lpstr>
      <vt:lpstr>2. The scenario for CH4 dominating ice mixtures</vt:lpstr>
      <vt:lpstr>2. The relations between CN- (NH3 dominant) and C2H6 (CH4 dominant)</vt:lpstr>
      <vt:lpstr>3. Energy needed for forming radicals by EUV (40.1 eV) and VUV (9.27 eV)</vt:lpstr>
      <vt:lpstr>3. Destruction cross-section of EUV (40.1 eV) and VUV (9.27 eV)</vt:lpstr>
      <vt:lpstr>3. CN- formation efficiency of EUV (40.1 eV) and VUV (9.27 eV)</vt:lpstr>
      <vt:lpstr>Astrophysical implications</vt:lpstr>
      <vt:lpstr>Understand CN- formation after winter on surface of Charon</vt:lpstr>
      <vt:lpstr>Astrophysical implications</vt:lpstr>
      <vt:lpstr>Conclusion</vt:lpstr>
      <vt:lpstr>Q &amp; A</vt:lpstr>
      <vt:lpstr>Production yield and production rates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639</cp:revision>
  <dcterms:created xsi:type="dcterms:W3CDTF">2017-11-26T15:22:02Z</dcterms:created>
  <dcterms:modified xsi:type="dcterms:W3CDTF">2017-12-19T13:46:49Z</dcterms:modified>
</cp:coreProperties>
</file>