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109" d="100"/>
          <a:sy n="109" d="100"/>
        </p:scale>
        <p:origin x="40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F440-ACA3-48BC-8A35-435FE7575FC5}" type="datetimeFigureOut">
              <a:rPr lang="zh-TW" altLang="en-US" smtClean="0"/>
              <a:t>2017/8/21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Photo cross-section and thickness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TW" dirty="0" smtClean="0"/>
              <a:t>Lily Leung 20170821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Whether the thickness worth discuss CH</a:t>
            </a:r>
            <a:r>
              <a:rPr lang="en-HK" baseline="-25000" dirty="0"/>
              <a:t>4</a:t>
            </a:r>
            <a:r>
              <a:rPr lang="en-HK" dirty="0"/>
              <a:t> destruction or not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Fixing NH</a:t>
            </a:r>
            <a:r>
              <a:rPr lang="en-HK" baseline="-25000" dirty="0" smtClean="0"/>
              <a:t>3</a:t>
            </a:r>
            <a:r>
              <a:rPr lang="en-HK" dirty="0" smtClean="0"/>
              <a:t> at 400 ML will not have much difference in percentage of light absorption</a:t>
            </a:r>
          </a:p>
          <a:p>
            <a:r>
              <a:rPr lang="en-HK" dirty="0" smtClean="0"/>
              <a:t>This makes the calculation on photon destruction of CH</a:t>
            </a:r>
            <a:r>
              <a:rPr lang="en-HK" baseline="-25000" dirty="0" smtClean="0"/>
              <a:t>4</a:t>
            </a:r>
            <a:r>
              <a:rPr lang="en-HK" dirty="0" smtClean="0"/>
              <a:t> meaningless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HK" dirty="0" smtClean="0"/>
                  <a:t>By direct substitution into this equation</a:t>
                </a:r>
              </a:p>
              <a:p>
                <a:pPr marL="0" indent="0">
                  <a:buNone/>
                </a:pPr>
                <a:r>
                  <a:rPr lang="en-HK" smtClean="0"/>
                  <a:t>Getting the % of </a:t>
                </a:r>
                <a:r>
                  <a:rPr lang="en-HK" dirty="0" smtClean="0"/>
                  <a:t>overall </a:t>
                </a:r>
                <a:r>
                  <a:rPr lang="en-HK" smtClean="0"/>
                  <a:t>absorbed light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5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 CH</a:t>
            </a:r>
            <a:r>
              <a:rPr lang="en-HK" baseline="-25000" dirty="0" smtClean="0"/>
              <a:t>4 </a:t>
            </a:r>
            <a:r>
              <a:rPr lang="en-HK" dirty="0" smtClean="0"/>
              <a:t>+ 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2962672" cy="3771636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r>
              <a:rPr lang="en-HK" dirty="0" smtClean="0"/>
              <a:t> : 900ML</a:t>
            </a:r>
          </a:p>
          <a:p>
            <a:pPr marL="0" indent="0">
              <a:buNone/>
            </a:pPr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r>
              <a:rPr lang="en-HK" dirty="0" smtClean="0"/>
              <a:t> : 600ML</a:t>
            </a:r>
          </a:p>
          <a:p>
            <a:pPr marL="0" indent="0">
              <a:buNone/>
            </a:pPr>
            <a:r>
              <a:rPr lang="en-HK" dirty="0" smtClean="0"/>
              <a:t>86% of light is absorbed</a:t>
            </a:r>
            <a:endParaRPr 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90640"/>
              </p:ext>
            </p:extLst>
          </p:nvPr>
        </p:nvGraphicFramePr>
        <p:xfrm>
          <a:off x="2964224" y="1129308"/>
          <a:ext cx="6192688" cy="478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4224" y="1129308"/>
                        <a:ext cx="6192688" cy="4785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7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</a:t>
            </a:r>
            <a:r>
              <a:rPr lang="en-HK" baseline="-25000" dirty="0"/>
              <a:t>4 </a:t>
            </a:r>
            <a:r>
              <a:rPr lang="en-HK" dirty="0"/>
              <a:t>+ NH</a:t>
            </a:r>
            <a:r>
              <a:rPr lang="en-HK" baseline="-25000" dirty="0"/>
              <a:t>3</a:t>
            </a:r>
            <a:r>
              <a:rPr lang="en-HK" dirty="0"/>
              <a:t> = </a:t>
            </a:r>
            <a:r>
              <a:rPr lang="en-HK" dirty="0" smtClean="0"/>
              <a:t>1:5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3538736" cy="3771636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: </a:t>
            </a:r>
            <a:r>
              <a:rPr lang="en-HK" dirty="0" smtClean="0"/>
              <a:t>120ML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NH</a:t>
            </a:r>
            <a:r>
              <a:rPr lang="en-HK" baseline="-25000" dirty="0"/>
              <a:t>3</a:t>
            </a:r>
            <a:r>
              <a:rPr lang="en-HK" dirty="0"/>
              <a:t> : 600ML</a:t>
            </a:r>
          </a:p>
          <a:p>
            <a:pPr marL="0" indent="0">
              <a:buNone/>
            </a:pPr>
            <a:r>
              <a:rPr lang="en-HK" dirty="0" smtClean="0"/>
              <a:t>91% </a:t>
            </a:r>
            <a:r>
              <a:rPr lang="en-HK" dirty="0"/>
              <a:t>of light is absorbed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844323"/>
              </p:ext>
            </p:extLst>
          </p:nvPr>
        </p:nvGraphicFramePr>
        <p:xfrm>
          <a:off x="3059832" y="1181365"/>
          <a:ext cx="6192688" cy="478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1181365"/>
                        <a:ext cx="6192688" cy="4785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</a:t>
            </a:r>
            <a:r>
              <a:rPr lang="en-HK" baseline="-25000" dirty="0"/>
              <a:t>4 </a:t>
            </a:r>
            <a:r>
              <a:rPr lang="en-HK" dirty="0"/>
              <a:t>+ NH</a:t>
            </a:r>
            <a:r>
              <a:rPr lang="en-HK" baseline="-25000" dirty="0"/>
              <a:t>3</a:t>
            </a:r>
            <a:r>
              <a:rPr lang="en-HK" dirty="0"/>
              <a:t> </a:t>
            </a:r>
            <a:r>
              <a:rPr lang="en-HK" dirty="0" smtClean="0"/>
              <a:t>= 1:10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2818656" cy="3771636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: </a:t>
            </a:r>
            <a:r>
              <a:rPr lang="en-HK" dirty="0" smtClean="0"/>
              <a:t>60ML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NH</a:t>
            </a:r>
            <a:r>
              <a:rPr lang="en-HK" baseline="-25000" dirty="0"/>
              <a:t>3</a:t>
            </a:r>
            <a:r>
              <a:rPr lang="en-HK" dirty="0"/>
              <a:t> : 600ML</a:t>
            </a:r>
          </a:p>
          <a:p>
            <a:pPr marL="0" indent="0">
              <a:buNone/>
            </a:pPr>
            <a:r>
              <a:rPr lang="en-HK" dirty="0" smtClean="0"/>
              <a:t>93.8% </a:t>
            </a:r>
            <a:r>
              <a:rPr lang="en-HK" dirty="0"/>
              <a:t>of light is absorbed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787118"/>
              </p:ext>
            </p:extLst>
          </p:nvPr>
        </p:nvGraphicFramePr>
        <p:xfrm>
          <a:off x="3258271" y="1181365"/>
          <a:ext cx="5760640" cy="445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271" y="1181365"/>
                        <a:ext cx="5760640" cy="4451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6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</a:t>
            </a:r>
            <a:r>
              <a:rPr lang="en-HK" baseline="-25000" dirty="0"/>
              <a:t>4 </a:t>
            </a:r>
            <a:r>
              <a:rPr lang="en-HK" dirty="0"/>
              <a:t>+ NH</a:t>
            </a:r>
            <a:r>
              <a:rPr lang="en-HK" baseline="-25000" dirty="0"/>
              <a:t>3</a:t>
            </a:r>
            <a:r>
              <a:rPr lang="en-HK" dirty="0"/>
              <a:t> = </a:t>
            </a:r>
            <a:r>
              <a:rPr lang="en-HK" dirty="0" smtClean="0"/>
              <a:t>1:20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2602632" cy="3771636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: </a:t>
            </a:r>
            <a:r>
              <a:rPr lang="en-HK" dirty="0" smtClean="0"/>
              <a:t>30ML</a:t>
            </a:r>
            <a:endParaRPr lang="en-HK" dirty="0"/>
          </a:p>
          <a:p>
            <a:pPr marL="0" indent="0">
              <a:buNone/>
            </a:pPr>
            <a:r>
              <a:rPr lang="en-HK" dirty="0"/>
              <a:t>NH</a:t>
            </a:r>
            <a:r>
              <a:rPr lang="en-HK" baseline="-25000" dirty="0"/>
              <a:t>3</a:t>
            </a:r>
            <a:r>
              <a:rPr lang="en-HK" dirty="0"/>
              <a:t> : 600ML</a:t>
            </a:r>
          </a:p>
          <a:p>
            <a:pPr marL="0" indent="0">
              <a:buNone/>
            </a:pPr>
            <a:r>
              <a:rPr lang="en-HK" dirty="0" smtClean="0"/>
              <a:t>96% </a:t>
            </a:r>
            <a:r>
              <a:rPr lang="en-HK" dirty="0"/>
              <a:t>of light is absorbed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97937"/>
              </p:ext>
            </p:extLst>
          </p:nvPr>
        </p:nvGraphicFramePr>
        <p:xfrm>
          <a:off x="2915816" y="1212415"/>
          <a:ext cx="6048672" cy="467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212415"/>
                        <a:ext cx="6048672" cy="467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5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 smtClean="0"/>
              <a:t>Experiment parameter fixed NH</a:t>
            </a:r>
            <a:r>
              <a:rPr lang="en-HK" sz="3600" baseline="-25000" dirty="0" smtClean="0"/>
              <a:t>3</a:t>
            </a:r>
            <a:r>
              <a:rPr lang="en-HK" sz="3600" dirty="0" smtClean="0"/>
              <a:t> = 600 ML</a:t>
            </a:r>
            <a:endParaRPr lang="en-US" sz="36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86726"/>
              </p:ext>
            </p:extLst>
          </p:nvPr>
        </p:nvGraphicFramePr>
        <p:xfrm>
          <a:off x="323532" y="1565176"/>
          <a:ext cx="8496940" cy="3308549"/>
        </p:xfrm>
        <a:graphic>
          <a:graphicData uri="http://schemas.openxmlformats.org/drawingml/2006/table">
            <a:tbl>
              <a:tblPr/>
              <a:tblGrid>
                <a:gridCol w="849694">
                  <a:extLst>
                    <a:ext uri="{9D8B030D-6E8A-4147-A177-3AD203B41FA5}">
                      <a16:colId xmlns:a16="http://schemas.microsoft.com/office/drawing/2014/main" val="236340740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893485206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4169664437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1868840019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3528575369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35214263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1476838412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2044055531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912463431"/>
                    </a:ext>
                  </a:extLst>
                </a:gridCol>
                <a:gridCol w="849694">
                  <a:extLst>
                    <a:ext uri="{9D8B030D-6E8A-4147-A177-3AD203B41FA5}">
                      <a16:colId xmlns:a16="http://schemas.microsoft.com/office/drawing/2014/main" val="1688687597"/>
                    </a:ext>
                  </a:extLst>
                </a:gridCol>
              </a:tblGrid>
              <a:tr h="10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CH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:NH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I‘ (CH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I‘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220120"/>
                  </a:ext>
                </a:extLst>
              </a:tr>
              <a:tr h="563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2.62E+10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46.41823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39.94672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86.36494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3463"/>
                  </a:ext>
                </a:extLst>
              </a:tr>
              <a:tr h="563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5.47E+10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83.22233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91.48733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42904"/>
                  </a:ext>
                </a:extLst>
              </a:tr>
              <a:tr h="563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5.96E+10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90.78799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93.84603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62416"/>
                  </a:ext>
                </a:extLst>
              </a:tr>
              <a:tr h="5630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6.25E+10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96.06445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4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Photon absorbed (%)</a:t>
            </a:r>
            <a:endParaRPr 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658763"/>
              </p:ext>
            </p:extLst>
          </p:nvPr>
        </p:nvGraphicFramePr>
        <p:xfrm>
          <a:off x="1047247" y="1704248"/>
          <a:ext cx="7049504" cy="3025461"/>
        </p:xfrm>
        <a:graphic>
          <a:graphicData uri="http://schemas.openxmlformats.org/drawingml/2006/table">
            <a:tbl>
              <a:tblPr/>
              <a:tblGrid>
                <a:gridCol w="1762376">
                  <a:extLst>
                    <a:ext uri="{9D8B030D-6E8A-4147-A177-3AD203B41FA5}">
                      <a16:colId xmlns:a16="http://schemas.microsoft.com/office/drawing/2014/main" val="4077315559"/>
                    </a:ext>
                  </a:extLst>
                </a:gridCol>
                <a:gridCol w="1762376">
                  <a:extLst>
                    <a:ext uri="{9D8B030D-6E8A-4147-A177-3AD203B41FA5}">
                      <a16:colId xmlns:a16="http://schemas.microsoft.com/office/drawing/2014/main" val="3457618523"/>
                    </a:ext>
                  </a:extLst>
                </a:gridCol>
                <a:gridCol w="1762376">
                  <a:extLst>
                    <a:ext uri="{9D8B030D-6E8A-4147-A177-3AD203B41FA5}">
                      <a16:colId xmlns:a16="http://schemas.microsoft.com/office/drawing/2014/main" val="1292512839"/>
                    </a:ext>
                  </a:extLst>
                </a:gridCol>
                <a:gridCol w="1762376">
                  <a:extLst>
                    <a:ext uri="{9D8B030D-6E8A-4147-A177-3AD203B41FA5}">
                      <a16:colId xmlns:a16="http://schemas.microsoft.com/office/drawing/2014/main" val="34251494"/>
                    </a:ext>
                  </a:extLst>
                </a:gridCol>
              </a:tblGrid>
              <a:tr h="964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CH</a:t>
                      </a:r>
                      <a:r>
                        <a:rPr lang="en-US" sz="3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:NH</a:t>
                      </a:r>
                      <a:r>
                        <a:rPr lang="en-US" sz="3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3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=600ML (%)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3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=400ML (%)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  <a:r>
                        <a:rPr lang="en-US" sz="3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3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=200ML (%)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41525"/>
                  </a:ext>
                </a:extLst>
              </a:tr>
              <a:tr h="51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</a:t>
                      </a: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36504"/>
                  </a:ext>
                </a:extLst>
              </a:tr>
              <a:tr h="51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1:5</a:t>
                      </a: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676932"/>
                  </a:ext>
                </a:extLst>
              </a:tr>
              <a:tr h="51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8694"/>
                  </a:ext>
                </a:extLst>
              </a:tr>
              <a:tr h="51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1:20</a:t>
                      </a:r>
                    </a:p>
                  </a:txBody>
                  <a:tcPr marL="24477" marR="24477" marT="244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88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6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Photon absorbed (%)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dirty="0" smtClean="0"/>
              <a:t>Consider NH</a:t>
            </a:r>
            <a:r>
              <a:rPr lang="en-HK" baseline="-25000" dirty="0" smtClean="0"/>
              <a:t>3</a:t>
            </a:r>
            <a:r>
              <a:rPr lang="en-HK" dirty="0" smtClean="0"/>
              <a:t> is fixed at 400 ML/ 200 ML</a:t>
            </a:r>
          </a:p>
          <a:p>
            <a:pPr marL="0" indent="0">
              <a:buNone/>
            </a:pPr>
            <a:r>
              <a:rPr lang="en-HK" dirty="0" smtClean="0"/>
              <a:t>Fix at 400 ML </a:t>
            </a:r>
          </a:p>
          <a:p>
            <a:pPr marL="0" indent="0">
              <a:buNone/>
            </a:pPr>
            <a:r>
              <a:rPr lang="en-HK" dirty="0" smtClean="0"/>
              <a:t>1:5 and 3:2 has absorbed less than 90% of light</a:t>
            </a:r>
          </a:p>
          <a:p>
            <a:pPr marL="0" indent="0">
              <a:buNone/>
            </a:pPr>
            <a:r>
              <a:rPr lang="en-HK" dirty="0" smtClean="0"/>
              <a:t>Fix at 200 ML</a:t>
            </a:r>
          </a:p>
          <a:p>
            <a:pPr marL="0" indent="0">
              <a:buNone/>
            </a:pPr>
            <a:r>
              <a:rPr lang="en-HK" dirty="0" smtClean="0"/>
              <a:t>All ratios has absorbed less than 90% of light</a:t>
            </a:r>
          </a:p>
          <a:p>
            <a:pPr marL="0" indent="0">
              <a:buNone/>
            </a:pPr>
            <a:r>
              <a:rPr lang="en-HK" dirty="0" smtClean="0"/>
              <a:t>Fixed at 600 ML</a:t>
            </a:r>
          </a:p>
          <a:p>
            <a:pPr marL="0" indent="0">
              <a:buNone/>
            </a:pPr>
            <a:r>
              <a:rPr lang="en-HK" dirty="0"/>
              <a:t>3:2 has absorbed less than 90% of light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612</TotalTime>
  <Words>274</Words>
  <Application>Microsoft Office PowerPoint</Application>
  <PresentationFormat>如螢幕大小 (16:10)</PresentationFormat>
  <Paragraphs>105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PMingLiU</vt:lpstr>
      <vt:lpstr>Arial</vt:lpstr>
      <vt:lpstr>Calibri</vt:lpstr>
      <vt:lpstr>Cambria Math</vt:lpstr>
      <vt:lpstr>Office 佈景主題</vt:lpstr>
      <vt:lpstr>Origin Graph</vt:lpstr>
      <vt:lpstr>Photo cross-section and thickness</vt:lpstr>
      <vt:lpstr>Introduction</vt:lpstr>
      <vt:lpstr> CH4 + NH3 = 3:2</vt:lpstr>
      <vt:lpstr>CH4 + NH3 = 1:5</vt:lpstr>
      <vt:lpstr>CH4 + NH3 = 1:10</vt:lpstr>
      <vt:lpstr>CH4 + NH3 = 1:20</vt:lpstr>
      <vt:lpstr>Experiment parameter fixed NH3 = 600 ML</vt:lpstr>
      <vt:lpstr>Photon absorbed (%)</vt:lpstr>
      <vt:lpstr>Photon absorbed (%)</vt:lpstr>
      <vt:lpstr>Whether the thickness worth discuss CH4 destruction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30</cp:revision>
  <dcterms:created xsi:type="dcterms:W3CDTF">2017-08-21T02:51:59Z</dcterms:created>
  <dcterms:modified xsi:type="dcterms:W3CDTF">2017-08-21T13:04:55Z</dcterms:modified>
</cp:coreProperties>
</file>