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7" r:id="rId6"/>
    <p:sldId id="263" r:id="rId7"/>
    <p:sldId id="268" r:id="rId8"/>
    <p:sldId id="265" r:id="rId9"/>
    <p:sldId id="257" r:id="rId10"/>
    <p:sldId id="259" r:id="rId11"/>
    <p:sldId id="260" r:id="rId12"/>
    <p:sldId id="261" r:id="rId13"/>
    <p:sldId id="266" r:id="rId1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3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F440-ACA3-48BC-8A35-435FE7575FC5}" type="datetimeFigureOut">
              <a:rPr lang="zh-TW" altLang="en-US" smtClean="0"/>
              <a:pPr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/>
            </a:r>
            <a:br>
              <a:rPr lang="en-HK" altLang="zh-TW" dirty="0" smtClean="0"/>
            </a:br>
            <a:r>
              <a:rPr lang="en-HK" altLang="zh-TW" dirty="0" smtClean="0"/>
              <a:t>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 and OCN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 formation</a:t>
            </a:r>
            <a:br>
              <a:rPr lang="en-HK" altLang="zh-TW" dirty="0" smtClean="0"/>
            </a:br>
            <a:r>
              <a:rPr lang="en-HK" altLang="zh-TW" dirty="0" smtClean="0"/>
              <a:t>by NSRRC and MDHL</a:t>
            </a:r>
            <a:br>
              <a:rPr lang="en-HK" altLang="zh-TW" dirty="0" smtClean="0"/>
            </a:br>
            <a:r>
              <a:rPr lang="en-HK" altLang="zh-TW" dirty="0" smtClean="0"/>
              <a:t>and Flux calculations</a:t>
            </a:r>
            <a:r>
              <a:rPr lang="en-HK" altLang="zh-TW" dirty="0" smtClean="0"/>
              <a:t/>
            </a:r>
            <a:br>
              <a:rPr lang="en-HK" altLang="zh-TW" dirty="0" smtClean="0"/>
            </a:br>
            <a:r>
              <a:rPr lang="en-HK" altLang="zh-TW" dirty="0" smtClean="0"/>
              <a:t/>
            </a:r>
            <a:br>
              <a:rPr lang="en-HK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VUV Flux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HK" altLang="zh-TW" dirty="0" smtClean="0"/>
              <a:t>VUV Ly</a:t>
            </a:r>
            <a:r>
              <a:rPr lang="el-GR" altLang="zh-TW" dirty="0" smtClean="0">
                <a:latin typeface="Times New Roman"/>
                <a:cs typeface="Times New Roman"/>
              </a:rPr>
              <a:t>α</a:t>
            </a:r>
            <a:r>
              <a:rPr lang="en-HK" altLang="zh-TW" dirty="0" smtClean="0">
                <a:latin typeface="Times New Roman"/>
                <a:cs typeface="Times New Roman"/>
              </a:rPr>
              <a:t> (dark)= 3.57 x 10 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12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err="1" smtClean="0">
                <a:latin typeface="Times New Roman"/>
                <a:cs typeface="Times New Roman"/>
              </a:rPr>
              <a:t>eV</a:t>
            </a:r>
            <a:r>
              <a:rPr lang="en-HK" altLang="zh-TW" dirty="0" smtClean="0">
                <a:latin typeface="Times New Roman"/>
                <a:cs typeface="Times New Roman"/>
              </a:rPr>
              <a:t> m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-2</a:t>
            </a:r>
            <a:r>
              <a:rPr lang="en-HK" altLang="zh-TW" dirty="0" smtClean="0">
                <a:latin typeface="Times New Roman"/>
                <a:cs typeface="Times New Roman"/>
              </a:rPr>
              <a:t> s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-1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endParaRPr lang="en-HK" altLang="zh-TW" baseline="30000" dirty="0" smtClean="0">
              <a:latin typeface="Times New Roman"/>
              <a:cs typeface="Times New Roman"/>
            </a:endParaRPr>
          </a:p>
          <a:p>
            <a:pPr lvl="1"/>
            <a:r>
              <a:rPr lang="en-HK" altLang="zh-TW" dirty="0" smtClean="0">
                <a:latin typeface="Times New Roman"/>
                <a:cs typeface="Times New Roman"/>
              </a:rPr>
              <a:t>130 years =1.46 x 10 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22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err="1" smtClean="0">
                <a:latin typeface="Times New Roman"/>
                <a:cs typeface="Times New Roman"/>
              </a:rPr>
              <a:t>eV</a:t>
            </a:r>
            <a:r>
              <a:rPr lang="en-HK" altLang="zh-TW" dirty="0" smtClean="0">
                <a:latin typeface="Times New Roman"/>
                <a:cs typeface="Times New Roman"/>
              </a:rPr>
              <a:t> m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-2 </a:t>
            </a:r>
          </a:p>
          <a:p>
            <a:r>
              <a:rPr lang="en-HK" altLang="zh-TW" dirty="0" smtClean="0">
                <a:latin typeface="Times New Roman"/>
                <a:cs typeface="Times New Roman"/>
              </a:rPr>
              <a:t>MDHL flux = current * Q-factor *average energy (9.27)</a:t>
            </a:r>
          </a:p>
          <a:p>
            <a:pPr lvl="1"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=</a:t>
            </a:r>
            <a:r>
              <a:rPr lang="en-HK" altLang="zh-TW" dirty="0" smtClean="0">
                <a:latin typeface="Times New Roman"/>
                <a:cs typeface="Times New Roman"/>
              </a:rPr>
              <a:t>4.92 x 10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14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err="1" smtClean="0">
                <a:latin typeface="Times New Roman"/>
                <a:cs typeface="Times New Roman"/>
              </a:rPr>
              <a:t>eV</a:t>
            </a:r>
            <a:r>
              <a:rPr lang="en-HK" altLang="zh-TW" dirty="0" smtClean="0">
                <a:latin typeface="Times New Roman"/>
                <a:cs typeface="Times New Roman"/>
              </a:rPr>
              <a:t> cm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-2 </a:t>
            </a:r>
            <a:r>
              <a:rPr lang="en-HK" altLang="zh-TW" dirty="0" smtClean="0">
                <a:latin typeface="Times New Roman"/>
                <a:cs typeface="Times New Roman"/>
              </a:rPr>
              <a:t>s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-1</a:t>
            </a:r>
          </a:p>
          <a:p>
            <a:pPr lvl="1"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=4.92 </a:t>
            </a:r>
            <a:r>
              <a:rPr lang="en-HK" altLang="zh-TW" dirty="0" smtClean="0">
                <a:latin typeface="Times New Roman"/>
                <a:cs typeface="Times New Roman"/>
              </a:rPr>
              <a:t>x </a:t>
            </a:r>
            <a:r>
              <a:rPr lang="en-HK" altLang="zh-TW" dirty="0" smtClean="0">
                <a:latin typeface="Times New Roman"/>
                <a:cs typeface="Times New Roman"/>
              </a:rPr>
              <a:t>10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18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err="1" smtClean="0">
                <a:latin typeface="Times New Roman"/>
                <a:cs typeface="Times New Roman"/>
              </a:rPr>
              <a:t>eV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HK" altLang="zh-TW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2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smtClean="0">
                <a:latin typeface="Times New Roman"/>
                <a:cs typeface="Times New Roman"/>
              </a:rPr>
              <a:t>s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-1</a:t>
            </a:r>
            <a:endParaRPr lang="en-HK" altLang="zh-TW" dirty="0" smtClean="0">
              <a:latin typeface="Times New Roman"/>
              <a:cs typeface="Times New Roman"/>
            </a:endParaRPr>
          </a:p>
          <a:p>
            <a:r>
              <a:rPr lang="en-HK" altLang="zh-TW" dirty="0" smtClean="0">
                <a:latin typeface="Times New Roman"/>
                <a:cs typeface="Times New Roman"/>
              </a:rPr>
              <a:t>MDHL 44.5 min = 130 years </a:t>
            </a:r>
            <a:r>
              <a:rPr lang="en-HK" altLang="zh-TW" dirty="0" smtClean="0"/>
              <a:t>VUV Ly</a:t>
            </a:r>
            <a:r>
              <a:rPr lang="el-GR" altLang="zh-TW" dirty="0" smtClean="0">
                <a:latin typeface="Times New Roman"/>
                <a:cs typeface="Times New Roman"/>
              </a:rPr>
              <a:t>α</a:t>
            </a:r>
            <a:r>
              <a:rPr lang="en-HK" altLang="zh-TW" dirty="0" smtClean="0">
                <a:latin typeface="Times New Roman"/>
                <a:cs typeface="Times New Roman"/>
              </a:rPr>
              <a:t> (dark</a:t>
            </a:r>
            <a:r>
              <a:rPr lang="en-HK" altLang="zh-TW" dirty="0" smtClean="0">
                <a:latin typeface="Times New Roman"/>
                <a:cs typeface="Times New Roman"/>
              </a:rPr>
              <a:t>) </a:t>
            </a:r>
          </a:p>
          <a:p>
            <a:r>
              <a:rPr lang="en-HK" altLang="zh-TW" dirty="0" smtClean="0"/>
              <a:t>VUV Ly</a:t>
            </a:r>
            <a:r>
              <a:rPr lang="el-GR" altLang="zh-TW" dirty="0" smtClean="0">
                <a:latin typeface="Times New Roman"/>
                <a:cs typeface="Times New Roman"/>
              </a:rPr>
              <a:t> </a:t>
            </a:r>
            <a:r>
              <a:rPr lang="el-GR" altLang="zh-TW" dirty="0" smtClean="0">
                <a:latin typeface="Times New Roman"/>
                <a:cs typeface="Times New Roman"/>
              </a:rPr>
              <a:t>α</a:t>
            </a:r>
            <a:r>
              <a:rPr lang="en-HK" altLang="zh-TW" dirty="0" smtClean="0">
                <a:latin typeface="Times New Roman"/>
                <a:cs typeface="Times New Roman"/>
              </a:rPr>
              <a:t>(bright) = 1.9 x 10 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13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err="1" smtClean="0">
                <a:latin typeface="Times New Roman"/>
                <a:cs typeface="Times New Roman"/>
              </a:rPr>
              <a:t>eV</a:t>
            </a:r>
            <a:r>
              <a:rPr lang="en-HK" altLang="zh-TW" dirty="0" smtClean="0">
                <a:latin typeface="Times New Roman"/>
                <a:cs typeface="Times New Roman"/>
              </a:rPr>
              <a:t> m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-2</a:t>
            </a:r>
            <a:r>
              <a:rPr lang="en-HK" altLang="zh-TW" dirty="0" smtClean="0">
                <a:latin typeface="Times New Roman"/>
                <a:cs typeface="Times New Roman"/>
              </a:rPr>
              <a:t> s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-1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endParaRPr lang="en-HK" altLang="zh-TW" dirty="0" smtClean="0">
              <a:latin typeface="Times New Roman"/>
              <a:cs typeface="Times New Roman"/>
            </a:endParaRPr>
          </a:p>
          <a:p>
            <a:r>
              <a:rPr lang="en-HK" altLang="zh-TW" dirty="0" smtClean="0">
                <a:latin typeface="Times New Roman"/>
                <a:cs typeface="Times New Roman"/>
              </a:rPr>
              <a:t>=7.79 x 10 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22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err="1" smtClean="0">
                <a:latin typeface="Times New Roman"/>
                <a:cs typeface="Times New Roman"/>
              </a:rPr>
              <a:t>eV</a:t>
            </a:r>
            <a:r>
              <a:rPr lang="en-HK" altLang="zh-TW" dirty="0" smtClean="0">
                <a:latin typeface="Times New Roman"/>
                <a:cs typeface="Times New Roman"/>
              </a:rPr>
              <a:t> m</a:t>
            </a:r>
            <a:r>
              <a:rPr lang="en-HK" altLang="zh-TW" baseline="30000" dirty="0" smtClean="0">
                <a:latin typeface="Times New Roman"/>
                <a:cs typeface="Times New Roman"/>
              </a:rPr>
              <a:t>-2</a:t>
            </a:r>
            <a:endParaRPr lang="en-HK" altLang="zh-TW" baseline="30000" dirty="0" smtClean="0">
              <a:latin typeface="Times New Roman"/>
              <a:cs typeface="Times New Roman"/>
            </a:endParaRPr>
          </a:p>
          <a:p>
            <a:r>
              <a:rPr lang="en-HK" altLang="zh-TW" dirty="0" smtClean="0">
                <a:latin typeface="Times New Roman"/>
                <a:cs typeface="Times New Roman"/>
              </a:rPr>
              <a:t>MDHL 270 min = 130 years</a:t>
            </a:r>
            <a:r>
              <a:rPr lang="en-HK" altLang="zh-TW" dirty="0" smtClean="0"/>
              <a:t> </a:t>
            </a:r>
            <a:r>
              <a:rPr lang="en-HK" altLang="zh-TW" dirty="0" smtClean="0"/>
              <a:t>VUV Ly</a:t>
            </a:r>
            <a:r>
              <a:rPr lang="el-GR" altLang="zh-TW" dirty="0" smtClean="0">
                <a:latin typeface="Times New Roman"/>
                <a:cs typeface="Times New Roman"/>
              </a:rPr>
              <a:t>α</a:t>
            </a:r>
            <a:r>
              <a:rPr lang="en-HK" altLang="zh-TW" dirty="0" smtClean="0">
                <a:latin typeface="Times New Roman"/>
                <a:cs typeface="Times New Roman"/>
              </a:rPr>
              <a:t> </a:t>
            </a:r>
            <a:r>
              <a:rPr lang="en-HK" altLang="zh-TW" dirty="0" smtClean="0">
                <a:latin typeface="Times New Roman"/>
                <a:cs typeface="Times New Roman"/>
              </a:rPr>
              <a:t>(bright)</a:t>
            </a:r>
          </a:p>
          <a:p>
            <a:endParaRPr lang="en-HK" altLang="zh-TW" dirty="0" smtClean="0">
              <a:latin typeface="Times New Roman"/>
              <a:cs typeface="Times New Roman"/>
            </a:endParaRPr>
          </a:p>
          <a:p>
            <a:endParaRPr lang="zh-TW" altLang="en-US" baseline="30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EUV flux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altLang="zh-TW" dirty="0" smtClean="0"/>
              <a:t>EUV (bright)= 8.7 x 10 </a:t>
            </a:r>
            <a:r>
              <a:rPr lang="en-HK" altLang="zh-TW" baseline="30000" dirty="0" smtClean="0"/>
              <a:t>11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eV</a:t>
            </a:r>
            <a:r>
              <a:rPr lang="en-HK" altLang="zh-TW" dirty="0" smtClean="0"/>
              <a:t>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</a:t>
            </a:r>
          </a:p>
          <a:p>
            <a:pPr lvl="1">
              <a:buNone/>
            </a:pPr>
            <a:r>
              <a:rPr lang="en-HK" altLang="zh-TW" dirty="0" smtClean="0"/>
              <a:t>=6.8 x 10 </a:t>
            </a:r>
            <a:r>
              <a:rPr lang="en-HK" altLang="zh-TW" baseline="30000" dirty="0" smtClean="0"/>
              <a:t>21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eV</a:t>
            </a:r>
            <a:r>
              <a:rPr lang="en-HK" altLang="zh-TW" dirty="0" smtClean="0"/>
              <a:t>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for 248 years (1 </a:t>
            </a:r>
            <a:r>
              <a:rPr lang="en-HK" altLang="zh-TW" dirty="0" err="1" smtClean="0"/>
              <a:t>pluto</a:t>
            </a:r>
            <a:r>
              <a:rPr lang="en-HK" altLang="zh-TW" dirty="0" smtClean="0"/>
              <a:t> year)</a:t>
            </a:r>
          </a:p>
          <a:p>
            <a:r>
              <a:rPr lang="en-HK" altLang="zh-TW" dirty="0" smtClean="0"/>
              <a:t>By Ni-mesh reading* Q-factor/Beam size</a:t>
            </a:r>
            <a:r>
              <a:rPr lang="en-HK" altLang="zh-TW" dirty="0" smtClean="0"/>
              <a:t> </a:t>
            </a:r>
            <a:r>
              <a:rPr lang="en-HK" altLang="zh-TW" dirty="0" smtClean="0"/>
              <a:t>(0.21cm</a:t>
            </a:r>
            <a:r>
              <a:rPr lang="en-HK" altLang="zh-TW" baseline="30000" dirty="0" smtClean="0"/>
              <a:t>2</a:t>
            </a:r>
            <a:r>
              <a:rPr lang="en-HK" altLang="zh-TW" dirty="0" smtClean="0"/>
              <a:t>)*energy of photon (40.78 </a:t>
            </a:r>
            <a:r>
              <a:rPr lang="en-HK" altLang="zh-TW" dirty="0" err="1" smtClean="0"/>
              <a:t>eV</a:t>
            </a:r>
            <a:r>
              <a:rPr lang="en-HK" altLang="zh-TW" dirty="0" smtClean="0"/>
              <a:t>)*10</a:t>
            </a:r>
            <a:r>
              <a:rPr lang="en-HK" altLang="zh-TW" baseline="30000" dirty="0" smtClean="0"/>
              <a:t>4</a:t>
            </a:r>
            <a:r>
              <a:rPr lang="en-HK" altLang="zh-TW" dirty="0" smtClean="0"/>
              <a:t> </a:t>
            </a:r>
            <a:endParaRPr lang="en-HK" altLang="zh-TW" baseline="30000" dirty="0" smtClean="0"/>
          </a:p>
          <a:p>
            <a:r>
              <a:rPr lang="en-HK" altLang="zh-TW" dirty="0" smtClean="0"/>
              <a:t>Q factor= 2.914 x 10</a:t>
            </a:r>
            <a:r>
              <a:rPr lang="en-HK" altLang="zh-TW" baseline="30000" dirty="0" smtClean="0"/>
              <a:t>21</a:t>
            </a:r>
          </a:p>
          <a:p>
            <a:r>
              <a:rPr lang="en-HK" altLang="zh-TW" dirty="0" smtClean="0"/>
              <a:t>NSRRC 30.4nm =7.69 x 10 </a:t>
            </a:r>
            <a:r>
              <a:rPr lang="en-HK" altLang="zh-TW" baseline="30000" dirty="0" smtClean="0"/>
              <a:t>19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eV</a:t>
            </a:r>
            <a:r>
              <a:rPr lang="en-HK" altLang="zh-TW" dirty="0" smtClean="0"/>
              <a:t>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</a:t>
            </a:r>
          </a:p>
          <a:p>
            <a:r>
              <a:rPr lang="en-HK" altLang="zh-TW" dirty="0" smtClean="0"/>
              <a:t>1 </a:t>
            </a:r>
            <a:r>
              <a:rPr lang="en-HK" altLang="zh-TW" dirty="0" err="1" smtClean="0"/>
              <a:t>pluto</a:t>
            </a:r>
            <a:r>
              <a:rPr lang="en-HK" altLang="zh-TW" dirty="0" smtClean="0"/>
              <a:t> year = 1.47 min irradiation</a:t>
            </a:r>
          </a:p>
          <a:p>
            <a:endParaRPr lang="en-HK" altLang="zh-TW" dirty="0" smtClean="0"/>
          </a:p>
          <a:p>
            <a:endParaRPr lang="en-HK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altLang="zh-TW" dirty="0" smtClean="0"/>
              <a:t>CN</a:t>
            </a:r>
            <a:r>
              <a:rPr lang="en-HK" altLang="zh-TW" baseline="30000" dirty="0" smtClean="0"/>
              <a:t>-</a:t>
            </a:r>
            <a:endParaRPr lang="zh-TW" altLang="en-US" baseline="30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43076" y="214294"/>
          <a:ext cx="7000924" cy="5409550"/>
        </p:xfrm>
        <a:graphic>
          <a:graphicData uri="http://schemas.openxmlformats.org/presentationml/2006/ole">
            <p:oleObj spid="_x0000_s2051" name="Graph" r:id="rId3" imgW="4023360" imgH="3108960" progId="Origin50.Graph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By </a:t>
            </a:r>
            <a:r>
              <a:rPr lang="en-HK" altLang="zh-TW" dirty="0" err="1" smtClean="0"/>
              <a:t>absense</a:t>
            </a:r>
            <a:r>
              <a:rPr lang="en-HK" altLang="zh-TW" dirty="0" smtClean="0"/>
              <a:t> of methylamine, we may know that the reaction mechanism of CN- is one step in EUV irradiation</a:t>
            </a:r>
          </a:p>
          <a:p>
            <a:r>
              <a:rPr lang="en-HK" altLang="zh-TW" dirty="0" smtClean="0"/>
              <a:t>The Ni-mesh problem in water added ice mixtures (use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+NH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experiments?)</a:t>
            </a:r>
          </a:p>
          <a:p>
            <a:r>
              <a:rPr lang="en-HK" altLang="zh-TW" dirty="0" smtClean="0"/>
              <a:t>The maximum 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 formation on different latitudes on 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is found.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Correction for difference in aperture and IR band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IR band: 3.5 mm(H) x 10 mm(W)</a:t>
            </a:r>
          </a:p>
          <a:p>
            <a:r>
              <a:rPr lang="en-HK" altLang="zh-TW" dirty="0" smtClean="0"/>
              <a:t>VUV band: 3 mm(H)x 7 mm (W)</a:t>
            </a:r>
          </a:p>
          <a:p>
            <a:endParaRPr lang="en-HK" altLang="zh-TW" dirty="0" smtClean="0"/>
          </a:p>
          <a:p>
            <a:r>
              <a:rPr lang="en-HK" altLang="zh-TW" dirty="0" smtClean="0"/>
              <a:t>IR yield for products * for 0.35/0.21 =1.667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: Corrected IR beam 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57290" y="642922"/>
          <a:ext cx="6715172" cy="5188753"/>
        </p:xfrm>
        <a:graphic>
          <a:graphicData uri="http://schemas.openxmlformats.org/presentationml/2006/ole">
            <p:oleObj spid="_x0000_s3074" name="Graph" r:id="rId3" imgW="4023360" imgH="3108960" progId="Origin50.Graph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00166" y="428608"/>
          <a:ext cx="6572264" cy="5078328"/>
        </p:xfrm>
        <a:graphic>
          <a:graphicData uri="http://schemas.openxmlformats.org/presentationml/2006/ole">
            <p:oleObj spid="_x0000_s5123" name="Graph" r:id="rId3" imgW="4023360" imgH="3108960" progId="Origin50.Graph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Missing CH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NH</a:t>
            </a:r>
            <a:r>
              <a:rPr lang="en-HK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2757478" cy="3771636"/>
          </a:xfrm>
        </p:spPr>
        <p:txBody>
          <a:bodyPr/>
          <a:lstStyle/>
          <a:p>
            <a:r>
              <a:rPr lang="en-HK" altLang="zh-TW" dirty="0" smtClean="0"/>
              <a:t>30.4nm:</a:t>
            </a:r>
          </a:p>
          <a:p>
            <a:pPr>
              <a:buNone/>
            </a:pPr>
            <a:r>
              <a:rPr lang="en-HK" altLang="zh-TW" dirty="0" smtClean="0"/>
              <a:t>one step mechanism</a:t>
            </a:r>
            <a:endParaRPr lang="zh-TW" altLang="en-US" dirty="0"/>
          </a:p>
        </p:txBody>
      </p:sp>
      <p:pic>
        <p:nvPicPr>
          <p:cNvPr id="7170" name="Picture 2" descr="methylam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14426"/>
            <a:ext cx="6079766" cy="425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OCN</a:t>
            </a:r>
            <a:r>
              <a:rPr lang="en-HK" altLang="zh-TW" baseline="30000" dirty="0" smtClean="0"/>
              <a:t>-</a:t>
            </a:r>
            <a:r>
              <a:rPr lang="en-HK" altLang="zh-TW" dirty="0" smtClean="0"/>
              <a:t>: Corrected IR beam 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00166" y="954868"/>
          <a:ext cx="6160462" cy="4760132"/>
        </p:xfrm>
        <a:graphic>
          <a:graphicData uri="http://schemas.openxmlformats.org/presentationml/2006/ole">
            <p:oleObj spid="_x0000_s4098" name="Graph" r:id="rId3" imgW="4023360" imgH="3108960" progId="Origin50.Graph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000100" y="-246378"/>
          <a:ext cx="7715272" cy="5961378"/>
        </p:xfrm>
        <a:graphic>
          <a:graphicData uri="http://schemas.openxmlformats.org/presentationml/2006/ole">
            <p:oleObj spid="_x0000_s8194" name="Graph" r:id="rId3" imgW="4023360" imgH="3108960" progId="Origin50.Graph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Problem: Ni-mesh value drops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altLang="zh-TW" dirty="0" smtClean="0"/>
              <a:t>At first few irradiation</a:t>
            </a:r>
          </a:p>
          <a:p>
            <a:pPr lvl="1"/>
            <a:r>
              <a:rPr lang="en-HK" altLang="zh-TW" dirty="0" smtClean="0"/>
              <a:t>1.8e-9</a:t>
            </a:r>
          </a:p>
          <a:p>
            <a:pPr lvl="1"/>
            <a:r>
              <a:rPr lang="en-HK" altLang="zh-TW" dirty="0" smtClean="0"/>
              <a:t>2.3e-9</a:t>
            </a:r>
            <a:endParaRPr lang="en-HK" altLang="zh-TW" dirty="0" smtClean="0"/>
          </a:p>
          <a:p>
            <a:r>
              <a:rPr lang="en-HK" altLang="zh-TW" dirty="0" smtClean="0"/>
              <a:t>Lower current </a:t>
            </a:r>
          </a:p>
          <a:p>
            <a:r>
              <a:rPr lang="en-HK" altLang="zh-TW" dirty="0" smtClean="0"/>
              <a:t>Max also changes</a:t>
            </a:r>
          </a:p>
          <a:p>
            <a:endParaRPr lang="zh-TW" altLang="en-US" dirty="0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571868" y="1205838"/>
          <a:ext cx="5835656" cy="4509162"/>
        </p:xfrm>
        <a:graphic>
          <a:graphicData uri="http://schemas.openxmlformats.org/presentationml/2006/ole">
            <p:oleObj spid="_x0000_s6149" name="Graph" r:id="rId3" imgW="4023360" imgH="3108960" progId="Origin50.Graph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altLang="zh-TW" dirty="0" smtClean="0"/>
              <a:t>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deposition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4686304" cy="3771636"/>
          </a:xfrm>
        </p:spPr>
        <p:txBody>
          <a:bodyPr>
            <a:normAutofit fontScale="92500"/>
          </a:bodyPr>
          <a:lstStyle/>
          <a:p>
            <a:r>
              <a:rPr lang="en-HK" altLang="zh-TW" dirty="0" smtClean="0"/>
              <a:t>130 years (2.7 </a:t>
            </a:r>
            <a:r>
              <a:rPr lang="en-HK" altLang="zh-TW" dirty="0" smtClean="0"/>
              <a:t>x 10</a:t>
            </a:r>
            <a:r>
              <a:rPr lang="en-HK" altLang="zh-TW" baseline="30000" dirty="0" smtClean="0"/>
              <a:t>11 </a:t>
            </a:r>
            <a:r>
              <a:rPr lang="en-HK" altLang="zh-TW" dirty="0" smtClean="0"/>
              <a:t>molecules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</a:t>
            </a:r>
            <a:r>
              <a:rPr lang="en-HK" altLang="zh-TW" dirty="0" smtClean="0"/>
              <a:t>s</a:t>
            </a:r>
            <a:r>
              <a:rPr lang="en-HK" altLang="zh-TW" baseline="30000" dirty="0" smtClean="0"/>
              <a:t>-1</a:t>
            </a:r>
            <a:r>
              <a:rPr lang="en-HK" altLang="zh-TW" dirty="0" smtClean="0"/>
              <a:t>)</a:t>
            </a:r>
          </a:p>
          <a:p>
            <a:r>
              <a:rPr lang="en-HK" altLang="zh-TW" dirty="0" smtClean="0"/>
              <a:t>Accumulated only 45</a:t>
            </a:r>
            <a:r>
              <a:rPr lang="en-HK" altLang="zh-TW" baseline="30000" dirty="0" smtClean="0"/>
              <a:t>o</a:t>
            </a:r>
          </a:p>
          <a:p>
            <a:r>
              <a:rPr lang="en-HK" altLang="zh-TW" dirty="0" smtClean="0"/>
              <a:t>3.45 times faster </a:t>
            </a:r>
          </a:p>
          <a:p>
            <a:r>
              <a:rPr lang="en-HK" altLang="zh-TW" dirty="0" smtClean="0"/>
              <a:t>If constant rate</a:t>
            </a:r>
          </a:p>
          <a:p>
            <a:pPr lvl="1"/>
            <a:r>
              <a:rPr lang="en-HK" altLang="zh-TW" dirty="0" smtClean="0"/>
              <a:t>380 ML deposited on pole</a:t>
            </a:r>
          </a:p>
          <a:p>
            <a:pPr lvl="1"/>
            <a:r>
              <a:rPr lang="en-HK" altLang="zh-TW" dirty="0" smtClean="0"/>
              <a:t>190 ML on 45</a:t>
            </a:r>
            <a:r>
              <a:rPr lang="en-HK" altLang="zh-TW" baseline="30000" dirty="0" smtClean="0"/>
              <a:t>o</a:t>
            </a:r>
          </a:p>
          <a:p>
            <a:endParaRPr lang="en-HK" altLang="zh-TW" dirty="0" smtClean="0"/>
          </a:p>
          <a:p>
            <a:endParaRPr lang="en-HK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7989" y="0"/>
            <a:ext cx="423601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 rot="5400000" flipH="1" flipV="1">
            <a:off x="6679421" y="3750475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0800000">
            <a:off x="5929322" y="335756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146</TotalTime>
  <Words>314</Words>
  <Application>Microsoft Office PowerPoint</Application>
  <PresentationFormat>如螢幕大小 (16:10)</PresentationFormat>
  <Paragraphs>48</Paragraphs>
  <Slides>13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blank</vt:lpstr>
      <vt:lpstr>Origin Graph</vt:lpstr>
      <vt:lpstr> CN- and OCN- formation by NSRRC and MDHL and Flux calculations  </vt:lpstr>
      <vt:lpstr>Correction for difference in aperture and IR band</vt:lpstr>
      <vt:lpstr>CN-: Corrected IR beam size</vt:lpstr>
      <vt:lpstr>投影片 4</vt:lpstr>
      <vt:lpstr>Missing CH3NH2</vt:lpstr>
      <vt:lpstr>OCN-: Corrected IR beam size</vt:lpstr>
      <vt:lpstr>投影片 7</vt:lpstr>
      <vt:lpstr>Problem: Ni-mesh value drops</vt:lpstr>
      <vt:lpstr>CH4 deposition time</vt:lpstr>
      <vt:lpstr>VUV Flux</vt:lpstr>
      <vt:lpstr>EUV flux</vt:lpstr>
      <vt:lpstr>CN-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Windows User</dc:creator>
  <cp:lastModifiedBy>Windows User</cp:lastModifiedBy>
  <cp:revision>55</cp:revision>
  <dcterms:created xsi:type="dcterms:W3CDTF">2017-07-20T23:43:12Z</dcterms:created>
  <dcterms:modified xsi:type="dcterms:W3CDTF">2017-07-21T02:10:06Z</dcterms:modified>
</cp:coreProperties>
</file>