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57" r:id="rId5"/>
    <p:sldId id="262" r:id="rId6"/>
    <p:sldId id="263" r:id="rId7"/>
    <p:sldId id="275" r:id="rId8"/>
    <p:sldId id="274" r:id="rId9"/>
    <p:sldId id="258" r:id="rId10"/>
    <p:sldId id="259" r:id="rId11"/>
    <p:sldId id="273" r:id="rId12"/>
    <p:sldId id="272" r:id="rId13"/>
    <p:sldId id="271" r:id="rId14"/>
    <p:sldId id="276" r:id="rId15"/>
    <p:sldId id="279" r:id="rId16"/>
    <p:sldId id="278" r:id="rId17"/>
    <p:sldId id="277" r:id="rId18"/>
    <p:sldId id="266" r:id="rId19"/>
    <p:sldId id="264" r:id="rId20"/>
    <p:sldId id="265" r:id="rId21"/>
    <p:sldId id="267" r:id="rId22"/>
    <p:sldId id="269" r:id="rId23"/>
    <p:sldId id="268" r:id="rId24"/>
    <p:sldId id="270" r:id="rId25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42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130C6-245B-4439-B67C-EEA6B053989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83142-3979-42A4-8B60-39CAE4137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83142-3979-42A4-8B60-39CAE4137D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F440-ACA3-48BC-8A35-435FE7575FC5}" type="datetimeFigureOut">
              <a:rPr lang="zh-TW" altLang="en-US" smtClean="0"/>
              <a:pPr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altLang="zh-TW" dirty="0" smtClean="0"/>
              <a:t>Meeting Report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altLang="zh-TW" dirty="0" smtClean="0"/>
              <a:t>Lily Leung 20170727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NSRRC flux deviation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142975" y="1571615"/>
          <a:ext cx="6858049" cy="3295668"/>
        </p:xfrm>
        <a:graphic>
          <a:graphicData uri="http://schemas.openxmlformats.org/drawingml/2006/table">
            <a:tbl>
              <a:tblPr/>
              <a:tblGrid>
                <a:gridCol w="175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6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28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CH4+NH3+H2O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Au-mesh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Ni-Mesh dose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dev in Au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dev in 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2.07E-04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2.32E-04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2.71%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2.05E-04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2.25E-04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2.20E-04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0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0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Ni-mesh value calculated by average of 0713 to 0715 factor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2.05E-04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2.25E-04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2.69E-04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8.81%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2.04E-04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2.43E-04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928663" y="42327"/>
          <a:ext cx="7286676" cy="563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3" y="42327"/>
                        <a:ext cx="7286676" cy="5630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214415" y="263125"/>
          <a:ext cx="6715172" cy="518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263125"/>
                        <a:ext cx="6715172" cy="5188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00101" y="97526"/>
          <a:ext cx="7143800" cy="551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1" y="97526"/>
                        <a:ext cx="7143800" cy="551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 on Ly </a:t>
            </a:r>
            <a:r>
              <a:rPr lang="el-GR" altLang="zh-TW" dirty="0" smtClean="0"/>
              <a:t>α</a:t>
            </a:r>
            <a:r>
              <a:rPr lang="en-US" altLang="zh-TW" dirty="0" smtClean="0"/>
              <a:t> @Pluto</a:t>
            </a:r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158918"/>
            <a:ext cx="5760638" cy="41208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51520" y="1561356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Consist of 2 extinction: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Direct </a:t>
            </a:r>
            <a:r>
              <a:rPr lang="en-US" dirty="0" err="1" smtClean="0">
                <a:solidFill>
                  <a:srgbClr val="FF0000"/>
                </a:solidFill>
              </a:rPr>
              <a:t>occulation</a:t>
            </a:r>
            <a:r>
              <a:rPr lang="en-US" dirty="0" smtClean="0">
                <a:solidFill>
                  <a:srgbClr val="FF0000"/>
                </a:solidFill>
              </a:rPr>
              <a:t> from the sun (power: 70% onto </a:t>
            </a:r>
            <a:r>
              <a:rPr lang="en-US" dirty="0" err="1" smtClean="0">
                <a:solidFill>
                  <a:srgbClr val="FF0000"/>
                </a:solidFill>
              </a:rPr>
              <a:t>pluto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Emission of Ly </a:t>
            </a:r>
            <a:r>
              <a:rPr lang="el-GR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α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by IPM atomic hydrogen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power: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30% onto </a:t>
            </a:r>
            <a:r>
              <a:rPr lang="en-US" altLang="zh-TW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pluto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 smtClean="0"/>
              <a:t>Both are resonant scattered </a:t>
            </a:r>
            <a:r>
              <a:rPr lang="en-US" dirty="0"/>
              <a:t>from part with light to the part without </a:t>
            </a:r>
            <a:r>
              <a:rPr lang="en-US" dirty="0" smtClean="0"/>
              <a:t>light by the hydrogen from </a:t>
            </a:r>
            <a:r>
              <a:rPr lang="en-US" dirty="0" err="1" smtClean="0"/>
              <a:t>pluto’s</a:t>
            </a:r>
            <a:r>
              <a:rPr lang="en-US" dirty="0" smtClean="0"/>
              <a:t> atmosphere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16016" y="527971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Gladstone et al. Icarus 246, 279 (2015)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sz="2400" dirty="0" smtClean="0"/>
              <a:t>Comparable power : Direct </a:t>
            </a:r>
            <a:r>
              <a:rPr lang="en-HK" sz="2400" dirty="0" err="1" smtClean="0"/>
              <a:t>occulation</a:t>
            </a:r>
            <a:r>
              <a:rPr lang="en-HK" sz="2400" dirty="0" smtClean="0"/>
              <a:t> from sun reduce by 1/r</a:t>
            </a:r>
            <a:r>
              <a:rPr lang="en-HK" sz="2400" baseline="30000" dirty="0" smtClean="0"/>
              <a:t>2 </a:t>
            </a:r>
            <a:br>
              <a:rPr lang="en-HK" sz="2400" baseline="30000" dirty="0" smtClean="0"/>
            </a:br>
            <a:r>
              <a:rPr lang="en-HK" sz="2400" dirty="0" smtClean="0"/>
              <a:t>where IPM emission is throughout the solar system</a:t>
            </a:r>
            <a:endParaRPr 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768640"/>
            <a:ext cx="5962650" cy="36195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472453" y="1625245"/>
            <a:ext cx="235451" cy="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303748" y="108494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39 A. U.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4817914" y="5359438"/>
            <a:ext cx="384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https://kknews.cc/science/en2lelr.html</a:t>
            </a:r>
          </a:p>
        </p:txBody>
      </p:sp>
    </p:spTree>
    <p:extLst>
      <p:ext uri="{BB962C8B-B14F-4D97-AF65-F5344CB8AC3E}">
        <p14:creationId xmlns:p14="http://schemas.microsoft.com/office/powerpoint/2010/main" val="362658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8865"/>
            <a:ext cx="6624425" cy="54934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24328" y="705115"/>
            <a:ext cx="1619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Exchange charge with neutral H He forming magnetic field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6915" y="409228"/>
            <a:ext cx="1296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wind plasma </a:t>
            </a:r>
          </a:p>
          <a:p>
            <a:endParaRPr lang="en-US" dirty="0"/>
          </a:p>
          <a:p>
            <a:r>
              <a:rPr lang="en-US" dirty="0" smtClean="0"/>
              <a:t>having equal  dynamic pressures (thermal &amp; magnetic) forming termination shock</a:t>
            </a:r>
            <a:endParaRPr 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115616" y="841276"/>
            <a:ext cx="108012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1115616" y="1561356"/>
            <a:ext cx="1368152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6444208" y="1993404"/>
            <a:ext cx="1080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4644008" y="3505572"/>
            <a:ext cx="295232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614084" y="2923703"/>
            <a:ext cx="144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Magnetic field changes the flow direction of the hydrogen atoms but not oxygen atoms</a:t>
            </a:r>
            <a:endParaRPr lang="en-US" dirty="0"/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>
          <a:xfrm>
            <a:off x="4283968" y="5448452"/>
            <a:ext cx="5090864" cy="391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/>
              <a:t>Gladstone G.R., Stern S.A., Pryor W.R. (2013) New Horizons Cruise Observations of Lyman-</a:t>
            </a:r>
            <a:r>
              <a:rPr lang="el-GR" sz="700" i="1" dirty="0" smtClean="0"/>
              <a:t>α</a:t>
            </a:r>
            <a:r>
              <a:rPr lang="el-GR" sz="700" dirty="0" smtClean="0"/>
              <a:t> </a:t>
            </a:r>
            <a:r>
              <a:rPr lang="en-US" sz="700" dirty="0" smtClean="0"/>
              <a:t>Emissions from the Interplanetary Medium. In: </a:t>
            </a:r>
            <a:r>
              <a:rPr lang="en-US" sz="700" dirty="0" err="1" smtClean="0"/>
              <a:t>Quémerais</a:t>
            </a:r>
            <a:r>
              <a:rPr lang="en-US" sz="700" dirty="0" smtClean="0"/>
              <a:t> E., Snow M., Bonnet RM. (</a:t>
            </a:r>
            <a:r>
              <a:rPr lang="en-US" sz="700" dirty="0" err="1" smtClean="0"/>
              <a:t>eds</a:t>
            </a:r>
            <a:r>
              <a:rPr lang="en-US" sz="700" dirty="0" smtClean="0"/>
              <a:t>) Cross-Calibration of Far UV Spectra of Solar System Objects and the Heliosphere. ISSI Scientific Report Series, </a:t>
            </a:r>
            <a:r>
              <a:rPr lang="en-US" sz="700" dirty="0" err="1" smtClean="0"/>
              <a:t>vol</a:t>
            </a:r>
            <a:r>
              <a:rPr lang="en-US" sz="700" dirty="0" smtClean="0"/>
              <a:t> 13. Springer, New York, NY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81307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Corrected Emission from IPM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84" y="1333500"/>
            <a:ext cx="2890664" cy="3771636"/>
          </a:xfrm>
        </p:spPr>
        <p:txBody>
          <a:bodyPr>
            <a:normAutofit/>
          </a:bodyPr>
          <a:lstStyle/>
          <a:p>
            <a:r>
              <a:rPr lang="en-HK" dirty="0" smtClean="0"/>
              <a:t>3 data obtaining night spectra by Alice camera.</a:t>
            </a:r>
          </a:p>
          <a:p>
            <a:r>
              <a:rPr lang="en-US" dirty="0" smtClean="0"/>
              <a:t>At 7</a:t>
            </a:r>
            <a:r>
              <a:rPr lang="en-US" i="1" dirty="0" smtClean="0"/>
              <a:t>.</a:t>
            </a:r>
            <a:r>
              <a:rPr lang="en-US" dirty="0" smtClean="0"/>
              <a:t>6</a:t>
            </a:r>
            <a:r>
              <a:rPr lang="en-US" dirty="0"/>
              <a:t>, 11.3, </a:t>
            </a:r>
            <a:r>
              <a:rPr lang="en-US" dirty="0" smtClean="0"/>
              <a:t>17.0 AU</a:t>
            </a:r>
            <a:endParaRPr 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49" y="1130003"/>
            <a:ext cx="5412986" cy="392997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131840" y="4081636"/>
            <a:ext cx="1080120" cy="102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627784" y="48737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He I emission</a:t>
            </a:r>
            <a:endParaRPr 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061250" y="5145603"/>
            <a:ext cx="5090864" cy="391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 smtClean="0"/>
              <a:t>Gladstone G.R., Stern S.A., Pryor W.R. (2013) New Horizons Cruise Observations of Lyman-</a:t>
            </a:r>
            <a:r>
              <a:rPr lang="el-GR" sz="700" i="1" dirty="0" smtClean="0"/>
              <a:t>α</a:t>
            </a:r>
            <a:r>
              <a:rPr lang="el-GR" sz="700" dirty="0" smtClean="0"/>
              <a:t> </a:t>
            </a:r>
            <a:r>
              <a:rPr lang="en-US" sz="700" dirty="0" smtClean="0"/>
              <a:t>Emissions from the Interplanetary Medium. In: </a:t>
            </a:r>
            <a:r>
              <a:rPr lang="en-US" sz="700" dirty="0" err="1" smtClean="0"/>
              <a:t>Quémerais</a:t>
            </a:r>
            <a:r>
              <a:rPr lang="en-US" sz="700" dirty="0" smtClean="0"/>
              <a:t> E., Snow M., Bonnet RM. (</a:t>
            </a:r>
            <a:r>
              <a:rPr lang="en-US" sz="700" dirty="0" err="1" smtClean="0"/>
              <a:t>eds</a:t>
            </a:r>
            <a:r>
              <a:rPr lang="en-US" sz="700" dirty="0" smtClean="0"/>
              <a:t>) Cross-Calibration of Far UV Spectra of Solar System Objects and the Heliosphere. ISSI Scientific Report Series, </a:t>
            </a:r>
            <a:r>
              <a:rPr lang="en-US" sz="700" dirty="0" err="1" smtClean="0"/>
              <a:t>vol</a:t>
            </a:r>
            <a:r>
              <a:rPr lang="en-US" sz="700" dirty="0" smtClean="0"/>
              <a:t> 13. Springer, New York, NY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88169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Paper: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Rarefied gas dynamic simulation of transfer and escape in the Pluto-</a:t>
            </a:r>
            <a:r>
              <a:rPr lang="en-HK" altLang="zh-TW" dirty="0" err="1" smtClean="0"/>
              <a:t>charon</a:t>
            </a:r>
            <a:r>
              <a:rPr lang="en-HK" altLang="zh-TW" dirty="0" smtClean="0"/>
              <a:t> system</a:t>
            </a:r>
          </a:p>
          <a:p>
            <a:pPr lvl="1"/>
            <a:r>
              <a:rPr lang="en-HK" altLang="zh-TW" dirty="0" smtClean="0"/>
              <a:t>William A. </a:t>
            </a:r>
            <a:r>
              <a:rPr lang="en-HK" altLang="zh-TW" dirty="0" err="1" smtClean="0"/>
              <a:t>Hoey</a:t>
            </a:r>
            <a:r>
              <a:rPr lang="en-HK" altLang="zh-TW" dirty="0" smtClean="0"/>
              <a:t>, </a:t>
            </a:r>
            <a:r>
              <a:rPr lang="en-HK" altLang="zh-TW" dirty="0" err="1" smtClean="0"/>
              <a:t>Seng</a:t>
            </a:r>
            <a:r>
              <a:rPr lang="en-HK" altLang="zh-TW" dirty="0" smtClean="0"/>
              <a:t> </a:t>
            </a:r>
            <a:r>
              <a:rPr lang="en-HK" altLang="zh-TW" dirty="0" err="1" smtClean="0"/>
              <a:t>Keat</a:t>
            </a:r>
            <a:r>
              <a:rPr lang="en-HK" altLang="zh-TW" dirty="0" smtClean="0"/>
              <a:t> </a:t>
            </a:r>
            <a:r>
              <a:rPr lang="en-HK" altLang="zh-TW" dirty="0" err="1" smtClean="0"/>
              <a:t>Yeoh</a:t>
            </a:r>
            <a:r>
              <a:rPr lang="en-HK" altLang="zh-TW" dirty="0" smtClean="0"/>
              <a:t>, Laurence M. </a:t>
            </a:r>
            <a:r>
              <a:rPr lang="en-HK" altLang="zh-TW" dirty="0" err="1" smtClean="0"/>
              <a:t>Trafton</a:t>
            </a:r>
            <a:r>
              <a:rPr lang="en-HK" altLang="zh-TW" dirty="0" smtClean="0"/>
              <a:t>, David B. Goldstein, Philip L. Varghese</a:t>
            </a:r>
          </a:p>
          <a:p>
            <a:pPr lvl="1"/>
            <a:r>
              <a:rPr lang="en-HK" altLang="zh-TW" dirty="0" err="1" smtClean="0"/>
              <a:t>Icarus</a:t>
            </a:r>
            <a:r>
              <a:rPr lang="en-HK" altLang="zh-TW" dirty="0" smtClean="0"/>
              <a:t> 287, (2017) 87-102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Paper Report: The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arrival on </a:t>
            </a:r>
            <a:r>
              <a:rPr lang="en-HK" altLang="zh-TW" dirty="0" err="1" smtClean="0"/>
              <a:t>Charon</a:t>
            </a:r>
            <a:r>
              <a:rPr lang="en-HK" altLang="zh-TW" dirty="0" smtClean="0"/>
              <a:t> by Pluto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5215006" y="857236"/>
            <a:ext cx="8229600" cy="3771636"/>
          </a:xfrm>
        </p:spPr>
        <p:txBody>
          <a:bodyPr/>
          <a:lstStyle/>
          <a:p>
            <a:pPr algn="r"/>
            <a:r>
              <a:rPr lang="en-HK" altLang="zh-TW" sz="1600" dirty="0" smtClean="0"/>
              <a:t>Earth </a:t>
            </a:r>
            <a:r>
              <a:rPr lang="en-HK" altLang="zh-TW" sz="1600" dirty="0" err="1" smtClean="0"/>
              <a:t>Atm</a:t>
            </a:r>
            <a:r>
              <a:rPr lang="en-HK" altLang="zh-TW" sz="1600" dirty="0" smtClean="0"/>
              <a:t>: Courtesy from NASA</a:t>
            </a:r>
            <a:r>
              <a:rPr lang="en-HK" altLang="zh-TW" dirty="0" smtClean="0"/>
              <a:t> </a:t>
            </a:r>
            <a:endParaRPr lang="zh-TW" altLang="en-US" dirty="0"/>
          </a:p>
        </p:txBody>
      </p:sp>
      <p:pic>
        <p:nvPicPr>
          <p:cNvPr id="18434" name="Picture 2" descr="Earth's Atmospheic Lay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40"/>
            <a:ext cx="6105530" cy="4580616"/>
          </a:xfrm>
          <a:prstGeom prst="rect">
            <a:avLst/>
          </a:prstGeom>
          <a:noFill/>
        </p:spPr>
      </p:pic>
      <p:cxnSp>
        <p:nvCxnSpPr>
          <p:cNvPr id="6" name="直線單箭頭接點 5"/>
          <p:cNvCxnSpPr/>
          <p:nvPr/>
        </p:nvCxnSpPr>
        <p:spPr>
          <a:xfrm rot="5400000" flipH="1" flipV="1">
            <a:off x="6607983" y="1535897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15206" y="928674"/>
            <a:ext cx="1928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Consider Above </a:t>
            </a:r>
            <a:r>
              <a:rPr lang="en-HK" altLang="zh-TW" dirty="0" err="1" smtClean="0"/>
              <a:t>Exobase</a:t>
            </a:r>
            <a:r>
              <a:rPr lang="en-HK" altLang="zh-TW" dirty="0" smtClean="0"/>
              <a:t>  </a:t>
            </a:r>
          </a:p>
          <a:p>
            <a:r>
              <a:rPr lang="en-HK" altLang="zh-TW" dirty="0" smtClean="0"/>
              <a:t>T= 70 K cooling by HCN &amp; C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H</a:t>
            </a:r>
            <a:r>
              <a:rPr lang="en-HK" altLang="zh-TW" baseline="-25000" dirty="0" smtClean="0"/>
              <a:t>2</a:t>
            </a:r>
            <a:endParaRPr lang="zh-TW" altLang="en-US" baseline="-25000" dirty="0"/>
          </a:p>
        </p:txBody>
      </p:sp>
      <p:cxnSp>
        <p:nvCxnSpPr>
          <p:cNvPr id="9" name="直線單箭頭接點 8"/>
          <p:cNvCxnSpPr/>
          <p:nvPr/>
        </p:nvCxnSpPr>
        <p:spPr>
          <a:xfrm rot="5400000">
            <a:off x="6071561" y="4214665"/>
            <a:ext cx="2143934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500958" y="392907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N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 dominated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29520" y="328612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1800 km from ground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29520" y="4929202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Ice: N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 dominated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58082" y="2214558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Exosphere: 42% of CH</a:t>
            </a:r>
            <a:r>
              <a:rPr lang="en-HK" altLang="zh-TW" baseline="-25000" dirty="0" smtClean="0"/>
              <a:t>4 </a:t>
            </a:r>
            <a:r>
              <a:rPr lang="en-HK" altLang="zh-TW" dirty="0" smtClean="0"/>
              <a:t>dominates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29454" y="642922"/>
            <a:ext cx="221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Situation on Pluto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Lambert Beer’s Law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err="1" smtClean="0"/>
              <a:t>ln</a:t>
            </a:r>
            <a:r>
              <a:rPr lang="en-HK" altLang="zh-TW" dirty="0" smtClean="0"/>
              <a:t> (I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/I’)= n</a:t>
            </a:r>
            <a:r>
              <a:rPr lang="el-GR" altLang="zh-TW" dirty="0" smtClean="0">
                <a:latin typeface="Times New Roman"/>
                <a:cs typeface="Times New Roman"/>
              </a:rPr>
              <a:t>σ</a:t>
            </a:r>
            <a:r>
              <a:rPr lang="en-HK" altLang="zh-TW" dirty="0" smtClean="0">
                <a:latin typeface="Times New Roman"/>
                <a:cs typeface="Times New Roman"/>
              </a:rPr>
              <a:t>l     In NSRRC:  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o</a:t>
            </a:r>
            <a:r>
              <a:rPr lang="en-HK" altLang="zh-TW" dirty="0" smtClean="0">
                <a:latin typeface="Times New Roman"/>
                <a:cs typeface="Times New Roman"/>
              </a:rPr>
              <a:t>=I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1</a:t>
            </a:r>
            <a:r>
              <a:rPr lang="en-HK" altLang="zh-TW" dirty="0" smtClean="0">
                <a:latin typeface="Times New Roman"/>
                <a:cs typeface="Times New Roman"/>
              </a:rPr>
              <a:t>+I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2</a:t>
            </a:r>
          </a:p>
          <a:p>
            <a:pPr>
              <a:buNone/>
            </a:pPr>
            <a:r>
              <a:rPr lang="en-HK" altLang="zh-TW" baseline="-25000" dirty="0" smtClean="0">
                <a:latin typeface="Times New Roman"/>
                <a:cs typeface="Times New Roman"/>
              </a:rPr>
              <a:t>					</a:t>
            </a:r>
            <a:r>
              <a:rPr lang="en-HK" altLang="zh-TW" dirty="0" smtClean="0">
                <a:latin typeface="Times New Roman"/>
                <a:cs typeface="Times New Roman"/>
              </a:rPr>
              <a:t>I’=I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1</a:t>
            </a:r>
            <a:r>
              <a:rPr lang="en-HK" altLang="zh-TW" dirty="0" smtClean="0">
                <a:latin typeface="Times New Roman"/>
                <a:cs typeface="Times New Roman"/>
              </a:rPr>
              <a:t>’+I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2</a:t>
            </a:r>
            <a:r>
              <a:rPr lang="en-HK" altLang="zh-TW" dirty="0" smtClean="0">
                <a:latin typeface="Times New Roman"/>
                <a:cs typeface="Times New Roman"/>
              </a:rPr>
              <a:t>’, where 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2</a:t>
            </a:r>
            <a:r>
              <a:rPr lang="en-HK" altLang="zh-TW" dirty="0" smtClean="0">
                <a:latin typeface="Times New Roman"/>
                <a:cs typeface="Times New Roman"/>
              </a:rPr>
              <a:t>=I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2</a:t>
            </a:r>
            <a:r>
              <a:rPr lang="en-HK" altLang="zh-TW" dirty="0" smtClean="0">
                <a:latin typeface="Times New Roman"/>
                <a:cs typeface="Times New Roman"/>
              </a:rPr>
              <a:t>’</a:t>
            </a:r>
          </a:p>
          <a:p>
            <a:pPr>
              <a:buNone/>
            </a:pPr>
            <a:r>
              <a:rPr lang="en-HK" altLang="zh-TW" dirty="0" smtClean="0">
                <a:latin typeface="Times New Roman"/>
                <a:cs typeface="Times New Roman"/>
              </a:rPr>
              <a:t>				   	Hence, Detector detected: </a:t>
            </a:r>
          </a:p>
          <a:p>
            <a:pPr>
              <a:buNone/>
            </a:pPr>
            <a:r>
              <a:rPr lang="en-HK" altLang="zh-TW" dirty="0" smtClean="0">
                <a:latin typeface="Times New Roman"/>
                <a:cs typeface="Times New Roman"/>
              </a:rPr>
              <a:t>					</a:t>
            </a:r>
            <a:r>
              <a:rPr lang="en-HK" altLang="zh-TW" dirty="0" err="1" smtClean="0">
                <a:latin typeface="Times New Roman"/>
                <a:cs typeface="Times New Roman"/>
              </a:rPr>
              <a:t>ln</a:t>
            </a:r>
            <a:r>
              <a:rPr lang="en-HK" altLang="zh-TW" dirty="0" smtClean="0">
                <a:latin typeface="Times New Roman"/>
                <a:cs typeface="Times New Roman"/>
              </a:rPr>
              <a:t>(Io/I’)=</a:t>
            </a:r>
            <a:r>
              <a:rPr lang="en-HK" altLang="zh-TW" dirty="0" err="1" smtClean="0">
                <a:latin typeface="Times New Roman"/>
                <a:cs typeface="Times New Roman"/>
              </a:rPr>
              <a:t>n</a:t>
            </a:r>
            <a:r>
              <a:rPr lang="en-HK" altLang="zh-TW" baseline="-25000" dirty="0" err="1" smtClean="0">
                <a:latin typeface="Times New Roman"/>
                <a:cs typeface="Times New Roman"/>
              </a:rPr>
              <a:t>d</a:t>
            </a:r>
            <a:r>
              <a:rPr lang="el-GR" altLang="zh-TW" dirty="0" smtClean="0">
                <a:latin typeface="Times New Roman"/>
                <a:cs typeface="Times New Roman"/>
              </a:rPr>
              <a:t> σ</a:t>
            </a:r>
            <a:r>
              <a:rPr lang="en-HK" altLang="zh-TW" dirty="0" smtClean="0">
                <a:latin typeface="Times New Roman"/>
                <a:cs typeface="Times New Roman"/>
              </a:rPr>
              <a:t>l</a:t>
            </a:r>
          </a:p>
          <a:p>
            <a:pPr>
              <a:buNone/>
            </a:pPr>
            <a:r>
              <a:rPr lang="en-HK" altLang="zh-TW" dirty="0" smtClean="0">
                <a:latin typeface="Times New Roman"/>
                <a:cs typeface="Times New Roman"/>
              </a:rPr>
              <a:t>					Real: </a:t>
            </a:r>
            <a:r>
              <a:rPr lang="en-HK" altLang="zh-TW" dirty="0" err="1" smtClean="0">
                <a:latin typeface="Times New Roman"/>
                <a:cs typeface="Times New Roman"/>
              </a:rPr>
              <a:t>ln</a:t>
            </a:r>
            <a:r>
              <a:rPr lang="en-HK" altLang="zh-TW" dirty="0" smtClean="0">
                <a:latin typeface="Times New Roman"/>
                <a:cs typeface="Times New Roman"/>
              </a:rPr>
              <a:t>(I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1</a:t>
            </a:r>
            <a:r>
              <a:rPr lang="en-HK" altLang="zh-TW" dirty="0" smtClean="0">
                <a:latin typeface="Times New Roman"/>
                <a:cs typeface="Times New Roman"/>
              </a:rPr>
              <a:t>/I</a:t>
            </a:r>
            <a:r>
              <a:rPr lang="en-HK" altLang="zh-TW" baseline="-25000" dirty="0" smtClean="0">
                <a:latin typeface="Times New Roman"/>
                <a:cs typeface="Times New Roman"/>
              </a:rPr>
              <a:t>1</a:t>
            </a:r>
            <a:r>
              <a:rPr lang="en-HK" altLang="zh-TW" dirty="0" smtClean="0">
                <a:latin typeface="Times New Roman"/>
                <a:cs typeface="Times New Roman"/>
              </a:rPr>
              <a:t>’)=</a:t>
            </a:r>
            <a:r>
              <a:rPr lang="en-HK" altLang="zh-TW" dirty="0" err="1" smtClean="0">
                <a:latin typeface="Times New Roman"/>
                <a:cs typeface="Times New Roman"/>
              </a:rPr>
              <a:t>n</a:t>
            </a:r>
            <a:r>
              <a:rPr lang="en-HK" altLang="zh-TW" baseline="-25000" dirty="0" err="1" smtClean="0">
                <a:latin typeface="Times New Roman"/>
                <a:cs typeface="Times New Roman"/>
              </a:rPr>
              <a:t>R</a:t>
            </a:r>
            <a:r>
              <a:rPr lang="el-GR" altLang="zh-TW" dirty="0" smtClean="0">
                <a:latin typeface="Times New Roman"/>
                <a:cs typeface="Times New Roman"/>
              </a:rPr>
              <a:t> σ</a:t>
            </a:r>
            <a:r>
              <a:rPr lang="en-HK" altLang="zh-TW" dirty="0" smtClean="0">
                <a:latin typeface="Times New Roman"/>
                <a:cs typeface="Times New Roman"/>
              </a:rPr>
              <a:t>l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85786" y="2714624"/>
            <a:ext cx="2786082" cy="1285884"/>
            <a:chOff x="1142976" y="3214690"/>
            <a:chExt cx="2786082" cy="1285884"/>
          </a:xfrm>
        </p:grpSpPr>
        <p:sp>
          <p:nvSpPr>
            <p:cNvPr id="10" name="矩形 9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err="1" smtClean="0"/>
              <a:t>Modeling</a:t>
            </a:r>
            <a:r>
              <a:rPr lang="en-HK" altLang="zh-TW" dirty="0" smtClean="0"/>
              <a:t>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8"/>
            <a:ext cx="3829048" cy="3962148"/>
          </a:xfrm>
        </p:spPr>
        <p:txBody>
          <a:bodyPr>
            <a:normAutofit fontScale="55000" lnSpcReduction="20000"/>
          </a:bodyPr>
          <a:lstStyle/>
          <a:p>
            <a:r>
              <a:rPr lang="en-HK" altLang="zh-TW" dirty="0" smtClean="0"/>
              <a:t>Different from Traditional hydrodynamic escape modelling, they use molecule by molecule Jeans process which is proven to be true.</a:t>
            </a:r>
          </a:p>
          <a:p>
            <a:r>
              <a:rPr lang="en-HK" altLang="zh-TW" dirty="0" smtClean="0"/>
              <a:t>Considered effects of Pluto’s rotation (gravitation field, centrifugal force &amp; carioles force)</a:t>
            </a:r>
          </a:p>
          <a:p>
            <a:r>
              <a:rPr lang="en-HK" altLang="zh-TW" dirty="0" smtClean="0"/>
              <a:t>Gravitational field of </a:t>
            </a:r>
            <a:r>
              <a:rPr lang="en-HK" altLang="zh-TW" dirty="0" err="1" smtClean="0"/>
              <a:t>Charon</a:t>
            </a:r>
            <a:r>
              <a:rPr lang="en-HK" altLang="zh-TW" dirty="0" smtClean="0"/>
              <a:t> which perturbs Pluto’s </a:t>
            </a:r>
            <a:r>
              <a:rPr lang="en-HK" altLang="zh-TW" dirty="0" err="1" smtClean="0"/>
              <a:t>exobase</a:t>
            </a:r>
            <a:endParaRPr lang="en-HK" altLang="zh-TW" dirty="0" smtClean="0"/>
          </a:p>
          <a:p>
            <a:r>
              <a:rPr lang="en-HK" altLang="zh-TW" dirty="0" smtClean="0"/>
              <a:t>Considered collisions altering flow field.</a:t>
            </a:r>
          </a:p>
          <a:p>
            <a:r>
              <a:rPr lang="en-HK" altLang="zh-TW" dirty="0" smtClean="0"/>
              <a:t>The model has employ a two-species model including methane</a:t>
            </a:r>
          </a:p>
          <a:p>
            <a:r>
              <a:rPr lang="en-HK" altLang="zh-TW" dirty="0" smtClean="0">
                <a:solidFill>
                  <a:srgbClr val="FF0000"/>
                </a:solidFill>
              </a:rPr>
              <a:t>Investigated deposition of gas onto </a:t>
            </a:r>
            <a:r>
              <a:rPr lang="en-HK" altLang="zh-TW" dirty="0" err="1" smtClean="0">
                <a:solidFill>
                  <a:srgbClr val="FF0000"/>
                </a:solidFill>
              </a:rPr>
              <a:t>Charon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643054"/>
            <a:ext cx="400255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HK" altLang="zh-TW" sz="2800" dirty="0" smtClean="0"/>
              <a:t>Assumption: </a:t>
            </a:r>
            <a:r>
              <a:rPr lang="en-HK" altLang="zh-TW" sz="2800" dirty="0" err="1" smtClean="0"/>
              <a:t>Charon</a:t>
            </a:r>
            <a:r>
              <a:rPr lang="en-HK" altLang="zh-TW" sz="2800" dirty="0" smtClean="0"/>
              <a:t> sink: </a:t>
            </a:r>
            <a:br>
              <a:rPr lang="en-HK" altLang="zh-TW" sz="2800" dirty="0" smtClean="0"/>
            </a:br>
            <a:r>
              <a:rPr lang="en-HK" altLang="zh-TW" sz="2800" dirty="0" smtClean="0"/>
              <a:t>All particles impact with </a:t>
            </a:r>
            <a:r>
              <a:rPr lang="en-HK" altLang="zh-TW" sz="2800" dirty="0" err="1" smtClean="0"/>
              <a:t>charon</a:t>
            </a:r>
            <a:r>
              <a:rPr lang="en-HK" altLang="zh-TW" sz="2800" dirty="0" smtClean="0"/>
              <a:t> stick onto </a:t>
            </a:r>
            <a:r>
              <a:rPr lang="en-HK" altLang="zh-TW" sz="2800" dirty="0" err="1" smtClean="0"/>
              <a:t>charon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About 1.57 times larger than last week:</a:t>
            </a:r>
          </a:p>
          <a:p>
            <a:pPr lvl="1"/>
            <a:r>
              <a:rPr lang="en-HK" altLang="zh-TW" dirty="0" smtClean="0"/>
              <a:t>flux to charon:2x10</a:t>
            </a:r>
            <a:r>
              <a:rPr lang="en-HK" altLang="zh-TW" baseline="30000" dirty="0" smtClean="0"/>
              <a:t>24</a:t>
            </a:r>
            <a:r>
              <a:rPr lang="en-HK" altLang="zh-TW" dirty="0" smtClean="0"/>
              <a:t> s</a:t>
            </a:r>
            <a:r>
              <a:rPr lang="en-HK" altLang="zh-TW" baseline="30000" dirty="0" smtClean="0"/>
              <a:t>-1 </a:t>
            </a:r>
            <a:r>
              <a:rPr lang="en-HK" altLang="zh-TW" dirty="0" smtClean="0"/>
              <a:t>=4.25 x10</a:t>
            </a:r>
            <a:r>
              <a:rPr lang="en-HK" altLang="zh-TW" baseline="30000" dirty="0" smtClean="0"/>
              <a:t>11</a:t>
            </a:r>
            <a:r>
              <a:rPr lang="en-HK" altLang="zh-TW" dirty="0" smtClean="0"/>
              <a:t> m</a:t>
            </a:r>
            <a:r>
              <a:rPr lang="en-HK" altLang="zh-TW" baseline="30000" dirty="0" smtClean="0"/>
              <a:t>-2</a:t>
            </a:r>
            <a:r>
              <a:rPr lang="en-HK" altLang="zh-TW" dirty="0" smtClean="0"/>
              <a:t> s</a:t>
            </a:r>
            <a:r>
              <a:rPr lang="en-HK" altLang="zh-TW" baseline="30000" dirty="0" smtClean="0"/>
              <a:t>-1</a:t>
            </a:r>
            <a:endParaRPr lang="zh-TW" altLang="en-US" baseline="30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500310"/>
            <a:ext cx="57054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K" altLang="zh-TW" dirty="0" smtClean="0"/>
              <a:t>Recall last week: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33500"/>
            <a:ext cx="4686304" cy="3771636"/>
          </a:xfrm>
        </p:spPr>
        <p:txBody>
          <a:bodyPr>
            <a:normAutofit/>
          </a:bodyPr>
          <a:lstStyle/>
          <a:p>
            <a:r>
              <a:rPr lang="en-HK" altLang="zh-TW" dirty="0" smtClean="0"/>
              <a:t>130 years (2.7 x 10</a:t>
            </a:r>
            <a:r>
              <a:rPr lang="en-HK" altLang="zh-TW" baseline="30000" dirty="0" smtClean="0"/>
              <a:t>11 </a:t>
            </a:r>
            <a:r>
              <a:rPr lang="en-HK" altLang="zh-TW" dirty="0" smtClean="0"/>
              <a:t>molecules m</a:t>
            </a:r>
            <a:r>
              <a:rPr lang="en-HK" altLang="zh-TW" baseline="30000" dirty="0" smtClean="0"/>
              <a:t>-2</a:t>
            </a:r>
            <a:r>
              <a:rPr lang="en-HK" altLang="zh-TW" dirty="0" smtClean="0"/>
              <a:t> s</a:t>
            </a:r>
            <a:r>
              <a:rPr lang="en-HK" altLang="zh-TW" baseline="30000" dirty="0" smtClean="0"/>
              <a:t>-1</a:t>
            </a:r>
            <a:r>
              <a:rPr lang="en-HK" altLang="zh-TW" dirty="0" smtClean="0"/>
              <a:t>)</a:t>
            </a:r>
          </a:p>
          <a:p>
            <a:r>
              <a:rPr lang="en-HK" altLang="zh-TW" dirty="0" smtClean="0"/>
              <a:t>Accumulated only 45</a:t>
            </a:r>
            <a:r>
              <a:rPr lang="en-HK" altLang="zh-TW" baseline="30000" dirty="0" smtClean="0"/>
              <a:t>o</a:t>
            </a:r>
          </a:p>
          <a:p>
            <a:r>
              <a:rPr lang="en-HK" altLang="zh-TW" dirty="0" smtClean="0"/>
              <a:t>If constant rate</a:t>
            </a:r>
          </a:p>
          <a:p>
            <a:pPr lvl="1"/>
            <a:r>
              <a:rPr lang="en-HK" altLang="zh-TW" dirty="0" smtClean="0"/>
              <a:t>110 ML deposited on pole</a:t>
            </a:r>
          </a:p>
          <a:p>
            <a:pPr lvl="1"/>
            <a:r>
              <a:rPr lang="en-HK" altLang="zh-TW" dirty="0" smtClean="0"/>
              <a:t>55 ML on 45</a:t>
            </a:r>
            <a:r>
              <a:rPr lang="en-HK" altLang="zh-TW" baseline="30000" dirty="0" smtClean="0"/>
              <a:t>o</a:t>
            </a:r>
          </a:p>
          <a:p>
            <a:endParaRPr lang="en-HK" altLang="zh-TW" dirty="0" smtClean="0"/>
          </a:p>
          <a:p>
            <a:endParaRPr lang="en-HK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7989" y="0"/>
            <a:ext cx="423601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單箭頭接點 5"/>
          <p:cNvCxnSpPr/>
          <p:nvPr/>
        </p:nvCxnSpPr>
        <p:spPr>
          <a:xfrm rot="5400000" flipH="1" flipV="1">
            <a:off x="6679421" y="3750475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0800000">
            <a:off x="5929322" y="3357566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altLang="zh-TW" dirty="0" smtClean="0"/>
              <a:t>Hitting rates </a:t>
            </a:r>
            <a:br>
              <a:rPr lang="en-HK" altLang="zh-TW" dirty="0" smtClean="0"/>
            </a:br>
            <a:r>
              <a:rPr lang="en-HK" altLang="zh-TW" dirty="0" smtClean="0"/>
              <a:t>(assuming molecules do not move)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HK" altLang="zh-TW" dirty="0" smtClean="0"/>
              <a:t>Facing Pluto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847850"/>
            <a:ext cx="59912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單箭頭接點 5"/>
          <p:cNvCxnSpPr/>
          <p:nvPr/>
        </p:nvCxnSpPr>
        <p:spPr>
          <a:xfrm rot="16200000" flipH="1">
            <a:off x="5214942" y="2000244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HK" altLang="zh-TW" dirty="0" smtClean="0"/>
              <a:t>The ratios on Beam sizes are corrected by assuming VUV light and IR beam to be uniform.</a:t>
            </a:r>
          </a:p>
          <a:p>
            <a:r>
              <a:rPr lang="en-HK" altLang="zh-TW" dirty="0" smtClean="0"/>
              <a:t>The water added experiment has 14% lesser flux, which is larger than 5% deviation of MDHL flux</a:t>
            </a:r>
          </a:p>
          <a:p>
            <a:r>
              <a:rPr lang="en-HK" altLang="zh-TW" dirty="0" smtClean="0"/>
              <a:t>The flux depositing onto </a:t>
            </a:r>
            <a:r>
              <a:rPr lang="en-HK" altLang="zh-TW" dirty="0" err="1" smtClean="0"/>
              <a:t>Charon</a:t>
            </a:r>
            <a:r>
              <a:rPr lang="en-HK" altLang="zh-TW" dirty="0" smtClean="0"/>
              <a:t> is modelled by </a:t>
            </a:r>
            <a:r>
              <a:rPr lang="en-HK" altLang="zh-TW" dirty="0" err="1" smtClean="0"/>
              <a:t>Hoey</a:t>
            </a:r>
            <a:r>
              <a:rPr lang="en-HK" altLang="zh-TW" dirty="0" smtClean="0"/>
              <a:t> et al. (2017) and which is 1.57 larger than what Grundy et al. assumed.</a:t>
            </a:r>
          </a:p>
          <a:p>
            <a:r>
              <a:rPr lang="en-HK" altLang="zh-TW" dirty="0" smtClean="0"/>
              <a:t>Assumption has been made that </a:t>
            </a:r>
            <a:r>
              <a:rPr lang="en-HK" altLang="zh-TW" dirty="0" err="1" smtClean="0"/>
              <a:t>Charon</a:t>
            </a:r>
            <a:r>
              <a:rPr lang="en-HK" altLang="zh-TW" dirty="0" smtClean="0"/>
              <a:t> is the sink (molecules will not escape)</a:t>
            </a:r>
          </a:p>
          <a:p>
            <a:pPr lvl="1"/>
            <a:r>
              <a:rPr lang="en-HK" altLang="zh-TW" dirty="0" smtClean="0"/>
              <a:t>i.e. KE&lt; KE(escape)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Lambert Beer’s Law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Use aperture to block the extra IR light</a:t>
            </a:r>
          </a:p>
          <a:p>
            <a:r>
              <a:rPr lang="en-HK" altLang="zh-TW" dirty="0" smtClean="0"/>
              <a:t>Assume the intensity of the VUV beam is uniform</a:t>
            </a:r>
          </a:p>
          <a:p>
            <a:pPr lvl="8"/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142976" y="3214690"/>
            <a:ext cx="2786082" cy="1285884"/>
            <a:chOff x="1142976" y="3214690"/>
            <a:chExt cx="2786082" cy="1285884"/>
          </a:xfrm>
        </p:grpSpPr>
        <p:sp>
          <p:nvSpPr>
            <p:cNvPr id="9" name="矩形 8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643438" y="3214690"/>
            <a:ext cx="2786082" cy="1285884"/>
            <a:chOff x="1142976" y="3214690"/>
            <a:chExt cx="2786082" cy="1285884"/>
          </a:xfrm>
        </p:grpSpPr>
        <p:sp>
          <p:nvSpPr>
            <p:cNvPr id="15" name="矩形 14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</p:grpSp>
      <p:cxnSp>
        <p:nvCxnSpPr>
          <p:cNvPr id="20" name="直線單箭頭接點 19"/>
          <p:cNvCxnSpPr/>
          <p:nvPr/>
        </p:nvCxnSpPr>
        <p:spPr>
          <a:xfrm>
            <a:off x="4143372" y="385763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Advised Beer’s Law - Production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=I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 since 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o=0.21/0.14 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  &amp;   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=1.5I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</a:p>
          <a:p>
            <a:r>
              <a:rPr lang="en-HK" altLang="zh-TW" dirty="0" smtClean="0"/>
              <a:t>I’=I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’+I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’  since 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=I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’  I’= 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’+I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o</a:t>
            </a:r>
          </a:p>
          <a:p>
            <a:r>
              <a:rPr lang="en-HK" altLang="zh-TW" dirty="0" smtClean="0"/>
              <a:t>Hence, 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= 5/3 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 and I’=I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 + 2.5I</a:t>
            </a:r>
            <a:r>
              <a:rPr lang="en-HK" altLang="zh-TW" baseline="-25000" dirty="0" smtClean="0"/>
              <a:t>o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142976" y="3214690"/>
            <a:ext cx="2786082" cy="1285884"/>
            <a:chOff x="1142976" y="3214690"/>
            <a:chExt cx="2786082" cy="1285884"/>
          </a:xfrm>
        </p:grpSpPr>
        <p:sp>
          <p:nvSpPr>
            <p:cNvPr id="5" name="矩形 4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643438" y="3214690"/>
            <a:ext cx="2786082" cy="1285884"/>
            <a:chOff x="1142976" y="3214690"/>
            <a:chExt cx="2786082" cy="1285884"/>
          </a:xfrm>
        </p:grpSpPr>
        <p:sp>
          <p:nvSpPr>
            <p:cNvPr id="10" name="矩形 9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</p:grpSp>
      <p:cxnSp>
        <p:nvCxnSpPr>
          <p:cNvPr id="14" name="直線單箭頭接點 13"/>
          <p:cNvCxnSpPr/>
          <p:nvPr/>
        </p:nvCxnSpPr>
        <p:spPr>
          <a:xfrm>
            <a:off x="4143372" y="385763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Advised Beer’s Law- Production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TW" dirty="0" smtClean="0"/>
              <a:t>Hence, 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= 5/3 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 and I’=I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 + 2.5I</a:t>
            </a:r>
            <a:r>
              <a:rPr lang="en-HK" altLang="zh-TW" baseline="-25000" dirty="0" smtClean="0"/>
              <a:t>o</a:t>
            </a:r>
          </a:p>
          <a:p>
            <a:r>
              <a:rPr lang="en-HK" altLang="zh-TW" dirty="0" smtClean="0"/>
              <a:t>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o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’=(3/5 Io )/ (I’-2/5I</a:t>
            </a:r>
            <a:r>
              <a:rPr lang="en-HK" altLang="zh-TW" baseline="-25000" dirty="0" smtClean="0"/>
              <a:t>o</a:t>
            </a:r>
            <a:r>
              <a:rPr lang="en-HK" altLang="zh-TW" dirty="0" smtClean="0"/>
              <a:t>)</a:t>
            </a:r>
          </a:p>
          <a:p>
            <a:pPr>
              <a:buNone/>
            </a:pPr>
            <a:r>
              <a:rPr lang="en-HK" altLang="zh-TW" dirty="0" smtClean="0"/>
              <a:t>Hence, we may use this to calculate upper limit.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42976" y="3214690"/>
            <a:ext cx="2786082" cy="1285884"/>
            <a:chOff x="1142976" y="3214690"/>
            <a:chExt cx="2786082" cy="1285884"/>
          </a:xfrm>
        </p:grpSpPr>
        <p:sp>
          <p:nvSpPr>
            <p:cNvPr id="5" name="矩形 4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643438" y="3214690"/>
            <a:ext cx="2786082" cy="1285884"/>
            <a:chOff x="1142976" y="3214690"/>
            <a:chExt cx="2786082" cy="1285884"/>
          </a:xfrm>
        </p:grpSpPr>
        <p:sp>
          <p:nvSpPr>
            <p:cNvPr id="10" name="矩形 9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</p:grpSp>
      <p:cxnSp>
        <p:nvCxnSpPr>
          <p:cNvPr id="14" name="直線單箭頭接點 13"/>
          <p:cNvCxnSpPr/>
          <p:nvPr/>
        </p:nvCxnSpPr>
        <p:spPr>
          <a:xfrm>
            <a:off x="4143372" y="385763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Advised Beer’s Law- Consumption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14282" y="3786194"/>
            <a:ext cx="2786082" cy="1285884"/>
            <a:chOff x="1142976" y="3214690"/>
            <a:chExt cx="2786082" cy="1285884"/>
          </a:xfrm>
        </p:grpSpPr>
        <p:sp>
          <p:nvSpPr>
            <p:cNvPr id="5" name="矩形 4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endParaRPr lang="zh-TW" altLang="en-US" baseline="-25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endParaRPr lang="zh-TW" altLang="en-US" baseline="-250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286116" y="3786194"/>
            <a:ext cx="2786082" cy="1285884"/>
            <a:chOff x="1142976" y="3214690"/>
            <a:chExt cx="2786082" cy="1285884"/>
          </a:xfrm>
        </p:grpSpPr>
        <p:sp>
          <p:nvSpPr>
            <p:cNvPr id="10" name="矩形 9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357918" y="3786194"/>
            <a:ext cx="2786082" cy="1285884"/>
            <a:chOff x="1142976" y="3214690"/>
            <a:chExt cx="2786082" cy="1285884"/>
          </a:xfrm>
        </p:grpSpPr>
        <p:sp>
          <p:nvSpPr>
            <p:cNvPr id="16" name="矩形 15"/>
            <p:cNvSpPr/>
            <p:nvPr/>
          </p:nvSpPr>
          <p:spPr>
            <a:xfrm>
              <a:off x="1142976" y="3214690"/>
              <a:ext cx="2786082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85918" y="3571880"/>
              <a:ext cx="1571636" cy="5715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357554" y="328612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2</a:t>
              </a:r>
              <a:r>
                <a:rPr lang="en-HK" altLang="zh-TW" baseline="30000" dirty="0" smtClean="0"/>
                <a:t>’</a:t>
              </a:r>
              <a:endParaRPr lang="zh-TW" altLang="en-US" baseline="30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357422" y="371475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altLang="zh-TW" dirty="0" smtClean="0"/>
                <a:t>I</a:t>
              </a:r>
              <a:r>
                <a:rPr lang="en-HK" altLang="zh-TW" baseline="-25000" dirty="0" smtClean="0"/>
                <a:t>1</a:t>
              </a:r>
              <a:r>
                <a:rPr lang="en-HK" altLang="zh-TW" baseline="30000" dirty="0" smtClean="0"/>
                <a:t>”</a:t>
              </a:r>
              <a:endParaRPr lang="zh-TW" altLang="en-US" baseline="30000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785786" y="514351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 = 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143372" y="521495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I’ = I</a:t>
            </a:r>
            <a:r>
              <a:rPr lang="en-HK" altLang="zh-TW" baseline="-25000" dirty="0" smtClean="0"/>
              <a:t>1</a:t>
            </a:r>
            <a:r>
              <a:rPr lang="en-HK" altLang="zh-TW" baseline="30000" dirty="0" smtClean="0"/>
              <a:t>’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r>
              <a:rPr lang="en-US" altLang="zh-TW" baseline="30000" dirty="0" smtClean="0"/>
              <a:t>’</a:t>
            </a:r>
            <a:endParaRPr lang="zh-TW" altLang="en-US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72264" y="521495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I” = I</a:t>
            </a:r>
            <a:r>
              <a:rPr lang="en-HK" altLang="zh-TW" baseline="-25000" dirty="0" smtClean="0"/>
              <a:t>1</a:t>
            </a:r>
            <a:r>
              <a:rPr lang="en-US" altLang="zh-TW" baseline="30000" dirty="0" smtClean="0"/>
              <a:t>”</a:t>
            </a:r>
            <a:r>
              <a:rPr lang="en-HK" altLang="zh-TW" dirty="0" smtClean="0"/>
              <a:t>+I</a:t>
            </a:r>
            <a:r>
              <a:rPr lang="en-HK" altLang="zh-TW" baseline="-25000" dirty="0" smtClean="0"/>
              <a:t>2</a:t>
            </a:r>
            <a:r>
              <a:rPr lang="en-US" altLang="zh-TW" baseline="30000" dirty="0" smtClean="0"/>
              <a:t>”</a:t>
            </a:r>
            <a:endParaRPr lang="zh-TW" altLang="en-US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0034" y="1142988"/>
            <a:ext cx="7929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TW" dirty="0" smtClean="0"/>
              <a:t>By getting R </a:t>
            </a:r>
            <a:r>
              <a:rPr lang="en-HK" altLang="zh-TW" dirty="0" err="1" smtClean="0"/>
              <a:t>ln</a:t>
            </a:r>
            <a:r>
              <a:rPr lang="en-HK" altLang="zh-TW" dirty="0" smtClean="0"/>
              <a:t>(I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”) + (1-R)</a:t>
            </a:r>
            <a:r>
              <a:rPr lang="en-HK" altLang="zh-TW" dirty="0" err="1" smtClean="0"/>
              <a:t>ln</a:t>
            </a:r>
            <a:r>
              <a:rPr lang="en-HK" altLang="zh-TW" dirty="0" smtClean="0"/>
              <a:t>(I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2</a:t>
            </a:r>
            <a:r>
              <a:rPr lang="en-HK" altLang="zh-TW" baseline="30000" dirty="0" smtClean="0"/>
              <a:t>’</a:t>
            </a:r>
            <a:r>
              <a:rPr lang="en-HK" altLang="zh-TW" dirty="0" smtClean="0"/>
              <a:t>) can get the real column Density of Reactant</a:t>
            </a:r>
          </a:p>
          <a:p>
            <a:r>
              <a:rPr lang="en-HK" altLang="zh-TW" dirty="0" smtClean="0"/>
              <a:t>R= 0.21/0.35 =0.6 </a:t>
            </a:r>
          </a:p>
          <a:p>
            <a:endParaRPr lang="en-HK" altLang="zh-TW" dirty="0" smtClean="0"/>
          </a:p>
          <a:p>
            <a:r>
              <a:rPr lang="en-HK" altLang="zh-TW" dirty="0" smtClean="0"/>
              <a:t>The 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1</a:t>
            </a:r>
            <a:r>
              <a:rPr lang="en-HK" altLang="zh-TW" dirty="0" smtClean="0"/>
              <a:t>” is (3/5 I )/ (I”-2/5 I’) from the previous deviation</a:t>
            </a:r>
          </a:p>
          <a:p>
            <a:r>
              <a:rPr lang="en-HK" altLang="zh-TW" dirty="0" smtClean="0"/>
              <a:t>Where 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/I</a:t>
            </a:r>
            <a:r>
              <a:rPr lang="en-HK" altLang="zh-TW" baseline="-25000" dirty="0" smtClean="0"/>
              <a:t>2</a:t>
            </a:r>
            <a:r>
              <a:rPr lang="en-HK" altLang="zh-TW" dirty="0" smtClean="0"/>
              <a:t>’ = (I/2.5)/(I’/2.5) = (I/I’)</a:t>
            </a:r>
          </a:p>
          <a:p>
            <a:r>
              <a:rPr lang="en-HK" altLang="zh-TW" dirty="0" smtClean="0"/>
              <a:t> </a:t>
            </a:r>
          </a:p>
          <a:p>
            <a:r>
              <a:rPr lang="en-HK" altLang="zh-TW" dirty="0" smtClean="0"/>
              <a:t>Hence, Real Column Density = 0.6 * </a:t>
            </a:r>
            <a:r>
              <a:rPr lang="en-HK" altLang="zh-TW" dirty="0" err="1" smtClean="0"/>
              <a:t>ln</a:t>
            </a:r>
            <a:r>
              <a:rPr lang="en-HK" altLang="zh-TW" dirty="0" smtClean="0"/>
              <a:t>[(3/5 I )/ (I”-2/5 I’) ] +0.4*</a:t>
            </a:r>
            <a:r>
              <a:rPr lang="en-HK" altLang="zh-TW" dirty="0" err="1" smtClean="0"/>
              <a:t>ln</a:t>
            </a:r>
            <a:r>
              <a:rPr lang="en-HK" altLang="zh-TW" dirty="0" smtClean="0"/>
              <a:t> (I/I’) </a:t>
            </a:r>
          </a:p>
          <a:p>
            <a:endParaRPr lang="zh-TW" altLang="en-US" dirty="0"/>
          </a:p>
        </p:txBody>
      </p:sp>
      <p:sp>
        <p:nvSpPr>
          <p:cNvPr id="3" name="乘號 2"/>
          <p:cNvSpPr/>
          <p:nvPr/>
        </p:nvSpPr>
        <p:spPr>
          <a:xfrm>
            <a:off x="3328452" y="2370052"/>
            <a:ext cx="3672408" cy="1224136"/>
          </a:xfrm>
          <a:prstGeom prst="mathMultiply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=LN((((3/5)*E3))/((E4-(2/5)*E3)))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43108" y="1643056"/>
          <a:ext cx="4857784" cy="3152790"/>
        </p:xfrm>
        <a:graphic>
          <a:graphicData uri="http://schemas.openxmlformats.org/drawingml/2006/table">
            <a:tbl>
              <a:tblPr/>
              <a:tblGrid>
                <a:gridCol w="125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59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integrating transmittance: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before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新細明體"/>
                        </a:rPr>
                        <a:t>depo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Io (E3)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1788.799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270min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I’(E4)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1787.115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9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abs afer correction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0.00157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before correction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0.000942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9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9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factor=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1.66719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=LN((F10*(3/5))/(F12-F11/(2.5)))*0.6+LN(F10/F11)*0.4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568450" y="1500175"/>
          <a:ext cx="6007100" cy="3438547"/>
        </p:xfrm>
        <a:graphic>
          <a:graphicData uri="http://schemas.openxmlformats.org/drawingml/2006/table">
            <a:tbl>
              <a:tblPr/>
              <a:tblGrid>
                <a:gridCol w="2159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22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maximum position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subtracted intensity difference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Io (F10)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17.72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4076.955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4076.95468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I (F11)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15.313120000000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3895.097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3895.09674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I’(F12)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16.27985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3946.073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3920.99502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abs(corrected)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0.085700445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0.032685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0.039019418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abs(measured)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0.084507864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0.032629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0.039004855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1.014112066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1.00171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1.000373382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TW" dirty="0" smtClean="0"/>
              <a:t>MDHL flux varies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28596" y="1357302"/>
          <a:ext cx="4088609" cy="3771898"/>
        </p:xfrm>
        <a:graphic>
          <a:graphicData uri="http://schemas.openxmlformats.org/drawingml/2006/table">
            <a:tbl>
              <a:tblPr/>
              <a:tblGrid>
                <a:gridCol w="571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9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Dose for 270min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RATIO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AVERAGE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stdev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dev/average%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7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3:2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0405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8.58E+17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8.62E+17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1.56546E+16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1.82%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0406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8.55E+17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0410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8.42E+17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0412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8.60E+17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0414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8.71E+17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8.88E+17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7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0421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9.45E+17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9.48E+17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3.2532E+15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0.34%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0424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9.48E+17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0426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9.52E+17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7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1:10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9.56E+17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9.57E+17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1.87705E+15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0.20%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0428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9.56E+17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0429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9.59E+17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7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1:20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0502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9.53E+17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9.53E+17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2.21133E+15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0.23%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0503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9.52E+17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0505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9.56E+17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7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450MIN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0508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1.58E+18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0510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1.57E+18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772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overall: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9.17E+17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4.69536E+16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5.12%</a:t>
                      </a:r>
                    </a:p>
                  </a:txBody>
                  <a:tcPr marL="7944" marR="7944" marT="7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72000" y="1357302"/>
          <a:ext cx="4444998" cy="2051685"/>
        </p:xfrm>
        <a:graphic>
          <a:graphicData uri="http://schemas.openxmlformats.org/drawingml/2006/table">
            <a:tbl>
              <a:tblPr/>
              <a:tblGrid>
                <a:gridCol w="698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CH4+NH3+H2O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stdev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dev/average%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1:5:5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8.12E+17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8.20E+17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1.15258E+16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8.28E+17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1:10:10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8.23E+17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8.25E+17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3.11127E+15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8.27E+17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5:3:4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7.78E+17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7.85E+17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1.54124E+16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1.96%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7.75E+17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8.03E+17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overall: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8.07E+17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2.23746E+16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2.77%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86314" y="3786194"/>
          <a:ext cx="4076751" cy="1245873"/>
        </p:xfrm>
        <a:graphic>
          <a:graphicData uri="http://schemas.openxmlformats.org/drawingml/2006/table">
            <a:tbl>
              <a:tblPr/>
              <a:tblGrid>
                <a:gridCol w="102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97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Difference between water added and without water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9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CH4+NH3+H2O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ratio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1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9.17E+17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8.07E+17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1.14E+00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 smtClean="0">
                          <a:solidFill>
                            <a:srgbClr val="FF0000"/>
                          </a:solidFill>
                          <a:latin typeface="新細明體"/>
                        </a:rPr>
                        <a:t>14.00</a:t>
                      </a:r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latin typeface="新細明體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4129</TotalTime>
  <Words>1016</Words>
  <Application>Microsoft Office PowerPoint</Application>
  <PresentationFormat>如螢幕大小 (16:10)</PresentationFormat>
  <Paragraphs>335</Paragraphs>
  <Slides>24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Times New Roman</vt:lpstr>
      <vt:lpstr>blank</vt:lpstr>
      <vt:lpstr>Graph</vt:lpstr>
      <vt:lpstr>Meeting Report</vt:lpstr>
      <vt:lpstr>Lambert Beer’s Law</vt:lpstr>
      <vt:lpstr>Lambert Beer’s Law</vt:lpstr>
      <vt:lpstr>Advised Beer’s Law - Production</vt:lpstr>
      <vt:lpstr>Advised Beer’s Law- Production</vt:lpstr>
      <vt:lpstr>Advised Beer’s Law- Consumption</vt:lpstr>
      <vt:lpstr>=LN((((3/5)*E3))/((E4-(2/5)*E3)))</vt:lpstr>
      <vt:lpstr>=LN((F10*(3/5))/(F12-F11/(2.5)))*0.6+LN(F10/F11)*0.4</vt:lpstr>
      <vt:lpstr>MDHL flux varies</vt:lpstr>
      <vt:lpstr>NSRRC flux deviation</vt:lpstr>
      <vt:lpstr>PowerPoint 簡報</vt:lpstr>
      <vt:lpstr>PowerPoint 簡報</vt:lpstr>
      <vt:lpstr>PowerPoint 簡報</vt:lpstr>
      <vt:lpstr>Report on Ly α @Pluto</vt:lpstr>
      <vt:lpstr>Comparable power : Direct occulation from sun reduce by 1/r2  where IPM emission is throughout the solar system</vt:lpstr>
      <vt:lpstr>PowerPoint 簡報</vt:lpstr>
      <vt:lpstr>Corrected Emission from IPM</vt:lpstr>
      <vt:lpstr>Paper: </vt:lpstr>
      <vt:lpstr>Paper Report: The CH4 arrival on Charon by Pluto</vt:lpstr>
      <vt:lpstr>Modeling: </vt:lpstr>
      <vt:lpstr>Assumption: Charon sink:  All particles impact with charon stick onto charon</vt:lpstr>
      <vt:lpstr>Recall last week:</vt:lpstr>
      <vt:lpstr>Hitting rates  (assuming molecules do not move)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Windows User</dc:creator>
  <cp:lastModifiedBy>Windows User</cp:lastModifiedBy>
  <cp:revision>97</cp:revision>
  <dcterms:created xsi:type="dcterms:W3CDTF">2017-07-24T05:30:48Z</dcterms:created>
  <dcterms:modified xsi:type="dcterms:W3CDTF">2017-08-02T17:11:34Z</dcterms:modified>
</cp:coreProperties>
</file>