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57" r:id="rId5"/>
    <p:sldId id="262" r:id="rId6"/>
    <p:sldId id="298" r:id="rId7"/>
    <p:sldId id="263" r:id="rId8"/>
    <p:sldId id="281" r:id="rId9"/>
    <p:sldId id="282" r:id="rId10"/>
    <p:sldId id="258" r:id="rId11"/>
    <p:sldId id="259" r:id="rId12"/>
    <p:sldId id="273" r:id="rId13"/>
    <p:sldId id="272" r:id="rId14"/>
    <p:sldId id="271" r:id="rId15"/>
    <p:sldId id="276" r:id="rId16"/>
    <p:sldId id="279" r:id="rId17"/>
    <p:sldId id="278" r:id="rId18"/>
    <p:sldId id="277" r:id="rId19"/>
    <p:sldId id="270" r:id="rId20"/>
    <p:sldId id="287" r:id="rId21"/>
    <p:sldId id="297" r:id="rId22"/>
    <p:sldId id="292" r:id="rId23"/>
    <p:sldId id="293" r:id="rId24"/>
    <p:sldId id="294" r:id="rId25"/>
    <p:sldId id="295" r:id="rId26"/>
    <p:sldId id="296" r:id="rId27"/>
    <p:sldId id="288" r:id="rId28"/>
    <p:sldId id="289" r:id="rId29"/>
    <p:sldId id="290" r:id="rId30"/>
    <p:sldId id="291" r:id="rId31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4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30C6-245B-4439-B67C-EEA6B053989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3142-3979-42A4-8B60-39CAE41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3142-3979-42A4-8B60-39CAE4137D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F440-ACA3-48BC-8A35-435FE7575FC5}" type="datetimeFigureOut">
              <a:rPr lang="zh-TW" altLang="en-US" smtClean="0"/>
              <a:pPr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altLang="zh-TW" dirty="0" smtClean="0"/>
              <a:t>Meeting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TW" dirty="0" smtClean="0"/>
              <a:t>Lily Leung 20170803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MDHL flux varies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28596" y="1357302"/>
          <a:ext cx="4088609" cy="3771898"/>
        </p:xfrm>
        <a:graphic>
          <a:graphicData uri="http://schemas.openxmlformats.org/drawingml/2006/table">
            <a:tbl>
              <a:tblPr/>
              <a:tblGrid>
                <a:gridCol w="57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Dose for 270min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AVERAGE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stdev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dev/average%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7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3:2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0405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8.58E+17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8.62E+17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1.56546E+16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1.82%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0406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8.55E+17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8.42E+17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8.60E+17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0414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8.71E+17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8.88E+17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0421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9.45E+17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3.2532E+15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0.34%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0424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9.57E+17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1.87705E+15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0.20%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0429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9.59E+17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1:20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9.53E+17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9.53E+17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2.21133E+15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0.23%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0503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450MIN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1.58E+18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1.57E+18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overall: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9.17E+17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4.69536E+16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5.12%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2000" y="1357302"/>
          <a:ext cx="4444998" cy="2051685"/>
        </p:xfrm>
        <a:graphic>
          <a:graphicData uri="http://schemas.openxmlformats.org/drawingml/2006/table">
            <a:tbl>
              <a:tblPr/>
              <a:tblGrid>
                <a:gridCol w="69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stdev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dev/average%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1:5:5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8.12E+17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8.20E+17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1.15258E+16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8.28E+17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1:10:10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8.23E+17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3.11127E+15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5:3:4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7.78E+17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7.85E+17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1.54124E+16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7.75E+17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8.03E+17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overall: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2.23746E+16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2.77%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86314" y="3786194"/>
          <a:ext cx="4076751" cy="1245873"/>
        </p:xfrm>
        <a:graphic>
          <a:graphicData uri="http://schemas.openxmlformats.org/drawingml/2006/table">
            <a:tbl>
              <a:tblPr/>
              <a:tblGrid>
                <a:gridCol w="102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9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Difference between water added and without water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9.17E+17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1.14E+00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a:t>14.00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NSRRC flux deviation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142975" y="1571615"/>
          <a:ext cx="6858049" cy="3295668"/>
        </p:xfrm>
        <a:graphic>
          <a:graphicData uri="http://schemas.openxmlformats.org/drawingml/2006/table">
            <a:tbl>
              <a:tblPr/>
              <a:tblGrid>
                <a:gridCol w="17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28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Au-mesh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Ni-Mesh 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 in 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 in 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2.07E-04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2.32E-04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2.20E-04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Ni-mesh value calculated by average of 0713 to 0715 factor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2.69E-04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2.43E-04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928663" y="42327"/>
          <a:ext cx="7286676" cy="56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42327"/>
                        <a:ext cx="7286676" cy="563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14415" y="263125"/>
          <a:ext cx="6715172" cy="518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263125"/>
                        <a:ext cx="6715172" cy="518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00101" y="97526"/>
          <a:ext cx="7143800" cy="551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97526"/>
                        <a:ext cx="7143800" cy="551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 on Ly </a:t>
            </a:r>
            <a:r>
              <a:rPr lang="el-GR" altLang="zh-TW" dirty="0" smtClean="0"/>
              <a:t>α</a:t>
            </a:r>
            <a:r>
              <a:rPr lang="en-US" altLang="zh-TW" dirty="0" smtClean="0"/>
              <a:t> @Pluto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58918"/>
            <a:ext cx="5760638" cy="4120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1520" y="1561356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Consist of 2 extinction: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Direct </a:t>
            </a:r>
            <a:r>
              <a:rPr lang="en-US" altLang="zh-CN" dirty="0" smtClean="0">
                <a:solidFill>
                  <a:srgbClr val="FF0000"/>
                </a:solidFill>
              </a:rPr>
              <a:t>radiation</a:t>
            </a:r>
            <a:r>
              <a:rPr lang="en-US" dirty="0" smtClean="0">
                <a:solidFill>
                  <a:srgbClr val="FF0000"/>
                </a:solidFill>
              </a:rPr>
              <a:t> from the sun (power: 70% onto </a:t>
            </a:r>
            <a:r>
              <a:rPr lang="en-US" dirty="0" err="1" smtClean="0">
                <a:solidFill>
                  <a:srgbClr val="FF0000"/>
                </a:solidFill>
              </a:rPr>
              <a:t>pluto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Emission of Ly </a:t>
            </a:r>
            <a:r>
              <a:rPr lang="el-GR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α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by IPM atomic hydrogen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power: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30% onto </a:t>
            </a:r>
            <a:r>
              <a:rPr lang="en-US" altLang="zh-TW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pluto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Both are resonant scattered </a:t>
            </a:r>
            <a:r>
              <a:rPr lang="en-US" dirty="0"/>
              <a:t>from part with light to the part without </a:t>
            </a:r>
            <a:r>
              <a:rPr lang="en-US" dirty="0" smtClean="0"/>
              <a:t>light by the hydrogen from </a:t>
            </a:r>
            <a:r>
              <a:rPr lang="en-US" dirty="0" err="1" smtClean="0"/>
              <a:t>pluto’s</a:t>
            </a:r>
            <a:r>
              <a:rPr lang="en-US" dirty="0" smtClean="0"/>
              <a:t> atmosphere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16016" y="52797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Gladstone et al. Icarus 246, 279 (2015)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2400" dirty="0" smtClean="0"/>
              <a:t>Comparable power : </a:t>
            </a:r>
            <a:r>
              <a:rPr lang="en-HK" sz="2400" smtClean="0"/>
              <a:t>Direct radiation </a:t>
            </a:r>
            <a:r>
              <a:rPr lang="en-HK" sz="2400" dirty="0" smtClean="0"/>
              <a:t>from sun reduce by 1/r</a:t>
            </a:r>
            <a:r>
              <a:rPr lang="en-HK" sz="2400" baseline="30000" dirty="0" smtClean="0"/>
              <a:t>2 </a:t>
            </a:r>
            <a:br>
              <a:rPr lang="en-HK" sz="2400" baseline="30000" dirty="0" smtClean="0"/>
            </a:br>
            <a:r>
              <a:rPr lang="en-HK" sz="2400" dirty="0" smtClean="0"/>
              <a:t>where IPM emission is throughout the solar system</a:t>
            </a:r>
            <a:endParaRPr 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68640"/>
            <a:ext cx="5962650" cy="36195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472453" y="1625245"/>
            <a:ext cx="235451" cy="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303748" y="108494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39 A. U.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817914" y="5359438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https://kknews.cc/science/en2lelr.html</a:t>
            </a:r>
          </a:p>
        </p:txBody>
      </p:sp>
    </p:spTree>
    <p:extLst>
      <p:ext uri="{BB962C8B-B14F-4D97-AF65-F5344CB8AC3E}">
        <p14:creationId xmlns:p14="http://schemas.microsoft.com/office/powerpoint/2010/main" val="362658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8865"/>
            <a:ext cx="6624425" cy="54934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24328" y="705115"/>
            <a:ext cx="161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 charge with neutral H He forming magnetic field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6915" y="40922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wind plasma </a:t>
            </a:r>
          </a:p>
          <a:p>
            <a:endParaRPr lang="en-US" dirty="0"/>
          </a:p>
          <a:p>
            <a:r>
              <a:rPr lang="en-US" dirty="0" smtClean="0"/>
              <a:t>having equal  dynamic pressures (thermal &amp; magnetic) forming termination shock</a:t>
            </a:r>
            <a:endParaRPr 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115616" y="841276"/>
            <a:ext cx="108012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115616" y="1561356"/>
            <a:ext cx="1368152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444208" y="1993404"/>
            <a:ext cx="108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644008" y="3505572"/>
            <a:ext cx="295232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614084" y="2923703"/>
            <a:ext cx="144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 field changes the flow direction of the hydrogen atoms but not oxygen atoms</a:t>
            </a:r>
            <a:endParaRPr lang="en-US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4283968" y="5448452"/>
            <a:ext cx="5090864" cy="39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/>
              <a:t>Gladstone G.R., Stern S.A., Pryor W.R. (2013) New Horizons Cruise Observations of Lyman-</a:t>
            </a:r>
            <a:r>
              <a:rPr lang="el-GR" sz="700" i="1" dirty="0" smtClean="0"/>
              <a:t>α</a:t>
            </a:r>
            <a:r>
              <a:rPr lang="el-GR" sz="700" dirty="0" smtClean="0"/>
              <a:t> </a:t>
            </a:r>
            <a:r>
              <a:rPr lang="en-US" sz="700" dirty="0" smtClean="0"/>
              <a:t>Emissions from the Interplanetary Medium. In: </a:t>
            </a:r>
            <a:r>
              <a:rPr lang="en-US" sz="700" dirty="0" err="1" smtClean="0"/>
              <a:t>Quémerais</a:t>
            </a:r>
            <a:r>
              <a:rPr lang="en-US" sz="700" dirty="0" smtClean="0"/>
              <a:t> E., Snow M., Bonnet RM. (</a:t>
            </a:r>
            <a:r>
              <a:rPr lang="en-US" sz="700" dirty="0" err="1" smtClean="0"/>
              <a:t>eds</a:t>
            </a:r>
            <a:r>
              <a:rPr lang="en-US" sz="700" dirty="0" smtClean="0"/>
              <a:t>) Cross-Calibration of Far UV Spectra of Solar System Objects and the Heliosphere. ISSI Scientific Report Series, </a:t>
            </a:r>
            <a:r>
              <a:rPr lang="en-US" sz="700" dirty="0" err="1" smtClean="0"/>
              <a:t>vol</a:t>
            </a:r>
            <a:r>
              <a:rPr lang="en-US" sz="700" dirty="0" smtClean="0"/>
              <a:t> 13. Springer, New York, NY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130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Emission from IPM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333500"/>
            <a:ext cx="2890664" cy="3771636"/>
          </a:xfrm>
        </p:spPr>
        <p:txBody>
          <a:bodyPr>
            <a:normAutofit/>
          </a:bodyPr>
          <a:lstStyle/>
          <a:p>
            <a:r>
              <a:rPr lang="en-HK" dirty="0" smtClean="0"/>
              <a:t>3 data obtaining night spectra by Alice camera.</a:t>
            </a:r>
          </a:p>
          <a:p>
            <a:r>
              <a:rPr lang="en-US" dirty="0" smtClean="0"/>
              <a:t>At 7</a:t>
            </a:r>
            <a:r>
              <a:rPr lang="en-US" i="1" dirty="0" smtClean="0"/>
              <a:t>.</a:t>
            </a:r>
            <a:r>
              <a:rPr lang="en-US" dirty="0" smtClean="0"/>
              <a:t>6</a:t>
            </a:r>
            <a:r>
              <a:rPr lang="en-US" dirty="0"/>
              <a:t>, 11.3, </a:t>
            </a:r>
            <a:r>
              <a:rPr lang="en-US" dirty="0" smtClean="0"/>
              <a:t>17.0 AU</a:t>
            </a:r>
            <a:endParaRPr 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49" y="1130003"/>
            <a:ext cx="5412986" cy="392997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31840" y="4081636"/>
            <a:ext cx="1080120" cy="10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27784" y="48737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He I emission</a:t>
            </a:r>
            <a:endParaRPr 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779912" y="5059979"/>
            <a:ext cx="5372202" cy="399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Gladstone G.R., Stern S.A., Pryor W.R. (2013) New Horizons Cruise Observations of Lyman-</a:t>
            </a:r>
            <a:r>
              <a:rPr lang="el-GR" sz="900" i="1" dirty="0" smtClean="0"/>
              <a:t>α</a:t>
            </a:r>
            <a:r>
              <a:rPr lang="el-GR" sz="900" dirty="0" smtClean="0"/>
              <a:t> </a:t>
            </a:r>
            <a:r>
              <a:rPr lang="en-US" sz="900" dirty="0" smtClean="0"/>
              <a:t>Emissions from the Interplanetary Medium. In: </a:t>
            </a:r>
            <a:r>
              <a:rPr lang="en-US" sz="900" dirty="0" err="1" smtClean="0"/>
              <a:t>Quémerais</a:t>
            </a:r>
            <a:r>
              <a:rPr lang="en-US" sz="900" dirty="0" smtClean="0"/>
              <a:t> E., Snow M., Bonnet RM. (</a:t>
            </a:r>
            <a:r>
              <a:rPr lang="en-US" sz="900" dirty="0" err="1" smtClean="0"/>
              <a:t>eds</a:t>
            </a:r>
            <a:r>
              <a:rPr lang="en-US" sz="900" dirty="0" smtClean="0"/>
              <a:t>) Cross-Calibration of Far UV Spectra of Solar System Objects and the Heliosphere. ISSI Scientific Report Series, </a:t>
            </a:r>
            <a:r>
              <a:rPr lang="en-US" sz="900" dirty="0" err="1" smtClean="0"/>
              <a:t>vol</a:t>
            </a:r>
            <a:r>
              <a:rPr lang="en-US" sz="900" dirty="0" smtClean="0"/>
              <a:t> 13. Springer, New York, NY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8169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altLang="zh-TW" dirty="0" smtClean="0"/>
              <a:t>We have successfully set up an equation for the conversion of consumption of NSRRC reactants</a:t>
            </a:r>
          </a:p>
          <a:p>
            <a:r>
              <a:rPr lang="en-HK" altLang="zh-TW" dirty="0" smtClean="0"/>
              <a:t>The Ly </a:t>
            </a:r>
            <a:r>
              <a:rPr lang="el-GR" altLang="zh-TW" dirty="0" smtClean="0"/>
              <a:t>α</a:t>
            </a:r>
            <a:r>
              <a:rPr lang="en-HK" altLang="zh-TW" dirty="0" smtClean="0"/>
              <a:t> on Pluto is 70% from solar </a:t>
            </a:r>
            <a:r>
              <a:rPr lang="en-HK" altLang="zh-TW" dirty="0" err="1" smtClean="0"/>
              <a:t>occulation</a:t>
            </a:r>
            <a:r>
              <a:rPr lang="en-HK" altLang="zh-TW" dirty="0" smtClean="0"/>
              <a:t> in power and 30% from IPM emission</a:t>
            </a:r>
          </a:p>
          <a:p>
            <a:r>
              <a:rPr lang="en-HK" altLang="zh-TW" dirty="0" smtClean="0"/>
              <a:t>The factor of He I and He II should also be found.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Lambert Beer’s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err="1" smtClean="0"/>
              <a:t>ln</a:t>
            </a:r>
            <a:r>
              <a:rPr lang="en-HK" altLang="zh-TW" dirty="0" smtClean="0"/>
              <a:t> (I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/I’)= n</a:t>
            </a:r>
            <a:r>
              <a:rPr lang="el-GR" altLang="zh-TW" dirty="0" smtClean="0">
                <a:latin typeface="Times New Roman"/>
                <a:cs typeface="Times New Roman"/>
              </a:rPr>
              <a:t>σ</a:t>
            </a:r>
            <a:r>
              <a:rPr lang="en-HK" altLang="zh-TW" dirty="0" smtClean="0">
                <a:latin typeface="Times New Roman"/>
                <a:cs typeface="Times New Roman"/>
              </a:rPr>
              <a:t>l     In NSRRC:  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o</a:t>
            </a:r>
            <a:r>
              <a:rPr lang="en-HK" altLang="zh-TW" dirty="0" smtClean="0">
                <a:latin typeface="Times New Roman"/>
                <a:cs typeface="Times New Roman"/>
              </a:rPr>
              <a:t>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+I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</a:p>
          <a:p>
            <a:pPr>
              <a:buNone/>
            </a:pPr>
            <a:r>
              <a:rPr lang="en-HK" altLang="zh-TW" baseline="-25000" dirty="0" smtClean="0">
                <a:latin typeface="Times New Roman"/>
                <a:cs typeface="Times New Roman"/>
              </a:rPr>
              <a:t>					</a:t>
            </a:r>
            <a:r>
              <a:rPr lang="en-HK" altLang="zh-TW" dirty="0" smtClean="0">
                <a:latin typeface="Times New Roman"/>
                <a:cs typeface="Times New Roman"/>
              </a:rPr>
              <a:t>I’=I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’+I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’, where 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’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   	Hence, Detector detected: 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	</a:t>
            </a:r>
            <a:r>
              <a:rPr lang="en-HK" altLang="zh-TW" dirty="0" err="1" smtClean="0">
                <a:latin typeface="Times New Roman"/>
                <a:cs typeface="Times New Roman"/>
              </a:rPr>
              <a:t>ln</a:t>
            </a:r>
            <a:r>
              <a:rPr lang="en-HK" altLang="zh-TW" dirty="0" smtClean="0">
                <a:latin typeface="Times New Roman"/>
                <a:cs typeface="Times New Roman"/>
              </a:rPr>
              <a:t>(Io/I’)=</a:t>
            </a:r>
            <a:r>
              <a:rPr lang="en-HK" altLang="zh-TW" dirty="0" err="1" smtClean="0">
                <a:latin typeface="Times New Roman"/>
                <a:cs typeface="Times New Roman"/>
              </a:rPr>
              <a:t>n</a:t>
            </a:r>
            <a:r>
              <a:rPr lang="en-HK" altLang="zh-TW" baseline="-25000" dirty="0" err="1" smtClean="0">
                <a:latin typeface="Times New Roman"/>
                <a:cs typeface="Times New Roman"/>
              </a:rPr>
              <a:t>d</a:t>
            </a:r>
            <a:r>
              <a:rPr lang="el-GR" altLang="zh-TW" dirty="0" smtClean="0">
                <a:latin typeface="Times New Roman"/>
                <a:cs typeface="Times New Roman"/>
              </a:rPr>
              <a:t> σ</a:t>
            </a:r>
            <a:r>
              <a:rPr lang="en-HK" altLang="zh-TW" dirty="0" smtClean="0">
                <a:latin typeface="Times New Roman"/>
                <a:cs typeface="Times New Roman"/>
              </a:rPr>
              <a:t>l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	Real: </a:t>
            </a:r>
            <a:r>
              <a:rPr lang="en-HK" altLang="zh-TW" dirty="0" err="1" smtClean="0">
                <a:latin typeface="Times New Roman"/>
                <a:cs typeface="Times New Roman"/>
              </a:rPr>
              <a:t>ln</a:t>
            </a:r>
            <a:r>
              <a:rPr lang="en-HK" altLang="zh-TW" dirty="0" smtClean="0">
                <a:latin typeface="Times New Roman"/>
                <a:cs typeface="Times New Roman"/>
              </a:rPr>
              <a:t>(I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/I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’)=</a:t>
            </a:r>
            <a:r>
              <a:rPr lang="en-HK" altLang="zh-TW" dirty="0" err="1" smtClean="0">
                <a:latin typeface="Times New Roman"/>
                <a:cs typeface="Times New Roman"/>
              </a:rPr>
              <a:t>n</a:t>
            </a:r>
            <a:r>
              <a:rPr lang="en-HK" altLang="zh-TW" baseline="-25000" dirty="0" err="1" smtClean="0">
                <a:latin typeface="Times New Roman"/>
                <a:cs typeface="Times New Roman"/>
              </a:rPr>
              <a:t>R</a:t>
            </a:r>
            <a:r>
              <a:rPr lang="el-GR" altLang="zh-TW" dirty="0" smtClean="0">
                <a:latin typeface="Times New Roman"/>
                <a:cs typeface="Times New Roman"/>
              </a:rPr>
              <a:t> σ</a:t>
            </a:r>
            <a:r>
              <a:rPr lang="en-HK" altLang="zh-TW" dirty="0" smtClean="0">
                <a:latin typeface="Times New Roman"/>
                <a:cs typeface="Times New Roman"/>
              </a:rPr>
              <a:t>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85786" y="2714624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Paper: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Rarefied gas dynamic simulation of transfer and escape in the Pluto-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system</a:t>
            </a:r>
          </a:p>
          <a:p>
            <a:pPr lvl="1"/>
            <a:r>
              <a:rPr lang="en-HK" altLang="zh-TW" dirty="0" smtClean="0"/>
              <a:t>William A. </a:t>
            </a:r>
            <a:r>
              <a:rPr lang="en-HK" altLang="zh-TW" dirty="0" err="1" smtClean="0"/>
              <a:t>Hoey</a:t>
            </a:r>
            <a:r>
              <a:rPr lang="en-HK" altLang="zh-TW" dirty="0" smtClean="0"/>
              <a:t>, </a:t>
            </a:r>
            <a:r>
              <a:rPr lang="en-HK" altLang="zh-TW" dirty="0" err="1" smtClean="0"/>
              <a:t>Seng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Keat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Yeoh</a:t>
            </a:r>
            <a:r>
              <a:rPr lang="en-HK" altLang="zh-TW" dirty="0" smtClean="0"/>
              <a:t>, Laurence M. </a:t>
            </a:r>
            <a:r>
              <a:rPr lang="en-HK" altLang="zh-TW" dirty="0" err="1" smtClean="0"/>
              <a:t>Trafton</a:t>
            </a:r>
            <a:r>
              <a:rPr lang="en-HK" altLang="zh-TW" dirty="0" smtClean="0"/>
              <a:t>, David B. Goldstein, Philip L. Varghese</a:t>
            </a:r>
          </a:p>
          <a:p>
            <a:pPr lvl="1"/>
            <a:r>
              <a:rPr lang="en-HK" altLang="zh-TW" dirty="0" err="1" smtClean="0"/>
              <a:t>Icarus</a:t>
            </a:r>
            <a:r>
              <a:rPr lang="en-HK" altLang="zh-TW" dirty="0" smtClean="0"/>
              <a:t> 287, (2017) 87-102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Paper Report: The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arrival on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by Pluto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215006" y="857236"/>
            <a:ext cx="8229600" cy="3771636"/>
          </a:xfrm>
        </p:spPr>
        <p:txBody>
          <a:bodyPr/>
          <a:lstStyle/>
          <a:p>
            <a:pPr algn="r"/>
            <a:r>
              <a:rPr lang="en-HK" altLang="zh-TW" sz="1600" dirty="0" smtClean="0"/>
              <a:t>Earth </a:t>
            </a:r>
            <a:r>
              <a:rPr lang="en-HK" altLang="zh-TW" sz="1600" dirty="0" err="1" smtClean="0"/>
              <a:t>Atm</a:t>
            </a:r>
            <a:r>
              <a:rPr lang="en-HK" altLang="zh-TW" sz="1600" dirty="0" smtClean="0"/>
              <a:t>: Courtesy from NASA</a:t>
            </a:r>
            <a:r>
              <a:rPr lang="en-HK" altLang="zh-TW" dirty="0" smtClean="0"/>
              <a:t> </a:t>
            </a:r>
            <a:endParaRPr lang="zh-TW" altLang="en-US" dirty="0"/>
          </a:p>
        </p:txBody>
      </p:sp>
      <p:pic>
        <p:nvPicPr>
          <p:cNvPr id="18434" name="Picture 2" descr="Earth's Atmospheic Lay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0"/>
            <a:ext cx="6105530" cy="4580616"/>
          </a:xfrm>
          <a:prstGeom prst="rect">
            <a:avLst/>
          </a:prstGeom>
          <a:noFill/>
        </p:spPr>
      </p:pic>
      <p:cxnSp>
        <p:nvCxnSpPr>
          <p:cNvPr id="6" name="直線單箭頭接點 5"/>
          <p:cNvCxnSpPr/>
          <p:nvPr/>
        </p:nvCxnSpPr>
        <p:spPr>
          <a:xfrm rot="5400000" flipH="1" flipV="1">
            <a:off x="6607983" y="153589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15206" y="928674"/>
            <a:ext cx="192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Consider Above </a:t>
            </a:r>
            <a:r>
              <a:rPr lang="en-HK" altLang="zh-TW" dirty="0" err="1" smtClean="0"/>
              <a:t>Exobase</a:t>
            </a:r>
            <a:r>
              <a:rPr lang="en-HK" altLang="zh-TW" dirty="0" smtClean="0"/>
              <a:t>  </a:t>
            </a:r>
          </a:p>
          <a:p>
            <a:r>
              <a:rPr lang="en-HK" altLang="zh-TW" dirty="0" smtClean="0"/>
              <a:t>T= 70 K cooling by HCN &amp; C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H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cxnSp>
        <p:nvCxnSpPr>
          <p:cNvPr id="9" name="直線單箭頭接點 8"/>
          <p:cNvCxnSpPr/>
          <p:nvPr/>
        </p:nvCxnSpPr>
        <p:spPr>
          <a:xfrm rot="5400000">
            <a:off x="6071561" y="4214665"/>
            <a:ext cx="2143934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500958" y="39290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N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 dominated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29520" y="328612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1800 km from ground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29520" y="492920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Ice: N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 dominated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58082" y="2214558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Exosphere: 42% of CH</a:t>
            </a:r>
            <a:r>
              <a:rPr lang="en-HK" altLang="zh-TW" baseline="-25000" dirty="0" smtClean="0"/>
              <a:t>4 </a:t>
            </a:r>
            <a:r>
              <a:rPr lang="en-HK" altLang="zh-TW" dirty="0" smtClean="0"/>
              <a:t>dominates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29454" y="642922"/>
            <a:ext cx="22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Situation on Pluto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5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Modeling</a:t>
            </a:r>
            <a:r>
              <a:rPr lang="en-HK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8"/>
            <a:ext cx="3829048" cy="3962148"/>
          </a:xfrm>
        </p:spPr>
        <p:txBody>
          <a:bodyPr>
            <a:normAutofit fontScale="55000" lnSpcReduction="20000"/>
          </a:bodyPr>
          <a:lstStyle/>
          <a:p>
            <a:r>
              <a:rPr lang="en-HK" altLang="zh-TW" dirty="0" smtClean="0"/>
              <a:t>Different from Traditional hydrodynamic escape modelling, they use molecule by molecule Jeans process which is proven to be true.</a:t>
            </a:r>
          </a:p>
          <a:p>
            <a:r>
              <a:rPr lang="en-HK" altLang="zh-TW" dirty="0" smtClean="0"/>
              <a:t>Considered effects of Pluto’s rotation (gravitation field, centrifugal force &amp; carioles force)</a:t>
            </a:r>
          </a:p>
          <a:p>
            <a:r>
              <a:rPr lang="en-HK" altLang="zh-TW" dirty="0" smtClean="0"/>
              <a:t>Gravitational field of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which perturbs Pluto’s </a:t>
            </a:r>
            <a:r>
              <a:rPr lang="en-HK" altLang="zh-TW" dirty="0" err="1" smtClean="0"/>
              <a:t>exobase</a:t>
            </a:r>
            <a:endParaRPr lang="en-HK" altLang="zh-TW" dirty="0" smtClean="0"/>
          </a:p>
          <a:p>
            <a:r>
              <a:rPr lang="en-HK" altLang="zh-TW" dirty="0" smtClean="0"/>
              <a:t>Considered collisions altering flow field.</a:t>
            </a:r>
          </a:p>
          <a:p>
            <a:r>
              <a:rPr lang="en-HK" altLang="zh-TW" dirty="0" smtClean="0"/>
              <a:t>The model has employ a two-species model including methane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Investigated deposition of gas onto </a:t>
            </a:r>
            <a:r>
              <a:rPr lang="en-HK" altLang="zh-TW" dirty="0" err="1" smtClean="0">
                <a:solidFill>
                  <a:srgbClr val="FF0000"/>
                </a:solidFill>
              </a:rPr>
              <a:t>Charon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643054"/>
            <a:ext cx="400255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30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altLang="zh-TW" sz="2800" dirty="0" smtClean="0"/>
              <a:t>Assumption: </a:t>
            </a:r>
            <a:r>
              <a:rPr lang="en-HK" altLang="zh-TW" sz="2800" dirty="0" err="1" smtClean="0"/>
              <a:t>Charon</a:t>
            </a:r>
            <a:r>
              <a:rPr lang="en-HK" altLang="zh-TW" sz="2800" dirty="0" smtClean="0"/>
              <a:t> sink: </a:t>
            </a:r>
            <a:br>
              <a:rPr lang="en-HK" altLang="zh-TW" sz="2800" dirty="0" smtClean="0"/>
            </a:br>
            <a:r>
              <a:rPr lang="en-HK" altLang="zh-TW" sz="2800" dirty="0" smtClean="0"/>
              <a:t>All particles impact with </a:t>
            </a:r>
            <a:r>
              <a:rPr lang="en-HK" altLang="zh-TW" sz="2800" dirty="0" err="1" smtClean="0"/>
              <a:t>charon</a:t>
            </a:r>
            <a:r>
              <a:rPr lang="en-HK" altLang="zh-TW" sz="2800" dirty="0" smtClean="0"/>
              <a:t> stick onto </a:t>
            </a:r>
            <a:r>
              <a:rPr lang="en-HK" altLang="zh-TW" sz="2800" dirty="0" err="1" smtClean="0"/>
              <a:t>charon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About 1.57 times larger than last week:</a:t>
            </a:r>
          </a:p>
          <a:p>
            <a:pPr lvl="1"/>
            <a:r>
              <a:rPr lang="en-HK" altLang="zh-TW" dirty="0" smtClean="0"/>
              <a:t>flux to charon:2x10</a:t>
            </a:r>
            <a:r>
              <a:rPr lang="en-HK" altLang="zh-TW" baseline="30000" dirty="0" smtClean="0"/>
              <a:t>24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 </a:t>
            </a:r>
            <a:r>
              <a:rPr lang="en-HK" altLang="zh-TW" dirty="0" smtClean="0"/>
              <a:t>=4.25 x10</a:t>
            </a:r>
            <a:r>
              <a:rPr lang="en-HK" altLang="zh-TW" baseline="30000" dirty="0" smtClean="0"/>
              <a:t>11</a:t>
            </a:r>
            <a:r>
              <a:rPr lang="en-HK" altLang="zh-TW" dirty="0" smtClean="0"/>
              <a:t>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  <a:endParaRPr lang="zh-TW" altLang="en-US" baseline="30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00310"/>
            <a:ext cx="57054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254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altLang="zh-TW" dirty="0" smtClean="0"/>
              <a:t>Recall last week: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4686304" cy="3771636"/>
          </a:xfrm>
        </p:spPr>
        <p:txBody>
          <a:bodyPr>
            <a:normAutofit/>
          </a:bodyPr>
          <a:lstStyle/>
          <a:p>
            <a:r>
              <a:rPr lang="en-HK" altLang="zh-TW" dirty="0" smtClean="0"/>
              <a:t>130 years (2.7 x 10</a:t>
            </a:r>
            <a:r>
              <a:rPr lang="en-HK" altLang="zh-TW" baseline="30000" dirty="0" smtClean="0"/>
              <a:t>11 </a:t>
            </a:r>
            <a:r>
              <a:rPr lang="en-HK" altLang="zh-TW" dirty="0" smtClean="0"/>
              <a:t>molecules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  <a:r>
              <a:rPr lang="en-HK" altLang="zh-TW" dirty="0" smtClean="0"/>
              <a:t>)</a:t>
            </a:r>
          </a:p>
          <a:p>
            <a:r>
              <a:rPr lang="en-HK" altLang="zh-TW" dirty="0" smtClean="0"/>
              <a:t>Accumulated only 45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If constant rate</a:t>
            </a:r>
          </a:p>
          <a:p>
            <a:pPr lvl="1"/>
            <a:r>
              <a:rPr lang="en-HK" altLang="zh-TW" dirty="0" smtClean="0"/>
              <a:t>110 ML deposited on pole</a:t>
            </a:r>
          </a:p>
          <a:p>
            <a:pPr lvl="1"/>
            <a:r>
              <a:rPr lang="en-HK" altLang="zh-TW" dirty="0" smtClean="0"/>
              <a:t>55 ML on 45</a:t>
            </a:r>
            <a:r>
              <a:rPr lang="en-HK" altLang="zh-TW" baseline="30000" dirty="0" smtClean="0"/>
              <a:t>o</a:t>
            </a:r>
          </a:p>
          <a:p>
            <a:endParaRPr lang="en-HK" altLang="zh-TW" dirty="0" smtClean="0"/>
          </a:p>
          <a:p>
            <a:endParaRPr lang="en-HK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989" y="0"/>
            <a:ext cx="423601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rot="5400000" flipH="1" flipV="1">
            <a:off x="6679421" y="375047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0800000">
            <a:off x="5929322" y="33575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4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Hitting rates </a:t>
            </a:r>
            <a:br>
              <a:rPr lang="en-HK" altLang="zh-TW" dirty="0" smtClean="0"/>
            </a:br>
            <a:r>
              <a:rPr lang="en-HK" altLang="zh-TW" dirty="0" smtClean="0"/>
              <a:t>(assuming molecules do not move)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HK" altLang="zh-TW" dirty="0" smtClean="0"/>
              <a:t>Facing Pluto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47850"/>
            <a:ext cx="5991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rot="16200000" flipH="1">
            <a:off x="5214942" y="200024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13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Surface pressure limit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by VUV absorption during occultation</a:t>
            </a:r>
          </a:p>
          <a:p>
            <a:pPr lvl="1"/>
            <a:r>
              <a:rPr lang="en-US" dirty="0" smtClean="0"/>
              <a:t>From cross-sections &amp; hydrostatic &amp; isothermal models</a:t>
            </a:r>
          </a:p>
          <a:p>
            <a:r>
              <a:rPr lang="en-US" dirty="0" smtClean="0"/>
              <a:t>2. by airglow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https://upload.wikimedia.org/wikipedia/commons/3/36/Occul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94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34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1. Surface pressure limit solar occultation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" y="980888"/>
            <a:ext cx="8229600" cy="47341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04248" y="2857500"/>
            <a:ext cx="18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: 3.15e-9 </a:t>
            </a:r>
            <a:r>
              <a:rPr lang="en-US" dirty="0" err="1" smtClean="0"/>
              <a:t>torr</a:t>
            </a:r>
            <a:endParaRPr lang="en-US" dirty="0" smtClean="0"/>
          </a:p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: 2.25e-10 </a:t>
            </a:r>
            <a:r>
              <a:rPr lang="en-US" dirty="0" err="1" smtClean="0"/>
              <a:t>torr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64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Airglow of gases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181365"/>
            <a:ext cx="6711191" cy="40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Lambert Beer’s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Use aperture to block the extra IR light</a:t>
            </a:r>
          </a:p>
          <a:p>
            <a:r>
              <a:rPr lang="en-HK" altLang="zh-TW" dirty="0" smtClean="0"/>
              <a:t>Assume the intensity of the VUV beam is uniform</a:t>
            </a:r>
          </a:p>
          <a:p>
            <a:pPr lvl="8"/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9" name="矩形 8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5" name="矩形 1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20" name="直線單箭頭接點 19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28865"/>
            <a:ext cx="8579296" cy="952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Upper limit: 0.3 </a:t>
            </a:r>
            <a:r>
              <a:rPr lang="en-US" dirty="0" err="1" smtClean="0"/>
              <a:t>nano</a:t>
            </a:r>
            <a:r>
              <a:rPr lang="en-US" dirty="0" smtClean="0"/>
              <a:t> bar = 2.25e-7 </a:t>
            </a:r>
            <a:r>
              <a:rPr lang="en-US" dirty="0" err="1" smtClean="0"/>
              <a:t>torr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3500"/>
            <a:ext cx="7920880" cy="27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2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 -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since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o=0.21/0.14 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 &amp;  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=1.5I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’+I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 since 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=I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 I’=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’+I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Hence, 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 5/3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and 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 + 2.5I</a:t>
            </a:r>
            <a:r>
              <a:rPr lang="en-HK" altLang="zh-TW" baseline="-25000" dirty="0" smtClean="0"/>
              <a:t>o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Law-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8872"/>
            <a:ext cx="8229600" cy="3771636"/>
          </a:xfrm>
        </p:spPr>
        <p:txBody>
          <a:bodyPr/>
          <a:lstStyle/>
          <a:p>
            <a:r>
              <a:rPr lang="en-HK" altLang="zh-TW" dirty="0" smtClean="0"/>
              <a:t>Hence, 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 5/3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and 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 + 2.5I</a:t>
            </a:r>
            <a:r>
              <a:rPr lang="en-HK" altLang="zh-TW" baseline="-25000" dirty="0" smtClean="0"/>
              <a:t>o</a:t>
            </a:r>
          </a:p>
          <a:p>
            <a:r>
              <a:rPr lang="en-HK" altLang="zh-TW" dirty="0" smtClean="0"/>
              <a:t>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’=(3/5 Io )/ (I’-2/5I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)</a:t>
            </a:r>
          </a:p>
          <a:p>
            <a:pPr>
              <a:buNone/>
            </a:pPr>
            <a:r>
              <a:rPr lang="en-HK" altLang="zh-TW" dirty="0" smtClean="0"/>
              <a:t>Hence, we may use this to calculate upper limit.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乘號 14"/>
          <p:cNvSpPr/>
          <p:nvPr/>
        </p:nvSpPr>
        <p:spPr>
          <a:xfrm>
            <a:off x="1521350" y="1592800"/>
            <a:ext cx="3672408" cy="1224136"/>
          </a:xfrm>
          <a:prstGeom prst="mathMultiply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Advised Beer’s Law- Production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HK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HK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sup>
                        </m:sSup>
                      </m:den>
                    </m:f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H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0.6 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𝑦𝐴</m:t>
                            </m:r>
                          </m:sup>
                        </m:sSup>
                      </m:den>
                    </m:f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.4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H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0.6</m:t>
                        </m:r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𝑦𝐴</m:t>
                            </m:r>
                          </m:sup>
                        </m:sSup>
                      </m:den>
                    </m:f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HK" i="1" dirty="0" smtClean="0">
                  <a:latin typeface="Cambria Math" panose="02040503050406030204" pitchFamily="18" charset="0"/>
                </a:endParaRPr>
              </a:p>
              <a:p>
                <a:endParaRPr lang="en-HK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44660"/>
              </p:ext>
            </p:extLst>
          </p:nvPr>
        </p:nvGraphicFramePr>
        <p:xfrm>
          <a:off x="2267744" y="4153644"/>
          <a:ext cx="5832648" cy="1200150"/>
        </p:xfrm>
        <a:graphic>
          <a:graphicData uri="http://schemas.openxmlformats.org/drawingml/2006/table">
            <a:tbl>
              <a:tblPr/>
              <a:tblGrid>
                <a:gridCol w="648740">
                  <a:extLst>
                    <a:ext uri="{9D8B030D-6E8A-4147-A177-3AD203B41FA5}">
                      <a16:colId xmlns:a16="http://schemas.microsoft.com/office/drawing/2014/main" val="2431148884"/>
                    </a:ext>
                  </a:extLst>
                </a:gridCol>
                <a:gridCol w="928058">
                  <a:extLst>
                    <a:ext uri="{9D8B030D-6E8A-4147-A177-3AD203B41FA5}">
                      <a16:colId xmlns:a16="http://schemas.microsoft.com/office/drawing/2014/main" val="1572853470"/>
                    </a:ext>
                  </a:extLst>
                </a:gridCol>
                <a:gridCol w="3003423">
                  <a:extLst>
                    <a:ext uri="{9D8B030D-6E8A-4147-A177-3AD203B41FA5}">
                      <a16:colId xmlns:a16="http://schemas.microsoft.com/office/drawing/2014/main" val="859413301"/>
                    </a:ext>
                  </a:extLst>
                </a:gridCol>
                <a:gridCol w="1252427">
                  <a:extLst>
                    <a:ext uri="{9D8B030D-6E8A-4147-A177-3AD203B41FA5}">
                      <a16:colId xmlns:a16="http://schemas.microsoft.com/office/drawing/2014/main" val="372609483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CN-:25ML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=exp(-2.5e16*1.8e-17)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0.637628152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48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answer-0.4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0.237628152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734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=0.6/answer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2.524953361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15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ln(answer)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0.926222591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056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=answer/1.8e-17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5.14568E+16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435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2.058272426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85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7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Law- Consumption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4282" y="3786194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86116" y="3786194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357918" y="3786194"/>
            <a:ext cx="2786082" cy="1285884"/>
            <a:chOff x="1142976" y="3214690"/>
            <a:chExt cx="2786082" cy="1285884"/>
          </a:xfrm>
        </p:grpSpPr>
        <p:sp>
          <p:nvSpPr>
            <p:cNvPr id="16" name="矩形 15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”</a:t>
              </a:r>
              <a:endParaRPr lang="zh-TW" altLang="en-US" baseline="300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85786" y="51435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 =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43372" y="52149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I’ =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’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’</a:t>
            </a:r>
            <a:endParaRPr lang="zh-TW" altLang="en-US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72264" y="52149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I” = I</a:t>
            </a:r>
            <a:r>
              <a:rPr lang="en-HK" altLang="zh-TW" baseline="-25000" dirty="0" smtClean="0"/>
              <a:t>1</a:t>
            </a:r>
            <a:r>
              <a:rPr lang="en-US" altLang="zh-TW" baseline="30000" dirty="0" smtClean="0"/>
              <a:t>”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”</a:t>
            </a:r>
            <a:endParaRPr lang="zh-TW" altLang="en-US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0034" y="1142988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By getting R 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(I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”) + (1-R)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(I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’</a:t>
            </a:r>
            <a:r>
              <a:rPr lang="en-HK" altLang="zh-TW" dirty="0" smtClean="0"/>
              <a:t>) can get the real column Density of Reactant</a:t>
            </a:r>
          </a:p>
          <a:p>
            <a:r>
              <a:rPr lang="en-HK" altLang="zh-TW" dirty="0" smtClean="0"/>
              <a:t>R= 0.21/0.35 =0.6 </a:t>
            </a:r>
          </a:p>
          <a:p>
            <a:endParaRPr lang="en-HK" altLang="zh-TW" dirty="0" smtClean="0"/>
          </a:p>
          <a:p>
            <a:r>
              <a:rPr lang="en-HK" altLang="zh-TW" dirty="0" smtClean="0"/>
              <a:t>The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” is (3/5 I )/ (I”-2/5 I’) from the previous deviation</a:t>
            </a:r>
          </a:p>
          <a:p>
            <a:r>
              <a:rPr lang="en-HK" altLang="zh-TW" dirty="0" smtClean="0"/>
              <a:t>Where 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= (I/2.5)/(I’/2.5) = (I/I’)</a:t>
            </a:r>
          </a:p>
          <a:p>
            <a:r>
              <a:rPr lang="en-HK" altLang="zh-TW" dirty="0" smtClean="0"/>
              <a:t> </a:t>
            </a:r>
          </a:p>
          <a:p>
            <a:r>
              <a:rPr lang="en-HK" altLang="zh-TW" dirty="0" smtClean="0"/>
              <a:t>Hence, Real Column Density = 0.6 * 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[(3/5 I )/ (I”-2/5 I’) ] +0.4*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 (I/I’) </a:t>
            </a:r>
          </a:p>
          <a:p>
            <a:endParaRPr lang="zh-TW" altLang="en-US" dirty="0"/>
          </a:p>
        </p:txBody>
      </p:sp>
      <p:sp>
        <p:nvSpPr>
          <p:cNvPr id="3" name="乘號 2"/>
          <p:cNvSpPr/>
          <p:nvPr/>
        </p:nvSpPr>
        <p:spPr>
          <a:xfrm>
            <a:off x="3328452" y="2370052"/>
            <a:ext cx="3672408" cy="1224136"/>
          </a:xfrm>
          <a:prstGeom prst="mathMultiply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altLang="zh-TW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HK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923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214282" y="3786194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86116" y="3786194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357918" y="3786194"/>
            <a:ext cx="2786082" cy="1285884"/>
            <a:chOff x="1142976" y="3214690"/>
            <a:chExt cx="2786082" cy="1285884"/>
          </a:xfrm>
        </p:grpSpPr>
        <p:sp>
          <p:nvSpPr>
            <p:cNvPr id="16" name="矩形 15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”</a:t>
              </a:r>
              <a:endParaRPr lang="zh-TW" altLang="en-US" baseline="300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85786" y="51435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 =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43372" y="52149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I’ =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’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’</a:t>
            </a:r>
            <a:endParaRPr lang="zh-TW" altLang="en-US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72264" y="52149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I” = I</a:t>
            </a:r>
            <a:r>
              <a:rPr lang="en-HK" altLang="zh-TW" baseline="-25000" dirty="0" smtClean="0"/>
              <a:t>1</a:t>
            </a:r>
            <a:r>
              <a:rPr lang="en-US" altLang="zh-TW" baseline="30000" dirty="0" smtClean="0"/>
              <a:t>”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”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23528" y="1273324"/>
                <a:ext cx="8568952" cy="139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"=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HK" b="0" i="1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HK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0.6 </m:t>
                        </m:r>
                        <m:sSup>
                          <m:sSup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0.4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HK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73324"/>
                <a:ext cx="8568952" cy="1396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 flipV="1">
            <a:off x="4500562" y="2569469"/>
            <a:ext cx="0" cy="3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094377" y="296126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What we want</a:t>
            </a:r>
            <a:endParaRPr 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5500694" y="2497460"/>
            <a:ext cx="943515" cy="1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72264" y="235344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ML of what we deposited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954477" y="4244470"/>
                <a:ext cx="662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ML</a:t>
                </a:r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77" y="4244470"/>
                <a:ext cx="662938" cy="369332"/>
              </a:xfrm>
              <a:prstGeom prst="rect">
                <a:avLst/>
              </a:prstGeom>
              <a:blipFill>
                <a:blip r:embed="rId4"/>
                <a:stretch>
                  <a:fillRect t="-8197" r="-6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25467" y="3780123"/>
                <a:ext cx="644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ML</a:t>
                </a:r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67" y="3780123"/>
                <a:ext cx="644664" cy="369332"/>
              </a:xfrm>
              <a:prstGeom prst="rect">
                <a:avLst/>
              </a:prstGeom>
              <a:blipFill>
                <a:blip r:embed="rId5"/>
                <a:stretch>
                  <a:fillRect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669870" y="3815842"/>
                <a:ext cx="644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ML</a:t>
                </a:r>
                <a:endParaRPr 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70" y="3815842"/>
                <a:ext cx="644664" cy="369332"/>
              </a:xfrm>
              <a:prstGeom prst="rect">
                <a:avLst/>
              </a:prstGeom>
              <a:blipFill>
                <a:blip r:embed="rId6"/>
                <a:stretch>
                  <a:fillRect t="-9836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839445" y="4248612"/>
                <a:ext cx="644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ML</a:t>
                </a:r>
                <a:endParaRPr 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45" y="4248612"/>
                <a:ext cx="644664" cy="369332"/>
              </a:xfrm>
              <a:prstGeom prst="rect">
                <a:avLst/>
              </a:prstGeom>
              <a:blipFill>
                <a:blip r:embed="rId7"/>
                <a:stretch>
                  <a:fillRect t="-9836" r="-66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/>
          <p:cNvCxnSpPr/>
          <p:nvPr/>
        </p:nvCxnSpPr>
        <p:spPr>
          <a:xfrm flipV="1">
            <a:off x="2428860" y="2353444"/>
            <a:ext cx="113502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335465" y="256946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What we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H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67994"/>
              </p:ext>
            </p:extLst>
          </p:nvPr>
        </p:nvGraphicFramePr>
        <p:xfrm>
          <a:off x="1691680" y="1561356"/>
          <a:ext cx="6191200" cy="3672407"/>
        </p:xfrm>
        <a:graphic>
          <a:graphicData uri="http://schemas.openxmlformats.org/drawingml/2006/table">
            <a:tbl>
              <a:tblPr/>
              <a:tblGrid>
                <a:gridCol w="3791305">
                  <a:extLst>
                    <a:ext uri="{9D8B030D-6E8A-4147-A177-3AD203B41FA5}">
                      <a16:colId xmlns:a16="http://schemas.microsoft.com/office/drawing/2014/main" val="3890356027"/>
                    </a:ext>
                  </a:extLst>
                </a:gridCol>
                <a:gridCol w="1580973">
                  <a:extLst>
                    <a:ext uri="{9D8B030D-6E8A-4147-A177-3AD203B41FA5}">
                      <a16:colId xmlns:a16="http://schemas.microsoft.com/office/drawing/2014/main" val="3894510020"/>
                    </a:ext>
                  </a:extLst>
                </a:gridCol>
                <a:gridCol w="818922">
                  <a:extLst>
                    <a:ext uri="{9D8B030D-6E8A-4147-A177-3AD203B41FA5}">
                      <a16:colId xmlns:a16="http://schemas.microsoft.com/office/drawing/2014/main" val="2249899511"/>
                    </a:ext>
                  </a:extLst>
                </a:gridCol>
              </a:tblGrid>
              <a:tr h="874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12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last irradiation 488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600ML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value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1.7e-17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cm molecule 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136725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L.H.S= e^-(4.88e17*1.7e-17)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0.000249513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77164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R.H.S. = 0.4/e^(6e17*1.7e-17)+0.6/e^(x*1.7e-17)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1.48681E-05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72119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L.H.S - first term of R.H.S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0.000234645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4730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=0.6/answer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2557.056914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360401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 (answer/1.7e-17)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4.61565E+17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45036"/>
                  </a:ext>
                </a:extLst>
              </a:tr>
              <a:tr h="466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0.94583079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760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6029</TotalTime>
  <Words>1071</Words>
  <Application>Microsoft Office PowerPoint</Application>
  <PresentationFormat>如螢幕大小 (16:10)</PresentationFormat>
  <Paragraphs>346</Paragraphs>
  <Slides>30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宋体</vt:lpstr>
      <vt:lpstr>Arial</vt:lpstr>
      <vt:lpstr>Calibri</vt:lpstr>
      <vt:lpstr>Cambria Math</vt:lpstr>
      <vt:lpstr>Times New Roman</vt:lpstr>
      <vt:lpstr>blank</vt:lpstr>
      <vt:lpstr>Graph</vt:lpstr>
      <vt:lpstr>Meeting Report</vt:lpstr>
      <vt:lpstr>Lambert Beer’s Law</vt:lpstr>
      <vt:lpstr>Lambert Beer’s Law</vt:lpstr>
      <vt:lpstr>Advised Beer’s Law - Production</vt:lpstr>
      <vt:lpstr>Advised Beer’s Law- Production</vt:lpstr>
      <vt:lpstr>Advised Beer’s Law- Production</vt:lpstr>
      <vt:lpstr>Advised Beer’s Law- Consumption</vt:lpstr>
      <vt:lpstr>Since I^′=I^o e^(-nσl)</vt:lpstr>
      <vt:lpstr>I^"/I^o =0.6/e^xσl +0.4/e^sσl </vt:lpstr>
      <vt:lpstr>MDHL flux varies</vt:lpstr>
      <vt:lpstr>NSRRC flux deviation</vt:lpstr>
      <vt:lpstr>PowerPoint 簡報</vt:lpstr>
      <vt:lpstr>PowerPoint 簡報</vt:lpstr>
      <vt:lpstr>PowerPoint 簡報</vt:lpstr>
      <vt:lpstr>Report on Ly α @Pluto</vt:lpstr>
      <vt:lpstr>Comparable power : Direct radiation from sun reduce by 1/r2  where IPM emission is throughout the solar system</vt:lpstr>
      <vt:lpstr>PowerPoint 簡報</vt:lpstr>
      <vt:lpstr>Corrected Emission from IPM</vt:lpstr>
      <vt:lpstr>Conclusion</vt:lpstr>
      <vt:lpstr>PowerPoint 簡報</vt:lpstr>
      <vt:lpstr>Paper: </vt:lpstr>
      <vt:lpstr>Paper Report: The CH4 arrival on Charon by Pluto</vt:lpstr>
      <vt:lpstr>Modeling: </vt:lpstr>
      <vt:lpstr>Assumption: Charon sink:  All particles impact with charon stick onto charon</vt:lpstr>
      <vt:lpstr>Recall last week:</vt:lpstr>
      <vt:lpstr>Hitting rates  (assuming molecules do not move)</vt:lpstr>
      <vt:lpstr>Surface pressure limit</vt:lpstr>
      <vt:lpstr>1. Surface pressure limit solar occultation</vt:lpstr>
      <vt:lpstr>2. Airglow of gases</vt:lpstr>
      <vt:lpstr>Upper limit: 0.3 nano bar = 2.25e-7 torr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Windows User</dc:creator>
  <cp:lastModifiedBy>Windows User</cp:lastModifiedBy>
  <cp:revision>141</cp:revision>
  <dcterms:created xsi:type="dcterms:W3CDTF">2017-07-24T05:30:48Z</dcterms:created>
  <dcterms:modified xsi:type="dcterms:W3CDTF">2017-08-04T09:51:16Z</dcterms:modified>
</cp:coreProperties>
</file>