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6" r:id="rId4"/>
    <p:sldId id="273" r:id="rId5"/>
    <p:sldId id="276" r:id="rId6"/>
    <p:sldId id="277" r:id="rId7"/>
    <p:sldId id="278" r:id="rId8"/>
    <p:sldId id="258" r:id="rId9"/>
    <p:sldId id="287" r:id="rId10"/>
    <p:sldId id="261" r:id="rId11"/>
    <p:sldId id="260" r:id="rId12"/>
    <p:sldId id="285" r:id="rId13"/>
    <p:sldId id="259" r:id="rId14"/>
    <p:sldId id="289" r:id="rId15"/>
    <p:sldId id="262" r:id="rId16"/>
    <p:sldId id="290" r:id="rId17"/>
    <p:sldId id="283" r:id="rId18"/>
    <p:sldId id="292" r:id="rId19"/>
    <p:sldId id="266" r:id="rId20"/>
    <p:sldId id="265" r:id="rId21"/>
    <p:sldId id="281" r:id="rId22"/>
    <p:sldId id="272" r:id="rId23"/>
    <p:sldId id="267" r:id="rId24"/>
    <p:sldId id="282" r:id="rId25"/>
    <p:sldId id="280" r:id="rId26"/>
    <p:sldId id="288" r:id="rId27"/>
    <p:sldId id="271" r:id="rId28"/>
    <p:sldId id="274" r:id="rId29"/>
    <p:sldId id="275" r:id="rId30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5" d="100"/>
          <a:sy n="95" d="100"/>
        </p:scale>
        <p:origin x="78" y="3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75" y="106568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59034" y="2574751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680070" y="1273555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96042" y="1313670"/>
            <a:ext cx="56036" cy="727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24060" y="1923801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846608" y="2237428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Protocol</a:t>
            </a:r>
            <a:endParaRPr lang="en-HK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2796" y="3890990"/>
            <a:ext cx="1457899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14057" y="1784080"/>
            <a:ext cx="0" cy="167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332087" y="2421341"/>
            <a:ext cx="1177181" cy="98943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632901" y="20863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KBr</a:t>
            </a:r>
            <a:r>
              <a:rPr lang="en-HK" dirty="0" smtClean="0"/>
              <a:t> substrate is pre-cooled to </a:t>
            </a:r>
            <a:r>
              <a:rPr lang="en-HK" dirty="0" smtClean="0"/>
              <a:t>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Deposit </a:t>
            </a:r>
            <a:r>
              <a:rPr lang="en-HK" dirty="0" smtClean="0"/>
              <a:t>the ice mixtures </a:t>
            </a:r>
            <a:r>
              <a:rPr lang="en-HK" dirty="0" smtClean="0"/>
              <a:t>through leak valve, with different partial pressures of CH</a:t>
            </a:r>
            <a:r>
              <a:rPr lang="en-HK" baseline="-25000" dirty="0" smtClean="0"/>
              <a:t>4</a:t>
            </a:r>
            <a:r>
              <a:rPr lang="en-HK" dirty="0" smtClean="0"/>
              <a:t> and 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2519772" y="2340670"/>
            <a:ext cx="0" cy="409579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</p:cNvCxnSpPr>
          <p:nvPr/>
        </p:nvCxnSpPr>
        <p:spPr>
          <a:xfrm>
            <a:off x="2519772" y="3673579"/>
            <a:ext cx="0" cy="40805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Irradiate the </a:t>
            </a:r>
            <a:r>
              <a:rPr lang="en-HK" dirty="0" smtClean="0"/>
              <a:t>samples by EUV/VUV</a:t>
            </a:r>
            <a:endParaRPr 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550486" y="4514098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15616" y="493133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Warm-up with 1 K/min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spectrum of </a:t>
            </a:r>
            <a:r>
              <a:rPr lang="en-HK" dirty="0" smtClean="0"/>
              <a:t>VUV </a:t>
            </a:r>
            <a:r>
              <a:rPr lang="en-HK" dirty="0" smtClean="0"/>
              <a:t>(MDHL</a:t>
            </a:r>
            <a:r>
              <a:rPr lang="en-HK" dirty="0" smtClean="0"/>
              <a:t>) energy source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40487" y="2150543"/>
            <a:ext cx="205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H</a:t>
            </a:r>
            <a:r>
              <a:rPr lang="en-HK" baseline="-25000" dirty="0" smtClean="0"/>
              <a:t>2</a:t>
            </a:r>
            <a:r>
              <a:rPr lang="en-HK" dirty="0" smtClean="0"/>
              <a:t> 0.4 </a:t>
            </a:r>
            <a:r>
              <a:rPr lang="en-HK" dirty="0" err="1" smtClean="0"/>
              <a:t>torr</a:t>
            </a:r>
            <a:r>
              <a:rPr lang="en-HK" dirty="0" smtClean="0"/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19.1% is Ly-</a:t>
            </a:r>
            <a:r>
              <a:rPr lang="el-GR" dirty="0" smtClean="0"/>
              <a:t>α</a:t>
            </a:r>
            <a:endParaRPr lang="en-H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average photon energy 9.27 eV 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Experimental Configurations</a:t>
            </a:r>
            <a:r>
              <a:rPr lang="en-HK" dirty="0" smtClean="0"/>
              <a:t/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292983"/>
              </p:ext>
            </p:extLst>
          </p:nvPr>
        </p:nvGraphicFramePr>
        <p:xfrm>
          <a:off x="821741" y="1633364"/>
          <a:ext cx="7480029" cy="380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55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228215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324713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Energetic</a:t>
                      </a:r>
                      <a:r>
                        <a:rPr lang="en-HK" baseline="0" dirty="0" smtClean="0"/>
                        <a:t> Source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constituent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Column Density </a:t>
                      </a: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of </a:t>
                      </a:r>
                      <a:endParaRPr lang="en-HK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HK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+NH</a:t>
                      </a:r>
                      <a:r>
                        <a:rPr lang="en-HK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ice mixtures 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(x10 </a:t>
                      </a:r>
                      <a:r>
                        <a:rPr lang="en-HK" baseline="30000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molecules cm</a:t>
                      </a:r>
                      <a:r>
                        <a:rPr lang="en-HK" baseline="30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(30.4 nm)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736" y="325312"/>
            <a:ext cx="7514035" cy="1460499"/>
          </a:xfrm>
        </p:spPr>
        <p:txBody>
          <a:bodyPr/>
          <a:lstStyle/>
          <a:p>
            <a:r>
              <a:rPr lang="en-HK" dirty="0" smtClean="0"/>
              <a:t>Infra-red spectra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75" y="1496954"/>
            <a:ext cx="6113669" cy="4207913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04321" y="185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endParaRPr lang="en-US" baseline="-25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16166" y="17858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11335" y="185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60541" y="17858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6350" y="813149"/>
            <a:ext cx="77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Infra-red spectra before </a:t>
            </a:r>
            <a:r>
              <a:rPr lang="en-HK" dirty="0"/>
              <a:t>(red dotted lines) and after (solid </a:t>
            </a:r>
            <a:r>
              <a:rPr lang="en-HK" dirty="0" smtClean="0"/>
              <a:t>lines) </a:t>
            </a:r>
            <a:r>
              <a:rPr lang="en-HK" dirty="0"/>
              <a:t>VUV </a:t>
            </a:r>
            <a:r>
              <a:rPr lang="en-HK" dirty="0" smtClean="0"/>
              <a:t>irradiation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are </a:t>
            </a:r>
            <a:r>
              <a:rPr lang="en-HK" dirty="0" smtClean="0"/>
              <a:t>formed after VUV irradiation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From Beer’s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345332"/>
                <a:ext cx="7935788" cy="4032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i="1" dirty="0" smtClean="0"/>
                  <a:t>Transmittance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HK" i="1" dirty="0" smtClean="0"/>
                  <a:t>is defined by: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𝑣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𝐼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𝑣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𝐼𝑜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𝑣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HK" dirty="0" smtClean="0"/>
                  <a:t>Absorbance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HK" i="1" dirty="0"/>
                  <a:t>is defined by</a:t>
                </a:r>
                <a:r>
                  <a:rPr lang="en-HK" i="1" dirty="0" smtClean="0"/>
                  <a:t>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𝑎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𝑣</m:t>
                        </m:r>
                      </m:e>
                    </m:d>
                    <m:r>
                      <a:rPr lang="en-US" i="1"/>
                      <m:t>= −</m:t>
                    </m:r>
                    <m:r>
                      <a:rPr lang="en-US" i="1"/>
                      <m:t>𝑙𝑛𝑇</m:t>
                    </m:r>
                    <m:r>
                      <a:rPr lang="en-US" i="1"/>
                      <m:t>= −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/>
                                  <m:t>𝐼𝑜</m:t>
                                </m:r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i="1"/>
                      <m:t>= </m:t>
                    </m:r>
                    <m:r>
                      <a:rPr lang="en-US" i="1"/>
                      <m:t>𝑛𝑙</m:t>
                    </m:r>
                    <m:r>
                      <a:rPr lang="en-US" i="1"/>
                      <m:t>𝜎</m:t>
                    </m:r>
                    <m:r>
                      <a:rPr lang="en-US" i="1"/>
                      <m:t>(</m:t>
                    </m:r>
                    <m:r>
                      <a:rPr lang="en-US" i="1"/>
                      <m:t>𝑣</m:t>
                    </m:r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HK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number density (molecules cm</a:t>
                </a:r>
                <a:r>
                  <a:rPr lang="en-US" baseline="30000" dirty="0"/>
                  <a:t>-3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path length (cm)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	the cross-section </a:t>
                </a:r>
                <a:r>
                  <a:rPr lang="en-US" dirty="0"/>
                  <a:t>(cm</a:t>
                </a:r>
                <a:r>
                  <a:rPr lang="en-US" baseline="30000" dirty="0"/>
                  <a:t>2</a:t>
                </a:r>
                <a:r>
                  <a:rPr lang="en-US" dirty="0"/>
                  <a:t> molecules 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HK" dirty="0" smtClean="0"/>
                  <a:t>Column density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 smtClean="0"/>
                  <a:t> </a:t>
                </a:r>
                <a:r>
                  <a:rPr lang="en-HK" i="1" dirty="0"/>
                  <a:t>is defined by: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𝑁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/>
                            </m:ctrlPr>
                          </m:naryPr>
                          <m:sub/>
                          <m:sup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𝑣</m:t>
                                </m:r>
                              </m:e>
                            </m:d>
                            <m:r>
                              <a:rPr lang="en-US" i="1"/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i="1"/>
                          <m:t>𝐴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𝑣</m:t>
                        </m:r>
                        <m:r>
                          <a:rPr lang="en-US" i="1"/>
                          <m:t>)</m:t>
                        </m:r>
                      </m:den>
                    </m:f>
                    <m:r>
                      <a:rPr lang="en-US" i="1"/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HK" dirty="0" smtClean="0"/>
                  <a:t>	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absorption strength (A-value) (cm molecule-1) from </a:t>
                </a:r>
                <a:r>
                  <a:rPr lang="en-US" dirty="0" err="1" smtClean="0"/>
                  <a:t>litertures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345332"/>
                <a:ext cx="7935788" cy="4032490"/>
              </a:xfrm>
              <a:blipFill>
                <a:blip r:embed="rId2"/>
                <a:stretch>
                  <a:fillRect l="-307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6066" y="2065412"/>
                <a:ext cx="7200900" cy="4187197"/>
              </a:xfrm>
            </p:spPr>
            <p:txBody>
              <a:bodyPr/>
              <a:lstStyle/>
              <a:p>
                <a:r>
                  <a:rPr lang="en-HK" dirty="0" smtClean="0"/>
                  <a:t>2 step/1 step?</a:t>
                </a:r>
              </a:p>
              <a:p>
                <a:pPr marL="0" indent="0">
                  <a:buNone/>
                </a:pPr>
                <a:r>
                  <a:rPr lang="en-HK" dirty="0" smtClean="0"/>
                  <a:t>2 step rate equation:</a:t>
                </a:r>
                <a:endParaRPr lang="en-HK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1+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i="1"/>
                                  <m:t>𝑡</m:t>
                                </m:r>
                              </m:sup>
                            </m:sSup>
                            <m:r>
                              <a:rPr lang="en-US" i="1"/>
                              <m:t>−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i="1"/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[</m:t>
                        </m:r>
                        <m:r>
                          <a:rPr lang="en-US" i="1"/>
                          <m:t>𝐴</m:t>
                        </m:r>
                        <m:r>
                          <a:rPr lang="en-US" i="1"/>
                          <m:t>]</m:t>
                        </m:r>
                      </m:e>
                      <m:sub>
                        <m:r>
                          <a:rPr lang="en-US" i="1"/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HK" dirty="0" smtClean="0"/>
                  <a:t>1 step rate equation:</a:t>
                </a:r>
                <a:endParaRPr lang="en-HK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066" y="2065412"/>
                <a:ext cx="7200900" cy="4187197"/>
              </a:xfrm>
              <a:blipFill>
                <a:blip r:embed="rId2"/>
                <a:stretch>
                  <a:fillRect l="-338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42" y="493258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90625"/>
            <a:ext cx="7200900" cy="2984500"/>
          </a:xfrm>
        </p:spPr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27980"/>
              </p:ext>
            </p:extLst>
          </p:nvPr>
        </p:nvGraphicFramePr>
        <p:xfrm>
          <a:off x="4139952" y="890976"/>
          <a:ext cx="5796701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890976"/>
                        <a:ext cx="5796701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5"/>
          <a:stretch>
            <a:fillRect/>
          </a:stretch>
        </p:blipFill>
        <p:spPr bwMode="auto">
          <a:xfrm>
            <a:off x="653516" y="2927019"/>
            <a:ext cx="3801516" cy="1784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88" y="1633364"/>
            <a:ext cx="5115178" cy="33445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5576" y="2330034"/>
            <a:ext cx="2507760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 smtClean="0">
                <a:solidFill>
                  <a:schemeClr val="accent1"/>
                </a:solidFill>
              </a:rPr>
              <a:t>Methylamine (CH</a:t>
            </a:r>
            <a:r>
              <a:rPr lang="en-HK" baseline="-25000" dirty="0" smtClean="0">
                <a:solidFill>
                  <a:schemeClr val="accent1"/>
                </a:solidFill>
              </a:rPr>
              <a:t>3</a:t>
            </a:r>
            <a:r>
              <a:rPr lang="en-HK" dirty="0" smtClean="0">
                <a:solidFill>
                  <a:schemeClr val="accent1"/>
                </a:solidFill>
              </a:rPr>
              <a:t>NH</a:t>
            </a:r>
            <a:r>
              <a:rPr lang="en-HK" baseline="-25000" dirty="0" smtClean="0">
                <a:solidFill>
                  <a:schemeClr val="accent1"/>
                </a:solidFill>
              </a:rPr>
              <a:t>2</a:t>
            </a:r>
            <a:r>
              <a:rPr lang="en-HK" dirty="0" smtClean="0">
                <a:solidFill>
                  <a:schemeClr val="accent1"/>
                </a:solidFill>
              </a:rPr>
              <a:t>) with m/z=31 </a:t>
            </a:r>
            <a:r>
              <a:rPr lang="en-HK" dirty="0" smtClean="0"/>
              <a:t>is detected by QMS after isothermal VUV irradiation </a:t>
            </a:r>
            <a:r>
              <a:rPr lang="en-HK" dirty="0"/>
              <a:t>during </a:t>
            </a:r>
            <a:r>
              <a:rPr lang="en-HK" dirty="0" smtClean="0"/>
              <a:t>warm-up which </a:t>
            </a:r>
            <a:r>
              <a:rPr lang="en-HK" dirty="0"/>
              <a:t>is the </a:t>
            </a:r>
            <a:r>
              <a:rPr lang="en-HK" dirty="0" smtClean="0"/>
              <a:t>intermediate of the CN</a:t>
            </a:r>
            <a:r>
              <a:rPr lang="en-HK" baseline="30000" dirty="0" smtClean="0"/>
              <a:t>-</a:t>
            </a:r>
            <a:endParaRPr lang="en-HK" baseline="30000" dirty="0"/>
          </a:p>
          <a:p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 </a:t>
            </a:r>
          </a:p>
          <a:p>
            <a:pPr marL="914400" lvl="2" indent="0">
              <a:buFont typeface="Wingdings 3" pitchFamily="18" charset="2"/>
              <a:buNone/>
            </a:pPr>
            <a:endParaRPr lang="en-H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Contents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129308"/>
            <a:ext cx="8024439" cy="4464496"/>
          </a:xfrm>
        </p:spPr>
        <p:txBody>
          <a:bodyPr>
            <a:noAutofit/>
          </a:bodyPr>
          <a:lstStyle/>
          <a:p>
            <a:r>
              <a:rPr lang="en-HK" sz="1400" dirty="0" smtClean="0"/>
              <a:t>Introduction</a:t>
            </a:r>
          </a:p>
          <a:p>
            <a:pPr lvl="1"/>
            <a:r>
              <a:rPr lang="en-HK" sz="1400" dirty="0" smtClean="0"/>
              <a:t>Deposition </a:t>
            </a:r>
            <a:r>
              <a:rPr lang="en-HK" sz="1400" dirty="0" smtClean="0"/>
              <a:t>rate of methane on Charon</a:t>
            </a:r>
          </a:p>
          <a:p>
            <a:pPr lvl="1"/>
            <a:r>
              <a:rPr lang="en-HK" sz="1400" dirty="0" smtClean="0"/>
              <a:t>Surface temperatures at different latitudes</a:t>
            </a:r>
          </a:p>
          <a:p>
            <a:pPr lvl="1"/>
            <a:r>
              <a:rPr lang="en-HK" sz="1400" dirty="0" smtClean="0"/>
              <a:t>Ammonia on Organa </a:t>
            </a:r>
            <a:r>
              <a:rPr lang="en-HK" sz="1400" dirty="0" smtClean="0"/>
              <a:t>Crater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  <a:r>
              <a:rPr lang="en-HK" sz="1400" dirty="0"/>
              <a:t> </a:t>
            </a:r>
            <a:endParaRPr lang="en-HK" sz="1400" dirty="0" smtClean="0"/>
          </a:p>
          <a:p>
            <a:r>
              <a:rPr lang="en-HK" sz="1400" dirty="0" smtClean="0"/>
              <a:t>Methodology</a:t>
            </a:r>
          </a:p>
          <a:p>
            <a:pPr lvl="1"/>
            <a:r>
              <a:rPr lang="en-HK" sz="1400" dirty="0"/>
              <a:t>Experimental </a:t>
            </a:r>
            <a:r>
              <a:rPr lang="en-HK" sz="1400" dirty="0" smtClean="0"/>
              <a:t>setup</a:t>
            </a:r>
          </a:p>
          <a:p>
            <a:pPr lvl="1"/>
            <a:r>
              <a:rPr lang="en-HK" sz="1400" dirty="0"/>
              <a:t>The spectrum of VUV (MDHL) energy </a:t>
            </a:r>
            <a:r>
              <a:rPr lang="en-HK" sz="1400" dirty="0" smtClean="0"/>
              <a:t>source</a:t>
            </a:r>
          </a:p>
          <a:p>
            <a:pPr lvl="1"/>
            <a:r>
              <a:rPr lang="en-HK" sz="1400" dirty="0" smtClean="0"/>
              <a:t>Experimental </a:t>
            </a:r>
            <a:r>
              <a:rPr lang="en-HK" sz="1400" dirty="0" smtClean="0"/>
              <a:t>Configurations</a:t>
            </a:r>
          </a:p>
          <a:p>
            <a:r>
              <a:rPr lang="en-HK" sz="1400" dirty="0" smtClean="0"/>
              <a:t>Results</a:t>
            </a:r>
          </a:p>
          <a:p>
            <a:pPr lvl="1"/>
            <a:r>
              <a:rPr lang="en-HK" sz="1400" dirty="0"/>
              <a:t>Production </a:t>
            </a:r>
            <a:r>
              <a:rPr lang="en-HK" sz="1400" dirty="0" smtClean="0"/>
              <a:t>of </a:t>
            </a:r>
            <a:r>
              <a:rPr lang="en-HK" sz="1400" dirty="0"/>
              <a:t>CN</a:t>
            </a:r>
            <a:r>
              <a:rPr lang="en-HK" sz="1400" baseline="30000" dirty="0"/>
              <a:t>-</a:t>
            </a:r>
          </a:p>
          <a:p>
            <a:pPr lvl="1"/>
            <a:r>
              <a:rPr lang="en-HK" sz="1400" dirty="0"/>
              <a:t>The relations between CN</a:t>
            </a:r>
            <a:r>
              <a:rPr lang="en-HK" sz="1400" baseline="30000" dirty="0"/>
              <a:t>-</a:t>
            </a:r>
            <a:r>
              <a:rPr lang="en-HK" sz="1400" dirty="0"/>
              <a:t> and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</a:p>
          <a:p>
            <a:pPr lvl="1"/>
            <a:r>
              <a:rPr lang="en-HK" sz="1400" dirty="0"/>
              <a:t>CN</a:t>
            </a:r>
            <a:r>
              <a:rPr lang="en-HK" sz="1400" baseline="30000" dirty="0"/>
              <a:t>-</a:t>
            </a:r>
            <a:r>
              <a:rPr lang="en-HK" sz="1400" dirty="0"/>
              <a:t> formation efficiency of EUV (40.1 eV) and VUV (9.27 eV</a:t>
            </a:r>
            <a:r>
              <a:rPr lang="en-HK" sz="1400" dirty="0" smtClean="0"/>
              <a:t>)</a:t>
            </a:r>
          </a:p>
          <a:p>
            <a:r>
              <a:rPr lang="en-HK" sz="1400" dirty="0" smtClean="0"/>
              <a:t>Astrophysical Implications</a:t>
            </a:r>
          </a:p>
          <a:p>
            <a:pPr lvl="1"/>
            <a:r>
              <a:rPr lang="en-HK" sz="1400" dirty="0" smtClean="0"/>
              <a:t>Understand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formation </a:t>
            </a:r>
            <a:r>
              <a:rPr lang="en-HK" sz="1400" dirty="0" smtClean="0"/>
              <a:t>after winter on surface of Charon</a:t>
            </a:r>
            <a:endParaRPr lang="en-HK" sz="1400" dirty="0" smtClean="0"/>
          </a:p>
          <a:p>
            <a:pPr lvl="1"/>
            <a:endParaRPr lang="en-HK" sz="1400" dirty="0" smtClean="0"/>
          </a:p>
          <a:p>
            <a:pPr marL="342900" lvl="1" indent="0">
              <a:buNone/>
            </a:pPr>
            <a:endParaRPr lang="en-HK" sz="1400" dirty="0" smtClean="0"/>
          </a:p>
          <a:p>
            <a:pPr lvl="1"/>
            <a:endParaRPr 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</a:t>
            </a:r>
            <a:r>
              <a:rPr lang="en-HK" dirty="0" smtClean="0"/>
              <a:t>scenario for NH</a:t>
            </a:r>
            <a:r>
              <a:rPr lang="en-HK" baseline="-25000" dirty="0" smtClean="0"/>
              <a:t>3</a:t>
            </a:r>
            <a:r>
              <a:rPr lang="en-HK" dirty="0" smtClean="0"/>
              <a:t> dominating ice mixtures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30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A diagram </a:t>
            </a:r>
            <a:r>
              <a:rPr lang="en-HK" dirty="0" smtClean="0"/>
              <a:t>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99592" y="1633364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NH</a:t>
            </a:r>
            <a:r>
              <a:rPr lang="en-HK" baseline="-25000" dirty="0"/>
              <a:t>2</a:t>
            </a:r>
            <a:r>
              <a:rPr lang="en-HK" dirty="0" smtClean="0"/>
              <a:t> (forming 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r>
              <a:rPr lang="en-HK" dirty="0" smtClean="0"/>
              <a:t>) has a competing relationship with CH</a:t>
            </a:r>
            <a:r>
              <a:rPr lang="en-HK" baseline="-25000" dirty="0" smtClean="0"/>
              <a:t>2 </a:t>
            </a:r>
            <a:r>
              <a:rPr lang="en-HK" dirty="0"/>
              <a:t>CH</a:t>
            </a:r>
            <a:r>
              <a:rPr lang="en-HK" baseline="-25000" dirty="0"/>
              <a:t>3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/>
              <a:t>4</a:t>
            </a:r>
            <a:r>
              <a:rPr lang="en-HK" dirty="0" smtClean="0"/>
              <a:t> (forming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/>
              <a:t>8</a:t>
            </a:r>
            <a:r>
              <a:rPr lang="en-HK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Once CH</a:t>
            </a:r>
            <a:r>
              <a:rPr lang="en-HK" baseline="-25000" dirty="0" smtClean="0"/>
              <a:t>4</a:t>
            </a:r>
            <a:r>
              <a:rPr lang="en-HK" dirty="0" smtClean="0"/>
              <a:t> becomes CH</a:t>
            </a:r>
            <a:r>
              <a:rPr lang="en-HK" baseline="-25000" dirty="0" smtClean="0"/>
              <a:t>3</a:t>
            </a:r>
            <a:r>
              <a:rPr lang="en-HK" dirty="0" smtClean="0"/>
              <a:t> radical, it can easily forms methylamine and hence become CN</a:t>
            </a:r>
            <a:r>
              <a:rPr lang="en-HK" baseline="30000" dirty="0" smtClean="0"/>
              <a:t>-</a:t>
            </a:r>
            <a:r>
              <a:rPr lang="en-HK" dirty="0" smtClean="0"/>
              <a:t>.</a:t>
            </a:r>
            <a:endParaRPr 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/>
              <a:t>2. The </a:t>
            </a:r>
            <a:r>
              <a:rPr lang="en-HK" dirty="0" smtClean="0"/>
              <a:t>scenario for CH</a:t>
            </a:r>
            <a:r>
              <a:rPr lang="en-HK" baseline="-25000" dirty="0" smtClean="0"/>
              <a:t>4</a:t>
            </a:r>
            <a:r>
              <a:rPr lang="en-HK" dirty="0" smtClean="0"/>
              <a:t> dominating ice mixtures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 </a:t>
            </a:r>
            <a:r>
              <a:rPr lang="en-HK" dirty="0" smtClean="0"/>
              <a:t>A </a:t>
            </a:r>
            <a:r>
              <a:rPr lang="en-HK" dirty="0" smtClean="0"/>
              <a:t>diagram </a:t>
            </a:r>
            <a:r>
              <a:rPr lang="en-HK" dirty="0" smtClean="0"/>
              <a:t>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984916" y="1931380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NH</a:t>
            </a:r>
            <a:r>
              <a:rPr lang="en-HK" baseline="-25000" dirty="0"/>
              <a:t>2</a:t>
            </a:r>
            <a:r>
              <a:rPr lang="en-HK" dirty="0"/>
              <a:t> (forming CH</a:t>
            </a:r>
            <a:r>
              <a:rPr lang="en-HK" baseline="-25000" dirty="0"/>
              <a:t>3</a:t>
            </a:r>
            <a:r>
              <a:rPr lang="en-HK" dirty="0"/>
              <a:t>NH</a:t>
            </a:r>
            <a:r>
              <a:rPr lang="en-HK" baseline="-25000" dirty="0"/>
              <a:t>2</a:t>
            </a:r>
            <a:r>
              <a:rPr lang="en-HK" dirty="0"/>
              <a:t>) has a competing relationship with CH</a:t>
            </a:r>
            <a:r>
              <a:rPr lang="en-HK" baseline="-25000" dirty="0"/>
              <a:t>2 </a:t>
            </a:r>
            <a:r>
              <a:rPr lang="en-HK" dirty="0"/>
              <a:t>CH</a:t>
            </a:r>
            <a:r>
              <a:rPr lang="en-HK" baseline="-25000" dirty="0"/>
              <a:t>3 </a:t>
            </a:r>
            <a:r>
              <a:rPr lang="en-HK" dirty="0"/>
              <a:t>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4</a:t>
            </a:r>
            <a:r>
              <a:rPr lang="en-HK" dirty="0"/>
              <a:t> (forming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and C</a:t>
            </a:r>
            <a:r>
              <a:rPr lang="en-HK" baseline="-25000" dirty="0"/>
              <a:t>3</a:t>
            </a:r>
            <a:r>
              <a:rPr lang="en-HK" dirty="0"/>
              <a:t>H</a:t>
            </a:r>
            <a:r>
              <a:rPr lang="en-HK" baseline="-25000" dirty="0"/>
              <a:t>8</a:t>
            </a:r>
            <a:r>
              <a:rPr lang="en-H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Once CH</a:t>
            </a:r>
            <a:r>
              <a:rPr lang="en-HK" baseline="-25000" dirty="0"/>
              <a:t>4</a:t>
            </a:r>
            <a:r>
              <a:rPr lang="en-HK" dirty="0"/>
              <a:t> becomes CH</a:t>
            </a:r>
            <a:r>
              <a:rPr lang="en-HK" baseline="-25000" dirty="0"/>
              <a:t>3</a:t>
            </a:r>
            <a:r>
              <a:rPr lang="en-HK" dirty="0"/>
              <a:t> radical, it </a:t>
            </a:r>
            <a:r>
              <a:rPr lang="en-HK" dirty="0" smtClean="0"/>
              <a:t>reacts with either NH</a:t>
            </a:r>
            <a:r>
              <a:rPr lang="en-HK" baseline="-25000" dirty="0" smtClean="0"/>
              <a:t>2</a:t>
            </a:r>
            <a:r>
              <a:rPr lang="en-HK" dirty="0" smtClean="0"/>
              <a:t> or CH</a:t>
            </a:r>
            <a:r>
              <a:rPr lang="en-HK" baseline="-25000" dirty="0" smtClean="0"/>
              <a:t>3</a:t>
            </a:r>
            <a:r>
              <a:rPr lang="en-HK" dirty="0" smtClean="0"/>
              <a:t> radicals, forming 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r>
              <a:rPr lang="en-HK" dirty="0" smtClean="0"/>
              <a:t>,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during VUV irradiations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99452"/>
              </p:ext>
            </p:extLst>
          </p:nvPr>
        </p:nvGraphicFramePr>
        <p:xfrm>
          <a:off x="566389" y="2425452"/>
          <a:ext cx="293968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94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251"/>
              </p:ext>
            </p:extLst>
          </p:nvPr>
        </p:nvGraphicFramePr>
        <p:xfrm>
          <a:off x="3131840" y="1301842"/>
          <a:ext cx="6798476" cy="44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301842"/>
                        <a:ext cx="6798476" cy="44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/>
              <a:t>Efficiency of EUV </a:t>
            </a:r>
            <a:r>
              <a:rPr lang="en-HK" dirty="0" smtClean="0"/>
              <a:t>(40.1 eV) and VUV (9.27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80242"/>
              </p:ext>
            </p:extLst>
          </p:nvPr>
        </p:nvGraphicFramePr>
        <p:xfrm>
          <a:off x="1028700" y="1905000"/>
          <a:ext cx="7200897" cy="31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Radicals              species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- 1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4.55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4.67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-2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4.78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4.38 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-3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9.19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7.</a:t>
                      </a:r>
                      <a:r>
                        <a:rPr lang="en-HK" baseline="0" dirty="0" smtClean="0"/>
                        <a:t>63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23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28700" y="1905000"/>
            <a:ext cx="2391172" cy="73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32375" y="5089748"/>
            <a:ext cx="3197222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HK" sz="1600" baseline="-25000" dirty="0"/>
              <a:t>(quoted from </a:t>
            </a:r>
            <a:r>
              <a:rPr lang="en-HK" sz="1600" baseline="-25000" dirty="0" err="1"/>
              <a:t>Kundu</a:t>
            </a:r>
            <a:r>
              <a:rPr lang="en-HK" sz="1600" baseline="-25000" dirty="0"/>
              <a:t> et al. (2017))</a:t>
            </a: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Fitting with y = Ae</a:t>
            </a:r>
            <a:r>
              <a:rPr lang="en-HK" baseline="30000" dirty="0" smtClean="0"/>
              <a:t>-</a:t>
            </a:r>
            <a:r>
              <a:rPr lang="en-HK" baseline="30000" dirty="0" err="1" smtClean="0"/>
              <a:t>kx</a:t>
            </a:r>
            <a:r>
              <a:rPr lang="en-HK" dirty="0" smtClean="0"/>
              <a:t> + C (pseudo first order kinetics)</a:t>
            </a:r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4808"/>
              </p:ext>
            </p:extLst>
          </p:nvPr>
        </p:nvGraphicFramePr>
        <p:xfrm>
          <a:off x="4224942" y="2327811"/>
          <a:ext cx="5051780" cy="330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42" y="2327811"/>
                        <a:ext cx="5051780" cy="330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77744"/>
              </p:ext>
            </p:extLst>
          </p:nvPr>
        </p:nvGraphicFramePr>
        <p:xfrm>
          <a:off x="266034" y="2385330"/>
          <a:ext cx="4882030" cy="31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34" y="2385330"/>
                        <a:ext cx="4882030" cy="319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1567"/>
              </p:ext>
            </p:extLst>
          </p:nvPr>
        </p:nvGraphicFramePr>
        <p:xfrm>
          <a:off x="569727" y="1628893"/>
          <a:ext cx="3969871" cy="393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53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377067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470851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(photons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CN- production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1876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700" y="1905000"/>
            <a:ext cx="3687316" cy="29845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Ly α is the main energy source to produce CN</a:t>
            </a:r>
            <a:r>
              <a:rPr lang="en-HK" baseline="30000" dirty="0" smtClean="0"/>
              <a:t>-</a:t>
            </a:r>
            <a:r>
              <a:rPr lang="en-HK" dirty="0" smtClean="0"/>
              <a:t> on Charon</a:t>
            </a:r>
          </a:p>
          <a:p>
            <a:pPr lvl="1"/>
            <a:r>
              <a:rPr lang="en-HK" dirty="0" smtClean="0"/>
              <a:t>3.06 to 4.28 times more efficient by VUV then EUV</a:t>
            </a:r>
            <a:endParaRPr lang="en-HK" dirty="0"/>
          </a:p>
          <a:p>
            <a:pPr lvl="1"/>
            <a:r>
              <a:rPr lang="en-HK" dirty="0" smtClean="0"/>
              <a:t>VUV flux is 1 order of magnitude more intense than EUV irradiations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</a:t>
            </a:r>
            <a:r>
              <a:rPr lang="en-HK" dirty="0" smtClean="0"/>
              <a:t>s</a:t>
            </a:r>
            <a:r>
              <a:rPr lang="en-HK" baseline="30000" dirty="0" smtClean="0"/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dirty="0" smtClean="0"/>
              <a:t>EUV exposure: 8.7 x 10</a:t>
            </a:r>
            <a:r>
              <a:rPr lang="en-HK" baseline="30000" dirty="0" smtClean="0"/>
              <a:t>7</a:t>
            </a:r>
            <a:r>
              <a:rPr lang="en-HK" dirty="0" smtClean="0"/>
              <a:t> eV </a:t>
            </a:r>
            <a:r>
              <a:rPr lang="en-HK" dirty="0"/>
              <a:t>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</a:p>
          <a:p>
            <a:pPr marL="973836" lvl="3">
              <a:spcBef>
                <a:spcPts val="750"/>
              </a:spcBef>
            </a:pP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8254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 CN- formation after winter on surface of Charon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3824261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</a:t>
            </a:r>
            <a:r>
              <a:rPr lang="en-HK" dirty="0" smtClean="0"/>
              <a:t>(Grundy et al. 2016)</a:t>
            </a:r>
            <a:endParaRPr lang="en-HK" dirty="0"/>
          </a:p>
          <a:p>
            <a:pPr marL="740664" lvl="2" indent="0">
              <a:buNone/>
            </a:pPr>
            <a:r>
              <a:rPr lang="en-HK" dirty="0" smtClean="0"/>
              <a:t>= photon </a:t>
            </a:r>
            <a:r>
              <a:rPr lang="en-HK" dirty="0"/>
              <a:t>dose </a:t>
            </a:r>
            <a:r>
              <a:rPr lang="en-US" altLang="zh-CN" dirty="0" smtClean="0"/>
              <a:t>7.64</a:t>
            </a:r>
            <a:r>
              <a:rPr lang="en-HK" dirty="0"/>
              <a:t>x 10 </a:t>
            </a:r>
            <a:r>
              <a:rPr lang="en-HK" baseline="30000" dirty="0"/>
              <a:t>17</a:t>
            </a:r>
            <a:r>
              <a:rPr lang="en-HK" dirty="0"/>
              <a:t>  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2-6 x 10</a:t>
            </a:r>
            <a:r>
              <a:rPr lang="en-HK" baseline="30000" dirty="0"/>
              <a:t>7</a:t>
            </a:r>
            <a:r>
              <a:rPr lang="en-HK" dirty="0"/>
              <a:t>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 </a:t>
            </a:r>
            <a:r>
              <a:rPr lang="en-US" altLang="zh-TW" dirty="0" smtClean="0"/>
              <a:t>(</a:t>
            </a:r>
            <a:r>
              <a:rPr lang="en-HK" altLang="zh-CN" dirty="0" err="1" smtClean="0"/>
              <a:t>Hoey</a:t>
            </a:r>
            <a:r>
              <a:rPr lang="en-HK" altLang="zh-CN" dirty="0" smtClean="0"/>
              <a:t> et al. 2017</a:t>
            </a:r>
          </a:p>
          <a:p>
            <a:pPr marL="740664" lvl="2" indent="0">
              <a:buNone/>
            </a:pPr>
            <a:r>
              <a:rPr lang="en-HK" dirty="0" smtClean="0"/>
              <a:t>= </a:t>
            </a:r>
            <a:r>
              <a:rPr lang="en-HK" dirty="0"/>
              <a:t>82-246 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63706"/>
              </p:ext>
            </p:extLst>
          </p:nvPr>
        </p:nvGraphicFramePr>
        <p:xfrm>
          <a:off x="3563888" y="1806997"/>
          <a:ext cx="6228749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806997"/>
                        <a:ext cx="6228749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74556"/>
              </p:ext>
            </p:extLst>
          </p:nvPr>
        </p:nvGraphicFramePr>
        <p:xfrm>
          <a:off x="971600" y="3843040"/>
          <a:ext cx="246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1. </a:t>
            </a:r>
            <a:r>
              <a:rPr lang="en-HK" dirty="0" smtClean="0"/>
              <a:t>Detection of methylamine implies that in </a:t>
            </a:r>
            <a:endParaRPr lang="en-HK" dirty="0" smtClean="0"/>
          </a:p>
          <a:p>
            <a:endParaRPr lang="en-HK" dirty="0"/>
          </a:p>
          <a:p>
            <a:r>
              <a:rPr lang="en-HK" dirty="0" smtClean="0"/>
              <a:t>2.  Concentration of CN</a:t>
            </a:r>
            <a:r>
              <a:rPr lang="en-HK" baseline="30000" dirty="0" smtClean="0"/>
              <a:t>-</a:t>
            </a:r>
            <a:r>
              <a:rPr lang="en-HK" dirty="0" smtClean="0"/>
              <a:t> is not proportional to initial CH</a:t>
            </a:r>
            <a:r>
              <a:rPr lang="en-HK" baseline="-25000" dirty="0" smtClean="0"/>
              <a:t>4</a:t>
            </a:r>
            <a:r>
              <a:rPr lang="en-HK" dirty="0" smtClean="0"/>
              <a:t> when CH</a:t>
            </a:r>
            <a:r>
              <a:rPr lang="en-HK" baseline="-25000" dirty="0" smtClean="0"/>
              <a:t>4</a:t>
            </a:r>
            <a:r>
              <a:rPr lang="en-HK" dirty="0" smtClean="0"/>
              <a:t> is in excess.</a:t>
            </a:r>
          </a:p>
          <a:p>
            <a:endParaRPr lang="en-HK" dirty="0"/>
          </a:p>
          <a:p>
            <a:r>
              <a:rPr lang="en-HK" dirty="0" smtClean="0"/>
              <a:t>3. The reduced destruction cross-section of EUV 30.4nm irradiation is the main factor of slowing the rate of formations.</a:t>
            </a:r>
          </a:p>
          <a:p>
            <a:endParaRPr lang="en-HK" dirty="0"/>
          </a:p>
          <a:p>
            <a:r>
              <a:rPr lang="en-HK" dirty="0"/>
              <a:t>4</a:t>
            </a:r>
            <a:r>
              <a:rPr lang="en-HK" dirty="0" smtClean="0"/>
              <a:t>. The maximum amount of CN</a:t>
            </a:r>
            <a:r>
              <a:rPr lang="en-HK" baseline="30000" dirty="0" smtClean="0"/>
              <a:t>-</a:t>
            </a:r>
            <a:r>
              <a:rPr lang="en-HK" dirty="0" smtClean="0"/>
              <a:t> after Charon winter is simulated experimentally.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Deposition rate of methane on Charon</a:t>
            </a:r>
            <a:b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8" y="1905000"/>
            <a:ext cx="6278204" cy="29845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15440" y="5145804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</a:t>
            </a:r>
            <a:r>
              <a:rPr lang="en-HK" dirty="0"/>
              <a:t>from </a:t>
            </a:r>
            <a:r>
              <a:rPr lang="en-HK" dirty="0" err="1"/>
              <a:t>Hoey</a:t>
            </a:r>
            <a:r>
              <a:rPr lang="en-HK" dirty="0"/>
              <a:t> et al. (2017</a:t>
            </a:r>
            <a:r>
              <a:rPr lang="en-HK" dirty="0" smtClean="0"/>
              <a:t>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7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1816092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1800" dirty="0" smtClean="0"/>
              <a:t>Thermal model from Grundy et al. (2016) </a:t>
            </a:r>
            <a:r>
              <a:rPr lang="en-HK" sz="1800" dirty="0" smtClean="0"/>
              <a:t>shows </a:t>
            </a:r>
            <a:r>
              <a:rPr lang="en-HK" sz="1800" dirty="0" smtClean="0"/>
              <a:t>the pole </a:t>
            </a:r>
            <a:r>
              <a:rPr lang="en-HK" sz="1800" dirty="0" smtClean="0"/>
              <a:t>position is </a:t>
            </a:r>
            <a:r>
              <a:rPr lang="en-HK" sz="1800" dirty="0" smtClean="0"/>
              <a:t>below 25 K for 130 years</a:t>
            </a:r>
          </a:p>
          <a:p>
            <a:pPr lvl="1"/>
            <a:r>
              <a:rPr lang="en-HK" sz="1800" dirty="0" smtClean="0"/>
              <a:t>Methane can condense on those </a:t>
            </a:r>
            <a:r>
              <a:rPr lang="en-HK" sz="1800" dirty="0" smtClean="0"/>
              <a:t>positions </a:t>
            </a:r>
            <a:r>
              <a:rPr lang="en-HK" sz="1800" dirty="0" smtClean="0"/>
              <a:t>where the temperature is below </a:t>
            </a:r>
            <a:r>
              <a:rPr lang="en-HK" sz="1800" dirty="0" smtClean="0"/>
              <a:t>25 K.</a:t>
            </a:r>
            <a:endParaRPr lang="en-HK" sz="1800" dirty="0" smtClean="0"/>
          </a:p>
          <a:p>
            <a:pPr lvl="1"/>
            <a:endParaRPr lang="en-HK" sz="1800" dirty="0"/>
          </a:p>
          <a:p>
            <a:pPr lvl="1"/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from </a:t>
            </a:r>
            <a:r>
              <a:rPr lang="en-HK" dirty="0"/>
              <a:t>Grundy et al. (2016)</a:t>
            </a:r>
            <a:endParaRPr 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Surface temperatures </a:t>
            </a:r>
            <a:endParaRPr lang="en-HK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different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latitudes</a:t>
            </a:r>
            <a:endParaRPr lang="en-HK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191791" cy="3233978"/>
          </a:xfrm>
        </p:spPr>
        <p:txBody>
          <a:bodyPr/>
          <a:lstStyle/>
          <a:p>
            <a:pPr marL="257175" lvl="1" indent="-257175"/>
            <a:r>
              <a:rPr lang="en-HK" dirty="0"/>
              <a:t>Ammonia </a:t>
            </a:r>
            <a:r>
              <a:rPr lang="en-HK" dirty="0" smtClean="0"/>
              <a:t>was </a:t>
            </a:r>
            <a:r>
              <a:rPr lang="en-HK" dirty="0"/>
              <a:t>detected all over the surfaces, especially on Organa </a:t>
            </a:r>
            <a:r>
              <a:rPr lang="en-HK" dirty="0" smtClean="0"/>
              <a:t>Crater</a:t>
            </a: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4584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907123" y="2613639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197669" y="5374752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mechanism of CN</a:t>
            </a:r>
            <a:r>
              <a:rPr lang="en-HK" baseline="30000" dirty="0" smtClean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41778"/>
            <a:ext cx="6624736" cy="24986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/>
                  <a:t>Enthalpy </a:t>
                </a:r>
                <a:r>
                  <a:rPr lang="en-HK" sz="1450" dirty="0"/>
                  <a:t>of </a:t>
                </a:r>
                <a:r>
                  <a:rPr lang="en-HK" sz="1450" dirty="0"/>
                  <a:t>CH</a:t>
                </a:r>
                <a:r>
                  <a:rPr lang="en-HK" sz="1450" baseline="-25000" dirty="0"/>
                  <a:t>3</a:t>
                </a:r>
                <a:r>
                  <a:rPr lang="en-HK" sz="1450" dirty="0"/>
                  <a:t>NH</a:t>
                </a:r>
                <a:r>
                  <a:rPr lang="en-HK" sz="1450" baseline="-25000" dirty="0"/>
                  <a:t>2</a:t>
                </a:r>
                <a:r>
                  <a:rPr lang="en-US" sz="1450" dirty="0"/>
                  <a:t> </a:t>
                </a:r>
                <a:r>
                  <a:rPr lang="en-HK" sz="1450" dirty="0"/>
                  <a:t>formation </a:t>
                </a:r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 algn="r"/>
                <a:r>
                  <a:rPr lang="en-HK" sz="1600" dirty="0"/>
                  <a:t>	</a:t>
                </a:r>
                <a:r>
                  <a:rPr lang="en-HK" dirty="0" smtClean="0"/>
                  <a:t>Quoted </a:t>
                </a:r>
                <a:r>
                  <a:rPr lang="en-HK" dirty="0"/>
                  <a:t>from </a:t>
                </a:r>
                <a:r>
                  <a:rPr lang="en-HK" dirty="0" err="1"/>
                  <a:t>Kundu</a:t>
                </a:r>
                <a:r>
                  <a:rPr lang="en-HK" dirty="0"/>
                  <a:t> et al. </a:t>
                </a:r>
                <a:r>
                  <a:rPr lang="en-HK" dirty="0"/>
                  <a:t>(</a:t>
                </a:r>
                <a:r>
                  <a:rPr lang="en-HK" dirty="0" smtClean="0"/>
                  <a:t>2017)</a:t>
                </a:r>
                <a:endParaRPr lang="en-HK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Production mechanism of CN</a:t>
            </a:r>
            <a:r>
              <a:rPr lang="en-HK" baseline="30000" dirty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600" dirty="0" smtClean="0"/>
              <a:t>Attempts to </a:t>
            </a:r>
            <a:r>
              <a:rPr lang="en-HK" sz="1600" dirty="0" smtClean="0"/>
              <a:t>d</a:t>
            </a:r>
            <a:r>
              <a:rPr lang="en-HK" sz="1600" dirty="0" smtClean="0"/>
              <a:t>etect CH</a:t>
            </a:r>
            <a:r>
              <a:rPr lang="en-HK" sz="1600" baseline="-25000" dirty="0" smtClean="0"/>
              <a:t>3</a:t>
            </a:r>
            <a:r>
              <a:rPr lang="en-HK" sz="1600" dirty="0" smtClean="0"/>
              <a:t>NH</a:t>
            </a:r>
            <a:r>
              <a:rPr lang="en-HK" sz="1600" baseline="-25000" dirty="0" smtClean="0"/>
              <a:t>2</a:t>
            </a:r>
            <a:r>
              <a:rPr lang="en-HK" sz="1600" dirty="0" smtClean="0"/>
              <a:t>: </a:t>
            </a:r>
            <a:endParaRPr lang="en-HK" sz="1600" dirty="0" smtClean="0"/>
          </a:p>
          <a:p>
            <a:r>
              <a:rPr lang="en-HK" sz="1600" dirty="0"/>
              <a:t>D</a:t>
            </a:r>
            <a:r>
              <a:rPr lang="en-HK" sz="1600" dirty="0" smtClean="0"/>
              <a:t>ifferent results from 2 e</a:t>
            </a:r>
            <a:r>
              <a:rPr lang="en-HK" sz="1600" baseline="30000" dirty="0" smtClean="0"/>
              <a:t>-</a:t>
            </a:r>
            <a:r>
              <a:rPr lang="en-HK" sz="1600" dirty="0" smtClean="0"/>
              <a:t> irradiating </a:t>
            </a:r>
            <a:r>
              <a:rPr lang="en-HK" sz="1600" dirty="0" smtClean="0"/>
              <a:t>experiments</a:t>
            </a:r>
          </a:p>
          <a:p>
            <a:pPr lvl="1"/>
            <a:r>
              <a:rPr lang="en-HK" sz="1600" dirty="0"/>
              <a:t>5 </a:t>
            </a:r>
            <a:r>
              <a:rPr lang="en-HK" sz="1600" dirty="0" err="1"/>
              <a:t>keV</a:t>
            </a:r>
            <a:r>
              <a:rPr lang="en-HK" sz="1600" dirty="0"/>
              <a:t> e</a:t>
            </a:r>
            <a:r>
              <a:rPr lang="en-HK" sz="1600" baseline="30000" dirty="0"/>
              <a:t>-</a:t>
            </a:r>
            <a:r>
              <a:rPr lang="en-HK" sz="1600" dirty="0"/>
              <a:t> by Kim and Kaiser (2011):</a:t>
            </a:r>
          </a:p>
          <a:p>
            <a:pPr lvl="2"/>
            <a:r>
              <a:rPr lang="en-HK" sz="1600" dirty="0"/>
              <a:t>The intermediate </a:t>
            </a:r>
            <a:r>
              <a:rPr lang="en-HK" sz="1600" dirty="0">
                <a:solidFill>
                  <a:srgbClr val="00B0F0"/>
                </a:solidFill>
              </a:rPr>
              <a:t>CH</a:t>
            </a:r>
            <a:r>
              <a:rPr lang="en-HK" sz="1600" baseline="-25000" dirty="0">
                <a:solidFill>
                  <a:srgbClr val="00B0F0"/>
                </a:solidFill>
              </a:rPr>
              <a:t>3</a:t>
            </a:r>
            <a:r>
              <a:rPr lang="en-HK" sz="1600" dirty="0">
                <a:solidFill>
                  <a:srgbClr val="00B0F0"/>
                </a:solidFill>
              </a:rPr>
              <a:t>NH</a:t>
            </a:r>
            <a:r>
              <a:rPr lang="en-HK" sz="1600" baseline="-25000" dirty="0">
                <a:solidFill>
                  <a:srgbClr val="00B0F0"/>
                </a:solidFill>
              </a:rPr>
              <a:t>2 </a:t>
            </a:r>
            <a:r>
              <a:rPr lang="en-HK" sz="1600" dirty="0">
                <a:solidFill>
                  <a:srgbClr val="00B0F0"/>
                </a:solidFill>
              </a:rPr>
              <a:t>was detected by TPD</a:t>
            </a:r>
            <a:endParaRPr lang="en-HK" sz="1600" baseline="-25000" dirty="0">
              <a:solidFill>
                <a:srgbClr val="00B0F0"/>
              </a:solidFill>
            </a:endParaRPr>
          </a:p>
          <a:p>
            <a:pPr lvl="1"/>
            <a:r>
              <a:rPr lang="en-HK" sz="1600" dirty="0"/>
              <a:t>1- 90 eV e</a:t>
            </a:r>
            <a:r>
              <a:rPr lang="en-HK" sz="1600" baseline="30000" dirty="0"/>
              <a:t>-</a:t>
            </a:r>
            <a:r>
              <a:rPr lang="en-HK" sz="1600" dirty="0"/>
              <a:t> experiment by </a:t>
            </a:r>
            <a:r>
              <a:rPr lang="en-HK" sz="1600" dirty="0" err="1"/>
              <a:t>Kundu</a:t>
            </a:r>
            <a:r>
              <a:rPr lang="en-HK" sz="1600" dirty="0"/>
              <a:t> et al.(2017) </a:t>
            </a:r>
          </a:p>
          <a:p>
            <a:pPr lvl="2"/>
            <a:r>
              <a:rPr lang="en-HK" sz="1450" dirty="0"/>
              <a:t>The intermediate</a:t>
            </a:r>
            <a:r>
              <a:rPr lang="en-HK" sz="1450" dirty="0">
                <a:solidFill>
                  <a:srgbClr val="FF0000"/>
                </a:solidFill>
              </a:rPr>
              <a:t> CH</a:t>
            </a:r>
            <a:r>
              <a:rPr lang="en-HK" sz="1450" baseline="-25000" dirty="0">
                <a:solidFill>
                  <a:srgbClr val="FF0000"/>
                </a:solidFill>
              </a:rPr>
              <a:t>3</a:t>
            </a:r>
            <a:r>
              <a:rPr lang="en-HK" sz="1450" dirty="0">
                <a:solidFill>
                  <a:srgbClr val="FF0000"/>
                </a:solidFill>
              </a:rPr>
              <a:t>NH</a:t>
            </a:r>
            <a:r>
              <a:rPr lang="en-HK" sz="1450" baseline="-25000" dirty="0">
                <a:solidFill>
                  <a:srgbClr val="FF0000"/>
                </a:solidFill>
              </a:rPr>
              <a:t>2  </a:t>
            </a:r>
            <a:r>
              <a:rPr lang="en-HK" sz="1450" dirty="0">
                <a:solidFill>
                  <a:srgbClr val="FF0000"/>
                </a:solidFill>
              </a:rPr>
              <a:t>cannot be detected by TPD</a:t>
            </a:r>
            <a:r>
              <a:rPr lang="en-HK" sz="1600" baseline="-25000" dirty="0"/>
              <a:t>		</a:t>
            </a:r>
            <a:endParaRPr lang="en-HK" sz="1600" baseline="-25000" dirty="0" smtClean="0"/>
          </a:p>
          <a:p>
            <a:pPr marL="740664" lvl="2" indent="0">
              <a:buNone/>
            </a:pPr>
            <a:r>
              <a:rPr lang="en-HK" sz="1600" baseline="-25000" dirty="0"/>
              <a:t>	</a:t>
            </a:r>
            <a:endParaRPr lang="en-HK" sz="1600" dirty="0" smtClean="0"/>
          </a:p>
          <a:p>
            <a:pPr marL="288036" lvl="2">
              <a:spcBef>
                <a:spcPts val="750"/>
              </a:spcBef>
            </a:pPr>
            <a:r>
              <a:rPr lang="en-HK" sz="1600" dirty="0"/>
              <a:t>How about photons</a:t>
            </a:r>
            <a:r>
              <a:rPr lang="en-HK" sz="1600" dirty="0" smtClean="0"/>
              <a:t>?</a:t>
            </a:r>
            <a:r>
              <a:rPr lang="en-HK" sz="1600" baseline="-25000" dirty="0" smtClean="0"/>
              <a:t>	</a:t>
            </a:r>
          </a:p>
          <a:p>
            <a:pPr marL="740664" lvl="2" indent="0">
              <a:buNone/>
            </a:pPr>
            <a:endParaRPr lang="en-HK" sz="1600" baseline="-25000" dirty="0"/>
          </a:p>
          <a:p>
            <a:pPr marL="740664" lvl="2" indent="0">
              <a:buNone/>
            </a:pPr>
            <a:endParaRPr lang="en-HK" sz="1600" baseline="-25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4381</TotalTime>
  <Words>1049</Words>
  <Application>Microsoft Office PowerPoint</Application>
  <PresentationFormat>如螢幕大小 (16:10)</PresentationFormat>
  <Paragraphs>253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Wingdings 3</vt:lpstr>
      <vt:lpstr>Crop</vt:lpstr>
      <vt:lpstr>Graph</vt:lpstr>
      <vt:lpstr>VUV and EUV irradiation of CH4 + NH3 ice mixtures</vt:lpstr>
      <vt:lpstr>Contents</vt:lpstr>
      <vt:lpstr>Introduction</vt:lpstr>
      <vt:lpstr>Deposition rate of methane on Charon  </vt:lpstr>
      <vt:lpstr> </vt:lpstr>
      <vt:lpstr>Ammonia on Organa Crater</vt:lpstr>
      <vt:lpstr>Production mechanism of CN- </vt:lpstr>
      <vt:lpstr>Production mechanism of CN- </vt:lpstr>
      <vt:lpstr>Methodology</vt:lpstr>
      <vt:lpstr>Experimental setup</vt:lpstr>
      <vt:lpstr>Experimental Protocol</vt:lpstr>
      <vt:lpstr>The spectrum of VUV (MDHL) energy source</vt:lpstr>
      <vt:lpstr>Experimental Configurations </vt:lpstr>
      <vt:lpstr>Results</vt:lpstr>
      <vt:lpstr>Infra-red spectra</vt:lpstr>
      <vt:lpstr>From 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and C2H6 during VUV irradiations</vt:lpstr>
      <vt:lpstr>3. Efficiency of EUV (40.1 eV) and VUV (9.27 eV)</vt:lpstr>
      <vt:lpstr>3. CN- formation efficiency of EUV (40.1 eV) and VUV (9.27 eV)</vt:lpstr>
      <vt:lpstr>3. CN- formation efficiency of EUV (40.1 eV) and VUV (9.27 eV)</vt:lpstr>
      <vt:lpstr>Astrophysical implications</vt:lpstr>
      <vt:lpstr>Astrophysical implications</vt:lpstr>
      <vt:lpstr>Understand CN- formation after winter on surface of Charon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351</cp:revision>
  <dcterms:created xsi:type="dcterms:W3CDTF">2017-11-26T15:22:02Z</dcterms:created>
  <dcterms:modified xsi:type="dcterms:W3CDTF">2017-12-01T08:07:51Z</dcterms:modified>
</cp:coreProperties>
</file>