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3" r:id="rId4"/>
    <p:sldId id="276" r:id="rId5"/>
    <p:sldId id="277" r:id="rId6"/>
    <p:sldId id="278" r:id="rId7"/>
    <p:sldId id="258" r:id="rId8"/>
    <p:sldId id="261" r:id="rId9"/>
    <p:sldId id="260" r:id="rId10"/>
    <p:sldId id="259" r:id="rId11"/>
    <p:sldId id="262" r:id="rId12"/>
    <p:sldId id="266" r:id="rId13"/>
    <p:sldId id="265" r:id="rId14"/>
    <p:sldId id="281" r:id="rId15"/>
    <p:sldId id="272" r:id="rId16"/>
    <p:sldId id="267" r:id="rId17"/>
    <p:sldId id="282" r:id="rId18"/>
    <p:sldId id="280" r:id="rId19"/>
    <p:sldId id="271" r:id="rId20"/>
    <p:sldId id="274" r:id="rId21"/>
    <p:sldId id="275" r:id="rId22"/>
  </p:sldIdLst>
  <p:sldSz cx="9144000" cy="5715000" type="screen16x1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109" d="100"/>
          <a:sy n="109" d="100"/>
        </p:scale>
        <p:origin x="402" y="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0F8EA-CEC5-4CE5-8335-1847FEAEEDD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F9FC-4D7A-43A2-BFC8-DA18D2F4E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7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A2760-9D7F-48DB-88C5-C946BBEDB216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434F2-FA75-4BA9-89CC-608830E04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4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90378"/>
            <a:ext cx="6270922" cy="1748522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296899"/>
            <a:ext cx="5123755" cy="90519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5377822"/>
            <a:ext cx="1205958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0847E2-8F69-4C53-BB9F-CB399597B8E8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5377822"/>
            <a:ext cx="5267533" cy="337178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564644" y="620391"/>
            <a:ext cx="8005588" cy="4458059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3636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912938"/>
            <a:ext cx="7200900" cy="29765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423E-F743-4479-B3EB-A3D436046571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520130"/>
            <a:ext cx="1174325" cy="436937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520130"/>
            <a:ext cx="6134731" cy="436937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1FCE-FEB1-4FC0-A33D-32F157D56EC2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7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DED0-7635-44DC-872F-8F10003FF3C1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13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084467"/>
            <a:ext cx="7209728" cy="2377281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513607"/>
            <a:ext cx="7209728" cy="952770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5377822"/>
            <a:ext cx="1216807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815EC9-7E98-4BA3-884F-F6C03BB50BFA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5377822"/>
            <a:ext cx="5267533" cy="337178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404710"/>
            <a:ext cx="2456260" cy="3673740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458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905000"/>
            <a:ext cx="3335840" cy="29845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905000"/>
            <a:ext cx="3335840" cy="29845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AADA-D673-4559-BD2E-EC3C46E8C00D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56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950720"/>
            <a:ext cx="3332988" cy="686593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754340"/>
            <a:ext cx="3332988" cy="21351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0B86-884B-453B-8517-A1967275045C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22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72905-AFF2-4EEA-9BB9-F2B95D2C9E1C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0B7C-105C-42AD-BA19-566921AC31BD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71501"/>
            <a:ext cx="3909060" cy="431270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80287"/>
            <a:ext cx="2891790" cy="2509213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5F561-7C9C-4AEC-BFE7-3048C9D5BDFE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01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13"/>
            <a:ext cx="3977640" cy="5714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71500"/>
            <a:ext cx="2891790" cy="1798237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714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379973"/>
            <a:ext cx="2891790" cy="2509527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5377822"/>
            <a:ext cx="90342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629391-B82E-422F-9FAF-B3505E5FF86F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5377822"/>
            <a:ext cx="1780256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5377822"/>
            <a:ext cx="1197219" cy="3371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32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123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905000"/>
            <a:ext cx="72009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5377822"/>
            <a:ext cx="90342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D97037BB-E1F0-4A3F-86E5-F51BAFB86BDA}" type="datetime1">
              <a:rPr lang="zh-TW" altLang="en-US" smtClean="0"/>
              <a:t>2017/11/29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5377822"/>
            <a:ext cx="4710623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5377822"/>
            <a:ext cx="1197219" cy="3371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B646D8CA-B2C0-41A8-8514-369D0B0735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313"/>
            <a:ext cx="171450" cy="571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041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6345" y="2216364"/>
            <a:ext cx="6270922" cy="1748522"/>
          </a:xfrm>
        </p:spPr>
        <p:txBody>
          <a:bodyPr>
            <a:normAutofit fontScale="90000"/>
          </a:bodyPr>
          <a:lstStyle/>
          <a:p>
            <a:r>
              <a:rPr lang="en-HK" altLang="zh-TW" dirty="0" smtClean="0"/>
              <a:t>VUV and EUV irradiation of CH</a:t>
            </a:r>
            <a:r>
              <a:rPr lang="en-HK" altLang="zh-TW" baseline="-25000" dirty="0" smtClean="0"/>
              <a:t>4</a:t>
            </a:r>
            <a:r>
              <a:rPr lang="en-HK" altLang="zh-TW" dirty="0" smtClean="0"/>
              <a:t> + NH</a:t>
            </a:r>
            <a:r>
              <a:rPr lang="en-HK" altLang="zh-TW" baseline="-25000" dirty="0" smtClean="0"/>
              <a:t>3</a:t>
            </a:r>
            <a:r>
              <a:rPr lang="en-HK" altLang="zh-TW" dirty="0" smtClean="0"/>
              <a:t> ice mixtures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09928" y="4218755"/>
            <a:ext cx="5123755" cy="905198"/>
          </a:xfrm>
        </p:spPr>
        <p:txBody>
          <a:bodyPr/>
          <a:lstStyle/>
          <a:p>
            <a:r>
              <a:rPr lang="en-HK" altLang="zh-TW" dirty="0" smtClean="0"/>
              <a:t>Lily Leung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700" y="571500"/>
            <a:ext cx="7200900" cy="693813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Methodology</a:t>
            </a:r>
            <a:br>
              <a:rPr lang="en-HK" dirty="0" smtClean="0"/>
            </a:b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283027"/>
              </p:ext>
            </p:extLst>
          </p:nvPr>
        </p:nvGraphicFramePr>
        <p:xfrm>
          <a:off x="821741" y="1633364"/>
          <a:ext cx="7480029" cy="371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23">
                  <a:extLst>
                    <a:ext uri="{9D8B030D-6E8A-4147-A177-3AD203B41FA5}">
                      <a16:colId xmlns:a16="http://schemas.microsoft.com/office/drawing/2014/main" val="2211701080"/>
                    </a:ext>
                  </a:extLst>
                </a:gridCol>
                <a:gridCol w="1083047">
                  <a:extLst>
                    <a:ext uri="{9D8B030D-6E8A-4147-A177-3AD203B41FA5}">
                      <a16:colId xmlns:a16="http://schemas.microsoft.com/office/drawing/2014/main" val="3621736844"/>
                    </a:ext>
                  </a:extLst>
                </a:gridCol>
                <a:gridCol w="1324712">
                  <a:extLst>
                    <a:ext uri="{9D8B030D-6E8A-4147-A177-3AD203B41FA5}">
                      <a16:colId xmlns:a16="http://schemas.microsoft.com/office/drawing/2014/main" val="1142171731"/>
                    </a:ext>
                  </a:extLst>
                </a:gridCol>
                <a:gridCol w="1324713">
                  <a:extLst>
                    <a:ext uri="{9D8B030D-6E8A-4147-A177-3AD203B41FA5}">
                      <a16:colId xmlns:a16="http://schemas.microsoft.com/office/drawing/2014/main" val="1422234356"/>
                    </a:ext>
                  </a:extLst>
                </a:gridCol>
                <a:gridCol w="1324712">
                  <a:extLst>
                    <a:ext uri="{9D8B030D-6E8A-4147-A177-3AD203B41FA5}">
                      <a16:colId xmlns:a16="http://schemas.microsoft.com/office/drawing/2014/main" val="2633127190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179697994"/>
                    </a:ext>
                  </a:extLst>
                </a:gridCol>
              </a:tblGrid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Energy</a:t>
                      </a:r>
                      <a:r>
                        <a:rPr lang="en-HK" baseline="0" dirty="0" smtClean="0"/>
                        <a:t> Source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HK" sz="13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>
                          <a:solidFill>
                            <a:schemeClr val="tx1"/>
                          </a:solidFill>
                        </a:rPr>
                        <a:t>Thickness of CH4+NH3</a:t>
                      </a:r>
                      <a:r>
                        <a:rPr lang="en-HK" baseline="0" dirty="0" smtClean="0">
                          <a:solidFill>
                            <a:schemeClr val="tx1"/>
                          </a:solidFill>
                        </a:rPr>
                        <a:t> ice mixtures (ML)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52637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80049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VUV (MDHL)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05393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873703"/>
                  </a:ext>
                </a:extLst>
              </a:tr>
              <a:tr h="619269">
                <a:tc rowSpan="2">
                  <a:txBody>
                    <a:bodyPr/>
                    <a:lstStyle/>
                    <a:p>
                      <a:pPr algn="ctr"/>
                      <a:r>
                        <a:rPr lang="en-HK" dirty="0" smtClean="0">
                          <a:solidFill>
                            <a:schemeClr val="bg1"/>
                          </a:solidFill>
                        </a:rPr>
                        <a:t>EUV (30.4 nm)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417691"/>
                  </a:ext>
                </a:extLst>
              </a:tr>
              <a:tr h="6192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600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3502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03648" y="1080647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Energy source and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3233" y="136861"/>
            <a:ext cx="7514035" cy="1460499"/>
          </a:xfrm>
        </p:spPr>
        <p:txBody>
          <a:bodyPr/>
          <a:lstStyle/>
          <a:p>
            <a:r>
              <a:rPr lang="en-HK" dirty="0" smtClean="0"/>
              <a:t>Results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07087"/>
            <a:ext cx="6113669" cy="4207913"/>
          </a:xfrm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814678" y="186625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endParaRPr lang="en-US" baseline="-25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37714" y="19666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endParaRPr lang="en-US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697427" y="19864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CH</a:t>
            </a:r>
            <a:r>
              <a:rPr lang="en-HK" baseline="-25000" dirty="0" smtClean="0"/>
              <a:t>4</a:t>
            </a:r>
            <a:endParaRPr lang="en-US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76150" y="189781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68342" y="591525"/>
            <a:ext cx="7784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These are VUV irradiated infra-red spectrum, with dotted lines prior to irradiation</a:t>
            </a:r>
          </a:p>
          <a:p>
            <a:r>
              <a:rPr lang="en-HK" dirty="0" smtClean="0"/>
              <a:t>CN</a:t>
            </a:r>
            <a:r>
              <a:rPr lang="en-HK" baseline="30000" dirty="0" smtClean="0"/>
              <a:t>-</a:t>
            </a:r>
            <a:r>
              <a:rPr lang="en-HK" dirty="0" smtClean="0"/>
              <a:t>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and C</a:t>
            </a:r>
            <a:r>
              <a:rPr lang="en-HK" baseline="-25000" dirty="0" smtClean="0"/>
              <a:t>3</a:t>
            </a:r>
            <a:r>
              <a:rPr lang="en-HK" dirty="0" smtClean="0"/>
              <a:t>H</a:t>
            </a:r>
            <a:r>
              <a:rPr lang="en-HK" baseline="-25000" dirty="0" smtClean="0"/>
              <a:t>8</a:t>
            </a:r>
            <a:r>
              <a:rPr lang="en-HK" dirty="0" smtClean="0"/>
              <a:t> are formed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8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1. Production mechanism of CN</a:t>
            </a:r>
            <a:r>
              <a:rPr lang="en-HK" baseline="30000" dirty="0"/>
              <a:t>-</a:t>
            </a:r>
            <a:endParaRPr lang="en-US" baseline="30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288" y="1633364"/>
            <a:ext cx="5115178" cy="3344540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55576" y="2330034"/>
            <a:ext cx="2507760" cy="3352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dirty="0" smtClean="0">
                <a:solidFill>
                  <a:schemeClr val="accent1"/>
                </a:solidFill>
              </a:rPr>
              <a:t>Methylamine (CH</a:t>
            </a:r>
            <a:r>
              <a:rPr lang="en-HK" baseline="-25000" dirty="0" smtClean="0">
                <a:solidFill>
                  <a:schemeClr val="accent1"/>
                </a:solidFill>
              </a:rPr>
              <a:t>3</a:t>
            </a:r>
            <a:r>
              <a:rPr lang="en-HK" dirty="0" smtClean="0">
                <a:solidFill>
                  <a:schemeClr val="accent1"/>
                </a:solidFill>
              </a:rPr>
              <a:t>NH</a:t>
            </a:r>
            <a:r>
              <a:rPr lang="en-HK" baseline="-25000" dirty="0" smtClean="0">
                <a:solidFill>
                  <a:schemeClr val="accent1"/>
                </a:solidFill>
              </a:rPr>
              <a:t>2</a:t>
            </a:r>
            <a:r>
              <a:rPr lang="en-HK" dirty="0" smtClean="0">
                <a:solidFill>
                  <a:schemeClr val="accent1"/>
                </a:solidFill>
              </a:rPr>
              <a:t>) with m/z=31 </a:t>
            </a:r>
            <a:r>
              <a:rPr lang="en-HK" dirty="0" smtClean="0"/>
              <a:t>is detected by QMS after isothermal VUV irradiation </a:t>
            </a:r>
            <a:r>
              <a:rPr lang="en-HK" dirty="0"/>
              <a:t>during </a:t>
            </a:r>
            <a:r>
              <a:rPr lang="en-HK" dirty="0" smtClean="0"/>
              <a:t>warm-up which </a:t>
            </a:r>
            <a:r>
              <a:rPr lang="en-HK" dirty="0"/>
              <a:t>is the </a:t>
            </a:r>
            <a:r>
              <a:rPr lang="en-HK" dirty="0" smtClean="0"/>
              <a:t>intermediate of the CN</a:t>
            </a:r>
            <a:r>
              <a:rPr lang="en-HK" baseline="30000" dirty="0" smtClean="0"/>
              <a:t>-</a:t>
            </a:r>
            <a:endParaRPr lang="en-HK" baseline="30000" dirty="0"/>
          </a:p>
          <a:p>
            <a:endParaRPr lang="en-HK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HK" dirty="0" smtClean="0"/>
              <a:t> </a:t>
            </a:r>
          </a:p>
          <a:p>
            <a:pPr marL="914400" lvl="2" indent="0">
              <a:buFont typeface="Wingdings 3" pitchFamily="18" charset="2"/>
              <a:buNone/>
            </a:pPr>
            <a:endParaRPr lang="en-HK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4341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9564" y="284013"/>
            <a:ext cx="7200900" cy="1238250"/>
          </a:xfrm>
        </p:spPr>
        <p:txBody>
          <a:bodyPr/>
          <a:lstStyle/>
          <a:p>
            <a:r>
              <a:rPr lang="en-HK" dirty="0" smtClean="0"/>
              <a:t>2</a:t>
            </a:r>
            <a:r>
              <a:rPr lang="en-HK" dirty="0"/>
              <a:t>. The relations between CN</a:t>
            </a:r>
            <a:r>
              <a:rPr lang="en-HK" baseline="30000" dirty="0"/>
              <a:t>-</a:t>
            </a:r>
            <a:r>
              <a:rPr lang="en-HK" dirty="0"/>
              <a:t> and C</a:t>
            </a:r>
            <a:r>
              <a:rPr lang="en-HK" baseline="-25000" dirty="0"/>
              <a:t>2</a:t>
            </a:r>
            <a:r>
              <a:rPr lang="en-HK" dirty="0"/>
              <a:t>H</a:t>
            </a:r>
            <a:r>
              <a:rPr lang="en-HK" baseline="-25000" dirty="0"/>
              <a:t>6</a:t>
            </a:r>
            <a:r>
              <a:rPr lang="en-HK" dirty="0"/>
              <a:t> during VUV irradiations</a:t>
            </a:r>
            <a:endParaRPr lang="en-US" baseline="-25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38178"/>
            <a:ext cx="4542223" cy="3279497"/>
          </a:xfrm>
        </p:spPr>
      </p:pic>
      <p:sp>
        <p:nvSpPr>
          <p:cNvPr id="10" name="文字方塊 9"/>
          <p:cNvSpPr txBox="1"/>
          <p:nvPr/>
        </p:nvSpPr>
        <p:spPr>
          <a:xfrm>
            <a:off x="3626015" y="5089748"/>
            <a:ext cx="551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figure 3. A demonstrating diagram 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1:5</a:t>
            </a:r>
            <a:endParaRPr 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020272" y="3217540"/>
            <a:ext cx="842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236296" y="386561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6804248" y="4009628"/>
            <a:ext cx="72008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6444208" y="3793604"/>
            <a:ext cx="144016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588224" y="3217540"/>
            <a:ext cx="21602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4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2. The relations between CN</a:t>
            </a:r>
            <a:r>
              <a:rPr lang="en-HK" baseline="30000" dirty="0"/>
              <a:t>-</a:t>
            </a:r>
            <a:r>
              <a:rPr lang="en-HK" dirty="0"/>
              <a:t> and C</a:t>
            </a:r>
            <a:r>
              <a:rPr lang="en-HK" baseline="-25000" dirty="0"/>
              <a:t>2</a:t>
            </a:r>
            <a:r>
              <a:rPr lang="en-HK" dirty="0"/>
              <a:t>H</a:t>
            </a:r>
            <a:r>
              <a:rPr lang="en-HK" baseline="-25000" dirty="0"/>
              <a:t>6</a:t>
            </a:r>
            <a:r>
              <a:rPr lang="en-HK" dirty="0"/>
              <a:t> during VUV irradiations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31380"/>
            <a:ext cx="4537775" cy="327628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626015" y="5089748"/>
            <a:ext cx="551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figure 4. A demonstrating diagram of CH</a:t>
            </a:r>
            <a:r>
              <a:rPr lang="en-HK" baseline="-25000" dirty="0" smtClean="0"/>
              <a:t>4</a:t>
            </a:r>
            <a:r>
              <a:rPr lang="en-HK" dirty="0" smtClean="0"/>
              <a:t>+NH</a:t>
            </a:r>
            <a:r>
              <a:rPr lang="en-HK" baseline="-25000" dirty="0" smtClean="0"/>
              <a:t>3</a:t>
            </a:r>
            <a:r>
              <a:rPr lang="en-HK" dirty="0" smtClean="0"/>
              <a:t> = 3:2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2. </a:t>
            </a:r>
            <a:r>
              <a:rPr lang="en-HK" dirty="0"/>
              <a:t>The relations </a:t>
            </a:r>
            <a:r>
              <a:rPr lang="en-HK" dirty="0" smtClean="0"/>
              <a:t>between </a:t>
            </a:r>
            <a:r>
              <a:rPr lang="en-HK" dirty="0"/>
              <a:t>CN</a:t>
            </a:r>
            <a:r>
              <a:rPr lang="en-HK" baseline="30000" dirty="0"/>
              <a:t>-</a:t>
            </a:r>
            <a:r>
              <a:rPr lang="en-HK" dirty="0"/>
              <a:t> </a:t>
            </a:r>
            <a:r>
              <a:rPr lang="en-HK" dirty="0" smtClean="0"/>
              <a:t>and C</a:t>
            </a:r>
            <a:r>
              <a:rPr lang="en-HK" baseline="-25000" dirty="0" smtClean="0"/>
              <a:t>2</a:t>
            </a:r>
            <a:r>
              <a:rPr lang="en-HK" dirty="0" smtClean="0"/>
              <a:t>H</a:t>
            </a:r>
            <a:r>
              <a:rPr lang="en-HK" baseline="-25000" dirty="0" smtClean="0"/>
              <a:t>6</a:t>
            </a:r>
            <a:r>
              <a:rPr lang="en-HK" dirty="0" smtClean="0"/>
              <a:t> during VUV irradiations</a:t>
            </a:r>
            <a:endParaRPr 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399452"/>
              </p:ext>
            </p:extLst>
          </p:nvPr>
        </p:nvGraphicFramePr>
        <p:xfrm>
          <a:off x="566389" y="2425452"/>
          <a:ext cx="2939682" cy="260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94">
                  <a:extLst>
                    <a:ext uri="{9D8B030D-6E8A-4147-A177-3AD203B41FA5}">
                      <a16:colId xmlns:a16="http://schemas.microsoft.com/office/drawing/2014/main" val="3300397917"/>
                    </a:ext>
                  </a:extLst>
                </a:gridCol>
                <a:gridCol w="979894">
                  <a:extLst>
                    <a:ext uri="{9D8B030D-6E8A-4147-A177-3AD203B41FA5}">
                      <a16:colId xmlns:a16="http://schemas.microsoft.com/office/drawing/2014/main" val="3720077770"/>
                    </a:ext>
                  </a:extLst>
                </a:gridCol>
                <a:gridCol w="979894">
                  <a:extLst>
                    <a:ext uri="{9D8B030D-6E8A-4147-A177-3AD203B41FA5}">
                      <a16:colId xmlns:a16="http://schemas.microsoft.com/office/drawing/2014/main" val="303208951"/>
                    </a:ext>
                  </a:extLst>
                </a:gridCol>
              </a:tblGrid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Ratio of 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</a:t>
                      </a:r>
                      <a:r>
                        <a:rPr lang="en-HK" baseline="-25000" dirty="0" smtClean="0"/>
                        <a:t>2</a:t>
                      </a:r>
                      <a:r>
                        <a:rPr lang="en-HK" dirty="0" smtClean="0"/>
                        <a:t>H</a:t>
                      </a:r>
                      <a:r>
                        <a:rPr lang="en-HK" baseline="-25000" dirty="0" smtClean="0"/>
                        <a:t>6</a:t>
                      </a:r>
                      <a:r>
                        <a:rPr lang="en-HK" baseline="0" dirty="0" smtClean="0"/>
                        <a:t> (ML)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 </a:t>
                      </a:r>
                      <a:r>
                        <a:rPr lang="en-HK" baseline="0" dirty="0" smtClean="0"/>
                        <a:t>(ML)</a:t>
                      </a:r>
                      <a:endParaRPr lang="en-US" baseline="-25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868847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531"/>
                  </a:ext>
                </a:extLst>
              </a:tr>
              <a:tr h="869561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268513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9251"/>
              </p:ext>
            </p:extLst>
          </p:nvPr>
        </p:nvGraphicFramePr>
        <p:xfrm>
          <a:off x="3131840" y="1301842"/>
          <a:ext cx="6798476" cy="444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1301842"/>
                        <a:ext cx="6798476" cy="4444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25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</a:t>
            </a:r>
            <a:r>
              <a:rPr lang="en-HK" dirty="0"/>
              <a:t>Efficiency of EUV </a:t>
            </a:r>
            <a:r>
              <a:rPr lang="en-HK" dirty="0" smtClean="0"/>
              <a:t>(40.1 eV) and VUV (9.27 eV)</a:t>
            </a:r>
            <a:endParaRPr 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580242"/>
              </p:ext>
            </p:extLst>
          </p:nvPr>
        </p:nvGraphicFramePr>
        <p:xfrm>
          <a:off x="1028700" y="1905000"/>
          <a:ext cx="7200897" cy="3184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3148882185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22974308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1174113647"/>
                    </a:ext>
                  </a:extLst>
                </a:gridCol>
              </a:tblGrid>
              <a:tr h="79618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Radicals              species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endParaRPr lang="en-US" baseline="-25000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4089148868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- 1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4.55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4.67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250587630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-2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4.78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4.38 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36223453"/>
                  </a:ext>
                </a:extLst>
              </a:tr>
              <a:tr h="796187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-3 H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9.19 eV</a:t>
                      </a:r>
                      <a:endParaRPr lang="en-US" dirty="0"/>
                    </a:p>
                  </a:txBody>
                  <a:tcPr marL="90325" marR="903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7.</a:t>
                      </a:r>
                      <a:r>
                        <a:rPr lang="en-HK" baseline="0" dirty="0" smtClean="0"/>
                        <a:t>63 eV</a:t>
                      </a:r>
                      <a:endParaRPr lang="en-US" dirty="0"/>
                    </a:p>
                  </a:txBody>
                  <a:tcPr marL="90325" marR="90325" anchor="ctr"/>
                </a:tc>
                <a:extLst>
                  <a:ext uri="{0D108BD9-81ED-4DB2-BD59-A6C34878D82A}">
                    <a16:rowId xmlns:a16="http://schemas.microsoft.com/office/drawing/2014/main" val="1330999748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16</a:t>
            </a:fld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1028700" y="1905000"/>
            <a:ext cx="2391172" cy="73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 smtClean="0"/>
              <a:t>Fitting with y = Ae</a:t>
            </a:r>
            <a:r>
              <a:rPr lang="en-HK" baseline="30000" dirty="0" smtClean="0"/>
              <a:t>-</a:t>
            </a:r>
            <a:r>
              <a:rPr lang="en-HK" baseline="30000" dirty="0" err="1" smtClean="0"/>
              <a:t>kx</a:t>
            </a:r>
            <a:r>
              <a:rPr lang="en-HK" dirty="0" smtClean="0"/>
              <a:t> + C (pseudo first order kinetics)</a:t>
            </a:r>
          </a:p>
          <a:p>
            <a:pPr marL="0" indent="0">
              <a:buNone/>
            </a:pPr>
            <a:r>
              <a:rPr lang="en-HK" dirty="0" smtClean="0"/>
              <a:t>CH4						NH</a:t>
            </a:r>
            <a:r>
              <a:rPr lang="en-HK" baseline="-25000" dirty="0" smtClean="0"/>
              <a:t>3</a:t>
            </a:r>
            <a:endParaRPr 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54808"/>
              </p:ext>
            </p:extLst>
          </p:nvPr>
        </p:nvGraphicFramePr>
        <p:xfrm>
          <a:off x="4224942" y="2327811"/>
          <a:ext cx="5051780" cy="330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4942" y="2327811"/>
                        <a:ext cx="5051780" cy="330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277744"/>
              </p:ext>
            </p:extLst>
          </p:nvPr>
        </p:nvGraphicFramePr>
        <p:xfrm>
          <a:off x="266034" y="2385330"/>
          <a:ext cx="4882030" cy="319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Graph" r:id="rId5" imgW="4754880" imgH="3108960" progId="Origin50.Graph">
                  <p:embed/>
                </p:oleObj>
              </mc:Choice>
              <mc:Fallback>
                <p:oleObj name="Graph" r:id="rId5" imgW="4754880" imgH="3108960" progId="Origin50.Graph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034" y="2385330"/>
                        <a:ext cx="4882030" cy="319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06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3. CN</a:t>
            </a:r>
            <a:r>
              <a:rPr lang="en-HK" baseline="30000" dirty="0" smtClean="0"/>
              <a:t>-</a:t>
            </a:r>
            <a:r>
              <a:rPr lang="en-HK" dirty="0" smtClean="0"/>
              <a:t> </a:t>
            </a:r>
            <a:r>
              <a:rPr lang="en-HK" dirty="0"/>
              <a:t>formation efficiency of EUV (40.1 eV) and VUV (9.27 eV)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21567"/>
              </p:ext>
            </p:extLst>
          </p:nvPr>
        </p:nvGraphicFramePr>
        <p:xfrm>
          <a:off x="569727" y="1628893"/>
          <a:ext cx="3969871" cy="393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1953">
                  <a:extLst>
                    <a:ext uri="{9D8B030D-6E8A-4147-A177-3AD203B41FA5}">
                      <a16:colId xmlns:a16="http://schemas.microsoft.com/office/drawing/2014/main" val="1809679188"/>
                    </a:ext>
                  </a:extLst>
                </a:gridCol>
                <a:gridCol w="1377067">
                  <a:extLst>
                    <a:ext uri="{9D8B030D-6E8A-4147-A177-3AD203B41FA5}">
                      <a16:colId xmlns:a16="http://schemas.microsoft.com/office/drawing/2014/main" val="1032193202"/>
                    </a:ext>
                  </a:extLst>
                </a:gridCol>
                <a:gridCol w="1470851">
                  <a:extLst>
                    <a:ext uri="{9D8B030D-6E8A-4147-A177-3AD203B41FA5}">
                      <a16:colId xmlns:a16="http://schemas.microsoft.com/office/drawing/2014/main" val="2853513134"/>
                    </a:ext>
                  </a:extLst>
                </a:gridCol>
              </a:tblGrid>
              <a:tr h="6124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(photons </a:t>
                      </a:r>
                      <a:r>
                        <a:rPr lang="en-US" sz="1400" u="none" strike="noStrike" baseline="30000" dirty="0">
                          <a:effectLst/>
                        </a:rPr>
                        <a:t>-1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>
                          <a:effectLst/>
                        </a:rPr>
                        <a:t>4</a:t>
                      </a:r>
                      <a:r>
                        <a:rPr lang="en-US" sz="1400" u="none" strike="noStrike" dirty="0">
                          <a:effectLst/>
                        </a:rPr>
                        <a:t>(x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>
                          <a:effectLst/>
                        </a:rPr>
                        <a:t>3</a:t>
                      </a:r>
                      <a:r>
                        <a:rPr lang="en-US" sz="1400" u="none" strike="noStrike" dirty="0">
                          <a:effectLst/>
                        </a:rPr>
                        <a:t> 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95264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3.70±0.18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2.89±0.10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282953023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0.61±0.03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0.91±0.11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4139367451"/>
                  </a:ext>
                </a:extLst>
              </a:tr>
              <a:tr h="7086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Destruction cross-section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6.06±0.07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3.18±0.12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47026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k (photon </a:t>
                      </a:r>
                      <a:r>
                        <a:rPr lang="en-US" sz="1400" u="none" strike="noStrike" baseline="30000" dirty="0">
                          <a:effectLst/>
                        </a:rPr>
                        <a:t>-1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3:2</a:t>
                      </a:r>
                    </a:p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(</a:t>
                      </a:r>
                      <a:r>
                        <a:rPr lang="en-US" sz="1400" u="none" strike="noStrike" dirty="0">
                          <a:effectLst/>
                        </a:rPr>
                        <a:t>x 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CH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4 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to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NH</a:t>
                      </a:r>
                      <a:r>
                        <a:rPr lang="en-US" sz="1400" u="none" strike="noStrike" baseline="-25000" dirty="0" smtClean="0">
                          <a:effectLst/>
                        </a:rPr>
                        <a:t>3 </a:t>
                      </a:r>
                      <a:r>
                        <a:rPr lang="en-US" sz="1400" u="none" strike="noStrike" dirty="0" smtClean="0">
                          <a:effectLst/>
                        </a:rPr>
                        <a:t>1:5 </a:t>
                      </a:r>
                      <a:r>
                        <a:rPr lang="en-US" sz="1400" u="none" strike="noStrike" dirty="0">
                          <a:effectLst/>
                        </a:rPr>
                        <a:t>(x10</a:t>
                      </a:r>
                      <a:r>
                        <a:rPr lang="en-US" sz="1400" u="none" strike="noStrike" baseline="30000" dirty="0">
                          <a:effectLst/>
                        </a:rPr>
                        <a:t>-18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1218651909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VUV (MDHL)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8.21±0.70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smtClean="0">
                          <a:effectLst/>
                        </a:rPr>
                        <a:t> 1.93±0.19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87504015"/>
                  </a:ext>
                </a:extLst>
              </a:tr>
              <a:tr h="358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EUV (30.4nm)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1.92±1.99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0.63±0.37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/>
                </a:tc>
                <a:extLst>
                  <a:ext uri="{0D108BD9-81ED-4DB2-BD59-A6C34878D82A}">
                    <a16:rowId xmlns:a16="http://schemas.microsoft.com/office/drawing/2014/main" val="336313723"/>
                  </a:ext>
                </a:extLst>
              </a:tr>
              <a:tr h="5336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CN- production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4.28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3.06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/>
                      </a:endParaRPr>
                    </a:p>
                  </a:txBody>
                  <a:tcPr marL="6830" marR="6830" marT="683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81238"/>
                  </a:ext>
                </a:extLst>
              </a:tr>
            </a:tbl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751876"/>
              </p:ext>
            </p:extLst>
          </p:nvPr>
        </p:nvGraphicFramePr>
        <p:xfrm>
          <a:off x="4509422" y="1809750"/>
          <a:ext cx="5190259" cy="3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422" y="1809750"/>
                        <a:ext cx="5190259" cy="361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Astrophysical implications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028700" y="1905000"/>
            <a:ext cx="3687316" cy="2984500"/>
          </a:xfrm>
        </p:spPr>
        <p:txBody>
          <a:bodyPr>
            <a:normAutofit/>
          </a:bodyPr>
          <a:lstStyle/>
          <a:p>
            <a:r>
              <a:rPr lang="en-HK" dirty="0" smtClean="0"/>
              <a:t>Ly α is the main energy source to produce CN</a:t>
            </a:r>
            <a:r>
              <a:rPr lang="en-HK" baseline="30000" dirty="0" smtClean="0"/>
              <a:t>-</a:t>
            </a:r>
            <a:r>
              <a:rPr lang="en-HK" dirty="0" smtClean="0"/>
              <a:t> on Charon</a:t>
            </a:r>
          </a:p>
          <a:p>
            <a:pPr lvl="1"/>
            <a:r>
              <a:rPr lang="en-HK" dirty="0" smtClean="0"/>
              <a:t>3.06 to 4.28 times more efficient by VUV then EUV</a:t>
            </a:r>
            <a:endParaRPr lang="en-HK" dirty="0"/>
          </a:p>
          <a:p>
            <a:pPr lvl="1"/>
            <a:r>
              <a:rPr lang="en-HK" dirty="0" smtClean="0"/>
              <a:t>VUV flux is 1 order of magnitude more intense than EUV irradiations (Grundy et al. 2016)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498254"/>
              </p:ext>
            </p:extLst>
          </p:nvPr>
        </p:nvGraphicFramePr>
        <p:xfrm>
          <a:off x="4509422" y="1809750"/>
          <a:ext cx="5190259" cy="361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9422" y="1809750"/>
                        <a:ext cx="5190259" cy="361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9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Contents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129308"/>
            <a:ext cx="8024439" cy="4464496"/>
          </a:xfrm>
        </p:spPr>
        <p:txBody>
          <a:bodyPr>
            <a:noAutofit/>
          </a:bodyPr>
          <a:lstStyle/>
          <a:p>
            <a:r>
              <a:rPr lang="en-HK" sz="1400" dirty="0" smtClean="0"/>
              <a:t>Introduction</a:t>
            </a:r>
          </a:p>
          <a:p>
            <a:pPr lvl="1"/>
            <a:r>
              <a:rPr lang="en-HK" sz="1400" dirty="0" smtClean="0"/>
              <a:t>Production mechanism of CN</a:t>
            </a:r>
            <a:r>
              <a:rPr lang="en-HK" sz="1400" baseline="30000" dirty="0" smtClean="0"/>
              <a:t>-</a:t>
            </a:r>
            <a:r>
              <a:rPr lang="en-HK" sz="1400" dirty="0" smtClean="0"/>
              <a:t> </a:t>
            </a:r>
          </a:p>
          <a:p>
            <a:pPr lvl="1"/>
            <a:r>
              <a:rPr lang="en-HK" sz="1400" dirty="0" smtClean="0"/>
              <a:t>Deposition rate of methane on Charon</a:t>
            </a:r>
          </a:p>
          <a:p>
            <a:pPr lvl="1"/>
            <a:r>
              <a:rPr lang="en-HK" sz="1400" dirty="0" smtClean="0"/>
              <a:t>Surface temperatures at different latitudes</a:t>
            </a:r>
          </a:p>
          <a:p>
            <a:pPr lvl="1"/>
            <a:r>
              <a:rPr lang="en-HK" sz="1400" dirty="0" smtClean="0"/>
              <a:t>Ammonia on Organa Crater</a:t>
            </a:r>
          </a:p>
          <a:p>
            <a:r>
              <a:rPr lang="en-HK" sz="1400" dirty="0" smtClean="0"/>
              <a:t>Methodology</a:t>
            </a:r>
          </a:p>
          <a:p>
            <a:pPr lvl="1"/>
            <a:r>
              <a:rPr lang="en-HK" sz="1400" dirty="0"/>
              <a:t>Experimental </a:t>
            </a:r>
            <a:r>
              <a:rPr lang="en-HK" sz="1400" dirty="0" smtClean="0"/>
              <a:t>setup</a:t>
            </a:r>
          </a:p>
          <a:p>
            <a:pPr lvl="1"/>
            <a:r>
              <a:rPr lang="en-HK" sz="1400" dirty="0" smtClean="0"/>
              <a:t>Energy </a:t>
            </a:r>
            <a:r>
              <a:rPr lang="en-HK" sz="1400" dirty="0"/>
              <a:t>source and configurations</a:t>
            </a:r>
            <a:endParaRPr lang="en-HK" sz="1400" dirty="0" smtClean="0"/>
          </a:p>
          <a:p>
            <a:r>
              <a:rPr lang="en-HK" sz="1400" dirty="0" smtClean="0"/>
              <a:t>Results</a:t>
            </a:r>
          </a:p>
          <a:p>
            <a:pPr lvl="1"/>
            <a:r>
              <a:rPr lang="en-HK" sz="1400" dirty="0"/>
              <a:t>Production mechanism of CN</a:t>
            </a:r>
            <a:r>
              <a:rPr lang="en-HK" sz="1400" baseline="30000" dirty="0"/>
              <a:t>-</a:t>
            </a:r>
          </a:p>
          <a:p>
            <a:pPr lvl="1"/>
            <a:r>
              <a:rPr lang="en-HK" sz="1400" dirty="0"/>
              <a:t>The relations between CN</a:t>
            </a:r>
            <a:r>
              <a:rPr lang="en-HK" sz="1400" baseline="30000" dirty="0"/>
              <a:t>-</a:t>
            </a:r>
            <a:r>
              <a:rPr lang="en-HK" sz="1400" dirty="0"/>
              <a:t> and C</a:t>
            </a:r>
            <a:r>
              <a:rPr lang="en-HK" sz="1400" baseline="-25000" dirty="0"/>
              <a:t>2</a:t>
            </a:r>
            <a:r>
              <a:rPr lang="en-HK" sz="1400" dirty="0"/>
              <a:t>H</a:t>
            </a:r>
            <a:r>
              <a:rPr lang="en-HK" sz="1400" baseline="-25000" dirty="0"/>
              <a:t>6</a:t>
            </a:r>
          </a:p>
          <a:p>
            <a:pPr lvl="1"/>
            <a:r>
              <a:rPr lang="en-HK" sz="1400" dirty="0"/>
              <a:t>CN</a:t>
            </a:r>
            <a:r>
              <a:rPr lang="en-HK" sz="1400" baseline="30000" dirty="0"/>
              <a:t>-</a:t>
            </a:r>
            <a:r>
              <a:rPr lang="en-HK" sz="1400" dirty="0"/>
              <a:t> formation efficiency of EUV (40.1 eV) and VUV (9.27 eV</a:t>
            </a:r>
            <a:r>
              <a:rPr lang="en-HK" sz="1400" dirty="0" smtClean="0"/>
              <a:t>)</a:t>
            </a:r>
          </a:p>
          <a:p>
            <a:r>
              <a:rPr lang="en-HK" sz="1400" dirty="0" smtClean="0"/>
              <a:t>Astrophysical Implications</a:t>
            </a:r>
          </a:p>
          <a:p>
            <a:pPr lvl="1"/>
            <a:r>
              <a:rPr lang="en-HK" sz="1400" dirty="0" smtClean="0"/>
              <a:t>Understand CN</a:t>
            </a:r>
            <a:r>
              <a:rPr lang="en-HK" sz="1400" baseline="30000" dirty="0" smtClean="0"/>
              <a:t>-</a:t>
            </a:r>
            <a:r>
              <a:rPr lang="en-HK" sz="1400" dirty="0" smtClean="0"/>
              <a:t> formation on Charon</a:t>
            </a:r>
          </a:p>
          <a:p>
            <a:pPr lvl="1"/>
            <a:endParaRPr lang="en-HK" sz="1400" dirty="0" smtClean="0"/>
          </a:p>
          <a:p>
            <a:pPr marL="342900" lvl="1" indent="0">
              <a:buNone/>
            </a:pPr>
            <a:endParaRPr lang="en-HK" sz="1400" dirty="0" smtClean="0"/>
          </a:p>
          <a:p>
            <a:pPr lvl="1"/>
            <a:endParaRPr 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14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Astrophysical implications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61356"/>
            <a:ext cx="3824261" cy="2425933"/>
          </a:xfrm>
        </p:spPr>
        <p:txBody>
          <a:bodyPr>
            <a:normAutofit/>
          </a:bodyPr>
          <a:lstStyle/>
          <a:p>
            <a:pPr marL="397764" lvl="1" indent="0">
              <a:buNone/>
            </a:pPr>
            <a:r>
              <a:rPr lang="en-HK" dirty="0" smtClean="0"/>
              <a:t>Surface composition after </a:t>
            </a:r>
            <a:r>
              <a:rPr lang="en-HK" dirty="0"/>
              <a:t>1 Pluto winter:</a:t>
            </a:r>
          </a:p>
          <a:p>
            <a:pPr lvl="2"/>
            <a:r>
              <a:rPr lang="en-HK" dirty="0"/>
              <a:t>Ly α exposure: 1.9 x 10</a:t>
            </a:r>
            <a:r>
              <a:rPr lang="en-HK" baseline="30000" dirty="0"/>
              <a:t>9</a:t>
            </a:r>
            <a:r>
              <a:rPr lang="en-HK" dirty="0"/>
              <a:t> eV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</a:t>
            </a:r>
            <a:r>
              <a:rPr lang="en-HK" dirty="0"/>
              <a:t> x 130 earth years </a:t>
            </a:r>
          </a:p>
          <a:p>
            <a:pPr lvl="2"/>
            <a:r>
              <a:rPr lang="en-HK" dirty="0"/>
              <a:t>corresponds to photon dose = </a:t>
            </a:r>
            <a:r>
              <a:rPr lang="en-US" altLang="zh-CN" dirty="0"/>
              <a:t>7.64</a:t>
            </a:r>
            <a:r>
              <a:rPr lang="en-HK" dirty="0"/>
              <a:t>x 10 </a:t>
            </a:r>
            <a:r>
              <a:rPr lang="en-HK" baseline="30000" dirty="0"/>
              <a:t>17</a:t>
            </a:r>
            <a:r>
              <a:rPr lang="en-HK" dirty="0"/>
              <a:t>  photons cm</a:t>
            </a:r>
            <a:r>
              <a:rPr lang="en-HK" baseline="30000" dirty="0"/>
              <a:t>-2</a:t>
            </a:r>
          </a:p>
          <a:p>
            <a:pPr lvl="2"/>
            <a:r>
              <a:rPr lang="en-HK" dirty="0"/>
              <a:t>CH</a:t>
            </a:r>
            <a:r>
              <a:rPr lang="en-HK" baseline="-25000" dirty="0"/>
              <a:t>4</a:t>
            </a:r>
            <a:r>
              <a:rPr lang="en-HK" dirty="0"/>
              <a:t> deposition rate: 2-6 x 10</a:t>
            </a:r>
            <a:r>
              <a:rPr lang="en-HK" baseline="30000" dirty="0"/>
              <a:t>7</a:t>
            </a:r>
            <a:r>
              <a:rPr lang="en-HK" dirty="0"/>
              <a:t> cm</a:t>
            </a:r>
            <a:r>
              <a:rPr lang="en-HK" baseline="30000" dirty="0"/>
              <a:t>-2</a:t>
            </a:r>
            <a:r>
              <a:rPr lang="en-HK" dirty="0"/>
              <a:t> s</a:t>
            </a:r>
            <a:r>
              <a:rPr lang="en-HK" baseline="30000" dirty="0"/>
              <a:t>-1 </a:t>
            </a:r>
            <a:r>
              <a:rPr lang="en-HK" dirty="0"/>
              <a:t>x 130 earth years</a:t>
            </a:r>
          </a:p>
          <a:p>
            <a:pPr lvl="2"/>
            <a:r>
              <a:rPr lang="en-HK" dirty="0"/>
              <a:t>= 82-246 ML in 130 earth years</a:t>
            </a:r>
          </a:p>
          <a:p>
            <a:pPr marL="0" indent="0">
              <a:buNone/>
            </a:pPr>
            <a:endParaRPr lang="en-HK" dirty="0" smtClean="0"/>
          </a:p>
          <a:p>
            <a:endParaRPr lang="en-HK" dirty="0" smtClean="0"/>
          </a:p>
          <a:p>
            <a:endParaRPr lang="en-HK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20</a:t>
            </a:fld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663706"/>
              </p:ext>
            </p:extLst>
          </p:nvPr>
        </p:nvGraphicFramePr>
        <p:xfrm>
          <a:off x="3563888" y="1806997"/>
          <a:ext cx="6228749" cy="407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Graph" r:id="rId3" imgW="4754880" imgH="3108960" progId="Origin50.Graph">
                  <p:embed/>
                </p:oleObj>
              </mc:Choice>
              <mc:Fallback>
                <p:oleObj name="Graph" r:id="rId3" imgW="4754880" imgH="310896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888" y="1806997"/>
                        <a:ext cx="6228749" cy="407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線接點 8"/>
          <p:cNvCxnSpPr/>
          <p:nvPr/>
        </p:nvCxnSpPr>
        <p:spPr>
          <a:xfrm flipV="1">
            <a:off x="7884368" y="2065412"/>
            <a:ext cx="0" cy="3256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20999"/>
              </p:ext>
            </p:extLst>
          </p:nvPr>
        </p:nvGraphicFramePr>
        <p:xfrm>
          <a:off x="704230" y="3843040"/>
          <a:ext cx="24640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024">
                  <a:extLst>
                    <a:ext uri="{9D8B030D-6E8A-4147-A177-3AD203B41FA5}">
                      <a16:colId xmlns:a16="http://schemas.microsoft.com/office/drawing/2014/main" val="235585659"/>
                    </a:ext>
                  </a:extLst>
                </a:gridCol>
                <a:gridCol w="1232024">
                  <a:extLst>
                    <a:ext uri="{9D8B030D-6E8A-4147-A177-3AD203B41FA5}">
                      <a16:colId xmlns:a16="http://schemas.microsoft.com/office/drawing/2014/main" val="227278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CH</a:t>
                      </a:r>
                      <a:r>
                        <a:rPr lang="en-HK" baseline="-25000" dirty="0" smtClean="0"/>
                        <a:t>4</a:t>
                      </a:r>
                      <a:r>
                        <a:rPr lang="en-HK" dirty="0" smtClean="0"/>
                        <a:t>+NH</a:t>
                      </a:r>
                      <a:r>
                        <a:rPr lang="en-HK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CN</a:t>
                      </a:r>
                      <a:r>
                        <a:rPr lang="en-HK" baseline="30000" dirty="0" smtClean="0"/>
                        <a:t>-</a:t>
                      </a:r>
                      <a:r>
                        <a:rPr lang="en-HK" baseline="0" dirty="0" smtClean="0"/>
                        <a:t> (ML)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1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36.6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9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29.5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22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1:20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18.9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5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3:2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5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Conclusion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 smtClean="0"/>
              <a:t>1. Confirms the formation mechanism of CN</a:t>
            </a:r>
            <a:r>
              <a:rPr lang="en-HK" baseline="30000" dirty="0" smtClean="0"/>
              <a:t>-</a:t>
            </a:r>
            <a:r>
              <a:rPr lang="en-HK" dirty="0" smtClean="0"/>
              <a:t> is via methylamine in photon irradiation experiments.</a:t>
            </a:r>
          </a:p>
          <a:p>
            <a:endParaRPr lang="en-HK" dirty="0"/>
          </a:p>
          <a:p>
            <a:r>
              <a:rPr lang="en-HK" dirty="0" smtClean="0"/>
              <a:t>2.  Concentration of CN</a:t>
            </a:r>
            <a:r>
              <a:rPr lang="en-HK" baseline="30000" dirty="0" smtClean="0"/>
              <a:t>-</a:t>
            </a:r>
            <a:r>
              <a:rPr lang="en-HK" dirty="0" smtClean="0"/>
              <a:t> is not proportional to initial CH</a:t>
            </a:r>
            <a:r>
              <a:rPr lang="en-HK" baseline="-25000" dirty="0" smtClean="0"/>
              <a:t>4</a:t>
            </a:r>
            <a:r>
              <a:rPr lang="en-HK" dirty="0" smtClean="0"/>
              <a:t> when CH</a:t>
            </a:r>
            <a:r>
              <a:rPr lang="en-HK" baseline="-25000" dirty="0" smtClean="0"/>
              <a:t>4</a:t>
            </a:r>
            <a:r>
              <a:rPr lang="en-HK" dirty="0" smtClean="0"/>
              <a:t> is in excess.</a:t>
            </a:r>
          </a:p>
          <a:p>
            <a:endParaRPr lang="en-HK" dirty="0"/>
          </a:p>
          <a:p>
            <a:r>
              <a:rPr lang="en-HK" dirty="0" smtClean="0"/>
              <a:t>3. The reduced destruction cross-section of EUV 30.4nm irradiation is the main factor of slowing the rate of formations.</a:t>
            </a:r>
          </a:p>
          <a:p>
            <a:endParaRPr lang="en-HK" dirty="0"/>
          </a:p>
          <a:p>
            <a:r>
              <a:rPr lang="en-HK" dirty="0"/>
              <a:t>4</a:t>
            </a:r>
            <a:r>
              <a:rPr lang="en-HK" dirty="0" smtClean="0"/>
              <a:t>. The maximum amount of CN</a:t>
            </a:r>
            <a:r>
              <a:rPr lang="en-HK" baseline="30000" dirty="0" smtClean="0"/>
              <a:t>-</a:t>
            </a:r>
            <a:r>
              <a:rPr lang="en-HK" dirty="0" smtClean="0"/>
              <a:t> in Charon winter is simulated experimentally.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0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8" y="1905000"/>
            <a:ext cx="6278204" cy="29845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1489348"/>
            <a:ext cx="7290055" cy="3352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HK" dirty="0" smtClean="0"/>
              <a:t>Variation of methane on Charon (quoted from </a:t>
            </a:r>
            <a:r>
              <a:rPr lang="en-HK" dirty="0" err="1" smtClean="0"/>
              <a:t>Hoey</a:t>
            </a:r>
            <a:r>
              <a:rPr lang="en-HK" dirty="0" smtClean="0"/>
              <a:t> et al. (2017))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HK" dirty="0" smtClean="0"/>
          </a:p>
        </p:txBody>
      </p:sp>
    </p:spTree>
    <p:extLst>
      <p:ext uri="{BB962C8B-B14F-4D97-AF65-F5344CB8AC3E}">
        <p14:creationId xmlns:p14="http://schemas.microsoft.com/office/powerpoint/2010/main" val="12752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6273"/>
            <a:ext cx="3988845" cy="5697184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08001" y="1800491"/>
            <a:ext cx="3127895" cy="3233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HK" dirty="0" smtClean="0"/>
              <a:t>Thermal model from Grundy et al. (2016) shown as a shows the pole positions are below 25 K for 130 years</a:t>
            </a:r>
          </a:p>
          <a:p>
            <a:pPr lvl="1"/>
            <a:r>
              <a:rPr lang="en-HK" dirty="0" smtClean="0"/>
              <a:t>Methane can condense on those position where the temperature is below 20 K(solid state).</a:t>
            </a:r>
          </a:p>
          <a:p>
            <a:pPr lvl="1"/>
            <a:endParaRPr lang="en-H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001" y="1800491"/>
            <a:ext cx="2191791" cy="3233978"/>
          </a:xfrm>
        </p:spPr>
        <p:txBody>
          <a:bodyPr/>
          <a:lstStyle/>
          <a:p>
            <a:pPr marL="257175" lvl="1" indent="-257175"/>
            <a:r>
              <a:rPr lang="en-HK" dirty="0"/>
              <a:t>Ammonia </a:t>
            </a:r>
            <a:r>
              <a:rPr lang="en-HK" dirty="0" smtClean="0"/>
              <a:t>was </a:t>
            </a:r>
            <a:r>
              <a:rPr lang="en-HK" dirty="0"/>
              <a:t>detected all over the surfaces, especially on Organa crater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345332"/>
            <a:ext cx="5533747" cy="415364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7308304" y="2774037"/>
            <a:ext cx="394857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Introduction</a:t>
            </a:r>
            <a:br>
              <a:rPr lang="en-HK" dirty="0"/>
            </a:b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20" y="2716356"/>
            <a:ext cx="7200900" cy="271600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83568" y="1489348"/>
            <a:ext cx="7290055" cy="33528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HK" dirty="0" smtClean="0"/>
              <a:t>Investigate the mechanism of CN</a:t>
            </a:r>
            <a:r>
              <a:rPr lang="en-HK" baseline="30000" dirty="0" smtClean="0"/>
              <a:t>-</a:t>
            </a:r>
            <a:r>
              <a:rPr lang="en-HK" dirty="0" smtClean="0"/>
              <a:t>: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HK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en-HK" dirty="0" smtClean="0"/>
              <a:t>proposed by Kim and Kaiser (2011)</a:t>
            </a:r>
          </a:p>
        </p:txBody>
      </p:sp>
    </p:spTree>
    <p:extLst>
      <p:ext uri="{BB962C8B-B14F-4D97-AF65-F5344CB8AC3E}">
        <p14:creationId xmlns:p14="http://schemas.microsoft.com/office/powerpoint/2010/main" val="5555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345332"/>
                <a:ext cx="7935788" cy="3544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HK" sz="1600" dirty="0" smtClean="0"/>
                  <a:t>Formation of CN</a:t>
                </a:r>
                <a:r>
                  <a:rPr lang="en-HK" sz="1600" baseline="30000" dirty="0" smtClean="0"/>
                  <a:t>-</a:t>
                </a:r>
                <a:r>
                  <a:rPr lang="en-HK" sz="1600" dirty="0" smtClean="0"/>
                  <a:t>: </a:t>
                </a:r>
              </a:p>
              <a:p>
                <a:r>
                  <a:rPr lang="en-HK" sz="1600" dirty="0"/>
                  <a:t>D</a:t>
                </a:r>
                <a:r>
                  <a:rPr lang="en-HK" sz="1600" dirty="0" smtClean="0"/>
                  <a:t>ifferent results from 2 e</a:t>
                </a:r>
                <a:r>
                  <a:rPr lang="en-HK" sz="1600" baseline="30000" dirty="0" smtClean="0"/>
                  <a:t>-</a:t>
                </a:r>
                <a:r>
                  <a:rPr lang="en-HK" sz="1600" dirty="0" smtClean="0"/>
                  <a:t> irradiating experiments</a:t>
                </a:r>
              </a:p>
              <a:p>
                <a:pPr lvl="1"/>
                <a:r>
                  <a:rPr lang="en-HK" sz="1600" dirty="0" smtClean="0"/>
                  <a:t>Proposed by Kim and Kaiser (2011):</a:t>
                </a:r>
              </a:p>
              <a:p>
                <a:pPr lvl="2"/>
                <a:r>
                  <a:rPr lang="en-HK" sz="1600" dirty="0" smtClean="0"/>
                  <a:t>An intermediate </a:t>
                </a:r>
                <a:r>
                  <a:rPr lang="en-HK" sz="1600" dirty="0" smtClean="0">
                    <a:solidFill>
                      <a:srgbClr val="00B0F0"/>
                    </a:solidFill>
                  </a:rPr>
                  <a:t>CH</a:t>
                </a:r>
                <a:r>
                  <a:rPr lang="en-HK" sz="1600" baseline="-25000" dirty="0" smtClean="0">
                    <a:solidFill>
                      <a:srgbClr val="00B0F0"/>
                    </a:solidFill>
                  </a:rPr>
                  <a:t>3</a:t>
                </a:r>
                <a:r>
                  <a:rPr lang="en-HK" sz="1600" dirty="0" smtClean="0">
                    <a:solidFill>
                      <a:srgbClr val="00B0F0"/>
                    </a:solidFill>
                  </a:rPr>
                  <a:t>NH</a:t>
                </a:r>
                <a:r>
                  <a:rPr lang="en-HK" sz="1600" baseline="-25000" dirty="0" smtClean="0">
                    <a:solidFill>
                      <a:srgbClr val="00B0F0"/>
                    </a:solidFill>
                  </a:rPr>
                  <a:t>2</a:t>
                </a:r>
                <a:endParaRPr lang="en-HK" sz="1600" baseline="-25000" dirty="0">
                  <a:solidFill>
                    <a:srgbClr val="00B0F0"/>
                  </a:solidFill>
                </a:endParaRPr>
              </a:p>
              <a:p>
                <a:pPr lvl="1"/>
                <a:r>
                  <a:rPr lang="en-HK" sz="1600" dirty="0" smtClean="0"/>
                  <a:t>Experiment by </a:t>
                </a:r>
                <a:r>
                  <a:rPr lang="en-HK" sz="1600" dirty="0" err="1" smtClean="0"/>
                  <a:t>Kundu</a:t>
                </a:r>
                <a:r>
                  <a:rPr lang="en-HK" sz="1600" dirty="0" smtClean="0"/>
                  <a:t> et al.(2017)</a:t>
                </a:r>
                <a:endParaRPr lang="en-US" sz="1600" dirty="0" smtClean="0"/>
              </a:p>
              <a:p>
                <a:pPr lvl="2"/>
                <a:r>
                  <a:rPr lang="en-HK" sz="1600" dirty="0" smtClean="0">
                    <a:solidFill>
                      <a:srgbClr val="FF0000"/>
                    </a:solidFill>
                  </a:rPr>
                  <a:t>Cannot observe	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HK" sz="1600" dirty="0">
                          <a:solidFill>
                            <a:srgbClr val="FF0000"/>
                          </a:solidFill>
                        </a:rPr>
                        <m:t>	</m:t>
                      </m:r>
                      <m:r>
                        <a:rPr lang="en-HK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=−3.7 </m:t>
                      </m:r>
                      <m:r>
                        <a:rPr lang="en-HK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600" b="0" baseline="-25000" dirty="0" smtClean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=−3.14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600" baseline="-250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1600" i="1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HK" sz="16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𝑁𝐻</m:t>
                      </m:r>
                      <m:r>
                        <a:rPr lang="en-HK" sz="16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HK" sz="16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=−3.64 </m:t>
                      </m:r>
                      <m:r>
                        <a:rPr lang="en-HK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en-HK" sz="1600" baseline="-25000" dirty="0" smtClean="0"/>
              </a:p>
              <a:p>
                <a:pPr marL="914400" lvl="2" indent="0">
                  <a:buNone/>
                </a:pPr>
                <a:endParaRPr lang="en-HK" sz="1600" baseline="-25000" dirty="0" smtClean="0"/>
              </a:p>
              <a:p>
                <a:pPr lvl="1"/>
                <a:r>
                  <a:rPr lang="en-HK" sz="1600" dirty="0" smtClean="0"/>
                  <a:t>How about photons?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345332"/>
                <a:ext cx="7935788" cy="3544168"/>
              </a:xfrm>
              <a:blipFill>
                <a:blip r:embed="rId2"/>
                <a:stretch>
                  <a:fillRect l="-461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0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83483" y="3001516"/>
            <a:ext cx="2111052" cy="2603501"/>
          </a:xfrm>
        </p:spPr>
        <p:txBody>
          <a:bodyPr/>
          <a:lstStyle/>
          <a:p>
            <a:pPr marL="0" indent="0">
              <a:buNone/>
            </a:pPr>
            <a:r>
              <a:rPr lang="en-HK" dirty="0" smtClean="0"/>
              <a:t>IR path</a:t>
            </a:r>
          </a:p>
          <a:p>
            <a:pPr marL="0" indent="0">
              <a:buNone/>
            </a:pPr>
            <a:r>
              <a:rPr lang="en-HK" dirty="0" smtClean="0"/>
              <a:t>VUV/EUV path</a:t>
            </a:r>
            <a:endParaRPr lang="en-US" dirty="0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33" y="106568"/>
            <a:ext cx="6082734" cy="560843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2945797" y="2352305"/>
            <a:ext cx="864096" cy="576064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3347864" y="1258627"/>
            <a:ext cx="288032" cy="11559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363836" y="1298742"/>
            <a:ext cx="56036" cy="72751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391854" y="1908873"/>
            <a:ext cx="1122547" cy="65652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514402" y="2222500"/>
            <a:ext cx="711696" cy="3429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7227390" y="3141432"/>
            <a:ext cx="293246" cy="938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195967" y="3486751"/>
            <a:ext cx="356093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49740" y="5347580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smtClean="0"/>
              <a:t>Quoted from Chen et al. (2014)</a:t>
            </a:r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6516216" y="137322"/>
            <a:ext cx="7200900" cy="1238250"/>
          </a:xfrm>
        </p:spPr>
        <p:txBody>
          <a:bodyPr/>
          <a:lstStyle/>
          <a:p>
            <a:r>
              <a:rPr lang="en-HK" dirty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Methodology</a:t>
            </a:r>
            <a:endParaRPr lang="en-US" dirty="0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6D8CA-B2C0-41A8-8514-369D0B0735D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332087" y="2198802"/>
            <a:ext cx="3384376" cy="3384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邊形 6"/>
          <p:cNvSpPr/>
          <p:nvPr/>
        </p:nvSpPr>
        <p:spPr>
          <a:xfrm>
            <a:off x="6654017" y="3458942"/>
            <a:ext cx="864096" cy="864096"/>
          </a:xfrm>
          <a:prstGeom prst="parallelogram">
            <a:avLst>
              <a:gd name="adj" fmla="val 87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862796" y="3890990"/>
            <a:ext cx="1457899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7014057" y="1784080"/>
            <a:ext cx="0" cy="16748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332087" y="2421341"/>
            <a:ext cx="1177181" cy="989434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45586" y="123933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Infra-red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4632901" y="208636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 smtClean="0"/>
              <a:t>QMS</a:t>
            </a:r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3992363" y="3406102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EUV/VUV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6954167" y="4266111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KB</a:t>
            </a:r>
            <a:r>
              <a:rPr lang="en-HK" altLang="zh-TW" dirty="0" smtClean="0"/>
              <a:t>r </a:t>
            </a:r>
            <a:r>
              <a:rPr lang="en-HK" dirty="0" smtClean="0"/>
              <a:t>substrate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3568" y="141734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Cool system to 15 K (1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 smtClean="0"/>
              <a:t>) from 300 K ( 8 x 10 </a:t>
            </a:r>
            <a:r>
              <a:rPr lang="en-HK" baseline="30000" dirty="0" smtClean="0"/>
              <a:t>-10</a:t>
            </a:r>
            <a:r>
              <a:rPr lang="en-HK" dirty="0" smtClean="0"/>
              <a:t> </a:t>
            </a:r>
            <a:r>
              <a:rPr lang="en-HK" dirty="0" err="1" smtClean="0"/>
              <a:t>torr</a:t>
            </a:r>
            <a:r>
              <a:rPr lang="en-HK" dirty="0"/>
              <a:t>)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63596" y="252720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err="1" smtClean="0"/>
              <a:t>Deposite</a:t>
            </a:r>
            <a:r>
              <a:rPr lang="en-HK" dirty="0" smtClean="0"/>
              <a:t> the ice mixtures with partial pressure ~ ratio of ice</a:t>
            </a:r>
            <a:endParaRPr lang="en-US" dirty="0"/>
          </a:p>
        </p:txBody>
      </p:sp>
      <p:cxnSp>
        <p:nvCxnSpPr>
          <p:cNvPr id="12" name="直線單箭頭接點 11"/>
          <p:cNvCxnSpPr>
            <a:stCxn id="5" idx="2"/>
            <a:endCxn id="9" idx="0"/>
          </p:cNvCxnSpPr>
          <p:nvPr/>
        </p:nvCxnSpPr>
        <p:spPr>
          <a:xfrm>
            <a:off x="2519772" y="2063671"/>
            <a:ext cx="16032" cy="463533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2"/>
          </p:cNvCxnSpPr>
          <p:nvPr/>
        </p:nvCxnSpPr>
        <p:spPr>
          <a:xfrm>
            <a:off x="2535804" y="3173535"/>
            <a:ext cx="0" cy="417233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1002166" y="3590768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Irradiate the samples</a:t>
            </a:r>
            <a:endParaRPr 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504969" y="4057494"/>
            <a:ext cx="0" cy="417233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002166" y="4474727"/>
            <a:ext cx="303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/>
              <a:t>Warm-up with 1 K/min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/>
      <p:bldP spid="17" grpId="0"/>
      <p:bldP spid="24" grpId="0"/>
      <p:bldP spid="5" grpId="0"/>
      <p:bldP spid="9" grpId="0"/>
      <p:bldP spid="28" grpId="0"/>
      <p:bldP spid="3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1701</TotalTime>
  <Words>780</Words>
  <Application>Microsoft Office PowerPoint</Application>
  <PresentationFormat>如螢幕大小 (16:10)</PresentationFormat>
  <Paragraphs>199</Paragraphs>
  <Slides>21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Franklin Gothic Book</vt:lpstr>
      <vt:lpstr>微軟正黑體</vt:lpstr>
      <vt:lpstr>新細明體</vt:lpstr>
      <vt:lpstr>华文楷体</vt:lpstr>
      <vt:lpstr>Tw Cen MT</vt:lpstr>
      <vt:lpstr>Calibri</vt:lpstr>
      <vt:lpstr>Cambria Math</vt:lpstr>
      <vt:lpstr>Wingdings 3</vt:lpstr>
      <vt:lpstr>Crop</vt:lpstr>
      <vt:lpstr>Graph</vt:lpstr>
      <vt:lpstr>VUV and EUV irradiation of CH4 + NH3 ice mixtures</vt:lpstr>
      <vt:lpstr>Contents</vt:lpstr>
      <vt:lpstr>Introduction</vt:lpstr>
      <vt:lpstr>Introduction</vt:lpstr>
      <vt:lpstr>Introduction</vt:lpstr>
      <vt:lpstr>Introduction </vt:lpstr>
      <vt:lpstr>Introduction</vt:lpstr>
      <vt:lpstr>Methodology</vt:lpstr>
      <vt:lpstr>Methodology</vt:lpstr>
      <vt:lpstr>Methodology </vt:lpstr>
      <vt:lpstr>Results</vt:lpstr>
      <vt:lpstr>1. Production mechanism of CN-</vt:lpstr>
      <vt:lpstr>2. The relations between CN- and C2H6 during VUV irradiations</vt:lpstr>
      <vt:lpstr>2. The relations between CN- and C2H6 during VUV irradiations</vt:lpstr>
      <vt:lpstr>2. The relations between CN- and C2H6 during VUV irradiations</vt:lpstr>
      <vt:lpstr>3. Efficiency of EUV (40.1 eV) and VUV (9.27 eV)</vt:lpstr>
      <vt:lpstr>3. CN- formation efficiency of EUV (40.1 eV) and VUV (9.27 eV)</vt:lpstr>
      <vt:lpstr>3. CN- formation efficiency of EUV (40.1 eV) and VUV (9.27 eV)</vt:lpstr>
      <vt:lpstr>Astrophysical implications</vt:lpstr>
      <vt:lpstr>Astrophysical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VUV and EUV irradiation of CH4 + NH3 ice mixtures</dc:title>
  <dc:creator>Windows User</dc:creator>
  <cp:lastModifiedBy>Windows User</cp:lastModifiedBy>
  <cp:revision>231</cp:revision>
  <dcterms:created xsi:type="dcterms:W3CDTF">2017-11-26T15:22:02Z</dcterms:created>
  <dcterms:modified xsi:type="dcterms:W3CDTF">2017-11-29T11:11:50Z</dcterms:modified>
</cp:coreProperties>
</file>