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5" r:id="rId3"/>
    <p:sldId id="286" r:id="rId4"/>
    <p:sldId id="277" r:id="rId5"/>
    <p:sldId id="276" r:id="rId6"/>
    <p:sldId id="294" r:id="rId7"/>
    <p:sldId id="278" r:id="rId8"/>
    <p:sldId id="283" r:id="rId9"/>
    <p:sldId id="258" r:id="rId10"/>
    <p:sldId id="293" r:id="rId11"/>
    <p:sldId id="287" r:id="rId12"/>
    <p:sldId id="259" r:id="rId13"/>
    <p:sldId id="261" r:id="rId14"/>
    <p:sldId id="260" r:id="rId15"/>
    <p:sldId id="285" r:id="rId16"/>
    <p:sldId id="289" r:id="rId17"/>
    <p:sldId id="290" r:id="rId18"/>
    <p:sldId id="297" r:id="rId19"/>
    <p:sldId id="292" r:id="rId20"/>
    <p:sldId id="266" r:id="rId21"/>
    <p:sldId id="265" r:id="rId22"/>
    <p:sldId id="281" r:id="rId23"/>
    <p:sldId id="272" r:id="rId24"/>
    <p:sldId id="282" r:id="rId25"/>
    <p:sldId id="280" r:id="rId26"/>
    <p:sldId id="267" r:id="rId27"/>
    <p:sldId id="288" r:id="rId28"/>
    <p:sldId id="274" r:id="rId29"/>
    <p:sldId id="271" r:id="rId30"/>
    <p:sldId id="275" r:id="rId31"/>
    <p:sldId id="298" r:id="rId32"/>
    <p:sldId id="299" r:id="rId33"/>
    <p:sldId id="302" r:id="rId34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89280" autoAdjust="0"/>
  </p:normalViewPr>
  <p:slideViewPr>
    <p:cSldViewPr>
      <p:cViewPr varScale="1">
        <p:scale>
          <a:sx n="97" d="100"/>
          <a:sy n="97" d="100"/>
        </p:scale>
        <p:origin x="768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envelop</a:t>
            </a:r>
            <a:r>
              <a:rPr lang="en-HK" baseline="0" dirty="0" smtClean="0"/>
              <a:t> is the daily temperature variation of Charon (</a:t>
            </a:r>
            <a:r>
              <a:rPr lang="en-HK" baseline="0" dirty="0" err="1" smtClean="0"/>
              <a:t>dinual</a:t>
            </a:r>
            <a:r>
              <a:rPr lang="en-HK" baseline="0" dirty="0" smtClean="0"/>
              <a:t>) which varies based on direct sunlight exposure</a:t>
            </a:r>
          </a:p>
          <a:p>
            <a:r>
              <a:rPr lang="en-HK" baseline="0" dirty="0" smtClean="0"/>
              <a:t>The plot underneath is based on the top model, calculated by length of time different </a:t>
            </a:r>
            <a:r>
              <a:rPr lang="en-HK" baseline="0" dirty="0" err="1" smtClean="0"/>
              <a:t>lattitudes</a:t>
            </a:r>
            <a:r>
              <a:rPr lang="en-HK" baseline="0" dirty="0" smtClean="0"/>
              <a:t> are under 25 K</a:t>
            </a:r>
          </a:p>
          <a:p>
            <a:r>
              <a:rPr lang="en-HK" baseline="0" dirty="0" smtClean="0"/>
              <a:t>From this graph, we may observe that there are about 130 years of winter time at pole positions.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has a k2&gt;1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The detection of methylamine during our</a:t>
            </a:r>
            <a:r>
              <a:rPr lang="en-HK" baseline="0" dirty="0" smtClean="0"/>
              <a:t> warmup phase, confirms that CN- is produced through this mechanism, which also suggests that the non-detection of </a:t>
            </a:r>
            <a:r>
              <a:rPr lang="en-HK" baseline="0" dirty="0" err="1" smtClean="0"/>
              <a:t>Kundu’s</a:t>
            </a:r>
            <a:r>
              <a:rPr lang="en-HK" baseline="0" dirty="0" smtClean="0"/>
              <a:t> experiments should be due to the ice thickness, they have only a few monolayers </a:t>
            </a:r>
          </a:p>
          <a:p>
            <a:r>
              <a:rPr lang="en-HK" baseline="0" dirty="0" smtClean="0"/>
              <a:t>CH4: 6-7 ML NH3: 4-5 ML. Next, we will now look at the second result: relations of photo-products variating the relative proportions of ice mixtures.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Introduce</a:t>
            </a:r>
            <a:r>
              <a:rPr lang="en-HK" baseline="0" dirty="0" smtClean="0"/>
              <a:t> Charon &amp; Pluto</a:t>
            </a:r>
          </a:p>
          <a:p>
            <a:r>
              <a:rPr lang="en-HK" baseline="0" dirty="0" smtClean="0"/>
              <a:t>where when how and who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With the column density, this is the cyanide ion formation in 5KeV</a:t>
            </a:r>
            <a:r>
              <a:rPr lang="en-HK" baseline="0" dirty="0" smtClean="0"/>
              <a:t> electron irradiation done by Kim &amp; Kaiser. The upper panel is CH4+NH3 (3:1)  irradiated by 0.1 </a:t>
            </a:r>
            <a:r>
              <a:rPr lang="en-HK" baseline="0" dirty="0" err="1" smtClean="0"/>
              <a:t>uA</a:t>
            </a:r>
            <a:r>
              <a:rPr lang="en-HK" baseline="0" dirty="0" smtClean="0"/>
              <a:t> electron gun. It is better fitted by the 2 step rate equation (solid line). After they increased the electron flux to 10 times, and changing CH4 to </a:t>
            </a:r>
            <a:r>
              <a:rPr lang="en-HK" baseline="0" dirty="0" err="1" smtClean="0"/>
              <a:t>CnH</a:t>
            </a:r>
            <a:r>
              <a:rPr lang="en-HK" baseline="0" dirty="0" smtClean="0"/>
              <a:t>(2n+2), n=1-6, they obtained a one step pathway.</a:t>
            </a:r>
            <a:endParaRPr lang="en-HK" dirty="0" smtClean="0"/>
          </a:p>
          <a:p>
            <a:r>
              <a:rPr lang="en-HK" baseline="0" dirty="0" smtClean="0"/>
              <a:t> </a:t>
            </a:r>
            <a:r>
              <a:rPr lang="en-HK" dirty="0" smtClean="0"/>
              <a:t>The deviation</a:t>
            </a:r>
            <a:r>
              <a:rPr lang="en-HK" baseline="0" dirty="0" smtClean="0"/>
              <a:t> of these two equations are presented in my thesis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1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As a summary, to compare</a:t>
            </a:r>
            <a:r>
              <a:rPr lang="en-HK" baseline="0" dirty="0" smtClean="0"/>
              <a:t> with previous studies, we repeat the experiments with photon sources with relative proportion of CH4:NH3 =3:2 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NH3 </a:t>
            </a:r>
            <a:r>
              <a:rPr lang="en-HK" dirty="0" err="1" smtClean="0"/>
              <a:t>conlumn</a:t>
            </a:r>
            <a:r>
              <a:rPr lang="en-HK" dirty="0" smtClean="0"/>
              <a:t> density is fixed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3 systems:</a:t>
            </a:r>
            <a:r>
              <a:rPr lang="en-HK" baseline="0" dirty="0" smtClean="0"/>
              <a:t> main chamber, detection system and gas-mixing system</a:t>
            </a:r>
          </a:p>
          <a:p>
            <a:r>
              <a:rPr lang="en-HK" baseline="0" dirty="0" smtClean="0"/>
              <a:t>IR path and VUV path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</a:t>
                </a:r>
                <a:r>
                  <a:rPr lang="en-US" dirty="0" smtClean="0"/>
                  <a:t>is optical depth defined by log</a:t>
                </a:r>
                <a:r>
                  <a:rPr lang="en-US" baseline="0" dirty="0" smtClean="0"/>
                  <a:t> (T/To) 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By VUV irradiations, all of our results</a:t>
            </a:r>
            <a:r>
              <a:rPr lang="en-HK" baseline="0" dirty="0" smtClean="0"/>
              <a:t> belongs to a one step mechanism because all of our fitting k2&gt;1 </a:t>
            </a:r>
          </a:p>
          <a:p>
            <a:r>
              <a:rPr lang="en-HK" baseline="0" dirty="0" smtClean="0"/>
              <a:t>This is similar to Kaiser’s one step mechanism. 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4F2-FA75-4BA9-89CC-608830E04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 of CH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NH</a:t>
            </a:r>
            <a:r>
              <a:rPr lang="en-HK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Lily Leung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</a:t>
            </a:fld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Protocol: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208316"/>
            <a:ext cx="6897960" cy="3544168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with </a:t>
            </a:r>
            <a:r>
              <a:rPr lang="en-HK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</a:p>
          <a:p>
            <a:pPr lvl="1"/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 and Kaiser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3:1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(5 </a:t>
            </a:r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altLang="zh-TW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Kundy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i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HK" altLang="zh-TW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(1-90 eV e</a:t>
            </a:r>
            <a:r>
              <a:rPr lang="en-HK" altLang="zh-TW" sz="2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altLang="zh-TW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3:2</a:t>
            </a:r>
            <a:r>
              <a:rPr lang="en-HK" sz="28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HK" sz="28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sources: VUV (9.27 eV) and </a:t>
            </a:r>
            <a:r>
              <a:rPr lang="en-HK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(40.8 eV)</a:t>
            </a:r>
            <a:endParaRPr lang="en-HK" sz="2800" i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 simulate the </a:t>
            </a:r>
            <a:r>
              <a:rPr lang="en-HK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of Charon</a:t>
            </a:r>
          </a:p>
          <a:p>
            <a:pPr lvl="1"/>
            <a:r>
              <a:rPr lang="en-HK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relative proportion of </a:t>
            </a:r>
          </a:p>
          <a:p>
            <a:pPr marL="397764" lvl="1" indent="0">
              <a:buNone/>
            </a:pP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800" i="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1:5, 1:10, 1:20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8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983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43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  <a:b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117988"/>
              </p:ext>
            </p:extLst>
          </p:nvPr>
        </p:nvGraphicFramePr>
        <p:xfrm>
          <a:off x="755576" y="1414253"/>
          <a:ext cx="7998731" cy="33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68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848033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881926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416575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416574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351355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35035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Energetic</a:t>
                      </a:r>
                      <a:r>
                        <a:rPr lang="en-HK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Source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Constituent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Density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 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 cm</a:t>
                      </a:r>
                      <a:r>
                        <a:rPr lang="en-HK" sz="20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HK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521682">
                <a:tc rowSpan="2"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</a:t>
                      </a:r>
                    </a:p>
                    <a:p>
                      <a:pPr algn="ctr"/>
                      <a:r>
                        <a:rPr lang="en-HK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(30.4 nm)</a:t>
                      </a:r>
                      <a:endParaRPr lang="en-US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5216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12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9552" y="483753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initial amount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different ratio 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ice mixtures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1159" y="3154154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path</a:t>
            </a:r>
          </a:p>
          <a:p>
            <a:pPr marL="0" indent="0">
              <a:buNone/>
            </a:pP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VUV/EUV 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1" y="-12467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4320030" y="2351814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845830" y="1097456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889820" y="1213046"/>
            <a:ext cx="28018" cy="6520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889820" y="1747702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12368" y="2061329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01218" y="3289548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69794" y="3649588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83681" y="509616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502261" y="780099"/>
            <a:ext cx="7200900" cy="1238250"/>
          </a:xfrm>
        </p:spPr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Experimental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Procedure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14</a:t>
            </a:fld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1351" y="194346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HK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KBr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substrate is 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pre-cooled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15 K (1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300 K ( 8 x 10 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7564" y="2750249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ice mixtures through leak valve, with different partial pressures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5576" y="4189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Irradiate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samples by EUV/VUV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146182" y="5164141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Warm-up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1 K/min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2360643" y="2099495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下箭號 26"/>
          <p:cNvSpPr/>
          <p:nvPr/>
        </p:nvSpPr>
        <p:spPr>
          <a:xfrm>
            <a:off x="2360643" y="4509580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向下箭號 28"/>
          <p:cNvSpPr/>
          <p:nvPr/>
        </p:nvSpPr>
        <p:spPr>
          <a:xfrm>
            <a:off x="2360643" y="3590768"/>
            <a:ext cx="402349" cy="732854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向下箭號 17"/>
          <p:cNvSpPr/>
          <p:nvPr/>
        </p:nvSpPr>
        <p:spPr>
          <a:xfrm>
            <a:off x="6880061" y="1701269"/>
            <a:ext cx="222239" cy="18894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4139096" y="3749128"/>
            <a:ext cx="2368112" cy="26344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左箭號 19"/>
          <p:cNvSpPr/>
          <p:nvPr/>
        </p:nvSpPr>
        <p:spPr>
          <a:xfrm rot="3036806">
            <a:off x="5268572" y="2870655"/>
            <a:ext cx="1656184" cy="210398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  <p:bldP spid="13" grpId="0" animBg="1"/>
      <p:bldP spid="27" grpId="0" animBg="1"/>
      <p:bldP spid="29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571500"/>
            <a:ext cx="8101757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VUV (MDHL) energy 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23" y="1162547"/>
            <a:ext cx="6174634" cy="394099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15</a:t>
            </a:fld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3460" y="1512449"/>
            <a:ext cx="2440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0.4 </a:t>
            </a:r>
            <a:r>
              <a:rPr lang="en-HK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adopted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19.1%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Ly-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H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photon energy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 eV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EUV is 40.8 eV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(30.4nm) provided by NSRRC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88769" y="510354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Chen et al. (2014)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2711" y="2569468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16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4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93" y="-454868"/>
            <a:ext cx="4536504" cy="62813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843" y="409016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Beer’s Law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HK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density (molecules 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 (cm)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cross-section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(cm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molecules 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Column density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sz="2000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HK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absorption strength (A-value) (cm molecule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780" y="963951"/>
                <a:ext cx="3441725" cy="4032490"/>
              </a:xfrm>
              <a:blipFill>
                <a:blip r:embed="rId4"/>
                <a:stretch>
                  <a:fillRect l="-1770" t="-1208" b="-2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17</a:t>
            </a:fld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284018" y="4961982"/>
            <a:ext cx="48599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Infra-red spectra before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(black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after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(coloured lines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 where CN</a:t>
            </a:r>
            <a:r>
              <a:rPr lang="en-HK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formed after VUV </a:t>
            </a:r>
            <a:r>
              <a:rPr lang="en-H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18</a:t>
            </a:fld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90" y="1074312"/>
            <a:ext cx="4088524" cy="4346955"/>
          </a:xfrm>
          <a:prstGeom prst="rect">
            <a:avLst/>
          </a:prstGeom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90018"/>
              </p:ext>
            </p:extLst>
          </p:nvPr>
        </p:nvGraphicFramePr>
        <p:xfrm>
          <a:off x="383553" y="1215332"/>
          <a:ext cx="5344368" cy="34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7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53" y="1215332"/>
                        <a:ext cx="5344368" cy="34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向右箭號 4"/>
          <p:cNvSpPr/>
          <p:nvPr/>
        </p:nvSpPr>
        <p:spPr>
          <a:xfrm>
            <a:off x="4067944" y="3721596"/>
            <a:ext cx="2161108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19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70189"/>
            <a:ext cx="7449546" cy="3407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8036" indent="-288036" algn="l" defTabSz="685800" rtl="0" eaLnBrk="1" latinLnBrk="0" hangingPunct="1">
                  <a:lnSpc>
                    <a:spcPct val="94000"/>
                  </a:lnSpc>
                  <a:spcBef>
                    <a:spcPts val="750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5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5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3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3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2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2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–"/>
                  <a:defRPr sz="105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288036" algn="l" defTabSz="685800" rtl="0" eaLnBrk="1" latinLnBrk="0" hangingPunct="1">
                  <a:lnSpc>
                    <a:spcPct val="94000"/>
                  </a:lnSpc>
                  <a:spcBef>
                    <a:spcPts val="375"/>
                  </a:spcBef>
                  <a:spcAft>
                    <a:spcPts val="150"/>
                  </a:spcAft>
                  <a:buFont typeface="Franklin Gothic Book" panose="020B0503020102020204" pitchFamily="34" charset="0"/>
                  <a:buChar char="■"/>
                  <a:defRPr sz="105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239472"/>
                <a:ext cx="5760640" cy="3071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/>
          <p:cNvSpPr/>
          <p:nvPr/>
        </p:nvSpPr>
        <p:spPr>
          <a:xfrm>
            <a:off x="6336196" y="1952892"/>
            <a:ext cx="1656184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129308"/>
            <a:ext cx="7200900" cy="3760192"/>
          </a:xfrm>
        </p:spPr>
        <p:txBody>
          <a:bodyPr>
            <a:noAutofit/>
          </a:bodyPr>
          <a:lstStyle/>
          <a:p>
            <a:r>
              <a:rPr lang="en-HK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H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spectrum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VUV (MDHL)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Configurations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between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i="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efficiency of EUV (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40.8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eV) and VUV (9.27 eV)</a:t>
            </a:r>
          </a:p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Implications</a:t>
            </a: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i="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formation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on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5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64" y="1345332"/>
            <a:ext cx="5652120" cy="369561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Production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20</a:t>
            </a:fld>
            <a:endParaRPr lang="zh-TW" altLang="en-US" sz="20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3568" y="1633364"/>
            <a:ext cx="2952328" cy="43609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Methylamine (CH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m/z=31 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detected by QMS</a:t>
            </a:r>
          </a:p>
          <a:p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  <a:endParaRPr lang="en-H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sz="2800" dirty="0" smtClean="0"/>
          </a:p>
          <a:p>
            <a:pPr marL="914400" lvl="2" indent="0" algn="just">
              <a:buFont typeface="Wingdings 3" pitchFamily="18" charset="2"/>
              <a:buNone/>
            </a:pPr>
            <a:endParaRPr lang="en-HK" sz="11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21</a:t>
            </a:fld>
            <a:endParaRPr lang="zh-TW" altLang="en-US" sz="20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24" y="149250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4860032" y="4952399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1:5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906261" y="1796449"/>
            <a:ext cx="309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radical, CH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easily formed and hence become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4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HK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452320" y="1389836"/>
            <a:ext cx="423346" cy="6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682703" y="10213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265212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for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ice mixtures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69413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22</a:t>
            </a:fld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28689" y="5008490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diagram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3:2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8264" y="1769413"/>
            <a:ext cx="2934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a competing relationship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2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(formed by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H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sz="2000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form easier than NH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dominating case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952563" y="127332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89304" y="83670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724129" y="1389836"/>
            <a:ext cx="468052" cy="2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06736" y="1152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452320" y="1389836"/>
            <a:ext cx="423346" cy="110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682703" y="102136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64093" y="38298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588223" y="4199158"/>
            <a:ext cx="281488" cy="3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164093" y="315035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6012160" y="3519686"/>
            <a:ext cx="2945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 and C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dominant)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477734"/>
              </p:ext>
            </p:extLst>
          </p:nvPr>
        </p:nvGraphicFramePr>
        <p:xfrm>
          <a:off x="610427" y="2065412"/>
          <a:ext cx="324149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253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7017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  <a:gridCol w="810373">
                  <a:extLst>
                    <a:ext uri="{9D8B030D-6E8A-4147-A177-3AD203B41FA5}">
                      <a16:colId xmlns:a16="http://schemas.microsoft.com/office/drawing/2014/main" val="209235065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(ML)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</a:p>
                    <a:p>
                      <a:pPr algn="ctr"/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(NH</a:t>
                      </a:r>
                      <a:r>
                        <a:rPr lang="en-HK" baseline="-25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HK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dominant)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HK" sz="1350" kern="12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11.3</a:t>
                      </a:r>
                      <a:endParaRPr lang="en-US" sz="135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23</a:t>
            </a:fld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469733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proportional to initial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</a:t>
            </a:r>
          </a:p>
          <a:p>
            <a:endParaRPr 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49722"/>
              </p:ext>
            </p:extLst>
          </p:nvPr>
        </p:nvGraphicFramePr>
        <p:xfrm>
          <a:off x="3707904" y="1664349"/>
          <a:ext cx="5902622" cy="385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4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904" y="1664349"/>
                        <a:ext cx="5902622" cy="3858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2371067"/>
            <a:ext cx="4561104" cy="29822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Rate constant of reactants by EUV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Ae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baseline="30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(first order decay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24</a:t>
            </a:fld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24490"/>
              </p:ext>
            </p:extLst>
          </p:nvPr>
        </p:nvGraphicFramePr>
        <p:xfrm>
          <a:off x="683568" y="2650270"/>
          <a:ext cx="4320481" cy="2717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83507852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28882670"/>
                    </a:ext>
                  </a:extLst>
                </a:gridCol>
                <a:gridCol w="776715">
                  <a:extLst>
                    <a:ext uri="{9D8B030D-6E8A-4147-A177-3AD203B41FA5}">
                      <a16:colId xmlns:a16="http://schemas.microsoft.com/office/drawing/2014/main" val="1210125572"/>
                    </a:ext>
                  </a:extLst>
                </a:gridCol>
                <a:gridCol w="867060">
                  <a:extLst>
                    <a:ext uri="{9D8B030D-6E8A-4147-A177-3AD203B41FA5}">
                      <a16:colId xmlns:a16="http://schemas.microsoft.com/office/drawing/2014/main" val="1324622419"/>
                    </a:ext>
                  </a:extLst>
                </a:gridCol>
                <a:gridCol w="876506">
                  <a:extLst>
                    <a:ext uri="{9D8B030D-6E8A-4147-A177-3AD203B41FA5}">
                      <a16:colId xmlns:a16="http://schemas.microsoft.com/office/drawing/2014/main" val="2108499636"/>
                    </a:ext>
                  </a:extLst>
                </a:gridCol>
              </a:tblGrid>
              <a:tr h="495262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 of CH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+NH</a:t>
                      </a:r>
                      <a:r>
                        <a:rPr lang="en-HK" sz="14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HK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293393"/>
                  </a:ext>
                </a:extLst>
              </a:tr>
              <a:tr h="612404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photons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74147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2.70±0.07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1.17±0.12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70656635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0.49±0.02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0.56±0.06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46624062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Destruction cross-section ratio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5.52±0.07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2.07±0.13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1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efficiency of EUV (40.1 eV) and VUV (9.27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25</a:t>
            </a:fld>
            <a:endParaRPr lang="zh-TW" altLang="en-US" sz="20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023026"/>
              </p:ext>
            </p:extLst>
          </p:nvPr>
        </p:nvGraphicFramePr>
        <p:xfrm>
          <a:off x="569727" y="2076018"/>
          <a:ext cx="3969871" cy="2852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017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191734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(photon 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</a:t>
                      </a:r>
                      <a:r>
                        <a:rPr lang="en-HK" sz="1400" u="none" strike="noStrike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HK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8.21±0.70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1.92±1.99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US" sz="1400" u="none" strike="noStrike" baseline="30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production ratio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Destruction cross-section ratio (CH</a:t>
                      </a:r>
                      <a:r>
                        <a:rPr lang="en-US" sz="1400" u="none" strike="noStrike" baseline="-25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6.06±0.07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5.52±0.07</a:t>
                      </a:r>
                      <a:endParaRPr lang="en-US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38289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Destruction cross-section ratio (NH</a:t>
                      </a:r>
                      <a:r>
                        <a:rPr lang="en-US" sz="140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3.18±0.12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2.07±0.13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7223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42970"/>
              </p:ext>
            </p:extLst>
          </p:nvPr>
        </p:nvGraphicFramePr>
        <p:xfrm>
          <a:off x="4539598" y="1856139"/>
          <a:ext cx="5035225" cy="32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9598" y="1856139"/>
                        <a:ext cx="5035225" cy="329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Energy needed for forming radicals by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EUV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(40.1 eV) and VUV (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562575"/>
              </p:ext>
            </p:extLst>
          </p:nvPr>
        </p:nvGraphicFramePr>
        <p:xfrm>
          <a:off x="1028700" y="1905000"/>
          <a:ext cx="7200897" cy="321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Radicals                  species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- 1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4.67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  eV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 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9.19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HK" sz="2400" baseline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eV</a:t>
                      </a:r>
                      <a:endParaRPr lang="en-US" sz="2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26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707904" y="5100848"/>
            <a:ext cx="4104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HK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(2017</a:t>
            </a:r>
            <a:r>
              <a:rPr lang="en-HK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HK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728" y="2497460"/>
            <a:ext cx="7200900" cy="1238250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27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23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Estimate the column density of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</a:t>
            </a:r>
            <a:r>
              <a:rPr lang="en-HK" sz="3300" kern="1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formed </a:t>
            </a:r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after </a:t>
            </a:r>
            <a:r>
              <a:rPr lang="en-HK" sz="33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winter on Charon (from result 2)</a:t>
            </a:r>
            <a:endParaRPr lang="en-HK" sz="3300" kern="1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20" y="1417340"/>
            <a:ext cx="4241005" cy="2425933"/>
          </a:xfrm>
        </p:spPr>
        <p:txBody>
          <a:bodyPr>
            <a:normAutofit/>
          </a:bodyPr>
          <a:lstStyle/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Ly-α flux: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(Grundy et al. 2016)</a:t>
            </a:r>
            <a:endParaRPr lang="en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→photon dose after 1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luto winter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7.64 </a:t>
            </a:r>
            <a:r>
              <a:rPr lang="en-HK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HK" sz="1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HK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photons cm</a:t>
            </a:r>
            <a:r>
              <a:rPr lang="en-HK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  <a:p>
            <a:pPr marL="740664" lvl="2" indent="0">
              <a:buNone/>
            </a:pP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winter ~173 ML </a:t>
            </a:r>
          </a:p>
          <a:p>
            <a:pPr marL="740664" lvl="2" indent="0">
              <a:buNone/>
            </a:pP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column density of NH</a:t>
            </a:r>
            <a:r>
              <a:rPr lang="en-HK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600 ML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28</a:t>
            </a:fld>
            <a:endParaRPr lang="zh-TW" altLang="en-US" sz="2000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51908"/>
              </p:ext>
            </p:extLst>
          </p:nvPr>
        </p:nvGraphicFramePr>
        <p:xfrm>
          <a:off x="827583" y="3505572"/>
          <a:ext cx="2752080" cy="220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29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789191">
                  <a:extLst>
                    <a:ext uri="{9D8B030D-6E8A-4147-A177-3AD203B41FA5}">
                      <a16:colId xmlns:a16="http://schemas.microsoft.com/office/drawing/2014/main" val="1433694795"/>
                    </a:ext>
                  </a:extLst>
                </a:gridCol>
                <a:gridCol w="917360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559420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HK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r>
                        <a:rPr lang="en-HK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HK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(ML)</a:t>
                      </a:r>
                      <a:endParaRPr lang="en-US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00980"/>
              </p:ext>
            </p:extLst>
          </p:nvPr>
        </p:nvGraphicFramePr>
        <p:xfrm>
          <a:off x="3851920" y="1809750"/>
          <a:ext cx="5704408" cy="372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20" y="1809750"/>
                        <a:ext cx="5704408" cy="372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863780" cy="1238250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main photon source to produce CN</a:t>
            </a:r>
            <a:r>
              <a:rPr lang="en-HK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HK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Charon</a:t>
            </a:r>
            <a:r>
              <a:rPr lang="en-HK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result 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7504" y="1484953"/>
            <a:ext cx="4032448" cy="3752962"/>
          </a:xfrm>
        </p:spPr>
        <p:txBody>
          <a:bodyPr>
            <a:noAutofit/>
          </a:bodyPr>
          <a:lstStyle/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VUV(19.1% of which is Ly-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α) will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3.06 - 4.28 times more efficient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EUV</a:t>
            </a:r>
          </a:p>
          <a:p>
            <a:pPr lvl="1"/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expected that </a:t>
            </a:r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will produce CN</a:t>
            </a:r>
            <a:r>
              <a:rPr lang="en-HK" sz="2000" i="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efficient than EUV</a:t>
            </a:r>
            <a:endParaRPr lang="en-HK" sz="20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Ly-</a:t>
            </a:r>
            <a:r>
              <a:rPr lang="en-HK" sz="2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flux is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order of magnitude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intense than EUV irradiations at 39.1 A.U. (Grundy et al. 2016)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flux: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x 10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 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EUV flux: 8.7 x 10</a:t>
            </a:r>
            <a:r>
              <a:rPr lang="en-HK" sz="18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HK" sz="1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 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HK" sz="1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HK" sz="1800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973836" lvl="3">
              <a:spcBef>
                <a:spcPts val="750"/>
              </a:spcBef>
            </a:pPr>
            <a:endParaRPr lang="en-HK" sz="1800" dirty="0"/>
          </a:p>
          <a:p>
            <a:endParaRPr 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29</a:t>
            </a:fld>
            <a:endParaRPr lang="zh-TW" altLang="en-US" sz="20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9988"/>
              </p:ext>
            </p:extLst>
          </p:nvPr>
        </p:nvGraphicFramePr>
        <p:xfrm>
          <a:off x="3995936" y="1561356"/>
          <a:ext cx="5506879" cy="360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936" y="1561356"/>
                        <a:ext cx="5506879" cy="3600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4102" y="2497460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4054161"/>
            <a:ext cx="7200900" cy="2984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2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7458" y="1489348"/>
            <a:ext cx="7586990" cy="3600400"/>
          </a:xfrm>
        </p:spPr>
        <p:txBody>
          <a:bodyPr>
            <a:noAutofit/>
          </a:bodyPr>
          <a:lstStyle/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Detection of methylamine implies that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sz="20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formed via a 2 step mechanism.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Formation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proportional to the initial column density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CH</a:t>
            </a:r>
            <a:r>
              <a:rPr lang="en-HK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 excess.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we have to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estimate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 density of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Charon winter for further investigations.</a:t>
            </a:r>
          </a:p>
          <a:p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HK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destruction cross-section 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EUV (30.4nm) irradiation is the main factor of reducing the formation rate of CN</a:t>
            </a:r>
            <a:r>
              <a:rPr lang="en-HK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that Ly-α (VUV) is the </a:t>
            </a:r>
            <a:r>
              <a:rPr lang="en-HK" sz="20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photon source 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CN</a:t>
            </a:r>
            <a:r>
              <a:rPr lang="en-HK" sz="2000" i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Charon.</a:t>
            </a:r>
          </a:p>
          <a:p>
            <a:endParaRPr lang="en-HK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7904" y="2569468"/>
            <a:ext cx="7200900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31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90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719764" cy="1238250"/>
          </a:xfrm>
        </p:spPr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yield and production rates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2676" y="2033325"/>
            <a:ext cx="2823220" cy="2984500"/>
          </a:xfrm>
        </p:spPr>
        <p:txBody>
          <a:bodyPr>
            <a:normAutofit/>
          </a:bodyPr>
          <a:lstStyle/>
          <a:p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yields should be correlated with initial limiting substances</a:t>
            </a:r>
          </a:p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rates are the same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32</a:t>
            </a:fld>
            <a:endParaRPr lang="zh-TW" altLang="en-US" sz="20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72978"/>
              </p:ext>
            </p:extLst>
          </p:nvPr>
        </p:nvGraphicFramePr>
        <p:xfrm>
          <a:off x="3419872" y="1372478"/>
          <a:ext cx="6194276" cy="404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372478"/>
                        <a:ext cx="6194276" cy="404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HK" sz="33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Ammonia on Organa Crater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479823" cy="3233978"/>
          </a:xfrm>
        </p:spPr>
        <p:txBody>
          <a:bodyPr>
            <a:noAutofit/>
          </a:bodyPr>
          <a:lstStyle/>
          <a:p>
            <a:pPr marL="257175" lvl="1" indent="-257175"/>
            <a:r>
              <a:rPr lang="en-HK" sz="2400" i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Ammonia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hydrate (2.21</a:t>
            </a:r>
            <a:r>
              <a:rPr lang="el-GR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m) was </a:t>
            </a:r>
            <a:r>
              <a:rPr lang="en-HK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all over the surfaces, especially on Organa </a:t>
            </a:r>
            <a:r>
              <a:rPr lang="en-HK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Crater</a:t>
            </a:r>
            <a:endParaRPr lang="en-HK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4</a:t>
            </a:fld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10" y="1184889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505732" y="2640966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158664" y="5299926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1157" y="21374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31157" y="458569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31157" y="39376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31156" y="304814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685800" rtl="0">
              <a:lnSpc>
                <a:spcPct val="89000"/>
              </a:lnSpc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251" y="3448"/>
            <a:ext cx="4030073" cy="57560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5</a:t>
            </a:fld>
            <a:endParaRPr lang="zh-TW" altLang="en-US" sz="20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7544" y="1578156"/>
            <a:ext cx="4063999" cy="368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model from Grundy et al. (2016) shows the pole position is </a:t>
            </a:r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25 K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130 years</a:t>
            </a:r>
          </a:p>
          <a:p>
            <a:pPr lvl="1"/>
            <a:r>
              <a:rPr lang="en-HK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 can condense </a:t>
            </a:r>
            <a:r>
              <a:rPr lang="en-H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those positions where the temperature is below 25 K.</a:t>
            </a:r>
          </a:p>
          <a:p>
            <a:pPr lvl="1"/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7813" y="5193156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Grundy et al. (2016)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339291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33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Surface temperatures </a:t>
            </a:r>
          </a:p>
          <a:p>
            <a:pPr marL="0" lvl="1" defTabSz="685800">
              <a:lnSpc>
                <a:spcPct val="89000"/>
              </a:lnSpc>
              <a:spcBef>
                <a:spcPct val="0"/>
              </a:spcBef>
            </a:pPr>
            <a:r>
              <a:rPr lang="en-HK" sz="33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 different latitudes</a:t>
            </a:r>
            <a:endParaRPr lang="en-HK" sz="33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astrophysical environments are we demonstrating?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8055102">
            <a:off x="3295838" y="1905000"/>
            <a:ext cx="2666624" cy="298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6</a:t>
            </a:fld>
            <a:endParaRPr lang="zh-TW" altLang="en-US" sz="20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508104" y="4307762"/>
            <a:ext cx="1001103" cy="34993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841933" y="3786967"/>
            <a:ext cx="828251" cy="3025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10979" y="45133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28422" y="38980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4411" y="419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+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33247" y="243982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VUV and EUV irradiation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7191397" y="4378411"/>
            <a:ext cx="511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853652" y="41817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5409" y="20704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Charon in Pluto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8811" y="4747255"/>
            <a:ext cx="33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Grundy et al.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左箭號 7"/>
          <p:cNvSpPr/>
          <p:nvPr/>
        </p:nvSpPr>
        <p:spPr>
          <a:xfrm>
            <a:off x="6299889" y="2815900"/>
            <a:ext cx="2072453" cy="1785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6" grpId="0"/>
      <p:bldP spid="2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43900"/>
            <a:ext cx="6516216" cy="40726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7</a:t>
            </a:fld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356504" y="50558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HK" sz="145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Enthalpy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en-HK" sz="145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14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formation </a:t>
                </a:r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HK" sz="145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r"/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Quoted 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:r>
                  <a:rPr lang="en-HK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Kundu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(</a:t>
                </a:r>
                <a:r>
                  <a:rPr lang="en-HK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2017)</a:t>
                </a:r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0895"/>
                <a:ext cx="8820472" cy="1284967"/>
              </a:xfrm>
              <a:prstGeom prst="rect">
                <a:avLst/>
              </a:prstGeom>
              <a:blipFill>
                <a:blip r:embed="rId3"/>
                <a:stretch>
                  <a:fillRect t="-948" r="-622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</p:spPr>
            <p:txBody>
              <a:bodyPr>
                <a:noAutofit/>
              </a:bodyPr>
              <a:lstStyle/>
              <a:p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steps/1 step?</a:t>
                </a: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steps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HK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HK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H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step rate equation: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sz="2000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581" y="1273324"/>
                <a:ext cx="5487516" cy="3461923"/>
              </a:xfrm>
              <a:blipFill>
                <a:blip r:embed="rId3"/>
                <a:stretch>
                  <a:fillRect l="-1222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8</a:t>
            </a:fld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478" y="720604"/>
            <a:ext cx="4088524" cy="43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4449" y="5101503"/>
            <a:ext cx="35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from Kim and Kaiser (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2011)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004048" y="2425452"/>
            <a:ext cx="1296144" cy="720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995936" y="3361556"/>
            <a:ext cx="2160240" cy="144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mechanism of CN</a:t>
            </a:r>
            <a:r>
              <a:rPr lang="en-HK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345332"/>
            <a:ext cx="7935788" cy="3544168"/>
          </a:xfrm>
        </p:spPr>
        <p:txBody>
          <a:bodyPr>
            <a:normAutofit lnSpcReduction="10000"/>
          </a:bodyPr>
          <a:lstStyle/>
          <a:p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results from 2 e</a:t>
            </a:r>
            <a:r>
              <a:rPr lang="en-HK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irradiating experiments</a:t>
            </a: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keV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Kim and Kaiser (2011):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detected by </a:t>
            </a:r>
            <a:r>
              <a:rPr lang="en-HK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TPD</a:t>
            </a:r>
          </a:p>
          <a:p>
            <a:pPr marL="740664" lvl="2" indent="0">
              <a:buNone/>
            </a:pPr>
            <a:endParaRPr lang="en-HK" sz="2800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1- 90 eV e</a:t>
            </a:r>
            <a:r>
              <a:rPr lang="en-HK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by </a:t>
            </a:r>
            <a:r>
              <a:rPr lang="en-H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</a:t>
            </a: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al.(2017)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HK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detected by TPD</a:t>
            </a:r>
            <a:r>
              <a:rPr lang="en-HK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HK" sz="30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0664" lvl="2" indent="0">
              <a:buNone/>
            </a:pPr>
            <a:endParaRPr lang="en-HK" sz="1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z="2000" smtClean="0"/>
              <a:t>9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12737</TotalTime>
  <Words>1636</Words>
  <Application>Microsoft Office PowerPoint</Application>
  <PresentationFormat>如螢幕大小 (16:10)</PresentationFormat>
  <Paragraphs>334</Paragraphs>
  <Slides>33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Franklin Gothic Book</vt:lpstr>
      <vt:lpstr>Microsoft JhengHei</vt:lpstr>
      <vt:lpstr>PMingLiU</vt:lpstr>
      <vt:lpstr>华文楷体</vt:lpstr>
      <vt:lpstr>Tw Cen MT</vt:lpstr>
      <vt:lpstr>Arial</vt:lpstr>
      <vt:lpstr>Calibri</vt:lpstr>
      <vt:lpstr>Cambria Math</vt:lpstr>
      <vt:lpstr>Times New Roman</vt:lpstr>
      <vt:lpstr>Wingdings 3</vt:lpstr>
      <vt:lpstr>Crop</vt:lpstr>
      <vt:lpstr>Graph</vt:lpstr>
      <vt:lpstr>VUV and EUV irradiation of CH4 + NH3 ice mixtures</vt:lpstr>
      <vt:lpstr>Contents</vt:lpstr>
      <vt:lpstr>Motivation</vt:lpstr>
      <vt:lpstr>Ammonia on Organa Crater</vt:lpstr>
      <vt:lpstr> </vt:lpstr>
      <vt:lpstr>What astrophysical environments are we demonstrating? </vt:lpstr>
      <vt:lpstr>Production mechanism of CN- </vt:lpstr>
      <vt:lpstr>Production of CN-</vt:lpstr>
      <vt:lpstr>Production mechanism of CN- </vt:lpstr>
      <vt:lpstr>Experimental Protocol:</vt:lpstr>
      <vt:lpstr>Methodology</vt:lpstr>
      <vt:lpstr>Experimental Configurations </vt:lpstr>
      <vt:lpstr>Experimental setup</vt:lpstr>
      <vt:lpstr>Experimental Procedure</vt:lpstr>
      <vt:lpstr>The spectrum of VUV (MDHL) energy source</vt:lpstr>
      <vt:lpstr>Results</vt:lpstr>
      <vt:lpstr>Beer’s Law</vt:lpstr>
      <vt:lpstr>1. Production of CN-</vt:lpstr>
      <vt:lpstr>1. Production of CN-</vt:lpstr>
      <vt:lpstr>1. Production of CN-</vt:lpstr>
      <vt:lpstr>2. The scenario for NH3 dominating ice mixtures</vt:lpstr>
      <vt:lpstr>2. The scenario for CH4 dominating ice mixtures</vt:lpstr>
      <vt:lpstr>2. The relations between CN- (NH3 dominant) and C2H6 (CH4 dominant)</vt:lpstr>
      <vt:lpstr>3. Rate constant of reactants by EUV (40.1 eV) and VUV (9.27 eV)</vt:lpstr>
      <vt:lpstr>3. CN- formation efficiency of EUV (40.1 eV) and VUV (9.27 eV)</vt:lpstr>
      <vt:lpstr>3. Energy needed for forming radicals by EUV (40.1 eV) and VUV (9.27 eV)</vt:lpstr>
      <vt:lpstr>Astrophysical Implications</vt:lpstr>
      <vt:lpstr>Estimate the column density of CN- formed after winter on Charon (from result 2)</vt:lpstr>
      <vt:lpstr>Ly-α is the main photon source to produce CN- on Charon (from result 3)</vt:lpstr>
      <vt:lpstr>Conclusion</vt:lpstr>
      <vt:lpstr>Q &amp; A</vt:lpstr>
      <vt:lpstr>Production yield and production rates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738</cp:revision>
  <dcterms:created xsi:type="dcterms:W3CDTF">2017-11-26T15:22:02Z</dcterms:created>
  <dcterms:modified xsi:type="dcterms:W3CDTF">2017-12-21T13:58:03Z</dcterms:modified>
</cp:coreProperties>
</file>