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70" r:id="rId10"/>
    <p:sldId id="269" r:id="rId11"/>
    <p:sldId id="284" r:id="rId12"/>
    <p:sldId id="268" r:id="rId13"/>
    <p:sldId id="271" r:id="rId14"/>
    <p:sldId id="272" r:id="rId15"/>
    <p:sldId id="283" r:id="rId16"/>
    <p:sldId id="274" r:id="rId17"/>
    <p:sldId id="273" r:id="rId18"/>
    <p:sldId id="278" r:id="rId19"/>
    <p:sldId id="276" r:id="rId20"/>
    <p:sldId id="277" r:id="rId21"/>
    <p:sldId id="281" r:id="rId22"/>
    <p:sldId id="279" r:id="rId23"/>
    <p:sldId id="280" r:id="rId24"/>
    <p:sldId id="285" r:id="rId25"/>
    <p:sldId id="286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D247CEC-E25D-4BE5-81EC-AA98B420A5D4}">
          <p14:sldIdLst>
            <p14:sldId id="256"/>
            <p14:sldId id="258"/>
            <p14:sldId id="259"/>
            <p14:sldId id="260"/>
            <p14:sldId id="263"/>
            <p14:sldId id="261"/>
            <p14:sldId id="262"/>
            <p14:sldId id="265"/>
            <p14:sldId id="270"/>
            <p14:sldId id="269"/>
            <p14:sldId id="284"/>
            <p14:sldId id="268"/>
            <p14:sldId id="271"/>
            <p14:sldId id="272"/>
            <p14:sldId id="283"/>
            <p14:sldId id="274"/>
            <p14:sldId id="273"/>
            <p14:sldId id="278"/>
            <p14:sldId id="276"/>
            <p14:sldId id="277"/>
            <p14:sldId id="281"/>
            <p14:sldId id="279"/>
            <p14:sldId id="280"/>
            <p14:sldId id="285"/>
            <p14:sldId id="286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65" autoAdjust="0"/>
  </p:normalViewPr>
  <p:slideViewPr>
    <p:cSldViewPr>
      <p:cViewPr>
        <p:scale>
          <a:sx n="75" d="100"/>
          <a:sy n="75" d="100"/>
        </p:scale>
        <p:origin x="-1824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98F385F-CE6F-46FF-AF92-FFC84E9A7B9C}" type="datetimeFigureOut">
              <a:rPr lang="es-PE" smtClean="0"/>
              <a:t>04/07/2012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223BDAE-4E3A-4603-894F-8AD8A78668F7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gif"/><Relationship Id="rId4" Type="http://schemas.openxmlformats.org/officeDocument/2006/relationships/image" Target="../media/image6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image" Target="../media/image6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gif"/><Relationship Id="rId2" Type="http://schemas.openxmlformats.org/officeDocument/2006/relationships/image" Target="../media/image14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14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gif"/><Relationship Id="rId2" Type="http://schemas.openxmlformats.org/officeDocument/2006/relationships/image" Target="../media/image14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gif"/><Relationship Id="rId2" Type="http://schemas.openxmlformats.org/officeDocument/2006/relationships/image" Target="../media/image14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gif"/><Relationship Id="rId2" Type="http://schemas.openxmlformats.org/officeDocument/2006/relationships/image" Target="../media/image14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25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0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Conceptos y algoritmos básicos para el ACM-ICPC</a:t>
            </a:r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Geometría Computacional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13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65 Conector recto de flecha"/>
          <p:cNvCxnSpPr/>
          <p:nvPr/>
        </p:nvCxnSpPr>
        <p:spPr>
          <a:xfrm>
            <a:off x="6898449" y="2259982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 Título"/>
          <p:cNvSpPr txBox="1">
            <a:spLocks/>
          </p:cNvSpPr>
          <p:nvPr/>
        </p:nvSpPr>
        <p:spPr>
          <a:xfrm>
            <a:off x="9144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 smtClean="0"/>
              <a:t>Área de Triángulos</a:t>
            </a:r>
            <a:endParaRPr lang="es-PE" sz="3200" dirty="0"/>
          </a:p>
        </p:txBody>
      </p:sp>
      <p:sp>
        <p:nvSpPr>
          <p:cNvPr id="3" name="2 Paralelogramo"/>
          <p:cNvSpPr/>
          <p:nvPr/>
        </p:nvSpPr>
        <p:spPr>
          <a:xfrm>
            <a:off x="3038308" y="4168382"/>
            <a:ext cx="2098263" cy="864096"/>
          </a:xfrm>
          <a:prstGeom prst="parallelogram">
            <a:avLst>
              <a:gd name="adj" fmla="val 8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>
            <a:endCxn id="21" idx="3"/>
          </p:cNvCxnSpPr>
          <p:nvPr/>
        </p:nvCxnSpPr>
        <p:spPr>
          <a:xfrm flipV="1">
            <a:off x="3079478" y="4220313"/>
            <a:ext cx="626395" cy="7676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17" idx="5"/>
          </p:cNvCxnSpPr>
          <p:nvPr/>
        </p:nvCxnSpPr>
        <p:spPr>
          <a:xfrm flipV="1">
            <a:off x="3099194" y="5032478"/>
            <a:ext cx="1300964" cy="84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3071647" y="5221751"/>
                <a:ext cx="1531510" cy="68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47" y="5221751"/>
                <a:ext cx="1531510" cy="6826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CuadroTexto"/>
          <p:cNvSpPr txBox="1"/>
          <p:nvPr/>
        </p:nvSpPr>
        <p:spPr>
          <a:xfrm>
            <a:off x="2843808" y="49607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17" name="16 Elipse"/>
          <p:cNvSpPr/>
          <p:nvPr/>
        </p:nvSpPr>
        <p:spPr>
          <a:xfrm>
            <a:off x="3037731" y="497952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CuadroTexto"/>
          <p:cNvSpPr txBox="1"/>
          <p:nvPr/>
        </p:nvSpPr>
        <p:spPr>
          <a:xfrm>
            <a:off x="4404844" y="4987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603669" y="38458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24" name="23 Conector recto de flecha"/>
          <p:cNvCxnSpPr>
            <a:stCxn id="20" idx="5"/>
          </p:cNvCxnSpPr>
          <p:nvPr/>
        </p:nvCxnSpPr>
        <p:spPr>
          <a:xfrm flipH="1" flipV="1">
            <a:off x="3761347" y="4215155"/>
            <a:ext cx="668956" cy="85230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4368840" y="500600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Elipse"/>
          <p:cNvSpPr/>
          <p:nvPr/>
        </p:nvSpPr>
        <p:spPr>
          <a:xfrm>
            <a:off x="3695328" y="415885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3" name="32 Conector recto de flecha"/>
          <p:cNvCxnSpPr>
            <a:endCxn id="41" idx="3"/>
          </p:cNvCxnSpPr>
          <p:nvPr/>
        </p:nvCxnSpPr>
        <p:spPr>
          <a:xfrm flipV="1">
            <a:off x="916853" y="1483974"/>
            <a:ext cx="626395" cy="7676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36" idx="6"/>
            <a:endCxn id="40" idx="2"/>
          </p:cNvCxnSpPr>
          <p:nvPr/>
        </p:nvCxnSpPr>
        <p:spPr>
          <a:xfrm>
            <a:off x="947114" y="2279181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681183" y="22243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36" name="35 Elipse"/>
          <p:cNvSpPr/>
          <p:nvPr/>
        </p:nvSpPr>
        <p:spPr>
          <a:xfrm>
            <a:off x="875106" y="22431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CuadroTexto"/>
          <p:cNvSpPr txBox="1"/>
          <p:nvPr/>
        </p:nvSpPr>
        <p:spPr>
          <a:xfrm>
            <a:off x="2156615" y="2182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465778" y="113448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39" name="38 Conector recto de flecha"/>
          <p:cNvCxnSpPr>
            <a:stCxn id="40" idx="5"/>
            <a:endCxn id="41" idx="5"/>
          </p:cNvCxnSpPr>
          <p:nvPr/>
        </p:nvCxnSpPr>
        <p:spPr>
          <a:xfrm flipH="1" flipV="1">
            <a:off x="1594166" y="1483974"/>
            <a:ext cx="626073" cy="820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>
          <a:xfrm>
            <a:off x="2158776" y="22431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Elipse"/>
          <p:cNvSpPr/>
          <p:nvPr/>
        </p:nvSpPr>
        <p:spPr>
          <a:xfrm>
            <a:off x="1532703" y="142251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45 CuadroTexto"/>
          <p:cNvSpPr txBox="1"/>
          <p:nvPr/>
        </p:nvSpPr>
        <p:spPr>
          <a:xfrm>
            <a:off x="1782911" y="62692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</a:t>
            </a:r>
            <a:endParaRPr lang="es-PE" dirty="0"/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659440" y="6197205"/>
            <a:ext cx="11227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V="1">
            <a:off x="659440" y="5117085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26636" y="511708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y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51298" y="2551664"/>
            <a:ext cx="18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Área(A, B, C) &gt; 0</a:t>
            </a:r>
          </a:p>
        </p:txBody>
      </p:sp>
      <p:sp>
        <p:nvSpPr>
          <p:cNvPr id="51" name="50 Arco"/>
          <p:cNvSpPr/>
          <p:nvPr/>
        </p:nvSpPr>
        <p:spPr>
          <a:xfrm rot="4460857">
            <a:off x="868332" y="1225155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51 CuadroTexto"/>
          <p:cNvSpPr txBox="1"/>
          <p:nvPr/>
        </p:nvSpPr>
        <p:spPr>
          <a:xfrm>
            <a:off x="2817764" y="2404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+</a:t>
            </a:r>
            <a:endParaRPr lang="es-PE" b="1" dirty="0"/>
          </a:p>
        </p:txBody>
      </p:sp>
      <p:cxnSp>
        <p:nvCxnSpPr>
          <p:cNvPr id="53" name="52 Conector recto de flecha"/>
          <p:cNvCxnSpPr>
            <a:endCxn id="61" idx="3"/>
          </p:cNvCxnSpPr>
          <p:nvPr/>
        </p:nvCxnSpPr>
        <p:spPr>
          <a:xfrm flipV="1">
            <a:off x="4289419" y="1463691"/>
            <a:ext cx="626395" cy="76768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56" idx="6"/>
            <a:endCxn id="60" idx="2"/>
          </p:cNvCxnSpPr>
          <p:nvPr/>
        </p:nvCxnSpPr>
        <p:spPr>
          <a:xfrm>
            <a:off x="4319680" y="2258898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4053749" y="220408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56" name="55 Elipse"/>
          <p:cNvSpPr/>
          <p:nvPr/>
        </p:nvSpPr>
        <p:spPr>
          <a:xfrm>
            <a:off x="4247672" y="22228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CuadroTexto"/>
          <p:cNvSpPr txBox="1"/>
          <p:nvPr/>
        </p:nvSpPr>
        <p:spPr>
          <a:xfrm>
            <a:off x="5529181" y="2162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838344" y="11142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59" name="58 Conector recto de flecha"/>
          <p:cNvCxnSpPr>
            <a:stCxn id="60" idx="5"/>
            <a:endCxn id="61" idx="5"/>
          </p:cNvCxnSpPr>
          <p:nvPr/>
        </p:nvCxnSpPr>
        <p:spPr>
          <a:xfrm flipH="1" flipV="1">
            <a:off x="4966732" y="1463691"/>
            <a:ext cx="626073" cy="820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Elipse"/>
          <p:cNvSpPr/>
          <p:nvPr/>
        </p:nvSpPr>
        <p:spPr>
          <a:xfrm>
            <a:off x="5531342" y="22228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4905269" y="140223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CuadroTexto"/>
          <p:cNvSpPr txBox="1"/>
          <p:nvPr/>
        </p:nvSpPr>
        <p:spPr>
          <a:xfrm>
            <a:off x="4123864" y="2531381"/>
            <a:ext cx="18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Área(A, C, </a:t>
            </a:r>
            <a:r>
              <a:rPr lang="es-PE" dirty="0"/>
              <a:t>B</a:t>
            </a:r>
            <a:r>
              <a:rPr lang="es-PE" dirty="0" smtClean="0"/>
              <a:t>) &lt; 0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4838008" y="75541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-</a:t>
            </a:r>
            <a:endParaRPr lang="es-PE" b="1" dirty="0"/>
          </a:p>
        </p:txBody>
      </p:sp>
      <p:sp>
        <p:nvSpPr>
          <p:cNvPr id="64" name="63 Arco"/>
          <p:cNvSpPr/>
          <p:nvPr/>
        </p:nvSpPr>
        <p:spPr>
          <a:xfrm rot="19196274">
            <a:off x="4024453" y="1053685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CuadroTexto"/>
          <p:cNvSpPr txBox="1"/>
          <p:nvPr/>
        </p:nvSpPr>
        <p:spPr>
          <a:xfrm>
            <a:off x="6846974" y="22588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69" name="68 Elipse"/>
          <p:cNvSpPr/>
          <p:nvPr/>
        </p:nvSpPr>
        <p:spPr>
          <a:xfrm>
            <a:off x="6878417" y="22228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CuadroTexto"/>
          <p:cNvSpPr txBox="1"/>
          <p:nvPr/>
        </p:nvSpPr>
        <p:spPr>
          <a:xfrm>
            <a:off x="7393142" y="22605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sp>
        <p:nvSpPr>
          <p:cNvPr id="71" name="70 Elipse"/>
          <p:cNvSpPr/>
          <p:nvPr/>
        </p:nvSpPr>
        <p:spPr>
          <a:xfrm>
            <a:off x="7424585" y="222450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CuadroTexto"/>
          <p:cNvSpPr txBox="1"/>
          <p:nvPr/>
        </p:nvSpPr>
        <p:spPr>
          <a:xfrm>
            <a:off x="8058659" y="2251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73" name="72 Elipse"/>
          <p:cNvSpPr/>
          <p:nvPr/>
        </p:nvSpPr>
        <p:spPr>
          <a:xfrm>
            <a:off x="8090102" y="221565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4" name="73 CuadroTexto"/>
          <p:cNvSpPr txBox="1"/>
          <p:nvPr/>
        </p:nvSpPr>
        <p:spPr>
          <a:xfrm>
            <a:off x="6732240" y="2551664"/>
            <a:ext cx="184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Área(A, B, C) = 0</a:t>
            </a:r>
          </a:p>
        </p:txBody>
      </p:sp>
      <p:sp>
        <p:nvSpPr>
          <p:cNvPr id="77" name="76 Paralelogramo"/>
          <p:cNvSpPr/>
          <p:nvPr/>
        </p:nvSpPr>
        <p:spPr>
          <a:xfrm flipV="1">
            <a:off x="6138914" y="4993688"/>
            <a:ext cx="1965587" cy="723682"/>
          </a:xfrm>
          <a:prstGeom prst="parallelogram">
            <a:avLst>
              <a:gd name="adj" fmla="val 812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>
              <a:solidFill>
                <a:schemeClr val="tx1"/>
              </a:solidFill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6150445" y="5003213"/>
            <a:ext cx="596436" cy="71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6204257" y="4995964"/>
            <a:ext cx="1265189" cy="24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Elipse"/>
          <p:cNvSpPr/>
          <p:nvPr/>
        </p:nvSpPr>
        <p:spPr>
          <a:xfrm>
            <a:off x="6132249" y="496472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80 CuadroTexto"/>
          <p:cNvSpPr txBox="1"/>
          <p:nvPr/>
        </p:nvSpPr>
        <p:spPr>
          <a:xfrm>
            <a:off x="6547210" y="57399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82" name="81 Conector recto de flecha"/>
          <p:cNvCxnSpPr>
            <a:stCxn id="83" idx="3"/>
          </p:cNvCxnSpPr>
          <p:nvPr/>
        </p:nvCxnSpPr>
        <p:spPr>
          <a:xfrm flipH="1">
            <a:off x="6746881" y="5028669"/>
            <a:ext cx="733110" cy="68870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Elipse"/>
          <p:cNvSpPr/>
          <p:nvPr/>
        </p:nvSpPr>
        <p:spPr>
          <a:xfrm>
            <a:off x="7469446" y="496721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83 Elipse"/>
          <p:cNvSpPr/>
          <p:nvPr/>
        </p:nvSpPr>
        <p:spPr>
          <a:xfrm>
            <a:off x="6710877" y="56813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5" name="94 CuadroTexto"/>
          <p:cNvSpPr txBox="1"/>
          <p:nvPr/>
        </p:nvSpPr>
        <p:spPr>
          <a:xfrm>
            <a:off x="5893705" y="47725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96" name="95 CuadroTexto"/>
          <p:cNvSpPr txBox="1"/>
          <p:nvPr/>
        </p:nvSpPr>
        <p:spPr>
          <a:xfrm>
            <a:off x="7541454" y="4772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98" name="97 Arco"/>
          <p:cNvSpPr/>
          <p:nvPr/>
        </p:nvSpPr>
        <p:spPr>
          <a:xfrm rot="4460857">
            <a:off x="3102139" y="4022343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9" name="98 CuadroTexto"/>
          <p:cNvSpPr txBox="1"/>
          <p:nvPr/>
        </p:nvSpPr>
        <p:spPr>
          <a:xfrm>
            <a:off x="4967294" y="522175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+</a:t>
            </a:r>
            <a:endParaRPr lang="es-PE" b="1" dirty="0"/>
          </a:p>
        </p:txBody>
      </p:sp>
      <p:sp>
        <p:nvSpPr>
          <p:cNvPr id="100" name="99 Arco"/>
          <p:cNvSpPr/>
          <p:nvPr/>
        </p:nvSpPr>
        <p:spPr>
          <a:xfrm rot="1028657">
            <a:off x="6355399" y="4345900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1" name="100 CuadroTexto"/>
          <p:cNvSpPr txBox="1"/>
          <p:nvPr/>
        </p:nvSpPr>
        <p:spPr>
          <a:xfrm>
            <a:off x="8188761" y="4419489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-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Rectángulo"/>
              <p:cNvSpPr/>
              <p:nvPr/>
            </p:nvSpPr>
            <p:spPr>
              <a:xfrm>
                <a:off x="6375557" y="5986737"/>
                <a:ext cx="1531510" cy="682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3" name="10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57" y="5986737"/>
                <a:ext cx="1531510" cy="682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103 CuadroTexto"/>
              <p:cNvSpPr txBox="1"/>
              <p:nvPr/>
            </p:nvSpPr>
            <p:spPr>
              <a:xfrm>
                <a:off x="755575" y="3356992"/>
                <a:ext cx="8280921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Podemos definir: Área(A, B, C)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s-PE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s-PE" dirty="0" smtClean="0"/>
                  <a:t> = Doble del área del triangulo ABC, con signo.</a:t>
                </a:r>
              </a:p>
              <a:p>
                <a:r>
                  <a:rPr lang="es-PE" dirty="0"/>
                  <a:t> </a:t>
                </a:r>
                <a:r>
                  <a:rPr lang="es-PE" dirty="0" smtClean="0"/>
                  <a:t>                                                                         = Área con signo del paralelogramo A,B,B+C-A,C</a:t>
                </a:r>
              </a:p>
            </p:txBody>
          </p:sp>
        </mc:Choice>
        <mc:Fallback xmlns="">
          <p:sp>
            <p:nvSpPr>
              <p:cNvPr id="104" name="10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3356992"/>
                <a:ext cx="8280921" cy="681790"/>
              </a:xfrm>
              <a:prstGeom prst="rect">
                <a:avLst/>
              </a:prstGeom>
              <a:blipFill rotWithShape="1">
                <a:blip r:embed="rId4"/>
                <a:stretch>
                  <a:fillRect l="-663" b="-133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323528" y="950094"/>
            <a:ext cx="7772400" cy="390674"/>
          </a:xfrm>
        </p:spPr>
        <p:txBody>
          <a:bodyPr>
            <a:normAutofit lnSpcReduction="10000"/>
          </a:bodyPr>
          <a:lstStyle/>
          <a:p>
            <a:r>
              <a:rPr lang="es-PE" sz="2000" dirty="0" smtClean="0"/>
              <a:t>Resumiendo…</a:t>
            </a:r>
            <a:endParaRPr lang="es-PE" sz="20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9144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 smtClean="0"/>
              <a:t>Producto escalar y vectorial, áreas</a:t>
            </a:r>
            <a:endParaRPr lang="es-PE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44482" y="1665382"/>
            <a:ext cx="79159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200" dirty="0" smtClean="0">
                <a:solidFill>
                  <a:srgbClr val="92D050"/>
                </a:solidFill>
                <a:latin typeface="Consolas"/>
              </a:rPr>
              <a:t>// Distancia entre 2 puntos</a:t>
            </a:r>
          </a:p>
          <a:p>
            <a:pPr fontAlgn="t"/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dist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  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hypot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endParaRPr lang="es-PE" sz="1200" dirty="0" smtClean="0">
              <a:solidFill>
                <a:srgbClr val="0000FF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92D050"/>
                </a:solidFill>
                <a:latin typeface="Consolas"/>
              </a:rPr>
              <a:t>// Producto escalar</a:t>
            </a:r>
          </a:p>
          <a:p>
            <a:pPr fontAlgn="t"/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dot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endParaRPr lang="es-PE" sz="1200" dirty="0" smtClean="0">
              <a:solidFill>
                <a:srgbClr val="0000FF"/>
              </a:solidFill>
              <a:latin typeface="Consolas"/>
            </a:endParaRPr>
          </a:p>
          <a:p>
            <a:pPr fontAlgn="t"/>
            <a:r>
              <a:rPr lang="es-PE" sz="1200" dirty="0" smtClean="0">
                <a:solidFill>
                  <a:srgbClr val="92D050"/>
                </a:solidFill>
                <a:latin typeface="Consolas"/>
              </a:rPr>
              <a:t>// Producto vectorial</a:t>
            </a:r>
          </a:p>
          <a:p>
            <a:pPr fontAlgn="t"/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cross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endParaRPr lang="es-PE" sz="1200" dirty="0" smtClean="0">
              <a:solidFill>
                <a:srgbClr val="0000FF"/>
              </a:solidFill>
              <a:latin typeface="Consolas"/>
            </a:endParaRPr>
          </a:p>
          <a:p>
            <a:pPr fontAlgn="t"/>
            <a:r>
              <a:rPr lang="es-PE" sz="1200" dirty="0" smtClean="0">
                <a:solidFill>
                  <a:srgbClr val="92D050"/>
                </a:solidFill>
                <a:latin typeface="Consolas"/>
              </a:rPr>
              <a:t>// Doble del área del triangulo ABC, con signo</a:t>
            </a:r>
            <a:endParaRPr lang="es-PE" sz="1200" dirty="0">
              <a:solidFill>
                <a:srgbClr val="92D050"/>
              </a:solidFill>
              <a:latin typeface="Consolas"/>
            </a:endParaRPr>
          </a:p>
          <a:p>
            <a:pPr fontAlgn="t"/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C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cross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A, C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A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46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99999" y="274638"/>
            <a:ext cx="8348465" cy="63408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Determinar si 2 rectas son perpendiculares o paralelas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1: </a:t>
            </a:r>
            <a:r>
              <a:rPr lang="es-PE" dirty="0" smtClean="0"/>
              <a:t>Dadas 2 rectas no degeneradas  AB y CD, determinar si son paralelas, perpendiculares o si se intersectan en algún punto.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CuadroTexto"/>
              <p:cNvSpPr txBox="1"/>
              <p:nvPr/>
            </p:nvSpPr>
            <p:spPr>
              <a:xfrm>
                <a:off x="2050752" y="2636912"/>
                <a:ext cx="3528209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29" name="2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52" y="2636912"/>
                <a:ext cx="3528209" cy="391261"/>
              </a:xfrm>
              <a:prstGeom prst="rect">
                <a:avLst/>
              </a:prstGeom>
              <a:blipFill rotWithShape="1">
                <a:blip r:embed="rId2"/>
                <a:stretch>
                  <a:fillRect t="-20313" b="-31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9 CuadroTexto"/>
              <p:cNvSpPr txBox="1"/>
              <p:nvPr/>
            </p:nvSpPr>
            <p:spPr>
              <a:xfrm>
                <a:off x="1978744" y="3068960"/>
                <a:ext cx="374538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PE" b="0" i="1" smtClean="0">
                              <a:latin typeface="Cambria Math"/>
                            </a:rPr>
                            <m:t>𝑠𝑒𝑛</m:t>
                          </m:r>
                        </m:fName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30" name="2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44" y="3068960"/>
                <a:ext cx="3745384" cy="391261"/>
              </a:xfrm>
              <a:prstGeom prst="rect">
                <a:avLst/>
              </a:prstGeom>
              <a:blipFill rotWithShape="1">
                <a:blip r:embed="rId3"/>
                <a:stretch>
                  <a:fillRect t="-20000" b="-15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CuadroTexto"/>
          <p:cNvSpPr txBox="1"/>
          <p:nvPr/>
        </p:nvSpPr>
        <p:spPr>
          <a:xfrm>
            <a:off x="395535" y="1990581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</a:t>
            </a:r>
          </a:p>
          <a:p>
            <a:r>
              <a:rPr lang="es-PE" dirty="0" smtClean="0"/>
              <a:t>Recordamos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467544" y="3501008"/>
                <a:ext cx="8280921" cy="2379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Por lo tanto, para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 smtClean="0"/>
                  <a:t> no nulos: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PE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90°↔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P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PE" i="1">
                          <a:latin typeface="Cambria Math"/>
                          <a:ea typeface="Cambria Math"/>
                        </a:rPr>
                        <m:t>=0°↔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PE" dirty="0" smtClean="0"/>
              </a:p>
              <a:p>
                <a:r>
                  <a:rPr lang="es-PE" dirty="0" smtClean="0"/>
                  <a:t>Entonces:</a:t>
                </a:r>
              </a:p>
              <a:p>
                <a:endParaRPr lang="es-PE" dirty="0"/>
              </a:p>
              <a:p>
                <a:pPr marL="285750" indent="-285750">
                  <a:buFontTx/>
                  <a:buChar char="-"/>
                </a:pPr>
                <a:r>
                  <a:rPr lang="es-PE" dirty="0" smtClean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s-PE" b="0" dirty="0" smtClean="0"/>
                  <a:t>, las rectas son perpendiculares.</a:t>
                </a:r>
              </a:p>
              <a:p>
                <a:pPr marL="285750" indent="-285750">
                  <a:buFontTx/>
                  <a:buChar char="-"/>
                </a:pPr>
                <a:r>
                  <a:rPr lang="es-PE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𝐴𝐵</m:t>
                        </m:r>
                      </m:e>
                    </m:acc>
                    <m:r>
                      <a:rPr lang="es-PE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𝐶𝐷</m:t>
                        </m:r>
                      </m:e>
                    </m:acc>
                    <m:r>
                      <a:rPr lang="es-PE" i="1">
                        <a:latin typeface="Cambria Math"/>
                      </a:rPr>
                      <m:t>=0</m:t>
                    </m:r>
                  </m:oMath>
                </a14:m>
                <a:r>
                  <a:rPr lang="es-PE" dirty="0"/>
                  <a:t>, las rectas son </a:t>
                </a:r>
                <a:r>
                  <a:rPr lang="es-PE" dirty="0" smtClean="0"/>
                  <a:t>paralelas.</a:t>
                </a:r>
              </a:p>
              <a:p>
                <a:pPr marL="285750" indent="-285750">
                  <a:buFontTx/>
                  <a:buChar char="-"/>
                </a:pPr>
                <a:r>
                  <a:rPr lang="es-PE" dirty="0" smtClean="0"/>
                  <a:t>En caso contrario, se intersectan en algún punto.</a:t>
                </a:r>
                <a:endParaRPr lang="es-PE" b="0" dirty="0" smtClean="0"/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1008"/>
                <a:ext cx="8280921" cy="2379241"/>
              </a:xfrm>
              <a:prstGeom prst="rect">
                <a:avLst/>
              </a:prstGeom>
              <a:blipFill rotWithShape="1">
                <a:blip r:embed="rId4"/>
                <a:stretch>
                  <a:fillRect l="-663" t="-4092" b="-306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32 Conector recto de flecha"/>
          <p:cNvCxnSpPr/>
          <p:nvPr/>
        </p:nvCxnSpPr>
        <p:spPr>
          <a:xfrm>
            <a:off x="7093943" y="2719442"/>
            <a:ext cx="1293883" cy="2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7680226" y="1889102"/>
            <a:ext cx="0" cy="4909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7680130" y="21954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668344" y="1700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6804248" y="26276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8353932" y="2636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7093943" y="4222318"/>
            <a:ext cx="1293883" cy="2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7093943" y="3882968"/>
            <a:ext cx="58628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7680130" y="36983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44" name="43 CuadroTexto"/>
          <p:cNvSpPr txBox="1"/>
          <p:nvPr/>
        </p:nvSpPr>
        <p:spPr>
          <a:xfrm>
            <a:off x="6804248" y="41304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8353932" y="41397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6811130" y="370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cxnSp>
        <p:nvCxnSpPr>
          <p:cNvPr id="48" name="47 Conector recto de flecha"/>
          <p:cNvCxnSpPr/>
          <p:nvPr/>
        </p:nvCxnSpPr>
        <p:spPr>
          <a:xfrm>
            <a:off x="7149921" y="5878502"/>
            <a:ext cx="1293883" cy="2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7394539" y="5195914"/>
            <a:ext cx="504587" cy="5279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7910870" y="50112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51" name="50 CuadroTexto"/>
          <p:cNvSpPr txBox="1"/>
          <p:nvPr/>
        </p:nvSpPr>
        <p:spPr>
          <a:xfrm>
            <a:off x="6860226" y="57866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8409910" y="5795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7092853" y="5459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962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rectas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2: </a:t>
            </a:r>
            <a:r>
              <a:rPr lang="es-PE" dirty="0" smtClean="0"/>
              <a:t>Dadas 2 rectas no paralelas AB y CD, hallar el punto de intersección.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Posibles soluciones: </a:t>
            </a:r>
            <a:r>
              <a:rPr lang="es-PE" dirty="0" smtClean="0"/>
              <a:t>¿Cual eligen?</a:t>
            </a:r>
            <a:endParaRPr lang="es-PE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1815977" y="2600434"/>
                <a:ext cx="7220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Muy fácil! Hallo la ecuación de cada recta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𝑥</m:t>
                    </m:r>
                    <m:r>
                      <a:rPr lang="es-PE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s-PE" b="0" dirty="0" smtClean="0"/>
                  <a:t>=</a:t>
                </a:r>
                <a:r>
                  <a:rPr lang="es-P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b="0" dirty="0" smtClean="0"/>
                  <a:t>,</a:t>
                </a:r>
                <a:r>
                  <a:rPr lang="es-P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PE" i="1">
                        <a:latin typeface="Cambria Math"/>
                      </a:rPr>
                      <m:t>𝑥</m:t>
                    </m:r>
                    <m:r>
                      <a:rPr lang="es-PE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PE" i="1">
                        <a:latin typeface="Cambria Math"/>
                      </a:rPr>
                      <m:t>𝑦</m:t>
                    </m:r>
                  </m:oMath>
                </a14:m>
                <a:r>
                  <a:rPr lang="es-PE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PE" b="0" dirty="0" smtClean="0"/>
                  <a:t>, luego despejo y obtengo (x, y) </a:t>
                </a:r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77" y="2600434"/>
                <a:ext cx="7220519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60" t="-3774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i1.kym-cdn.com/entries/icons/original/000/009/939/DeterminedGuyBlack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" y="4941168"/>
            <a:ext cx="1445653" cy="144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ta.whicdn.com/images/23556145/276173_Papel-de-Parede-Meme-Sorriso-Feliz_1600x1200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5" y="2274987"/>
            <a:ext cx="1457333" cy="109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34 CuadroTexto"/>
          <p:cNvSpPr txBox="1"/>
          <p:nvPr/>
        </p:nvSpPr>
        <p:spPr>
          <a:xfrm>
            <a:off x="1835697" y="518897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Puedo hacerlo gráficamente, no necesito resolver ninguna ecuación.</a:t>
            </a:r>
            <a:endParaRPr lang="es-PE" b="0" dirty="0" smtClean="0"/>
          </a:p>
        </p:txBody>
      </p:sp>
      <p:pic>
        <p:nvPicPr>
          <p:cNvPr id="1034" name="Picture 10" descr="http://dlftblog.files.wordpress.com/2012/05/feel_like_a_si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0" y="3573016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CuadroTexto"/>
          <p:cNvSpPr txBox="1"/>
          <p:nvPr/>
        </p:nvSpPr>
        <p:spPr>
          <a:xfrm>
            <a:off x="1821732" y="3845161"/>
            <a:ext cx="722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Puedo hacerlo resolviendo un sistema de ecuaciones con vectores:</a:t>
            </a:r>
          </a:p>
          <a:p>
            <a:endParaRPr lang="es-PE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2873560" y="4185008"/>
                <a:ext cx="3719160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P</m:t>
                      </m:r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x</m:t>
                          </m:r>
                          <m:r>
                            <a:rPr lang="es-PE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𝐶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60" y="4185008"/>
                <a:ext cx="3719160" cy="404791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52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rectas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2: </a:t>
            </a:r>
            <a:r>
              <a:rPr lang="es-PE" dirty="0" smtClean="0"/>
              <a:t>Dadas 2 rectas no paralelas AB y CD, hallar el punto de intersección.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 analítica: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3419872" y="2142148"/>
                <a:ext cx="4037965" cy="4382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P</m:t>
                      </m:r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x</m:t>
                          </m:r>
                          <m:r>
                            <a:rPr lang="es-PE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𝐶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</a:rPr>
                        <m:t>𝐶</m:t>
                      </m:r>
                      <m:r>
                        <a:rPr lang="es-PE" b="0" i="1" smtClean="0">
                          <a:latin typeface="Cambria Math"/>
                        </a:rPr>
                        <m:t>−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P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s-PE" dirty="0"/>
              </a:p>
              <a:p>
                <a:r>
                  <a:rPr lang="es-PE" dirty="0" smtClean="0"/>
                  <a:t>Haciendo producto vectorial con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s-PE" dirty="0" smtClean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PE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PE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P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PE" dirty="0"/>
              </a:p>
              <a:p>
                <a:endParaRPr lang="es-PE" dirty="0" smtClean="0"/>
              </a:p>
              <a:p>
                <a:r>
                  <a:rPr lang="es-PE" dirty="0" smtClean="0"/>
                  <a:t>Por lo tanto:</a:t>
                </a:r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P</m:t>
                      </m:r>
                      <m:r>
                        <a:rPr lang="es-PE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x</m:t>
                          </m:r>
                          <m:r>
                            <a:rPr lang="es-PE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142148"/>
                <a:ext cx="4037965" cy="4382418"/>
              </a:xfrm>
              <a:prstGeom prst="rect">
                <a:avLst/>
              </a:prstGeom>
              <a:blipFill rotWithShape="1"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0" descr="http://dlftblog.files.wordpress.com/2012/05/feel_like_a_si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29" y="4509120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595159" y="3535524"/>
            <a:ext cx="1579260" cy="2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1542627" y="2527979"/>
            <a:ext cx="504587" cy="5279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034212" y="23615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67825" y="34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140525" y="34529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598748" y="2917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20" name="19 Elipse"/>
          <p:cNvSpPr/>
          <p:nvPr/>
        </p:nvSpPr>
        <p:spPr>
          <a:xfrm>
            <a:off x="539552" y="350100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Elipse"/>
          <p:cNvSpPr/>
          <p:nvPr/>
        </p:nvSpPr>
        <p:spPr>
          <a:xfrm>
            <a:off x="1492286" y="303003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Elipse"/>
          <p:cNvSpPr/>
          <p:nvPr/>
        </p:nvSpPr>
        <p:spPr>
          <a:xfrm>
            <a:off x="2011210" y="249197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2153046" y="349952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23 Conector recto de flecha"/>
          <p:cNvCxnSpPr/>
          <p:nvPr/>
        </p:nvCxnSpPr>
        <p:spPr>
          <a:xfrm flipH="1">
            <a:off x="611560" y="3100464"/>
            <a:ext cx="884947" cy="9046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1038719" y="348400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uadroTexto"/>
          <p:cNvSpPr txBox="1"/>
          <p:nvPr/>
        </p:nvSpPr>
        <p:spPr>
          <a:xfrm>
            <a:off x="1019649" y="349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0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rectas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2: </a:t>
            </a:r>
            <a:r>
              <a:rPr lang="es-PE" dirty="0" smtClean="0"/>
              <a:t>Dadas 2 rectas no paralelas AB y CD, hallar el punto de intersección.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 gráfica:</a:t>
            </a:r>
          </a:p>
        </p:txBody>
      </p:sp>
      <p:cxnSp>
        <p:nvCxnSpPr>
          <p:cNvPr id="13" name="12 Conector recto de flecha"/>
          <p:cNvCxnSpPr>
            <a:stCxn id="20" idx="6"/>
            <a:endCxn id="23" idx="2"/>
          </p:cNvCxnSpPr>
          <p:nvPr/>
        </p:nvCxnSpPr>
        <p:spPr>
          <a:xfrm>
            <a:off x="770485" y="4212658"/>
            <a:ext cx="279340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1701556" y="2420888"/>
            <a:ext cx="1214260" cy="13106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007792" y="22041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26750" y="41193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563888" y="40533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421533" y="3390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20" name="19 Elipse"/>
          <p:cNvSpPr/>
          <p:nvPr/>
        </p:nvSpPr>
        <p:spPr>
          <a:xfrm>
            <a:off x="698477" y="417665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Elipse"/>
          <p:cNvSpPr/>
          <p:nvPr/>
        </p:nvSpPr>
        <p:spPr>
          <a:xfrm>
            <a:off x="2915816" y="235281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3563888" y="417665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23 Conector recto de flecha"/>
          <p:cNvCxnSpPr/>
          <p:nvPr/>
        </p:nvCxnSpPr>
        <p:spPr>
          <a:xfrm flipH="1">
            <a:off x="770485" y="3776114"/>
            <a:ext cx="884948" cy="94903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1210344" y="416600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uadroTexto"/>
          <p:cNvSpPr txBox="1"/>
          <p:nvPr/>
        </p:nvSpPr>
        <p:spPr>
          <a:xfrm>
            <a:off x="1214707" y="4175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Rectángulo"/>
              <p:cNvSpPr/>
              <p:nvPr/>
            </p:nvSpPr>
            <p:spPr>
              <a:xfrm>
                <a:off x="4594250" y="2131813"/>
                <a:ext cx="3888432" cy="2217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P</m:t>
                      </m:r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x</m:t>
                          </m:r>
                          <m:r>
                            <a:rPr lang="es-PE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b="0" i="1" smtClean="0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s-PE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  <a:p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s-PE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s-PE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/>
                            </a:rPr>
                            <m:t>𝑎𝑟𝑒𝑎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𝑎𝑟𝑒𝑎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𝐴𝑃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𝐴𝐵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𝐵𝐴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25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50" y="2131813"/>
                <a:ext cx="3888432" cy="22173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27 Conector recto de flecha"/>
          <p:cNvCxnSpPr>
            <a:stCxn id="22" idx="4"/>
          </p:cNvCxnSpPr>
          <p:nvPr/>
        </p:nvCxnSpPr>
        <p:spPr>
          <a:xfrm flipH="1">
            <a:off x="2915816" y="2424814"/>
            <a:ext cx="36004" cy="230033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V="1">
            <a:off x="559321" y="3731533"/>
            <a:ext cx="4084687" cy="613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917223" y="341450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2929246" y="38812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</a:t>
            </a:r>
            <a:endParaRPr lang="es-PE" dirty="0"/>
          </a:p>
        </p:txBody>
      </p:sp>
      <p:sp>
        <p:nvSpPr>
          <p:cNvPr id="36" name="35 Elipse"/>
          <p:cNvSpPr/>
          <p:nvPr/>
        </p:nvSpPr>
        <p:spPr>
          <a:xfrm>
            <a:off x="2893242" y="37056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2887921" y="417171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Elipse"/>
          <p:cNvSpPr/>
          <p:nvPr/>
        </p:nvSpPr>
        <p:spPr>
          <a:xfrm>
            <a:off x="1651211" y="37056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9" name="38 Conector recto de flecha"/>
          <p:cNvCxnSpPr>
            <a:stCxn id="21" idx="3"/>
          </p:cNvCxnSpPr>
          <p:nvPr/>
        </p:nvCxnSpPr>
        <p:spPr>
          <a:xfrm flipH="1">
            <a:off x="754084" y="3767143"/>
            <a:ext cx="907672" cy="4179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 flipH="1">
            <a:off x="3643132" y="3767143"/>
            <a:ext cx="907672" cy="4179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Elipse"/>
          <p:cNvSpPr/>
          <p:nvPr/>
        </p:nvSpPr>
        <p:spPr>
          <a:xfrm>
            <a:off x="4522242" y="37056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44 CuadroTexto"/>
          <p:cNvSpPr txBox="1"/>
          <p:nvPr/>
        </p:nvSpPr>
        <p:spPr>
          <a:xfrm>
            <a:off x="4365039" y="34145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</a:t>
            </a:r>
            <a:endParaRPr lang="es-PE" dirty="0"/>
          </a:p>
        </p:txBody>
      </p:sp>
      <p:pic>
        <p:nvPicPr>
          <p:cNvPr id="46" name="Picture 4" descr="http://i1.kym-cdn.com/entries/icons/original/000/009/939/DeterminedGuyBlack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2" y="4962475"/>
            <a:ext cx="1445653" cy="144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3883968" y="4962475"/>
                <a:ext cx="4572000" cy="10052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PE" dirty="0"/>
                  <a:t>Por lo tanto: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P</m:t>
                      </m:r>
                      <m:r>
                        <a:rPr lang="es-PE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x</m:t>
                          </m:r>
                          <m:r>
                            <a:rPr lang="es-PE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</a:rPr>
                        <m:t>𝐴</m:t>
                      </m:r>
                      <m:r>
                        <a:rPr lang="es-PE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𝐶𝐴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𝐵𝐴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68" y="4962475"/>
                <a:ext cx="4572000" cy="1005275"/>
              </a:xfrm>
              <a:prstGeom prst="rect">
                <a:avLst/>
              </a:prstGeom>
              <a:blipFill rotWithShape="1">
                <a:blip r:embed="rId4"/>
                <a:stretch>
                  <a:fillRect l="-1067" t="-30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ofile.ak.fbcdn.net/hprofile-ak-snc4/188125_141986805873080_379865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70" y="1465168"/>
            <a:ext cx="17716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rectas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3581687" y="1556792"/>
                <a:ext cx="3169266" cy="728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P</m:t>
                      </m:r>
                      <m:r>
                        <a:rPr lang="es-PE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x</m:t>
                          </m:r>
                          <m:r>
                            <a:rPr lang="es-PE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</a:rPr>
                        <m:t>𝐴</m:t>
                      </m:r>
                      <m:r>
                        <a:rPr lang="es-PE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687" y="1556792"/>
                <a:ext cx="3169266" cy="7282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Rectángulo"/>
              <p:cNvSpPr/>
              <p:nvPr/>
            </p:nvSpPr>
            <p:spPr>
              <a:xfrm>
                <a:off x="3420380" y="2586294"/>
                <a:ext cx="3491880" cy="728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P</m:t>
                      </m:r>
                      <m:r>
                        <a:rPr lang="es-PE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x</m:t>
                          </m:r>
                          <m:r>
                            <a:rPr lang="es-PE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/>
                            </a:rPr>
                            <m:t>y</m:t>
                          </m:r>
                        </m:e>
                      </m:d>
                      <m:r>
                        <a:rPr lang="es-PE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</a:rPr>
                        <m:t>𝐴</m:t>
                      </m:r>
                      <m:r>
                        <a:rPr lang="es-PE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𝐶𝐴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𝐶𝐷</m:t>
                              </m:r>
                            </m:e>
                          </m:acc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𝐵𝐴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80" y="2586294"/>
                <a:ext cx="3491880" cy="7282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827584" y="3789040"/>
                <a:ext cx="4834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Ejercicio: </a:t>
                </a:r>
                <a:r>
                  <a:rPr lang="es-PE" dirty="0" smtClean="0"/>
                  <a:t>Demostrar que ambas formulas son equivalentes, y también demostrar que:</a:t>
                </a:r>
              </a:p>
              <a:p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−</m:t>
                          </m:r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−</m:t>
                          </m:r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9040"/>
                <a:ext cx="4834036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1135" t="-132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"/>
          <p:cNvSpPr/>
          <p:nvPr/>
        </p:nvSpPr>
        <p:spPr>
          <a:xfrm>
            <a:off x="5436096" y="4632424"/>
            <a:ext cx="28708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El signo del producto vectorial cambia al:</a:t>
            </a:r>
          </a:p>
          <a:p>
            <a:pPr marL="285750" indent="-285750" algn="ctr">
              <a:buFontTx/>
              <a:buChar char="-"/>
            </a:pPr>
            <a:r>
              <a:rPr lang="es-PE" dirty="0" smtClean="0">
                <a:solidFill>
                  <a:schemeClr val="tx1"/>
                </a:solidFill>
              </a:rPr>
              <a:t>Intercambiar los </a:t>
            </a:r>
            <a:r>
              <a:rPr lang="es-PE" dirty="0" err="1" smtClean="0">
                <a:solidFill>
                  <a:schemeClr val="tx1"/>
                </a:solidFill>
              </a:rPr>
              <a:t>operandos</a:t>
            </a:r>
            <a:endParaRPr lang="es-PE" dirty="0" smtClean="0">
              <a:solidFill>
                <a:schemeClr val="tx1"/>
              </a:solidFill>
            </a:endParaRPr>
          </a:p>
          <a:p>
            <a:pPr algn="ctr"/>
            <a:r>
              <a:rPr lang="es-PE" dirty="0" smtClean="0">
                <a:solidFill>
                  <a:schemeClr val="tx1"/>
                </a:solidFill>
              </a:rPr>
              <a:t>- Cambiar algún operando por su negativo</a:t>
            </a:r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rectas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2: </a:t>
            </a:r>
            <a:r>
              <a:rPr lang="es-PE" dirty="0" smtClean="0"/>
              <a:t>Dadas 2 rectas no paralelas AB y CD, hallar el punto de intersección.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39552" y="1988840"/>
            <a:ext cx="7491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cross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Point 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lineIntersection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C,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A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B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A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cross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C </a:t>
            </a:r>
            <a:r>
              <a:rPr lang="es-PE" sz="1200" dirty="0" smtClean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A, 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D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C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cross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A, D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C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200" dirty="0" smtClean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6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34 Conector recto de flecha"/>
          <p:cNvCxnSpPr/>
          <p:nvPr/>
        </p:nvCxnSpPr>
        <p:spPr>
          <a:xfrm flipH="1">
            <a:off x="2174269" y="4308645"/>
            <a:ext cx="1223952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Proyección y reflexión de punto en recta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3: </a:t>
            </a:r>
            <a:r>
              <a:rPr lang="es-PE" dirty="0" smtClean="0"/>
              <a:t>Dado un punto X y una recta AB, hallar la proyección y reflexión de X en AB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29307" y="1694736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729860" y="39957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cxnSp>
        <p:nvCxnSpPr>
          <p:cNvPr id="25" name="24 Conector recto de flecha"/>
          <p:cNvCxnSpPr>
            <a:stCxn id="29" idx="6"/>
            <a:endCxn id="32" idx="2"/>
          </p:cNvCxnSpPr>
          <p:nvPr/>
        </p:nvCxnSpPr>
        <p:spPr>
          <a:xfrm>
            <a:off x="926602" y="4308645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60671" y="42538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29" name="28 Elipse"/>
          <p:cNvSpPr/>
          <p:nvPr/>
        </p:nvSpPr>
        <p:spPr>
          <a:xfrm>
            <a:off x="854594" y="427264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CuadroTexto"/>
          <p:cNvSpPr txBox="1"/>
          <p:nvPr/>
        </p:nvSpPr>
        <p:spPr>
          <a:xfrm>
            <a:off x="2059429" y="4252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32" name="31 Elipse"/>
          <p:cNvSpPr/>
          <p:nvPr/>
        </p:nvSpPr>
        <p:spPr>
          <a:xfrm>
            <a:off x="2138264" y="427264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3" name="32 Conector recto de flecha"/>
          <p:cNvCxnSpPr>
            <a:endCxn id="34" idx="0"/>
          </p:cNvCxnSpPr>
          <p:nvPr/>
        </p:nvCxnSpPr>
        <p:spPr>
          <a:xfrm flipH="1">
            <a:off x="2714145" y="3790066"/>
            <a:ext cx="14699" cy="94721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Elipse"/>
          <p:cNvSpPr/>
          <p:nvPr/>
        </p:nvSpPr>
        <p:spPr>
          <a:xfrm>
            <a:off x="2693856" y="376703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Elipse"/>
          <p:cNvSpPr/>
          <p:nvPr/>
        </p:nvSpPr>
        <p:spPr>
          <a:xfrm>
            <a:off x="2678141" y="47372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2683585" y="427264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CuadroTexto"/>
          <p:cNvSpPr txBox="1"/>
          <p:nvPr/>
        </p:nvSpPr>
        <p:spPr>
          <a:xfrm>
            <a:off x="2719589" y="45718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</a:t>
            </a:r>
            <a:endParaRPr lang="es-PE" dirty="0"/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2737404" y="2519707"/>
            <a:ext cx="18189" cy="1208873"/>
          </a:xfrm>
          <a:prstGeom prst="straightConnector1">
            <a:avLst/>
          </a:prstGeom>
          <a:ln w="25400">
            <a:solidFill>
              <a:srgbClr val="00206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2737404" y="3003019"/>
                <a:ext cx="668516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4" y="3003019"/>
                <a:ext cx="668516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CuadroTexto"/>
              <p:cNvSpPr txBox="1"/>
              <p:nvPr/>
            </p:nvSpPr>
            <p:spPr>
              <a:xfrm>
                <a:off x="4139952" y="2644415"/>
                <a:ext cx="414273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𝑙𝑖𝑛𝑒𝐼𝑛𝑡𝑒𝑟𝑠𝑒𝑐𝑡𝑖𝑜𝑛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𝑋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𝑋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</m:e>
                        <m:sup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8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44415"/>
                <a:ext cx="4142737" cy="404791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38 Elipse"/>
          <p:cNvSpPr/>
          <p:nvPr/>
        </p:nvSpPr>
        <p:spPr>
          <a:xfrm>
            <a:off x="2728204" y="2483707"/>
            <a:ext cx="72008" cy="720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CuadroTexto"/>
              <p:cNvSpPr txBox="1"/>
              <p:nvPr/>
            </p:nvSpPr>
            <p:spPr>
              <a:xfrm>
                <a:off x="2786245" y="2299041"/>
                <a:ext cx="464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PE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0" name="3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245" y="2299041"/>
                <a:ext cx="46493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2741157" y="3635732"/>
                <a:ext cx="39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57" y="3635732"/>
                <a:ext cx="39068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42 CuadroTexto"/>
          <p:cNvSpPr txBox="1"/>
          <p:nvPr/>
        </p:nvSpPr>
        <p:spPr>
          <a:xfrm>
            <a:off x="3707904" y="2195572"/>
            <a:ext cx="414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Proyección de X en AB: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3724125" y="3124143"/>
            <a:ext cx="43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Reflexión de X con respecto a AB: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CuadroTexto"/>
              <p:cNvSpPr txBox="1"/>
              <p:nvPr/>
            </p:nvSpPr>
            <p:spPr>
              <a:xfrm>
                <a:off x="3995936" y="3564638"/>
                <a:ext cx="3733651" cy="956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𝑅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𝑋</m:t>
                      </m:r>
                      <m:r>
                        <a:rPr lang="es-PE" b="0" i="1" smtClean="0">
                          <a:latin typeface="Cambria Math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𝑋𝑃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𝑋</m:t>
                      </m:r>
                      <m:r>
                        <a:rPr lang="es-PE" b="0" i="1" smtClean="0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PE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𝑅</m:t>
                      </m:r>
                      <m:r>
                        <a:rPr lang="es-PE" i="1">
                          <a:latin typeface="Cambria Math"/>
                        </a:rPr>
                        <m:t>=2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r>
                        <a:rPr lang="es-PE" b="0" i="1" smtClean="0">
                          <a:latin typeface="Cambria Math"/>
                        </a:rPr>
                        <m:t>−</m:t>
                      </m:r>
                      <m:r>
                        <a:rPr lang="es-PE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s-PE" b="0" i="1" dirty="0" smtClean="0">
                  <a:latin typeface="Cambria Math"/>
                </a:endParaRPr>
              </a:p>
              <a:p>
                <a:r>
                  <a:rPr lang="es-PE" i="1" dirty="0" smtClean="0">
                    <a:latin typeface="Cambria Math"/>
                  </a:rPr>
                  <a:t>Donde P es la proyección de X en AB</a:t>
                </a:r>
                <a:endParaRPr lang="es-PE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3564638"/>
                <a:ext cx="3733651" cy="956929"/>
              </a:xfrm>
              <a:prstGeom prst="rect">
                <a:avLst/>
              </a:prstGeom>
              <a:blipFill rotWithShape="1">
                <a:blip r:embed="rId6"/>
                <a:stretch>
                  <a:fillRect l="-1471" r="-490" b="-89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7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99999" y="274638"/>
            <a:ext cx="8348465" cy="63408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Centros notables del triangulo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1124744"/>
            <a:ext cx="83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4: </a:t>
            </a:r>
            <a:r>
              <a:rPr lang="es-PE" dirty="0" smtClean="0"/>
              <a:t>Dado un </a:t>
            </a:r>
            <a:r>
              <a:rPr lang="es-PE" dirty="0"/>
              <a:t>triangulo ABC, hallar el </a:t>
            </a:r>
            <a:r>
              <a:rPr lang="es-PE" dirty="0" smtClean="0"/>
              <a:t>baricentro, ortocentro, circuncentro y el incentro.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88020" y="1628800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</a:t>
            </a:r>
          </a:p>
        </p:txBody>
      </p:sp>
      <p:cxnSp>
        <p:nvCxnSpPr>
          <p:cNvPr id="26" name="25 Conector recto de flecha"/>
          <p:cNvCxnSpPr>
            <a:stCxn id="35" idx="7"/>
            <a:endCxn id="56" idx="3"/>
          </p:cNvCxnSpPr>
          <p:nvPr/>
        </p:nvCxnSpPr>
        <p:spPr>
          <a:xfrm flipV="1">
            <a:off x="875319" y="3014663"/>
            <a:ext cx="990875" cy="7697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35" idx="6"/>
            <a:endCxn id="55" idx="2"/>
          </p:cNvCxnSpPr>
          <p:nvPr/>
        </p:nvCxnSpPr>
        <p:spPr>
          <a:xfrm>
            <a:off x="885864" y="3809870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619933" y="37550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35" name="34 Elipse"/>
          <p:cNvSpPr/>
          <p:nvPr/>
        </p:nvSpPr>
        <p:spPr>
          <a:xfrm>
            <a:off x="813856" y="37738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CuadroTexto"/>
          <p:cNvSpPr txBox="1"/>
          <p:nvPr/>
        </p:nvSpPr>
        <p:spPr>
          <a:xfrm>
            <a:off x="2095365" y="3713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46" name="45 CuadroTexto"/>
          <p:cNvSpPr txBox="1"/>
          <p:nvPr/>
        </p:nvSpPr>
        <p:spPr>
          <a:xfrm>
            <a:off x="1801457" y="26848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54" name="53 Conector recto de flecha"/>
          <p:cNvCxnSpPr>
            <a:stCxn id="55" idx="5"/>
            <a:endCxn id="56" idx="5"/>
          </p:cNvCxnSpPr>
          <p:nvPr/>
        </p:nvCxnSpPr>
        <p:spPr>
          <a:xfrm flipH="1" flipV="1">
            <a:off x="1917112" y="3014663"/>
            <a:ext cx="241877" cy="820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2097526" y="37738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55 Elipse"/>
          <p:cNvSpPr/>
          <p:nvPr/>
        </p:nvSpPr>
        <p:spPr>
          <a:xfrm>
            <a:off x="1855649" y="295320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CuadroTexto"/>
          <p:cNvSpPr txBox="1"/>
          <p:nvPr/>
        </p:nvSpPr>
        <p:spPr>
          <a:xfrm>
            <a:off x="716970" y="2213891"/>
            <a:ext cx="687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A. Baricentro: </a:t>
            </a:r>
            <a:r>
              <a:rPr lang="es-PE" dirty="0" smtClean="0"/>
              <a:t>Centro de gravedad o punto de intersección de medianas.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CuadroTexto"/>
              <p:cNvSpPr txBox="1"/>
              <p:nvPr/>
            </p:nvSpPr>
            <p:spPr>
              <a:xfrm>
                <a:off x="3378741" y="3014663"/>
                <a:ext cx="173573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G</m:t>
                      </m:r>
                      <m:r>
                        <a:rPr lang="es-P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P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8" name="5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41" y="3014663"/>
                <a:ext cx="1735732" cy="612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58 CuadroTexto"/>
          <p:cNvSpPr txBox="1"/>
          <p:nvPr/>
        </p:nvSpPr>
        <p:spPr>
          <a:xfrm>
            <a:off x="772211" y="4335502"/>
            <a:ext cx="589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B</a:t>
            </a:r>
            <a:r>
              <a:rPr lang="es-PE" b="1" dirty="0" smtClean="0"/>
              <a:t>. Ortocentro: </a:t>
            </a:r>
            <a:r>
              <a:rPr lang="es-PE" dirty="0" smtClean="0"/>
              <a:t>Punto de intersección de alturas.</a:t>
            </a:r>
          </a:p>
        </p:txBody>
      </p:sp>
      <p:cxnSp>
        <p:nvCxnSpPr>
          <p:cNvPr id="69" name="68 Conector recto de flecha"/>
          <p:cNvCxnSpPr>
            <a:stCxn id="56" idx="4"/>
          </p:cNvCxnSpPr>
          <p:nvPr/>
        </p:nvCxnSpPr>
        <p:spPr>
          <a:xfrm flipH="1">
            <a:off x="1517154" y="3025207"/>
            <a:ext cx="374499" cy="78466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55" idx="1"/>
          </p:cNvCxnSpPr>
          <p:nvPr/>
        </p:nvCxnSpPr>
        <p:spPr>
          <a:xfrm>
            <a:off x="1404528" y="3384744"/>
            <a:ext cx="703543" cy="39967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flipV="1">
            <a:off x="868459" y="3398505"/>
            <a:ext cx="1169591" cy="38590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5" idx="7"/>
            <a:endCxn id="80" idx="3"/>
          </p:cNvCxnSpPr>
          <p:nvPr/>
        </p:nvCxnSpPr>
        <p:spPr>
          <a:xfrm flipV="1">
            <a:off x="1031368" y="4983574"/>
            <a:ext cx="990875" cy="7697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75" idx="6"/>
            <a:endCxn id="79" idx="2"/>
          </p:cNvCxnSpPr>
          <p:nvPr/>
        </p:nvCxnSpPr>
        <p:spPr>
          <a:xfrm>
            <a:off x="1041913" y="5778781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775982" y="57239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75" name="74 Elipse"/>
          <p:cNvSpPr/>
          <p:nvPr/>
        </p:nvSpPr>
        <p:spPr>
          <a:xfrm>
            <a:off x="969905" y="57427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6" name="75 CuadroTexto"/>
          <p:cNvSpPr txBox="1"/>
          <p:nvPr/>
        </p:nvSpPr>
        <p:spPr>
          <a:xfrm>
            <a:off x="2251414" y="5681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77" name="76 CuadroTexto"/>
          <p:cNvSpPr txBox="1"/>
          <p:nvPr/>
        </p:nvSpPr>
        <p:spPr>
          <a:xfrm>
            <a:off x="1957506" y="465375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78" name="77 Conector recto de flecha"/>
          <p:cNvCxnSpPr>
            <a:stCxn id="79" idx="5"/>
            <a:endCxn id="80" idx="5"/>
          </p:cNvCxnSpPr>
          <p:nvPr/>
        </p:nvCxnSpPr>
        <p:spPr>
          <a:xfrm flipH="1" flipV="1">
            <a:off x="2073161" y="4983574"/>
            <a:ext cx="241877" cy="820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Elipse"/>
          <p:cNvSpPr/>
          <p:nvPr/>
        </p:nvSpPr>
        <p:spPr>
          <a:xfrm>
            <a:off x="2253575" y="57427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79 Elipse"/>
          <p:cNvSpPr/>
          <p:nvPr/>
        </p:nvSpPr>
        <p:spPr>
          <a:xfrm>
            <a:off x="2011698" y="492211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1" name="80 Conector recto de flecha"/>
          <p:cNvCxnSpPr>
            <a:stCxn id="80" idx="4"/>
          </p:cNvCxnSpPr>
          <p:nvPr/>
        </p:nvCxnSpPr>
        <p:spPr>
          <a:xfrm>
            <a:off x="2047702" y="4994118"/>
            <a:ext cx="2786" cy="78466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>
            <a:endCxn id="79" idx="1"/>
          </p:cNvCxnSpPr>
          <p:nvPr/>
        </p:nvCxnSpPr>
        <p:spPr>
          <a:xfrm>
            <a:off x="1836857" y="5127590"/>
            <a:ext cx="427263" cy="62573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V="1">
            <a:off x="1024508" y="5367416"/>
            <a:ext cx="1169591" cy="38590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2121173" y="5179519"/>
                <a:ext cx="502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73" y="5179519"/>
                <a:ext cx="50270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85 CuadroTexto"/>
              <p:cNvSpPr txBox="1"/>
              <p:nvPr/>
            </p:nvSpPr>
            <p:spPr>
              <a:xfrm>
                <a:off x="1415850" y="4810187"/>
                <a:ext cx="518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50" y="4810187"/>
                <a:ext cx="51860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89 CuadroTexto"/>
              <p:cNvSpPr txBox="1"/>
              <p:nvPr/>
            </p:nvSpPr>
            <p:spPr>
              <a:xfrm>
                <a:off x="3378741" y="4767550"/>
                <a:ext cx="370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𝐻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𝑙𝑖𝑛𝑒𝐼𝑛𝑡𝑒𝑟𝑠𝑒𝑐𝑡𝑖𝑜𝑛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0" name="8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41" y="4767550"/>
                <a:ext cx="370114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3349025" y="5118614"/>
                <a:ext cx="4247124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𝑙𝑖𝑛𝑒𝐼𝑛𝑡𝑒𝑟𝑠𝑒𝑐𝑡𝑖𝑜𝑛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𝐵𝐶</m:t>
                              </m:r>
                            </m:e>
                          </m:acc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𝐶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25" y="5118614"/>
                <a:ext cx="4247124" cy="404791"/>
              </a:xfrm>
              <a:prstGeom prst="rect">
                <a:avLst/>
              </a:prstGeom>
              <a:blipFill rotWithShape="1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3349025" y="5588032"/>
                <a:ext cx="4273414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𝑙𝑖𝑛𝑒𝐼𝑛𝑡𝑒𝑟𝑠𝑒𝑐𝑡𝑖𝑜𝑛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𝐴𝐶</m:t>
                              </m:r>
                            </m:e>
                          </m:acc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𝐶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25" y="5588032"/>
                <a:ext cx="4273414" cy="404791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92 Elipse"/>
          <p:cNvSpPr/>
          <p:nvPr/>
        </p:nvSpPr>
        <p:spPr>
          <a:xfrm>
            <a:off x="1611740" y="350622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4" name="93 Elipse"/>
          <p:cNvSpPr/>
          <p:nvPr/>
        </p:nvSpPr>
        <p:spPr>
          <a:xfrm>
            <a:off x="2011698" y="539390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5" name="94 CuadroTexto"/>
          <p:cNvSpPr txBox="1"/>
          <p:nvPr/>
        </p:nvSpPr>
        <p:spPr>
          <a:xfrm>
            <a:off x="1370756" y="325105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k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1578495" y="335069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k</a:t>
            </a:r>
            <a:endParaRPr lang="es-PE" dirty="0"/>
          </a:p>
        </p:txBody>
      </p:sp>
      <p:sp>
        <p:nvSpPr>
          <p:cNvPr id="98" name="97 CuadroTexto"/>
          <p:cNvSpPr txBox="1"/>
          <p:nvPr/>
        </p:nvSpPr>
        <p:spPr>
          <a:xfrm>
            <a:off x="1688963" y="347653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2k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Punto y Vector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268760"/>
            <a:ext cx="7772400" cy="541040"/>
          </a:xfrm>
        </p:spPr>
        <p:txBody>
          <a:bodyPr/>
          <a:lstStyle/>
          <a:p>
            <a:r>
              <a:rPr lang="es-PE" dirty="0" smtClean="0"/>
              <a:t>Tus mejores amigos: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591035" y="2025824"/>
                <a:ext cx="910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P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𝑥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𝑦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35" y="2025824"/>
                <a:ext cx="91057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5146474" y="2025824"/>
                <a:ext cx="93070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𝑥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𝑦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474" y="2025824"/>
                <a:ext cx="930703" cy="402931"/>
              </a:xfrm>
              <a:prstGeom prst="rect">
                <a:avLst/>
              </a:prstGeom>
              <a:blipFill rotWithShape="1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6 Conector recto de flecha"/>
          <p:cNvCxnSpPr/>
          <p:nvPr/>
        </p:nvCxnSpPr>
        <p:spPr>
          <a:xfrm>
            <a:off x="2411760" y="3610000"/>
            <a:ext cx="136815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2411760" y="2529880"/>
            <a:ext cx="0" cy="108012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2987824" y="2961928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21" name="20 Conector recto"/>
          <p:cNvCxnSpPr>
            <a:endCxn id="12" idx="4"/>
          </p:cNvCxnSpPr>
          <p:nvPr/>
        </p:nvCxnSpPr>
        <p:spPr>
          <a:xfrm flipV="1">
            <a:off x="3023828" y="3033928"/>
            <a:ext cx="0" cy="5760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411760" y="2997928"/>
            <a:ext cx="610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900015" y="35370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</a:t>
            </a:r>
            <a:endParaRPr lang="es-PE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104677" y="279238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y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95107" y="3610000"/>
            <a:ext cx="1368152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V="1">
            <a:off x="5095107" y="2529880"/>
            <a:ext cx="0" cy="108012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flipV="1">
            <a:off x="5707175" y="3033928"/>
            <a:ext cx="0" cy="5760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5095107" y="2997928"/>
            <a:ext cx="6101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5583362" y="35370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</a:t>
            </a:r>
            <a:endParaRPr lang="es-PE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788024" y="279238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y</a:t>
            </a:r>
          </a:p>
        </p:txBody>
      </p:sp>
      <p:cxnSp>
        <p:nvCxnSpPr>
          <p:cNvPr id="35" name="34 Conector recto de flecha"/>
          <p:cNvCxnSpPr/>
          <p:nvPr/>
        </p:nvCxnSpPr>
        <p:spPr>
          <a:xfrm flipV="1">
            <a:off x="5095107" y="2997928"/>
            <a:ext cx="610121" cy="6120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2 Marcador de contenido"/>
          <p:cNvSpPr txBox="1">
            <a:spLocks/>
          </p:cNvSpPr>
          <p:nvPr/>
        </p:nvSpPr>
        <p:spPr>
          <a:xfrm>
            <a:off x="918642" y="4114056"/>
            <a:ext cx="7772400" cy="5410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¿Y en 3 dimensiones?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2591035" y="4752836"/>
                <a:ext cx="11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P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𝑥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𝑦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𝑧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35" y="4752836"/>
                <a:ext cx="111331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41 CuadroTexto"/>
              <p:cNvSpPr txBox="1"/>
              <p:nvPr/>
            </p:nvSpPr>
            <p:spPr>
              <a:xfrm>
                <a:off x="5068870" y="4719237"/>
                <a:ext cx="113345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𝑥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𝑦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𝑧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2" name="4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70" y="4719237"/>
                <a:ext cx="1133451" cy="402931"/>
              </a:xfrm>
              <a:prstGeom prst="rect">
                <a:avLst/>
              </a:prstGeom>
              <a:blipFill rotWithShape="1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2 Marcador de contenido"/>
          <p:cNvSpPr txBox="1">
            <a:spLocks/>
          </p:cNvSpPr>
          <p:nvPr/>
        </p:nvSpPr>
        <p:spPr>
          <a:xfrm>
            <a:off x="918642" y="5266184"/>
            <a:ext cx="7772400" cy="5410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¿</a:t>
            </a:r>
            <a:r>
              <a:rPr lang="es-PE" dirty="0" smtClean="0"/>
              <a:t>Cómo los podemos representar en código?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75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51 Elipse"/>
          <p:cNvSpPr/>
          <p:nvPr/>
        </p:nvSpPr>
        <p:spPr>
          <a:xfrm>
            <a:off x="1043522" y="2756877"/>
            <a:ext cx="1401858" cy="1401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Elipse"/>
          <p:cNvSpPr/>
          <p:nvPr/>
        </p:nvSpPr>
        <p:spPr>
          <a:xfrm>
            <a:off x="1655912" y="539481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9999" y="274638"/>
            <a:ext cx="8348465" cy="634082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Centros notables del triangulo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95536" y="1124744"/>
            <a:ext cx="83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4: </a:t>
            </a:r>
            <a:r>
              <a:rPr lang="es-PE" dirty="0" smtClean="0"/>
              <a:t>Dado un </a:t>
            </a:r>
            <a:r>
              <a:rPr lang="es-PE" dirty="0"/>
              <a:t>triangulo ABC, hallar el </a:t>
            </a:r>
            <a:r>
              <a:rPr lang="es-PE" dirty="0" smtClean="0"/>
              <a:t>baricentro, ortocentro, circuncentro y el incentro.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88020" y="1628800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</a:t>
            </a:r>
          </a:p>
        </p:txBody>
      </p:sp>
      <p:cxnSp>
        <p:nvCxnSpPr>
          <p:cNvPr id="26" name="25 Conector recto de flecha"/>
          <p:cNvCxnSpPr>
            <a:stCxn id="35" idx="7"/>
            <a:endCxn id="56" idx="3"/>
          </p:cNvCxnSpPr>
          <p:nvPr/>
        </p:nvCxnSpPr>
        <p:spPr>
          <a:xfrm flipV="1">
            <a:off x="1088682" y="5194600"/>
            <a:ext cx="990875" cy="7697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35" idx="6"/>
            <a:endCxn id="55" idx="2"/>
          </p:cNvCxnSpPr>
          <p:nvPr/>
        </p:nvCxnSpPr>
        <p:spPr>
          <a:xfrm>
            <a:off x="1099227" y="5989807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833296" y="59349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35" name="34 Elipse"/>
          <p:cNvSpPr/>
          <p:nvPr/>
        </p:nvSpPr>
        <p:spPr>
          <a:xfrm>
            <a:off x="1027219" y="595380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CuadroTexto"/>
          <p:cNvSpPr txBox="1"/>
          <p:nvPr/>
        </p:nvSpPr>
        <p:spPr>
          <a:xfrm>
            <a:off x="2308728" y="589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014820" y="48647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54" name="53 Conector recto de flecha"/>
          <p:cNvCxnSpPr>
            <a:stCxn id="55" idx="5"/>
            <a:endCxn id="56" idx="5"/>
          </p:cNvCxnSpPr>
          <p:nvPr/>
        </p:nvCxnSpPr>
        <p:spPr>
          <a:xfrm flipH="1" flipV="1">
            <a:off x="2130475" y="5194600"/>
            <a:ext cx="241877" cy="820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Elipse"/>
          <p:cNvSpPr/>
          <p:nvPr/>
        </p:nvSpPr>
        <p:spPr>
          <a:xfrm>
            <a:off x="2310889" y="595380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55 Elipse"/>
          <p:cNvSpPr/>
          <p:nvPr/>
        </p:nvSpPr>
        <p:spPr>
          <a:xfrm>
            <a:off x="2069012" y="51331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CuadroTexto"/>
          <p:cNvSpPr txBox="1"/>
          <p:nvPr/>
        </p:nvSpPr>
        <p:spPr>
          <a:xfrm>
            <a:off x="716970" y="2213891"/>
            <a:ext cx="687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</a:t>
            </a:r>
            <a:r>
              <a:rPr lang="es-PE" b="1" dirty="0" smtClean="0"/>
              <a:t>. Circuncentro: </a:t>
            </a:r>
            <a:r>
              <a:rPr lang="es-PE" dirty="0" smtClean="0"/>
              <a:t>Punto de intersección de mediatrices.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772211" y="4335502"/>
            <a:ext cx="589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D. Incentro: </a:t>
            </a:r>
            <a:r>
              <a:rPr lang="es-PE" dirty="0" smtClean="0"/>
              <a:t>Punto de intersección de bisectrices.</a:t>
            </a:r>
          </a:p>
        </p:txBody>
      </p:sp>
      <p:cxnSp>
        <p:nvCxnSpPr>
          <p:cNvPr id="69" name="68 Conector recto de flecha"/>
          <p:cNvCxnSpPr>
            <a:stCxn id="56" idx="4"/>
          </p:cNvCxnSpPr>
          <p:nvPr/>
        </p:nvCxnSpPr>
        <p:spPr>
          <a:xfrm flipH="1">
            <a:off x="1862316" y="5205144"/>
            <a:ext cx="242700" cy="78466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endCxn id="55" idx="1"/>
          </p:cNvCxnSpPr>
          <p:nvPr/>
        </p:nvCxnSpPr>
        <p:spPr>
          <a:xfrm>
            <a:off x="1705058" y="5517232"/>
            <a:ext cx="616376" cy="44711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 flipV="1">
            <a:off x="1081822" y="5578442"/>
            <a:ext cx="1169591" cy="385909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75" idx="7"/>
            <a:endCxn id="80" idx="3"/>
          </p:cNvCxnSpPr>
          <p:nvPr/>
        </p:nvCxnSpPr>
        <p:spPr>
          <a:xfrm flipV="1">
            <a:off x="1107285" y="2911898"/>
            <a:ext cx="990875" cy="76975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75" idx="6"/>
            <a:endCxn id="79" idx="2"/>
          </p:cNvCxnSpPr>
          <p:nvPr/>
        </p:nvCxnSpPr>
        <p:spPr>
          <a:xfrm>
            <a:off x="1117830" y="3707105"/>
            <a:ext cx="1211662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CuadroTexto"/>
          <p:cNvSpPr txBox="1"/>
          <p:nvPr/>
        </p:nvSpPr>
        <p:spPr>
          <a:xfrm>
            <a:off x="776703" y="360765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75" name="74 Elipse"/>
          <p:cNvSpPr/>
          <p:nvPr/>
        </p:nvSpPr>
        <p:spPr>
          <a:xfrm>
            <a:off x="1045822" y="367110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76 CuadroTexto"/>
          <p:cNvSpPr txBox="1"/>
          <p:nvPr/>
        </p:nvSpPr>
        <p:spPr>
          <a:xfrm>
            <a:off x="2033423" y="25820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cxnSp>
        <p:nvCxnSpPr>
          <p:cNvPr id="78" name="77 Conector recto de flecha"/>
          <p:cNvCxnSpPr>
            <a:stCxn id="79" idx="5"/>
            <a:endCxn id="80" idx="5"/>
          </p:cNvCxnSpPr>
          <p:nvPr/>
        </p:nvCxnSpPr>
        <p:spPr>
          <a:xfrm flipH="1" flipV="1">
            <a:off x="2149078" y="2911898"/>
            <a:ext cx="241877" cy="82066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Elipse"/>
          <p:cNvSpPr/>
          <p:nvPr/>
        </p:nvSpPr>
        <p:spPr>
          <a:xfrm>
            <a:off x="2329492" y="367110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79 Elipse"/>
          <p:cNvSpPr/>
          <p:nvPr/>
        </p:nvSpPr>
        <p:spPr>
          <a:xfrm>
            <a:off x="2087615" y="285044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1760205" y="3356992"/>
            <a:ext cx="0" cy="66273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flipV="1">
            <a:off x="1602722" y="3235064"/>
            <a:ext cx="810364" cy="26594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85 CuadroTexto"/>
              <p:cNvSpPr txBox="1"/>
              <p:nvPr/>
            </p:nvSpPr>
            <p:spPr>
              <a:xfrm>
                <a:off x="1683480" y="3691425"/>
                <a:ext cx="539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0" y="3691425"/>
                <a:ext cx="53912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89 CuadroTexto"/>
              <p:cNvSpPr txBox="1"/>
              <p:nvPr/>
            </p:nvSpPr>
            <p:spPr>
              <a:xfrm>
                <a:off x="3378741" y="4767550"/>
                <a:ext cx="4475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I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𝑙𝑖𝑛𝑒𝐼𝑛𝑡𝑒𝑟𝑠𝑒𝑐𝑡𝑖𝑜𝑛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𝐴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0" name="8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741" y="4767550"/>
                <a:ext cx="44751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3349025" y="5118614"/>
                <a:ext cx="320196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r>
                        <a:rPr lang="es-PE" b="0" i="1" smtClean="0">
                          <a:latin typeface="Cambria Math"/>
                        </a:rPr>
                        <m:t>𝑢𝑛𝑖𝑡</m:t>
                      </m:r>
                      <m:r>
                        <a:rPr lang="es-PE" b="0" i="1" smtClean="0">
                          <a:latin typeface="Cambria Math"/>
                        </a:rPr>
                        <m:t>( )+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r>
                        <a:rPr lang="es-PE" i="1">
                          <a:latin typeface="Cambria Math"/>
                        </a:rPr>
                        <m:t>𝑢𝑛𝑖𝑡</m:t>
                      </m:r>
                      <m:r>
                        <a:rPr lang="es-PE" i="1">
                          <a:latin typeface="Cambria Math"/>
                        </a:rPr>
                        <m:t>( 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25" y="5118614"/>
                <a:ext cx="3201967" cy="404791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39 Elipse"/>
          <p:cNvSpPr/>
          <p:nvPr/>
        </p:nvSpPr>
        <p:spPr>
          <a:xfrm>
            <a:off x="1916908" y="565107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50 CuadroTexto"/>
              <p:cNvSpPr txBox="1"/>
              <p:nvPr/>
            </p:nvSpPr>
            <p:spPr>
              <a:xfrm>
                <a:off x="3349025" y="5484679"/>
                <a:ext cx="3220305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𝐵𝐴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r>
                        <a:rPr lang="es-PE" b="0" i="1" smtClean="0">
                          <a:latin typeface="Cambria Math"/>
                        </a:rPr>
                        <m:t>𝑢𝑛𝑖𝑡</m:t>
                      </m:r>
                      <m:r>
                        <a:rPr lang="es-PE" b="0" i="1" smtClean="0">
                          <a:latin typeface="Cambria Math"/>
                        </a:rPr>
                        <m:t>( )+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𝐵𝐶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r>
                        <a:rPr lang="es-PE" i="1">
                          <a:latin typeface="Cambria Math"/>
                        </a:rPr>
                        <m:t>𝑢𝑛𝑖𝑡</m:t>
                      </m:r>
                      <m:r>
                        <a:rPr lang="es-PE" i="1">
                          <a:latin typeface="Cambria Math"/>
                        </a:rPr>
                        <m:t>( 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1" name="5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25" y="5484679"/>
                <a:ext cx="3220305" cy="404791"/>
              </a:xfrm>
              <a:prstGeom prst="rect">
                <a:avLst/>
              </a:prstGeom>
              <a:blipFill rotWithShape="1"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59 Conector recto de flecha"/>
          <p:cNvCxnSpPr/>
          <p:nvPr/>
        </p:nvCxnSpPr>
        <p:spPr>
          <a:xfrm flipH="1" flipV="1">
            <a:off x="1491767" y="3153792"/>
            <a:ext cx="345935" cy="42280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Elipse"/>
          <p:cNvSpPr/>
          <p:nvPr/>
        </p:nvSpPr>
        <p:spPr>
          <a:xfrm>
            <a:off x="1715065" y="342180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61 CuadroTexto"/>
              <p:cNvSpPr txBox="1"/>
              <p:nvPr/>
            </p:nvSpPr>
            <p:spPr>
              <a:xfrm>
                <a:off x="2843808" y="2616076"/>
                <a:ext cx="5527795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𝑂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𝑙𝑖𝑛𝑒𝐼𝑛𝑡𝑒𝑟𝑠𝑒𝑐𝑡𝑖𝑜𝑛</m:t>
                      </m:r>
                      <m:r>
                        <a:rPr lang="es-P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𝐴𝐵</m:t>
                              </m:r>
                            </m:e>
                          </m:acc>
                        </m:e>
                        <m:sup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PE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s-PE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2" name="6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16076"/>
                <a:ext cx="5527795" cy="404791"/>
              </a:xfrm>
              <a:prstGeom prst="rect">
                <a:avLst/>
              </a:prstGeom>
              <a:blipFill rotWithShape="1"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3536352" y="3216020"/>
                <a:ext cx="142282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/>
                            </a:rPr>
                            <m:t>𝐴</m:t>
                          </m:r>
                          <m:r>
                            <a:rPr lang="es-PE" i="1">
                              <a:latin typeface="Cambria Math"/>
                            </a:rPr>
                            <m:t>+</m:t>
                          </m:r>
                          <m:r>
                            <a:rPr lang="es-PE" i="1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52" y="3216020"/>
                <a:ext cx="1422825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64 CuadroTexto"/>
          <p:cNvSpPr txBox="1"/>
          <p:nvPr/>
        </p:nvSpPr>
        <p:spPr>
          <a:xfrm>
            <a:off x="2451594" y="356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65 CuadroTexto"/>
              <p:cNvSpPr txBox="1"/>
              <p:nvPr/>
            </p:nvSpPr>
            <p:spPr>
              <a:xfrm>
                <a:off x="5508104" y="3195540"/>
                <a:ext cx="142064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/>
                            </a:rPr>
                            <m:t>𝐴</m:t>
                          </m:r>
                          <m:r>
                            <a:rPr lang="es-PE" i="1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s-PE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6" name="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195540"/>
                <a:ext cx="1420645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66 CuadroTexto"/>
              <p:cNvSpPr txBox="1"/>
              <p:nvPr/>
            </p:nvSpPr>
            <p:spPr>
              <a:xfrm>
                <a:off x="1099227" y="3065614"/>
                <a:ext cx="547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7" name="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27" y="3065614"/>
                <a:ext cx="54745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8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117 Conector recto de flecha"/>
          <p:cNvCxnSpPr/>
          <p:nvPr/>
        </p:nvCxnSpPr>
        <p:spPr>
          <a:xfrm flipV="1">
            <a:off x="5459471" y="1993796"/>
            <a:ext cx="992" cy="155880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flipV="1">
            <a:off x="7635319" y="2438463"/>
            <a:ext cx="569997" cy="23481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Punto en segmento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5: </a:t>
            </a:r>
            <a:r>
              <a:rPr lang="es-PE" dirty="0" smtClean="0"/>
              <a:t>Dado un punto P y un segmentos AB, determinar si P pertenece a AB.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95535" y="1772816"/>
            <a:ext cx="129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710349" y="2687566"/>
            <a:ext cx="1402160" cy="5249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39552" y="31941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961666" y="2651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20" name="19 Elipse"/>
          <p:cNvSpPr/>
          <p:nvPr/>
        </p:nvSpPr>
        <p:spPr>
          <a:xfrm>
            <a:off x="674345" y="318245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2072806" y="265156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28 CuadroTexto"/>
          <p:cNvSpPr txBox="1"/>
          <p:nvPr/>
        </p:nvSpPr>
        <p:spPr>
          <a:xfrm>
            <a:off x="1314647" y="24479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sp>
        <p:nvSpPr>
          <p:cNvPr id="36" name="35 Elipse"/>
          <p:cNvSpPr/>
          <p:nvPr/>
        </p:nvSpPr>
        <p:spPr>
          <a:xfrm>
            <a:off x="1285675" y="265156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CuadroTexto"/>
          <p:cNvSpPr txBox="1"/>
          <p:nvPr/>
        </p:nvSpPr>
        <p:spPr>
          <a:xfrm>
            <a:off x="506071" y="3779748"/>
            <a:ext cx="694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El área de ABP debe ser 0, y las coordenadas de P deben estar en el rango de AB:</a:t>
            </a:r>
            <a:endParaRPr lang="es-PE" dirty="0"/>
          </a:p>
        </p:txBody>
      </p:sp>
      <p:cxnSp>
        <p:nvCxnSpPr>
          <p:cNvPr id="92" name="91 Conector recto de flecha"/>
          <p:cNvCxnSpPr/>
          <p:nvPr/>
        </p:nvCxnSpPr>
        <p:spPr>
          <a:xfrm flipV="1">
            <a:off x="2893841" y="2657500"/>
            <a:ext cx="1402160" cy="5249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2627784" y="31545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4249944" y="2611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95" name="94 Elipse"/>
          <p:cNvSpPr/>
          <p:nvPr/>
        </p:nvSpPr>
        <p:spPr>
          <a:xfrm>
            <a:off x="2857837" y="315238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95 Elipse"/>
          <p:cNvSpPr/>
          <p:nvPr/>
        </p:nvSpPr>
        <p:spPr>
          <a:xfrm>
            <a:off x="4256298" y="262149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7" name="96 CuadroTexto"/>
          <p:cNvSpPr txBox="1"/>
          <p:nvPr/>
        </p:nvSpPr>
        <p:spPr>
          <a:xfrm>
            <a:off x="3468074" y="2580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sp>
        <p:nvSpPr>
          <p:cNvPr id="98" name="97 Elipse"/>
          <p:cNvSpPr/>
          <p:nvPr/>
        </p:nvSpPr>
        <p:spPr>
          <a:xfrm>
            <a:off x="3546107" y="288708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9" name="98 Conector recto de flecha"/>
          <p:cNvCxnSpPr/>
          <p:nvPr/>
        </p:nvCxnSpPr>
        <p:spPr>
          <a:xfrm flipV="1">
            <a:off x="6600473" y="2687565"/>
            <a:ext cx="1009331" cy="39223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6429676" y="306139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</a:t>
            </a:r>
          </a:p>
        </p:txBody>
      </p:sp>
      <p:sp>
        <p:nvSpPr>
          <p:cNvPr id="101" name="100 CuadroTexto"/>
          <p:cNvSpPr txBox="1"/>
          <p:nvPr/>
        </p:nvSpPr>
        <p:spPr>
          <a:xfrm>
            <a:off x="7452171" y="2651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102" name="101 Elipse"/>
          <p:cNvSpPr/>
          <p:nvPr/>
        </p:nvSpPr>
        <p:spPr>
          <a:xfrm>
            <a:off x="6564469" y="304973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3" name="102 Elipse"/>
          <p:cNvSpPr/>
          <p:nvPr/>
        </p:nvSpPr>
        <p:spPr>
          <a:xfrm>
            <a:off x="7563311" y="265156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4" name="103 CuadroTexto"/>
          <p:cNvSpPr txBox="1"/>
          <p:nvPr/>
        </p:nvSpPr>
        <p:spPr>
          <a:xfrm>
            <a:off x="8155886" y="2046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sp>
        <p:nvSpPr>
          <p:cNvPr id="105" name="104 Elipse"/>
          <p:cNvSpPr/>
          <p:nvPr/>
        </p:nvSpPr>
        <p:spPr>
          <a:xfrm>
            <a:off x="8169312" y="239156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6" name="105 Conector recto de flecha"/>
          <p:cNvCxnSpPr>
            <a:endCxn id="98" idx="4"/>
          </p:cNvCxnSpPr>
          <p:nvPr/>
        </p:nvCxnSpPr>
        <p:spPr>
          <a:xfrm flipV="1">
            <a:off x="3582111" y="2959084"/>
            <a:ext cx="0" cy="5743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Conector recto de flecha"/>
          <p:cNvCxnSpPr/>
          <p:nvPr/>
        </p:nvCxnSpPr>
        <p:spPr>
          <a:xfrm flipV="1">
            <a:off x="4286151" y="2693499"/>
            <a:ext cx="0" cy="83988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 flipV="1">
            <a:off x="2893841" y="3194118"/>
            <a:ext cx="0" cy="36933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 de flecha"/>
          <p:cNvCxnSpPr/>
          <p:nvPr/>
        </p:nvCxnSpPr>
        <p:spPr>
          <a:xfrm flipV="1">
            <a:off x="5459471" y="2048875"/>
            <a:ext cx="0" cy="90174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5468961" y="29986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</a:t>
            </a:r>
          </a:p>
        </p:txBody>
      </p:sp>
      <p:sp>
        <p:nvSpPr>
          <p:cNvPr id="111" name="110 CuadroTexto"/>
          <p:cNvSpPr txBox="1"/>
          <p:nvPr/>
        </p:nvSpPr>
        <p:spPr>
          <a:xfrm>
            <a:off x="5488568" y="2098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113" name="112 Elipse"/>
          <p:cNvSpPr/>
          <p:nvPr/>
        </p:nvSpPr>
        <p:spPr>
          <a:xfrm>
            <a:off x="5428796" y="224640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4" name="113 CuadroTexto"/>
          <p:cNvSpPr txBox="1"/>
          <p:nvPr/>
        </p:nvSpPr>
        <p:spPr>
          <a:xfrm>
            <a:off x="5460463" y="25633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sp>
        <p:nvSpPr>
          <p:cNvPr id="115" name="114 Elipse"/>
          <p:cNvSpPr/>
          <p:nvPr/>
        </p:nvSpPr>
        <p:spPr>
          <a:xfrm>
            <a:off x="5427170" y="269291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7" name="116 Conector recto de flecha"/>
          <p:cNvCxnSpPr/>
          <p:nvPr/>
        </p:nvCxnSpPr>
        <p:spPr>
          <a:xfrm flipH="1" flipV="1">
            <a:off x="5114677" y="3177537"/>
            <a:ext cx="306440" cy="262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111 Elipse"/>
          <p:cNvSpPr/>
          <p:nvPr/>
        </p:nvSpPr>
        <p:spPr>
          <a:xfrm>
            <a:off x="5423467" y="314153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2" name="121 Conector recto de flecha"/>
          <p:cNvCxnSpPr/>
          <p:nvPr/>
        </p:nvCxnSpPr>
        <p:spPr>
          <a:xfrm flipH="1" flipV="1">
            <a:off x="5114677" y="2724750"/>
            <a:ext cx="306440" cy="262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/>
          <p:nvPr/>
        </p:nvCxnSpPr>
        <p:spPr>
          <a:xfrm flipH="1" flipV="1">
            <a:off x="5113857" y="2281785"/>
            <a:ext cx="306440" cy="262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779295" y="4293096"/>
            <a:ext cx="6346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onSegment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B,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DD"/>
                </a:solidFill>
                <a:latin typeface="Consolas"/>
              </a:rPr>
              <a:t>abs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A, B,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EPS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min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max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min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max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952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segmentos</a:t>
            </a:r>
            <a:endParaRPr lang="es-PE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5: </a:t>
            </a:r>
            <a:r>
              <a:rPr lang="es-PE" dirty="0" smtClean="0"/>
              <a:t>Dados 2 segmentos AB y CD, determinar si se intersectan o no.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815873" y="3306786"/>
            <a:ext cx="1579260" cy="210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1763341" y="2299241"/>
            <a:ext cx="504587" cy="52790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2254926" y="21328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88539" y="32149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361239" y="32242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819462" y="2688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20" name="19 Elipse"/>
          <p:cNvSpPr/>
          <p:nvPr/>
        </p:nvSpPr>
        <p:spPr>
          <a:xfrm>
            <a:off x="760266" y="32722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20 Elipse"/>
          <p:cNvSpPr/>
          <p:nvPr/>
        </p:nvSpPr>
        <p:spPr>
          <a:xfrm>
            <a:off x="1713000" y="280129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Elipse"/>
          <p:cNvSpPr/>
          <p:nvPr/>
        </p:nvSpPr>
        <p:spPr>
          <a:xfrm>
            <a:off x="2231924" y="226324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2373760" y="327078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5" name="24 Conector recto de flecha"/>
          <p:cNvCxnSpPr/>
          <p:nvPr/>
        </p:nvCxnSpPr>
        <p:spPr>
          <a:xfrm>
            <a:off x="4117751" y="3518424"/>
            <a:ext cx="1579260" cy="210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flipH="1">
            <a:off x="4249595" y="2634921"/>
            <a:ext cx="1188664" cy="124905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5431227" y="23953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90417" y="34266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5663117" y="34358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943207" y="3851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34" name="33 Elipse"/>
          <p:cNvSpPr/>
          <p:nvPr/>
        </p:nvSpPr>
        <p:spPr>
          <a:xfrm>
            <a:off x="4062144" y="348390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Elipse"/>
          <p:cNvSpPr/>
          <p:nvPr/>
        </p:nvSpPr>
        <p:spPr>
          <a:xfrm>
            <a:off x="4201123" y="385175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Elipse"/>
          <p:cNvSpPr/>
          <p:nvPr/>
        </p:nvSpPr>
        <p:spPr>
          <a:xfrm>
            <a:off x="5402255" y="259892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5675638" y="348242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Elipse"/>
          <p:cNvSpPr/>
          <p:nvPr/>
        </p:nvSpPr>
        <p:spPr>
          <a:xfrm>
            <a:off x="4574011" y="347325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395535" y="3709469"/>
                <a:ext cx="2387513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A y B a la izquierda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709469"/>
                <a:ext cx="2387513" cy="404791"/>
              </a:xfrm>
              <a:prstGeom prst="rect">
                <a:avLst/>
              </a:prstGeom>
              <a:blipFill rotWithShape="1">
                <a:blip r:embed="rId2"/>
                <a:stretch>
                  <a:fillRect l="-2296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CuadroTexto"/>
              <p:cNvSpPr txBox="1"/>
              <p:nvPr/>
            </p:nvSpPr>
            <p:spPr>
              <a:xfrm>
                <a:off x="3499327" y="4213479"/>
                <a:ext cx="212301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A a la izquierda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3" name="4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27" y="4213479"/>
                <a:ext cx="2123017" cy="404791"/>
              </a:xfrm>
              <a:prstGeom prst="rect">
                <a:avLst/>
              </a:prstGeom>
              <a:blipFill rotWithShape="1">
                <a:blip r:embed="rId3"/>
                <a:stretch>
                  <a:fillRect l="-2299" b="-238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43 CuadroTexto"/>
              <p:cNvSpPr txBox="1"/>
              <p:nvPr/>
            </p:nvSpPr>
            <p:spPr>
              <a:xfrm>
                <a:off x="3499327" y="4618270"/>
                <a:ext cx="1936236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B a la derecha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4" name="4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27" y="4618270"/>
                <a:ext cx="1936236" cy="404791"/>
              </a:xfrm>
              <a:prstGeom prst="rect">
                <a:avLst/>
              </a:prstGeom>
              <a:blipFill rotWithShape="1">
                <a:blip r:embed="rId4"/>
                <a:stretch>
                  <a:fillRect l="-2516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CuadroTexto"/>
              <p:cNvSpPr txBox="1"/>
              <p:nvPr/>
            </p:nvSpPr>
            <p:spPr>
              <a:xfrm>
                <a:off x="3561555" y="5013176"/>
                <a:ext cx="1961371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C a la derecha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5" name="4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555" y="5013176"/>
                <a:ext cx="1961371" cy="404791"/>
              </a:xfrm>
              <a:prstGeom prst="rect">
                <a:avLst/>
              </a:prstGeom>
              <a:blipFill rotWithShape="1">
                <a:blip r:embed="rId5"/>
                <a:stretch>
                  <a:fillRect l="-2484" b="-238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CuadroTexto"/>
              <p:cNvSpPr txBox="1"/>
              <p:nvPr/>
            </p:nvSpPr>
            <p:spPr>
              <a:xfrm>
                <a:off x="3585936" y="5455728"/>
                <a:ext cx="20872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/>
                  <a:t>D</a:t>
                </a:r>
                <a:r>
                  <a:rPr lang="es-PE" dirty="0" smtClean="0"/>
                  <a:t> a la izquierda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46" name="4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36" y="5455728"/>
                <a:ext cx="2087238" cy="404791"/>
              </a:xfrm>
              <a:prstGeom prst="rect">
                <a:avLst/>
              </a:prstGeom>
              <a:blipFill rotWithShape="1">
                <a:blip r:embed="rId6"/>
                <a:stretch>
                  <a:fillRect l="-2332" b="-257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46 Conector recto de flecha"/>
          <p:cNvCxnSpPr/>
          <p:nvPr/>
        </p:nvCxnSpPr>
        <p:spPr>
          <a:xfrm flipV="1">
            <a:off x="6904420" y="2818424"/>
            <a:ext cx="1284504" cy="229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>
            <a:off x="7396685" y="2216730"/>
            <a:ext cx="233911" cy="58874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609805" y="187188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50" name="49 CuadroTexto"/>
          <p:cNvSpPr txBox="1"/>
          <p:nvPr/>
        </p:nvSpPr>
        <p:spPr>
          <a:xfrm>
            <a:off x="6577086" y="27288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8262165" y="26628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53" name="52 Elipse"/>
          <p:cNvSpPr/>
          <p:nvPr/>
        </p:nvSpPr>
        <p:spPr>
          <a:xfrm>
            <a:off x="6848813" y="278620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54 Elipse"/>
          <p:cNvSpPr/>
          <p:nvPr/>
        </p:nvSpPr>
        <p:spPr>
          <a:xfrm>
            <a:off x="7609805" y="21590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55 Elipse"/>
          <p:cNvSpPr/>
          <p:nvPr/>
        </p:nvSpPr>
        <p:spPr>
          <a:xfrm>
            <a:off x="8190157" y="278472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Elipse"/>
          <p:cNvSpPr/>
          <p:nvPr/>
        </p:nvSpPr>
        <p:spPr>
          <a:xfrm>
            <a:off x="7360680" y="277554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57 CuadroTexto"/>
          <p:cNvSpPr txBox="1"/>
          <p:nvPr/>
        </p:nvSpPr>
        <p:spPr>
          <a:xfrm>
            <a:off x="7328910" y="2784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cxnSp>
        <p:nvCxnSpPr>
          <p:cNvPr id="59" name="58 Conector recto de flecha"/>
          <p:cNvCxnSpPr/>
          <p:nvPr/>
        </p:nvCxnSpPr>
        <p:spPr>
          <a:xfrm flipV="1">
            <a:off x="6787464" y="3979325"/>
            <a:ext cx="1284504" cy="229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65" idx="6"/>
          </p:cNvCxnSpPr>
          <p:nvPr/>
        </p:nvCxnSpPr>
        <p:spPr>
          <a:xfrm flipH="1">
            <a:off x="7279730" y="3977114"/>
            <a:ext cx="1489394" cy="450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8571858" y="39602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509247" y="395139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8002633" y="39364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64" name="63 Elipse"/>
          <p:cNvSpPr/>
          <p:nvPr/>
        </p:nvSpPr>
        <p:spPr>
          <a:xfrm>
            <a:off x="6731857" y="394710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8697116" y="394111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8073201" y="394562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7243724" y="393644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CuadroTexto"/>
          <p:cNvSpPr txBox="1"/>
          <p:nvPr/>
        </p:nvSpPr>
        <p:spPr>
          <a:xfrm>
            <a:off x="7211954" y="394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69 CuadroTexto"/>
              <p:cNvSpPr txBox="1"/>
              <p:nvPr/>
            </p:nvSpPr>
            <p:spPr>
              <a:xfrm>
                <a:off x="6787464" y="3214387"/>
                <a:ext cx="175913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B en segmento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70" name="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64" y="3214387"/>
                <a:ext cx="1759136" cy="369909"/>
              </a:xfrm>
              <a:prstGeom prst="rect">
                <a:avLst/>
              </a:prstGeom>
              <a:blipFill rotWithShape="1">
                <a:blip r:embed="rId7"/>
                <a:stretch>
                  <a:fillRect l="-2768" t="-6557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70 Rectángulo"/>
          <p:cNvSpPr/>
          <p:nvPr/>
        </p:nvSpPr>
        <p:spPr>
          <a:xfrm>
            <a:off x="3438151" y="6021288"/>
            <a:ext cx="241573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Puntos en lados opuestos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6401937" y="6021288"/>
            <a:ext cx="241573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Algún punto dentro del segmento contrario</a:t>
            </a:r>
            <a:endParaRPr lang="es-P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85 CuadroTexto"/>
              <p:cNvSpPr txBox="1"/>
              <p:nvPr/>
            </p:nvSpPr>
            <p:spPr>
              <a:xfrm>
                <a:off x="6852407" y="4803224"/>
                <a:ext cx="179549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D en segmento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07" y="4803224"/>
                <a:ext cx="1795492" cy="369909"/>
              </a:xfrm>
              <a:prstGeom prst="rect">
                <a:avLst/>
              </a:prstGeom>
              <a:blipFill rotWithShape="1">
                <a:blip r:embed="rId8"/>
                <a:stretch>
                  <a:fillRect l="-2712" t="-6557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86 CuadroTexto"/>
              <p:cNvSpPr txBox="1"/>
              <p:nvPr/>
            </p:nvSpPr>
            <p:spPr>
              <a:xfrm>
                <a:off x="6848813" y="4433315"/>
                <a:ext cx="175913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B en segmento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𝐶𝐷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87" name="8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13" y="4433315"/>
                <a:ext cx="1759136" cy="369909"/>
              </a:xfrm>
              <a:prstGeom prst="rect">
                <a:avLst/>
              </a:prstGeom>
              <a:blipFill rotWithShape="1">
                <a:blip r:embed="rId9"/>
                <a:stretch>
                  <a:fillRect l="-2768" t="-6557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87 CuadroTexto"/>
              <p:cNvSpPr txBox="1"/>
              <p:nvPr/>
            </p:nvSpPr>
            <p:spPr>
              <a:xfrm>
                <a:off x="5961710" y="6088650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/>
                          <a:ea typeface="Cambria Math"/>
                        </a:rPr>
                        <m:t>∨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8" name="8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10" y="6088650"/>
                <a:ext cx="37221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88 Rectángulo"/>
          <p:cNvSpPr/>
          <p:nvPr/>
        </p:nvSpPr>
        <p:spPr>
          <a:xfrm>
            <a:off x="356065" y="6032170"/>
            <a:ext cx="241573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tx1"/>
                </a:solidFill>
              </a:rPr>
              <a:t>Se intersectan</a:t>
            </a:r>
            <a:endParaRPr lang="es-P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89 CuadroTexto"/>
              <p:cNvSpPr txBox="1"/>
              <p:nvPr/>
            </p:nvSpPr>
            <p:spPr>
              <a:xfrm>
                <a:off x="2915816" y="6093296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/>
                          <a:ea typeface="Cambria Math"/>
                        </a:rPr>
                        <m:t>↔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0" name="8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6093296"/>
                <a:ext cx="44916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23528" y="1340768"/>
            <a:ext cx="843371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4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intersects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P1,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P2,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P3,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P4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A1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P3, P4, P1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A2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P3, P4, P2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A3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P1, P2, P3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A4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P1, P2, P4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</a:t>
            </a: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A1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A2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||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A1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A2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A3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A4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||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A3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A4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</a:t>
            </a: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A1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onSegment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P3, P4, P1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A2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onSegment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P3, P4, P2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A3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onSegment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P1, P2, P3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A4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onSegment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P1, P2, P4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Intersección de segmentos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14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>
            <a:off x="2346652" y="4858815"/>
            <a:ext cx="79208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3138740" y="4481027"/>
            <a:ext cx="288032" cy="5624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3138740" y="3459305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2346652" y="3243281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Polígonos convexos y no convexos</a:t>
            </a:r>
            <a:endParaRPr lang="es-PE" sz="2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914604" y="4103239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1914604" y="3243281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1874774" y="406872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Elipse"/>
          <p:cNvSpPr/>
          <p:nvPr/>
        </p:nvSpPr>
        <p:spPr>
          <a:xfrm>
            <a:off x="3390768" y="444502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Elipse"/>
          <p:cNvSpPr/>
          <p:nvPr/>
        </p:nvSpPr>
        <p:spPr>
          <a:xfrm>
            <a:off x="2310648" y="32072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Elipse"/>
          <p:cNvSpPr/>
          <p:nvPr/>
        </p:nvSpPr>
        <p:spPr>
          <a:xfrm>
            <a:off x="2315219" y="482281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3102736" y="50074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Elipse"/>
          <p:cNvSpPr/>
          <p:nvPr/>
        </p:nvSpPr>
        <p:spPr>
          <a:xfrm>
            <a:off x="3102736" y="34316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5947052" y="4323401"/>
            <a:ext cx="432048" cy="4909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379100" y="4323401"/>
            <a:ext cx="648072" cy="11317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 flipV="1">
            <a:off x="6739140" y="3414849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947052" y="3198825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515004" y="4058783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H="1">
            <a:off x="5515004" y="3198825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Elipse"/>
          <p:cNvSpPr/>
          <p:nvPr/>
        </p:nvSpPr>
        <p:spPr>
          <a:xfrm>
            <a:off x="5475174" y="402426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Elipse"/>
          <p:cNvSpPr/>
          <p:nvPr/>
        </p:nvSpPr>
        <p:spPr>
          <a:xfrm>
            <a:off x="6991168" y="440057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32 Elipse"/>
          <p:cNvSpPr/>
          <p:nvPr/>
        </p:nvSpPr>
        <p:spPr>
          <a:xfrm>
            <a:off x="5911048" y="316282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Elipse"/>
          <p:cNvSpPr/>
          <p:nvPr/>
        </p:nvSpPr>
        <p:spPr>
          <a:xfrm>
            <a:off x="5915619" y="477835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Elipse"/>
          <p:cNvSpPr/>
          <p:nvPr/>
        </p:nvSpPr>
        <p:spPr>
          <a:xfrm>
            <a:off x="6343096" y="428740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Elipse"/>
          <p:cNvSpPr/>
          <p:nvPr/>
        </p:nvSpPr>
        <p:spPr>
          <a:xfrm>
            <a:off x="6703136" y="338722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Arco"/>
          <p:cNvSpPr/>
          <p:nvPr/>
        </p:nvSpPr>
        <p:spPr>
          <a:xfrm rot="11102888">
            <a:off x="1583347" y="3520894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Arco"/>
          <p:cNvSpPr/>
          <p:nvPr/>
        </p:nvSpPr>
        <p:spPr>
          <a:xfrm rot="9349460" flipV="1">
            <a:off x="4682971" y="2779705"/>
            <a:ext cx="2444409" cy="2161395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Problema 6: </a:t>
                </a:r>
                <a:r>
                  <a:rPr lang="es-PE" dirty="0" smtClean="0"/>
                  <a:t>Dado un polígono simple P de n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, determinar si es convexo o no convexo.</a:t>
                </a:r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63" t="-3774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41 CuadroTexto"/>
          <p:cNvSpPr txBox="1"/>
          <p:nvPr/>
        </p:nvSpPr>
        <p:spPr>
          <a:xfrm>
            <a:off x="395536" y="1990581"/>
            <a:ext cx="828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  <a:r>
              <a:rPr lang="es-PE" dirty="0" smtClean="0"/>
              <a:t>Recorremos el polígono en el orden que se encuentre y verificamos el sentido de giro en cada vértice. Si el polígono es convexo, todos los vértices deben tener el mismo sentido de giro.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1489996" y="3689451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996" y="3689451"/>
                <a:ext cx="46115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43 Rectángulo"/>
              <p:cNvSpPr/>
              <p:nvPr/>
            </p:nvSpPr>
            <p:spPr>
              <a:xfrm>
                <a:off x="1910778" y="4834648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4" name="4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778" y="4834648"/>
                <a:ext cx="45582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Rectángulo"/>
              <p:cNvSpPr/>
              <p:nvPr/>
            </p:nvSpPr>
            <p:spPr>
              <a:xfrm>
                <a:off x="2821604" y="5065914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4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04" y="5065914"/>
                <a:ext cx="4611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Rectángulo"/>
              <p:cNvSpPr/>
              <p:nvPr/>
            </p:nvSpPr>
            <p:spPr>
              <a:xfrm>
                <a:off x="3426772" y="4332360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4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72" y="4332360"/>
                <a:ext cx="46115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3184272" y="3207281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72" y="3207281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47 Rectángulo"/>
              <p:cNvSpPr/>
              <p:nvPr/>
            </p:nvSpPr>
            <p:spPr>
              <a:xfrm>
                <a:off x="2281544" y="2829493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8" name="4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544" y="2829493"/>
                <a:ext cx="46115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48 Rectángulo"/>
              <p:cNvSpPr/>
              <p:nvPr/>
            </p:nvSpPr>
            <p:spPr>
              <a:xfrm>
                <a:off x="5023132" y="3860403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9" name="4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132" y="3860403"/>
                <a:ext cx="4611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49 Rectángulo"/>
              <p:cNvSpPr/>
              <p:nvPr/>
            </p:nvSpPr>
            <p:spPr>
              <a:xfrm>
                <a:off x="5683133" y="2828086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0" name="4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33" y="2828086"/>
                <a:ext cx="45582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50 Rectángulo"/>
              <p:cNvSpPr/>
              <p:nvPr/>
            </p:nvSpPr>
            <p:spPr>
              <a:xfrm>
                <a:off x="6760592" y="3132364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1" name="5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92" y="3132364"/>
                <a:ext cx="46115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51 Rectángulo"/>
              <p:cNvSpPr/>
              <p:nvPr/>
            </p:nvSpPr>
            <p:spPr>
              <a:xfrm>
                <a:off x="7063176" y="4287401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2" name="5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76" y="4287401"/>
                <a:ext cx="46115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53 Rectángulo"/>
              <p:cNvSpPr/>
              <p:nvPr/>
            </p:nvSpPr>
            <p:spPr>
              <a:xfrm>
                <a:off x="6117457" y="3922653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4" name="5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57" y="3922653"/>
                <a:ext cx="45127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54 Rectángulo"/>
              <p:cNvSpPr/>
              <p:nvPr/>
            </p:nvSpPr>
            <p:spPr>
              <a:xfrm>
                <a:off x="5731028" y="4834648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5" name="5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28" y="4834648"/>
                <a:ext cx="46115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58 CuadroTexto"/>
              <p:cNvSpPr txBox="1"/>
              <p:nvPr/>
            </p:nvSpPr>
            <p:spPr>
              <a:xfrm>
                <a:off x="405879" y="5826094"/>
                <a:ext cx="6758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dirty="0" smtClean="0"/>
                  <a:t>El sentido de giro en el vértice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 equivale al signo del área(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𝑖</m:t>
                        </m:r>
                        <m:r>
                          <a:rPr lang="es-PE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P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𝑖</m:t>
                        </m:r>
                        <m:r>
                          <a:rPr lang="es-PE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endParaRPr lang="es-PE" dirty="0" smtClean="0"/>
              </a:p>
            </p:txBody>
          </p:sp>
        </mc:Choice>
        <mc:Fallback xmlns="">
          <p:sp>
            <p:nvSpPr>
              <p:cNvPr id="59" name="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9" y="5826094"/>
                <a:ext cx="675840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12" t="-6667" b="-2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59 CuadroTexto"/>
          <p:cNvSpPr txBox="1"/>
          <p:nvPr/>
        </p:nvSpPr>
        <p:spPr>
          <a:xfrm>
            <a:off x="2933459" y="4710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281544" y="45706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116953" y="43360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3" name="62 CuadroTexto"/>
          <p:cNvSpPr txBox="1"/>
          <p:nvPr/>
        </p:nvSpPr>
        <p:spPr>
          <a:xfrm>
            <a:off x="2864925" y="34676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295253" y="32792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5" name="64 CuadroTexto"/>
          <p:cNvSpPr txBox="1"/>
          <p:nvPr/>
        </p:nvSpPr>
        <p:spPr>
          <a:xfrm>
            <a:off x="1961351" y="39056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6" name="65 CuadroTexto"/>
          <p:cNvSpPr txBox="1"/>
          <p:nvPr/>
        </p:nvSpPr>
        <p:spPr>
          <a:xfrm>
            <a:off x="6248942" y="42767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67" name="66 CuadroTexto"/>
          <p:cNvSpPr txBox="1"/>
          <p:nvPr/>
        </p:nvSpPr>
        <p:spPr>
          <a:xfrm>
            <a:off x="5864819" y="3230183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68" name="67 CuadroTexto"/>
          <p:cNvSpPr txBox="1"/>
          <p:nvPr/>
        </p:nvSpPr>
        <p:spPr>
          <a:xfrm>
            <a:off x="6503790" y="3358675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69" name="68 CuadroTexto"/>
          <p:cNvSpPr txBox="1"/>
          <p:nvPr/>
        </p:nvSpPr>
        <p:spPr>
          <a:xfrm>
            <a:off x="6703136" y="408051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70" name="69 CuadroTexto"/>
          <p:cNvSpPr txBox="1"/>
          <p:nvPr/>
        </p:nvSpPr>
        <p:spPr>
          <a:xfrm>
            <a:off x="5602627" y="387259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71" name="70 CuadroTexto"/>
          <p:cNvSpPr txBox="1"/>
          <p:nvPr/>
        </p:nvSpPr>
        <p:spPr>
          <a:xfrm>
            <a:off x="5833203" y="435788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79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Polígonos convexos y no convexos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Problema 6: </a:t>
                </a:r>
                <a:r>
                  <a:rPr lang="es-PE" dirty="0" smtClean="0"/>
                  <a:t>Dado un polígono simple P de n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, determinar si es convexo o no convexo.</a:t>
                </a:r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63" t="-3774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1403648" y="3162299"/>
            <a:ext cx="5750292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isConvex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size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pos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neg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])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neg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pos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neg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||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pos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endParaRPr lang="es-PE" sz="16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395536" y="1990581"/>
            <a:ext cx="828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  <a:r>
              <a:rPr lang="es-PE" dirty="0" smtClean="0"/>
              <a:t>Recorremos el polígono en el orden que se encuentre y verificamos el sentido de giro en cada vértice. Si el polígono es convexo, todos los vértices deben tener el mismo sentido de giro.</a:t>
            </a:r>
          </a:p>
        </p:txBody>
      </p:sp>
    </p:spTree>
    <p:extLst>
      <p:ext uri="{BB962C8B-B14F-4D97-AF65-F5344CB8AC3E}">
        <p14:creationId xmlns:p14="http://schemas.microsoft.com/office/powerpoint/2010/main" val="2587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72 Conector recto de flecha"/>
          <p:cNvCxnSpPr>
            <a:stCxn id="39" idx="6"/>
            <a:endCxn id="41" idx="7"/>
          </p:cNvCxnSpPr>
          <p:nvPr/>
        </p:nvCxnSpPr>
        <p:spPr>
          <a:xfrm flipH="1">
            <a:off x="3538685" y="5670685"/>
            <a:ext cx="1086094" cy="35233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>
            <a:stCxn id="43" idx="3"/>
            <a:endCxn id="41" idx="7"/>
          </p:cNvCxnSpPr>
          <p:nvPr/>
        </p:nvCxnSpPr>
        <p:spPr>
          <a:xfrm flipH="1">
            <a:off x="3538685" y="4682795"/>
            <a:ext cx="736599" cy="134022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40" idx="4"/>
          </p:cNvCxnSpPr>
          <p:nvPr/>
        </p:nvCxnSpPr>
        <p:spPr>
          <a:xfrm>
            <a:off x="3508655" y="4468939"/>
            <a:ext cx="1" cy="159190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H="1" flipV="1">
            <a:off x="582348" y="5346283"/>
            <a:ext cx="1202503" cy="89063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Área de Polígonos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Problema 7: </a:t>
                </a:r>
                <a:r>
                  <a:rPr lang="es-PE" dirty="0" smtClean="0"/>
                  <a:t>Dado un polígono simple P de n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, el cual puede ser convexo o no convexo, determinar su área.</a:t>
                </a:r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63" t="-3774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18 Conector recto de flecha"/>
          <p:cNvCxnSpPr/>
          <p:nvPr/>
        </p:nvCxnSpPr>
        <p:spPr>
          <a:xfrm>
            <a:off x="993119" y="6092929"/>
            <a:ext cx="79208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V="1">
            <a:off x="1785207" y="5715141"/>
            <a:ext cx="288032" cy="5624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 flipV="1">
            <a:off x="1785207" y="4693419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993119" y="4477395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561071" y="5337353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H="1">
            <a:off x="561071" y="4477395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521241" y="530283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Elipse"/>
          <p:cNvSpPr/>
          <p:nvPr/>
        </p:nvSpPr>
        <p:spPr>
          <a:xfrm>
            <a:off x="2037235" y="567914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Elipse"/>
          <p:cNvSpPr/>
          <p:nvPr/>
        </p:nvSpPr>
        <p:spPr>
          <a:xfrm>
            <a:off x="957115" y="444139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28 Elipse"/>
          <p:cNvSpPr/>
          <p:nvPr/>
        </p:nvSpPr>
        <p:spPr>
          <a:xfrm>
            <a:off x="961686" y="605692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Elipse"/>
          <p:cNvSpPr/>
          <p:nvPr/>
        </p:nvSpPr>
        <p:spPr>
          <a:xfrm>
            <a:off x="1749203" y="624159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Elipse"/>
          <p:cNvSpPr/>
          <p:nvPr/>
        </p:nvSpPr>
        <p:spPr>
          <a:xfrm>
            <a:off x="1749203" y="466579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3508655" y="5557515"/>
            <a:ext cx="432048" cy="4909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3940703" y="5557515"/>
            <a:ext cx="648072" cy="11317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H="1" flipV="1">
            <a:off x="4300743" y="4648963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3508655" y="4432939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3076607" y="5292897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>
            <a:off x="3076607" y="4432939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Elipse"/>
          <p:cNvSpPr/>
          <p:nvPr/>
        </p:nvSpPr>
        <p:spPr>
          <a:xfrm>
            <a:off x="3036777" y="52583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Elipse"/>
          <p:cNvSpPr/>
          <p:nvPr/>
        </p:nvSpPr>
        <p:spPr>
          <a:xfrm>
            <a:off x="4552771" y="563468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Elipse"/>
          <p:cNvSpPr/>
          <p:nvPr/>
        </p:nvSpPr>
        <p:spPr>
          <a:xfrm>
            <a:off x="3472651" y="43969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Elipse"/>
          <p:cNvSpPr/>
          <p:nvPr/>
        </p:nvSpPr>
        <p:spPr>
          <a:xfrm>
            <a:off x="3477222" y="601247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41 Elipse"/>
          <p:cNvSpPr/>
          <p:nvPr/>
        </p:nvSpPr>
        <p:spPr>
          <a:xfrm>
            <a:off x="3904699" y="552151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42 Elipse"/>
          <p:cNvSpPr/>
          <p:nvPr/>
        </p:nvSpPr>
        <p:spPr>
          <a:xfrm>
            <a:off x="4264739" y="46213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Rectángulo"/>
              <p:cNvSpPr/>
              <p:nvPr/>
            </p:nvSpPr>
            <p:spPr>
              <a:xfrm>
                <a:off x="136463" y="4923565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4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3" y="4923565"/>
                <a:ext cx="46115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Rectángulo"/>
              <p:cNvSpPr/>
              <p:nvPr/>
            </p:nvSpPr>
            <p:spPr>
              <a:xfrm>
                <a:off x="557245" y="6068762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4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5" y="6068762"/>
                <a:ext cx="45582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1673310" y="6313595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10" y="6313595"/>
                <a:ext cx="4611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47 Rectángulo"/>
              <p:cNvSpPr/>
              <p:nvPr/>
            </p:nvSpPr>
            <p:spPr>
              <a:xfrm>
                <a:off x="2073239" y="5566474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8" name="4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39" y="5566474"/>
                <a:ext cx="46115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48 Rectángulo"/>
              <p:cNvSpPr/>
              <p:nvPr/>
            </p:nvSpPr>
            <p:spPr>
              <a:xfrm>
                <a:off x="1830739" y="4441395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9" name="4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739" y="4441395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49 Rectángulo"/>
              <p:cNvSpPr/>
              <p:nvPr/>
            </p:nvSpPr>
            <p:spPr>
              <a:xfrm>
                <a:off x="928011" y="4063607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0" name="4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11" y="4063607"/>
                <a:ext cx="46115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50 Rectángulo"/>
              <p:cNvSpPr/>
              <p:nvPr/>
            </p:nvSpPr>
            <p:spPr>
              <a:xfrm>
                <a:off x="2584735" y="5094517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1" name="5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35" y="5094517"/>
                <a:ext cx="45582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51 Rectángulo"/>
              <p:cNvSpPr/>
              <p:nvPr/>
            </p:nvSpPr>
            <p:spPr>
              <a:xfrm>
                <a:off x="3244736" y="4062200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2" name="5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36" y="4062200"/>
                <a:ext cx="46115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Rectángulo"/>
              <p:cNvSpPr/>
              <p:nvPr/>
            </p:nvSpPr>
            <p:spPr>
              <a:xfrm>
                <a:off x="4322195" y="4366478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3" name="5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195" y="4366478"/>
                <a:ext cx="46115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53 Rectángulo"/>
              <p:cNvSpPr/>
              <p:nvPr/>
            </p:nvSpPr>
            <p:spPr>
              <a:xfrm>
                <a:off x="4624779" y="5521515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4" name="5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79" y="5521515"/>
                <a:ext cx="45127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54 Rectángulo"/>
              <p:cNvSpPr/>
              <p:nvPr/>
            </p:nvSpPr>
            <p:spPr>
              <a:xfrm>
                <a:off x="3679060" y="5156767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5" name="5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0" y="5156767"/>
                <a:ext cx="46115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55 Rectángulo"/>
              <p:cNvSpPr/>
              <p:nvPr/>
            </p:nvSpPr>
            <p:spPr>
              <a:xfrm>
                <a:off x="3292631" y="6068762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6" name="5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31" y="6068762"/>
                <a:ext cx="46115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69 Conector recto de flecha"/>
          <p:cNvCxnSpPr>
            <a:stCxn id="27" idx="2"/>
          </p:cNvCxnSpPr>
          <p:nvPr/>
        </p:nvCxnSpPr>
        <p:spPr>
          <a:xfrm flipH="1" flipV="1">
            <a:off x="562759" y="5318404"/>
            <a:ext cx="1474476" cy="39673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31" idx="3"/>
          </p:cNvCxnSpPr>
          <p:nvPr/>
        </p:nvCxnSpPr>
        <p:spPr>
          <a:xfrm flipH="1">
            <a:off x="562760" y="4727251"/>
            <a:ext cx="1196988" cy="60690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CuadroTexto"/>
          <p:cNvSpPr txBox="1"/>
          <p:nvPr/>
        </p:nvSpPr>
        <p:spPr>
          <a:xfrm>
            <a:off x="989310" y="46260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83" name="82 CuadroTexto"/>
          <p:cNvSpPr txBox="1"/>
          <p:nvPr/>
        </p:nvSpPr>
        <p:spPr>
          <a:xfrm>
            <a:off x="1389163" y="49959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84" name="83 CuadroTexto"/>
          <p:cNvSpPr txBox="1"/>
          <p:nvPr/>
        </p:nvSpPr>
        <p:spPr>
          <a:xfrm>
            <a:off x="1360093" y="55935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85" name="84 CuadroTexto"/>
          <p:cNvSpPr txBox="1"/>
          <p:nvPr/>
        </p:nvSpPr>
        <p:spPr>
          <a:xfrm>
            <a:off x="928011" y="57151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p:sp>
        <p:nvSpPr>
          <p:cNvPr id="86" name="85 CuadroTexto"/>
          <p:cNvSpPr txBox="1"/>
          <p:nvPr/>
        </p:nvSpPr>
        <p:spPr>
          <a:xfrm>
            <a:off x="3179331" y="507909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87" name="86 CuadroTexto"/>
          <p:cNvSpPr txBox="1"/>
          <p:nvPr/>
        </p:nvSpPr>
        <p:spPr>
          <a:xfrm>
            <a:off x="3647897" y="483891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4146883" y="515268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89" name="88 CuadroTexto"/>
          <p:cNvSpPr txBox="1"/>
          <p:nvPr/>
        </p:nvSpPr>
        <p:spPr>
          <a:xfrm>
            <a:off x="3930108" y="552999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-</a:t>
            </a:r>
            <a:endParaRPr lang="es-PE" dirty="0"/>
          </a:p>
        </p:txBody>
      </p:sp>
      <p:sp>
        <p:nvSpPr>
          <p:cNvPr id="90" name="89 CuadroTexto"/>
          <p:cNvSpPr txBox="1"/>
          <p:nvPr/>
        </p:nvSpPr>
        <p:spPr>
          <a:xfrm>
            <a:off x="3740359" y="56141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457878" y="1990581"/>
                <a:ext cx="828092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Solución: </a:t>
                </a:r>
              </a:p>
              <a:p>
                <a:endParaRPr lang="es-PE" b="1" dirty="0"/>
              </a:p>
              <a:p>
                <a:r>
                  <a:rPr lang="es-PE" dirty="0" smtClean="0"/>
                  <a:t>Para un polígono </a:t>
                </a:r>
                <a:r>
                  <a:rPr lang="es-PE" b="1" dirty="0" smtClean="0"/>
                  <a:t>convexo</a:t>
                </a:r>
                <a:r>
                  <a:rPr lang="es-PE" dirty="0" smtClean="0"/>
                  <a:t> podemos triangularlo uniendo el primer vértice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dirty="0" smtClean="0"/>
                  <a:t> con todos los demás vértices y luego el área será la suma de áreas de todos los triángulos.</a:t>
                </a:r>
              </a:p>
              <a:p>
                <a:endParaRPr lang="es-PE" dirty="0"/>
              </a:p>
              <a:p>
                <a:r>
                  <a:rPr lang="es-PE" dirty="0" smtClean="0"/>
                  <a:t>Para un polígono </a:t>
                </a:r>
                <a:r>
                  <a:rPr lang="es-PE" b="1" dirty="0" smtClean="0"/>
                  <a:t>no convexo</a:t>
                </a:r>
                <a:r>
                  <a:rPr lang="es-PE" dirty="0" smtClean="0"/>
                  <a:t>, también se puede hacer lo mismo!, pero se debe considerar el área con signo de cada triangulo.</a:t>
                </a:r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8" y="1990581"/>
                <a:ext cx="8280921" cy="2031325"/>
              </a:xfrm>
              <a:prstGeom prst="rect">
                <a:avLst/>
              </a:prstGeom>
              <a:blipFill rotWithShape="1">
                <a:blip r:embed="rId15"/>
                <a:stretch>
                  <a:fillRect l="-589" t="-1502" b="-390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5364088" y="4778766"/>
                <a:ext cx="358707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𝐴𝑟𝑒𝑎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𝑎𝑟𝑒𝑎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PE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78766"/>
                <a:ext cx="3587072" cy="97270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8356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Área de Polígonos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Problema 7: </a:t>
                </a:r>
                <a:r>
                  <a:rPr lang="es-PE" dirty="0" smtClean="0"/>
                  <a:t>Dado un polígono simple P de n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, el cual puede ser convexo o no convexo, determinar su área.</a:t>
                </a:r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9" y="1196752"/>
                <a:ext cx="828092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63" t="-3774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90 CuadroTexto"/>
          <p:cNvSpPr txBox="1"/>
          <p:nvPr/>
        </p:nvSpPr>
        <p:spPr>
          <a:xfrm>
            <a:off x="457878" y="1990581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2393374" y="2420888"/>
                <a:ext cx="358707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𝐴𝑟𝑒𝑎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PE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PE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𝑎𝑟𝑒𝑎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PE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s-PE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s-PE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74" y="2420888"/>
                <a:ext cx="3587072" cy="9727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CuadroTexto"/>
          <p:cNvSpPr txBox="1"/>
          <p:nvPr/>
        </p:nvSpPr>
        <p:spPr>
          <a:xfrm>
            <a:off x="2393373" y="4005064"/>
            <a:ext cx="39613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area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1400" dirty="0">
                <a:solidFill>
                  <a:srgbClr val="008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n-US" sz="1400" dirty="0" err="1">
                <a:solidFill>
                  <a:srgbClr val="007788"/>
                </a:solidFill>
                <a:latin typeface="Consolas"/>
              </a:rPr>
              <a:t>size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  </a:t>
            </a: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A 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&lt;=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n-US" sz="14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onsolas"/>
              </a:rPr>
              <a:t>        A </a:t>
            </a:r>
            <a:r>
              <a:rPr lang="en-US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area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])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abs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4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n-US" sz="14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8080"/>
                </a:solidFill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>
            <a:off x="6004720" y="4306194"/>
            <a:ext cx="79208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6796808" y="3928406"/>
            <a:ext cx="288032" cy="5624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6796808" y="2906684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004720" y="2690660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Convex</a:t>
            </a:r>
            <a:r>
              <a:rPr lang="es-PE" sz="2400" dirty="0" smtClean="0"/>
              <a:t> Hull</a:t>
            </a:r>
            <a:endParaRPr lang="es-PE" sz="2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572672" y="3550618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5572672" y="2690660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5532842" y="351610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Elipse"/>
          <p:cNvSpPr/>
          <p:nvPr/>
        </p:nvSpPr>
        <p:spPr>
          <a:xfrm>
            <a:off x="7048836" y="389240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Elipse"/>
          <p:cNvSpPr/>
          <p:nvPr/>
        </p:nvSpPr>
        <p:spPr>
          <a:xfrm>
            <a:off x="5968716" y="265466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Elipse"/>
          <p:cNvSpPr/>
          <p:nvPr/>
        </p:nvSpPr>
        <p:spPr>
          <a:xfrm>
            <a:off x="5973287" y="427019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6760804" y="445486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Elipse"/>
          <p:cNvSpPr/>
          <p:nvPr/>
        </p:nvSpPr>
        <p:spPr>
          <a:xfrm>
            <a:off x="6760804" y="287906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Arco"/>
          <p:cNvSpPr/>
          <p:nvPr/>
        </p:nvSpPr>
        <p:spPr>
          <a:xfrm rot="11102888">
            <a:off x="5241415" y="2968273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CuadroTexto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8: </a:t>
            </a:r>
            <a:r>
              <a:rPr lang="es-PE" dirty="0" smtClean="0"/>
              <a:t>Dado un conjunto de n puntos en el plano XY, hallar el polígono convexo de menor área que contiene todos los puntos en su interior o en sus bordes (</a:t>
            </a:r>
            <a:r>
              <a:rPr lang="es-PE" dirty="0" err="1" smtClean="0"/>
              <a:t>convex</a:t>
            </a:r>
            <a:r>
              <a:rPr lang="es-PE" dirty="0" smtClean="0"/>
              <a:t> </a:t>
            </a:r>
            <a:r>
              <a:rPr lang="es-PE" dirty="0" err="1" smtClean="0"/>
              <a:t>hull</a:t>
            </a:r>
            <a:r>
              <a:rPr lang="es-PE" dirty="0" smtClean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5148064" y="3136830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136830"/>
                <a:ext cx="4611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43 Rectángulo"/>
              <p:cNvSpPr/>
              <p:nvPr/>
            </p:nvSpPr>
            <p:spPr>
              <a:xfrm>
                <a:off x="5568846" y="4282027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4" name="4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46" y="4282027"/>
                <a:ext cx="4558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Rectángulo"/>
              <p:cNvSpPr/>
              <p:nvPr/>
            </p:nvSpPr>
            <p:spPr>
              <a:xfrm>
                <a:off x="6479672" y="4513293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4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72" y="4513293"/>
                <a:ext cx="4611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Rectángulo"/>
              <p:cNvSpPr/>
              <p:nvPr/>
            </p:nvSpPr>
            <p:spPr>
              <a:xfrm>
                <a:off x="7084840" y="3779739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4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840" y="3779739"/>
                <a:ext cx="4611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6842340" y="2654660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40" y="2654660"/>
                <a:ext cx="451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47 Rectángulo"/>
              <p:cNvSpPr/>
              <p:nvPr/>
            </p:nvSpPr>
            <p:spPr>
              <a:xfrm>
                <a:off x="5939612" y="2276872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8" name="4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612" y="2276872"/>
                <a:ext cx="4611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74 Elipse"/>
          <p:cNvSpPr/>
          <p:nvPr/>
        </p:nvSpPr>
        <p:spPr>
          <a:xfrm>
            <a:off x="1199272" y="353241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6" name="75 Elipse"/>
          <p:cNvSpPr/>
          <p:nvPr/>
        </p:nvSpPr>
        <p:spPr>
          <a:xfrm>
            <a:off x="2715266" y="390872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76 Elipse"/>
          <p:cNvSpPr/>
          <p:nvPr/>
        </p:nvSpPr>
        <p:spPr>
          <a:xfrm>
            <a:off x="1635146" y="267097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77 Elipse"/>
          <p:cNvSpPr/>
          <p:nvPr/>
        </p:nvSpPr>
        <p:spPr>
          <a:xfrm>
            <a:off x="1763688" y="428651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78 Elipse"/>
          <p:cNvSpPr/>
          <p:nvPr/>
        </p:nvSpPr>
        <p:spPr>
          <a:xfrm>
            <a:off x="2499242" y="434814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79 Elipse"/>
          <p:cNvSpPr/>
          <p:nvPr/>
        </p:nvSpPr>
        <p:spPr>
          <a:xfrm>
            <a:off x="2427234" y="289537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4" name="93 Elipse"/>
          <p:cNvSpPr/>
          <p:nvPr/>
        </p:nvSpPr>
        <p:spPr>
          <a:xfrm>
            <a:off x="2231740" y="37437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6" name="95 Elipse"/>
          <p:cNvSpPr/>
          <p:nvPr/>
        </p:nvSpPr>
        <p:spPr>
          <a:xfrm>
            <a:off x="1403648" y="321296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7" name="96 Elipse"/>
          <p:cNvSpPr/>
          <p:nvPr/>
        </p:nvSpPr>
        <p:spPr>
          <a:xfrm>
            <a:off x="2051720" y="314096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8" name="97 Elipse"/>
          <p:cNvSpPr/>
          <p:nvPr/>
        </p:nvSpPr>
        <p:spPr>
          <a:xfrm>
            <a:off x="1845939" y="351142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1 Flecha derecha"/>
          <p:cNvSpPr/>
          <p:nvPr/>
        </p:nvSpPr>
        <p:spPr>
          <a:xfrm>
            <a:off x="3563888" y="3176968"/>
            <a:ext cx="858925" cy="715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7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141 Conector recto de flecha"/>
          <p:cNvCxnSpPr>
            <a:stCxn id="137" idx="4"/>
          </p:cNvCxnSpPr>
          <p:nvPr/>
        </p:nvCxnSpPr>
        <p:spPr>
          <a:xfrm flipH="1">
            <a:off x="754943" y="5435274"/>
            <a:ext cx="280329" cy="113609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Conector recto de flecha"/>
          <p:cNvCxnSpPr>
            <a:stCxn id="150" idx="3"/>
          </p:cNvCxnSpPr>
          <p:nvPr/>
        </p:nvCxnSpPr>
        <p:spPr>
          <a:xfrm flipH="1">
            <a:off x="2590300" y="6027501"/>
            <a:ext cx="434889" cy="54387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>
            <a:stCxn id="129" idx="6"/>
          </p:cNvCxnSpPr>
          <p:nvPr/>
        </p:nvCxnSpPr>
        <p:spPr>
          <a:xfrm>
            <a:off x="218828" y="5790725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>
            <a:stCxn id="137" idx="5"/>
          </p:cNvCxnSpPr>
          <p:nvPr/>
        </p:nvCxnSpPr>
        <p:spPr>
          <a:xfrm>
            <a:off x="1060731" y="5424730"/>
            <a:ext cx="154561" cy="57194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Conector recto de flecha"/>
          <p:cNvCxnSpPr>
            <a:stCxn id="144" idx="6"/>
          </p:cNvCxnSpPr>
          <p:nvPr/>
        </p:nvCxnSpPr>
        <p:spPr>
          <a:xfrm>
            <a:off x="2054184" y="5790725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 de flecha"/>
          <p:cNvCxnSpPr>
            <a:stCxn id="149" idx="4"/>
          </p:cNvCxnSpPr>
          <p:nvPr/>
        </p:nvCxnSpPr>
        <p:spPr>
          <a:xfrm flipH="1">
            <a:off x="3050648" y="5189683"/>
            <a:ext cx="195494" cy="80699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 de flecha"/>
          <p:cNvCxnSpPr/>
          <p:nvPr/>
        </p:nvCxnSpPr>
        <p:spPr>
          <a:xfrm>
            <a:off x="3932716" y="5823383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Conector recto de flecha"/>
          <p:cNvCxnSpPr>
            <a:stCxn id="165" idx="3"/>
          </p:cNvCxnSpPr>
          <p:nvPr/>
        </p:nvCxnSpPr>
        <p:spPr>
          <a:xfrm flipH="1">
            <a:off x="4468832" y="6060159"/>
            <a:ext cx="434889" cy="54387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recto de flecha"/>
          <p:cNvCxnSpPr>
            <a:stCxn id="164" idx="4"/>
          </p:cNvCxnSpPr>
          <p:nvPr/>
        </p:nvCxnSpPr>
        <p:spPr>
          <a:xfrm flipH="1">
            <a:off x="4923225" y="5222341"/>
            <a:ext cx="201449" cy="79621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04 Conector recto de flecha"/>
          <p:cNvCxnSpPr/>
          <p:nvPr/>
        </p:nvCxnSpPr>
        <p:spPr>
          <a:xfrm>
            <a:off x="5712396" y="5823383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recto de flecha"/>
          <p:cNvCxnSpPr>
            <a:stCxn id="199" idx="1"/>
          </p:cNvCxnSpPr>
          <p:nvPr/>
        </p:nvCxnSpPr>
        <p:spPr>
          <a:xfrm flipH="1" flipV="1">
            <a:off x="6248513" y="6604031"/>
            <a:ext cx="702390" cy="961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206 Conector recto de flecha"/>
          <p:cNvCxnSpPr>
            <a:stCxn id="196" idx="3"/>
            <a:endCxn id="199" idx="0"/>
          </p:cNvCxnSpPr>
          <p:nvPr/>
        </p:nvCxnSpPr>
        <p:spPr>
          <a:xfrm flipH="1">
            <a:off x="6976362" y="6225143"/>
            <a:ext cx="190565" cy="37796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Conector recto de flecha"/>
          <p:cNvCxnSpPr/>
          <p:nvPr/>
        </p:nvCxnSpPr>
        <p:spPr>
          <a:xfrm>
            <a:off x="7476949" y="5889647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Conector recto de flecha"/>
          <p:cNvCxnSpPr>
            <a:stCxn id="215" idx="1"/>
          </p:cNvCxnSpPr>
          <p:nvPr/>
        </p:nvCxnSpPr>
        <p:spPr>
          <a:xfrm flipH="1" flipV="1">
            <a:off x="8013066" y="6670295"/>
            <a:ext cx="702390" cy="961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222 Conector recto de flecha"/>
          <p:cNvCxnSpPr>
            <a:stCxn id="212" idx="3"/>
            <a:endCxn id="215" idx="0"/>
          </p:cNvCxnSpPr>
          <p:nvPr/>
        </p:nvCxnSpPr>
        <p:spPr>
          <a:xfrm flipH="1">
            <a:off x="8740915" y="6291407"/>
            <a:ext cx="179679" cy="3779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>
            <a:stCxn id="123" idx="4"/>
          </p:cNvCxnSpPr>
          <p:nvPr/>
        </p:nvCxnSpPr>
        <p:spPr>
          <a:xfrm flipH="1">
            <a:off x="8010253" y="3500542"/>
            <a:ext cx="74548" cy="76564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stCxn id="122" idx="3"/>
          </p:cNvCxnSpPr>
          <p:nvPr/>
        </p:nvCxnSpPr>
        <p:spPr>
          <a:xfrm flipH="1">
            <a:off x="8079677" y="3119544"/>
            <a:ext cx="185446" cy="38636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endCxn id="60" idx="0"/>
          </p:cNvCxnSpPr>
          <p:nvPr/>
        </p:nvCxnSpPr>
        <p:spPr>
          <a:xfrm>
            <a:off x="2459311" y="2535138"/>
            <a:ext cx="120821" cy="161468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>
            <a:stCxn id="108" idx="4"/>
          </p:cNvCxnSpPr>
          <p:nvPr/>
        </p:nvCxnSpPr>
        <p:spPr>
          <a:xfrm flipH="1">
            <a:off x="6269433" y="3453998"/>
            <a:ext cx="74548" cy="76564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recto de flecha"/>
          <p:cNvCxnSpPr>
            <a:stCxn id="99" idx="6"/>
          </p:cNvCxnSpPr>
          <p:nvPr/>
        </p:nvCxnSpPr>
        <p:spPr>
          <a:xfrm>
            <a:off x="5733318" y="3438995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 Título"/>
          <p:cNvSpPr txBox="1">
            <a:spLocks/>
          </p:cNvSpPr>
          <p:nvPr/>
        </p:nvSpPr>
        <p:spPr>
          <a:xfrm>
            <a:off x="400000" y="44624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Convex</a:t>
            </a:r>
            <a:r>
              <a:rPr lang="es-PE" sz="2400" dirty="0" smtClean="0"/>
              <a:t> Hull – </a:t>
            </a:r>
            <a:r>
              <a:rPr lang="es-PE" sz="2400" dirty="0" err="1" smtClean="0"/>
              <a:t>Andrew’s</a:t>
            </a:r>
            <a:r>
              <a:rPr lang="es-PE" sz="2400" dirty="0" smtClean="0"/>
              <a:t> </a:t>
            </a:r>
            <a:r>
              <a:rPr lang="es-PE" sz="2400" dirty="0" err="1" smtClean="0"/>
              <a:t>monotone</a:t>
            </a:r>
            <a:r>
              <a:rPr lang="es-PE" sz="2400" dirty="0" smtClean="0"/>
              <a:t> </a:t>
            </a:r>
            <a:r>
              <a:rPr lang="es-PE" sz="2400" dirty="0" err="1" smtClean="0"/>
              <a:t>chain</a:t>
            </a:r>
            <a:r>
              <a:rPr lang="es-PE" sz="2400" dirty="0" smtClean="0"/>
              <a:t> - O(</a:t>
            </a:r>
            <a:r>
              <a:rPr lang="es-PE" sz="2400" dirty="0" err="1" smtClean="0"/>
              <a:t>nlogn</a:t>
            </a:r>
            <a:r>
              <a:rPr lang="es-PE" sz="2400" dirty="0" smtClean="0"/>
              <a:t>)</a:t>
            </a:r>
            <a:endParaRPr lang="es-PE" sz="2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43989" y="764704"/>
            <a:ext cx="8227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O(</a:t>
            </a:r>
            <a:r>
              <a:rPr lang="es-PE" dirty="0" err="1" smtClean="0"/>
              <a:t>nlogn</a:t>
            </a:r>
            <a:r>
              <a:rPr lang="es-PE" dirty="0" smtClean="0"/>
              <a:t>): Primero se ordenan los puntos en orden lexicográfico (primero por x, luego por y).</a:t>
            </a:r>
          </a:p>
          <a:p>
            <a:r>
              <a:rPr lang="es-PE" dirty="0" smtClean="0"/>
              <a:t>       O(n): Luego encuentra la cadena inferior, empezando en el punto con menor x. La cadena se va expandiendo de modo que los giros sean únicamente en sentido positivo(</a:t>
            </a:r>
            <a:r>
              <a:rPr lang="es-PE" dirty="0" err="1" smtClean="0"/>
              <a:t>antihorario</a:t>
            </a:r>
            <a:r>
              <a:rPr lang="es-PE" dirty="0" smtClean="0"/>
              <a:t>).</a:t>
            </a:r>
          </a:p>
          <a:p>
            <a:r>
              <a:rPr lang="es-PE" dirty="0" smtClean="0"/>
              <a:t>       O(n): Finalmente se continua formando la cadena superior, desde el punto con mayor x. Se mantiene el sentido de giro positivo.</a:t>
            </a:r>
          </a:p>
        </p:txBody>
      </p:sp>
      <p:sp>
        <p:nvSpPr>
          <p:cNvPr id="36" name="35 Elipse"/>
          <p:cNvSpPr/>
          <p:nvPr/>
        </p:nvSpPr>
        <p:spPr>
          <a:xfrm>
            <a:off x="129276" y="340265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1645270" y="377895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37 Elipse"/>
          <p:cNvSpPr/>
          <p:nvPr/>
        </p:nvSpPr>
        <p:spPr>
          <a:xfrm>
            <a:off x="565150" y="254121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39 Elipse"/>
          <p:cNvSpPr/>
          <p:nvPr/>
        </p:nvSpPr>
        <p:spPr>
          <a:xfrm>
            <a:off x="693692" y="41567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41 Elipse"/>
          <p:cNvSpPr/>
          <p:nvPr/>
        </p:nvSpPr>
        <p:spPr>
          <a:xfrm>
            <a:off x="1429246" y="421837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48 Elipse"/>
          <p:cNvSpPr/>
          <p:nvPr/>
        </p:nvSpPr>
        <p:spPr>
          <a:xfrm>
            <a:off x="1357238" y="276561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49 Elipse"/>
          <p:cNvSpPr/>
          <p:nvPr/>
        </p:nvSpPr>
        <p:spPr>
          <a:xfrm>
            <a:off x="1161744" y="361397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50 Elipse"/>
          <p:cNvSpPr/>
          <p:nvPr/>
        </p:nvSpPr>
        <p:spPr>
          <a:xfrm>
            <a:off x="333652" y="308320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51 Elipse"/>
          <p:cNvSpPr/>
          <p:nvPr/>
        </p:nvSpPr>
        <p:spPr>
          <a:xfrm>
            <a:off x="981724" y="301120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52 Elipse"/>
          <p:cNvSpPr/>
          <p:nvPr/>
        </p:nvSpPr>
        <p:spPr>
          <a:xfrm>
            <a:off x="775943" y="338165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6" name="55 Conector recto de flecha"/>
          <p:cNvCxnSpPr>
            <a:stCxn id="51" idx="4"/>
          </p:cNvCxnSpPr>
          <p:nvPr/>
        </p:nvCxnSpPr>
        <p:spPr>
          <a:xfrm flipH="1">
            <a:off x="182318" y="3155201"/>
            <a:ext cx="187338" cy="26245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Elipse"/>
          <p:cNvSpPr/>
          <p:nvPr/>
        </p:nvSpPr>
        <p:spPr>
          <a:xfrm>
            <a:off x="1979712" y="339573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57 Elipse"/>
          <p:cNvSpPr/>
          <p:nvPr/>
        </p:nvSpPr>
        <p:spPr>
          <a:xfrm>
            <a:off x="3495706" y="377203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58 Elipse"/>
          <p:cNvSpPr/>
          <p:nvPr/>
        </p:nvSpPr>
        <p:spPr>
          <a:xfrm>
            <a:off x="2415586" y="253429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2544128" y="414982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3279682" y="421145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3207674" y="275869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3012180" y="36070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2184088" y="307628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2832160" y="300428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2626379" y="337473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9" name="68 Conector recto de flecha"/>
          <p:cNvCxnSpPr>
            <a:stCxn id="64" idx="3"/>
          </p:cNvCxnSpPr>
          <p:nvPr/>
        </p:nvCxnSpPr>
        <p:spPr>
          <a:xfrm flipH="1">
            <a:off x="2032754" y="3137738"/>
            <a:ext cx="161879" cy="2729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59" idx="4"/>
          </p:cNvCxnSpPr>
          <p:nvPr/>
        </p:nvCxnSpPr>
        <p:spPr>
          <a:xfrm flipH="1">
            <a:off x="2238207" y="2606291"/>
            <a:ext cx="213383" cy="48030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Elipse"/>
          <p:cNvSpPr/>
          <p:nvPr/>
        </p:nvSpPr>
        <p:spPr>
          <a:xfrm>
            <a:off x="3804550" y="340299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5309658" y="377929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3" name="72 Elipse"/>
          <p:cNvSpPr/>
          <p:nvPr/>
        </p:nvSpPr>
        <p:spPr>
          <a:xfrm>
            <a:off x="4229538" y="25415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4" name="73 Elipse"/>
          <p:cNvSpPr/>
          <p:nvPr/>
        </p:nvSpPr>
        <p:spPr>
          <a:xfrm>
            <a:off x="4358080" y="41570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80 Elipse"/>
          <p:cNvSpPr/>
          <p:nvPr/>
        </p:nvSpPr>
        <p:spPr>
          <a:xfrm>
            <a:off x="5093634" y="421871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2" name="81 Elipse"/>
          <p:cNvSpPr/>
          <p:nvPr/>
        </p:nvSpPr>
        <p:spPr>
          <a:xfrm>
            <a:off x="5021626" y="27659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82 Elipse"/>
          <p:cNvSpPr/>
          <p:nvPr/>
        </p:nvSpPr>
        <p:spPr>
          <a:xfrm>
            <a:off x="4826132" y="361431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83 Elipse"/>
          <p:cNvSpPr/>
          <p:nvPr/>
        </p:nvSpPr>
        <p:spPr>
          <a:xfrm>
            <a:off x="3998040" y="30835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84 Elipse"/>
          <p:cNvSpPr/>
          <p:nvPr/>
        </p:nvSpPr>
        <p:spPr>
          <a:xfrm>
            <a:off x="4646112" y="30115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6" name="85 Elipse"/>
          <p:cNvSpPr/>
          <p:nvPr/>
        </p:nvSpPr>
        <p:spPr>
          <a:xfrm>
            <a:off x="4440331" y="33819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9" name="88 Conector recto de flecha"/>
          <p:cNvCxnSpPr>
            <a:stCxn id="84" idx="3"/>
          </p:cNvCxnSpPr>
          <p:nvPr/>
        </p:nvCxnSpPr>
        <p:spPr>
          <a:xfrm flipH="1">
            <a:off x="3846706" y="3145000"/>
            <a:ext cx="161879" cy="27299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38" idx="4"/>
          </p:cNvCxnSpPr>
          <p:nvPr/>
        </p:nvCxnSpPr>
        <p:spPr>
          <a:xfrm flipH="1">
            <a:off x="380050" y="2613210"/>
            <a:ext cx="221104" cy="49462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>
            <a:stCxn id="84" idx="5"/>
          </p:cNvCxnSpPr>
          <p:nvPr/>
        </p:nvCxnSpPr>
        <p:spPr>
          <a:xfrm>
            <a:off x="4059503" y="3145000"/>
            <a:ext cx="321576" cy="104252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Elipse"/>
          <p:cNvSpPr/>
          <p:nvPr/>
        </p:nvSpPr>
        <p:spPr>
          <a:xfrm>
            <a:off x="5661310" y="340299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" name="99 Elipse"/>
          <p:cNvSpPr/>
          <p:nvPr/>
        </p:nvSpPr>
        <p:spPr>
          <a:xfrm>
            <a:off x="7177304" y="377929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1" name="100 Elipse"/>
          <p:cNvSpPr/>
          <p:nvPr/>
        </p:nvSpPr>
        <p:spPr>
          <a:xfrm>
            <a:off x="6097184" y="25415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2" name="101 Elipse"/>
          <p:cNvSpPr/>
          <p:nvPr/>
        </p:nvSpPr>
        <p:spPr>
          <a:xfrm>
            <a:off x="6225726" y="41570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3" name="102 Elipse"/>
          <p:cNvSpPr/>
          <p:nvPr/>
        </p:nvSpPr>
        <p:spPr>
          <a:xfrm>
            <a:off x="6961280" y="421871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4" name="103 Elipse"/>
          <p:cNvSpPr/>
          <p:nvPr/>
        </p:nvSpPr>
        <p:spPr>
          <a:xfrm>
            <a:off x="6889272" y="27659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5" name="104 Elipse"/>
          <p:cNvSpPr/>
          <p:nvPr/>
        </p:nvSpPr>
        <p:spPr>
          <a:xfrm>
            <a:off x="6693778" y="361431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" name="105 Elipse"/>
          <p:cNvSpPr/>
          <p:nvPr/>
        </p:nvSpPr>
        <p:spPr>
          <a:xfrm>
            <a:off x="5865686" y="30835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7" name="106 Elipse"/>
          <p:cNvSpPr/>
          <p:nvPr/>
        </p:nvSpPr>
        <p:spPr>
          <a:xfrm>
            <a:off x="6513758" y="30115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8" name="107 Elipse"/>
          <p:cNvSpPr/>
          <p:nvPr/>
        </p:nvSpPr>
        <p:spPr>
          <a:xfrm>
            <a:off x="6307977" y="33819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4" name="113 Elipse"/>
          <p:cNvSpPr/>
          <p:nvPr/>
        </p:nvSpPr>
        <p:spPr>
          <a:xfrm>
            <a:off x="7402130" y="34495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5" name="114 Elipse"/>
          <p:cNvSpPr/>
          <p:nvPr/>
        </p:nvSpPr>
        <p:spPr>
          <a:xfrm>
            <a:off x="8918124" y="382584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6" name="115 Elipse"/>
          <p:cNvSpPr/>
          <p:nvPr/>
        </p:nvSpPr>
        <p:spPr>
          <a:xfrm>
            <a:off x="7838004" y="258809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7" name="116 Elipse"/>
          <p:cNvSpPr/>
          <p:nvPr/>
        </p:nvSpPr>
        <p:spPr>
          <a:xfrm>
            <a:off x="7966546" y="420363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8" name="117 Elipse"/>
          <p:cNvSpPr/>
          <p:nvPr/>
        </p:nvSpPr>
        <p:spPr>
          <a:xfrm>
            <a:off x="8702100" y="426526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9" name="118 Elipse"/>
          <p:cNvSpPr/>
          <p:nvPr/>
        </p:nvSpPr>
        <p:spPr>
          <a:xfrm>
            <a:off x="8630092" y="281249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0" name="119 Elipse"/>
          <p:cNvSpPr/>
          <p:nvPr/>
        </p:nvSpPr>
        <p:spPr>
          <a:xfrm>
            <a:off x="8434598" y="366085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1" name="120 Elipse"/>
          <p:cNvSpPr/>
          <p:nvPr/>
        </p:nvSpPr>
        <p:spPr>
          <a:xfrm>
            <a:off x="7606506" y="313008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2" name="121 Elipse"/>
          <p:cNvSpPr/>
          <p:nvPr/>
        </p:nvSpPr>
        <p:spPr>
          <a:xfrm>
            <a:off x="8254578" y="305808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3" name="122 Elipse"/>
          <p:cNvSpPr/>
          <p:nvPr/>
        </p:nvSpPr>
        <p:spPr>
          <a:xfrm>
            <a:off x="8048797" y="342854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6" name="125 Conector recto de flecha"/>
          <p:cNvCxnSpPr>
            <a:stCxn id="114" idx="6"/>
          </p:cNvCxnSpPr>
          <p:nvPr/>
        </p:nvCxnSpPr>
        <p:spPr>
          <a:xfrm>
            <a:off x="7474138" y="3485539"/>
            <a:ext cx="515407" cy="74853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128 Elipse"/>
          <p:cNvSpPr/>
          <p:nvPr/>
        </p:nvSpPr>
        <p:spPr>
          <a:xfrm>
            <a:off x="146820" y="575472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0" name="129 Elipse"/>
          <p:cNvSpPr/>
          <p:nvPr/>
        </p:nvSpPr>
        <p:spPr>
          <a:xfrm>
            <a:off x="1662814" y="613102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1" name="130 Elipse"/>
          <p:cNvSpPr/>
          <p:nvPr/>
        </p:nvSpPr>
        <p:spPr>
          <a:xfrm>
            <a:off x="582694" y="48932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2" name="131 Elipse"/>
          <p:cNvSpPr/>
          <p:nvPr/>
        </p:nvSpPr>
        <p:spPr>
          <a:xfrm>
            <a:off x="711236" y="650881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3" name="132 Elipse"/>
          <p:cNvSpPr/>
          <p:nvPr/>
        </p:nvSpPr>
        <p:spPr>
          <a:xfrm>
            <a:off x="1446790" y="657044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4" name="133 Elipse"/>
          <p:cNvSpPr/>
          <p:nvPr/>
        </p:nvSpPr>
        <p:spPr>
          <a:xfrm>
            <a:off x="1374782" y="51176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5" name="134 Elipse"/>
          <p:cNvSpPr/>
          <p:nvPr/>
        </p:nvSpPr>
        <p:spPr>
          <a:xfrm>
            <a:off x="1179288" y="596604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6" name="135 Elipse"/>
          <p:cNvSpPr/>
          <p:nvPr/>
        </p:nvSpPr>
        <p:spPr>
          <a:xfrm>
            <a:off x="351196" y="54352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7" name="136 Elipse"/>
          <p:cNvSpPr/>
          <p:nvPr/>
        </p:nvSpPr>
        <p:spPr>
          <a:xfrm>
            <a:off x="999268" y="53632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8" name="137 Elipse"/>
          <p:cNvSpPr/>
          <p:nvPr/>
        </p:nvSpPr>
        <p:spPr>
          <a:xfrm>
            <a:off x="793487" y="573372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4" name="143 Elipse"/>
          <p:cNvSpPr/>
          <p:nvPr/>
        </p:nvSpPr>
        <p:spPr>
          <a:xfrm>
            <a:off x="1982176" y="575472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5" name="144 Elipse"/>
          <p:cNvSpPr/>
          <p:nvPr/>
        </p:nvSpPr>
        <p:spPr>
          <a:xfrm>
            <a:off x="3498170" y="613102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6" name="145 Elipse"/>
          <p:cNvSpPr/>
          <p:nvPr/>
        </p:nvSpPr>
        <p:spPr>
          <a:xfrm>
            <a:off x="2418050" y="48932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7" name="146 Elipse"/>
          <p:cNvSpPr/>
          <p:nvPr/>
        </p:nvSpPr>
        <p:spPr>
          <a:xfrm>
            <a:off x="2546592" y="650881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8" name="147 Elipse"/>
          <p:cNvSpPr/>
          <p:nvPr/>
        </p:nvSpPr>
        <p:spPr>
          <a:xfrm>
            <a:off x="3282146" y="657044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9" name="148 Elipse"/>
          <p:cNvSpPr/>
          <p:nvPr/>
        </p:nvSpPr>
        <p:spPr>
          <a:xfrm>
            <a:off x="3210138" y="51176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0" name="149 Elipse"/>
          <p:cNvSpPr/>
          <p:nvPr/>
        </p:nvSpPr>
        <p:spPr>
          <a:xfrm>
            <a:off x="3014644" y="596604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1" name="150 Elipse"/>
          <p:cNvSpPr/>
          <p:nvPr/>
        </p:nvSpPr>
        <p:spPr>
          <a:xfrm>
            <a:off x="2186552" y="54352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2" name="151 Elipse"/>
          <p:cNvSpPr/>
          <p:nvPr/>
        </p:nvSpPr>
        <p:spPr>
          <a:xfrm>
            <a:off x="2834624" y="53632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3" name="152 Elipse"/>
          <p:cNvSpPr/>
          <p:nvPr/>
        </p:nvSpPr>
        <p:spPr>
          <a:xfrm>
            <a:off x="2628843" y="573372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9" name="158 Elipse"/>
          <p:cNvSpPr/>
          <p:nvPr/>
        </p:nvSpPr>
        <p:spPr>
          <a:xfrm>
            <a:off x="3871594" y="57873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0" name="159 Elipse"/>
          <p:cNvSpPr/>
          <p:nvPr/>
        </p:nvSpPr>
        <p:spPr>
          <a:xfrm>
            <a:off x="5376702" y="61636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1" name="160 Elipse"/>
          <p:cNvSpPr/>
          <p:nvPr/>
        </p:nvSpPr>
        <p:spPr>
          <a:xfrm>
            <a:off x="4296582" y="492594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2" name="161 Elipse"/>
          <p:cNvSpPr/>
          <p:nvPr/>
        </p:nvSpPr>
        <p:spPr>
          <a:xfrm>
            <a:off x="4425124" y="654147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3" name="162 Elipse"/>
          <p:cNvSpPr/>
          <p:nvPr/>
        </p:nvSpPr>
        <p:spPr>
          <a:xfrm>
            <a:off x="5160678" y="660310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4" name="163 Elipse"/>
          <p:cNvSpPr/>
          <p:nvPr/>
        </p:nvSpPr>
        <p:spPr>
          <a:xfrm>
            <a:off x="5088670" y="515034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5" name="164 Elipse"/>
          <p:cNvSpPr/>
          <p:nvPr/>
        </p:nvSpPr>
        <p:spPr>
          <a:xfrm>
            <a:off x="4893176" y="599870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6" name="165 Elipse"/>
          <p:cNvSpPr/>
          <p:nvPr/>
        </p:nvSpPr>
        <p:spPr>
          <a:xfrm>
            <a:off x="4065084" y="546793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7" name="166 Elipse"/>
          <p:cNvSpPr/>
          <p:nvPr/>
        </p:nvSpPr>
        <p:spPr>
          <a:xfrm>
            <a:off x="4713156" y="539593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8" name="167 Elipse"/>
          <p:cNvSpPr/>
          <p:nvPr/>
        </p:nvSpPr>
        <p:spPr>
          <a:xfrm>
            <a:off x="4507375" y="576638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3" name="172 Conector recto de flecha"/>
          <p:cNvCxnSpPr>
            <a:stCxn id="164" idx="4"/>
            <a:endCxn id="163" idx="0"/>
          </p:cNvCxnSpPr>
          <p:nvPr/>
        </p:nvCxnSpPr>
        <p:spPr>
          <a:xfrm>
            <a:off x="5124674" y="5222341"/>
            <a:ext cx="72008" cy="138076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 de flecha"/>
          <p:cNvCxnSpPr/>
          <p:nvPr/>
        </p:nvCxnSpPr>
        <p:spPr>
          <a:xfrm>
            <a:off x="1835696" y="2430224"/>
            <a:ext cx="0" cy="4334921"/>
          </a:xfrm>
          <a:prstGeom prst="straightConnector1">
            <a:avLst/>
          </a:prstGeom>
          <a:ln w="38100">
            <a:solidFill>
              <a:srgbClr val="00206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/>
          <p:nvPr/>
        </p:nvCxnSpPr>
        <p:spPr>
          <a:xfrm>
            <a:off x="3697018" y="2430224"/>
            <a:ext cx="0" cy="4320219"/>
          </a:xfrm>
          <a:prstGeom prst="straightConnector1">
            <a:avLst/>
          </a:prstGeom>
          <a:ln w="38100">
            <a:solidFill>
              <a:srgbClr val="00206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recto de flecha"/>
          <p:cNvCxnSpPr/>
          <p:nvPr/>
        </p:nvCxnSpPr>
        <p:spPr>
          <a:xfrm flipH="1">
            <a:off x="5536568" y="2430224"/>
            <a:ext cx="11728" cy="4334921"/>
          </a:xfrm>
          <a:prstGeom prst="straightConnector1">
            <a:avLst/>
          </a:prstGeom>
          <a:ln w="38100">
            <a:solidFill>
              <a:srgbClr val="00206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>
            <a:off x="7350152" y="2430224"/>
            <a:ext cx="0" cy="4367579"/>
          </a:xfrm>
          <a:prstGeom prst="straightConnector1">
            <a:avLst/>
          </a:prstGeom>
          <a:ln w="38100">
            <a:solidFill>
              <a:srgbClr val="00206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recto de flecha"/>
          <p:cNvCxnSpPr/>
          <p:nvPr/>
        </p:nvCxnSpPr>
        <p:spPr>
          <a:xfrm>
            <a:off x="72579" y="4611937"/>
            <a:ext cx="9018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 de flecha"/>
          <p:cNvCxnSpPr/>
          <p:nvPr/>
        </p:nvCxnSpPr>
        <p:spPr>
          <a:xfrm>
            <a:off x="67653" y="2430224"/>
            <a:ext cx="9018000" cy="0"/>
          </a:xfrm>
          <a:prstGeom prst="straightConnector1">
            <a:avLst/>
          </a:prstGeom>
          <a:ln w="38100">
            <a:solidFill>
              <a:srgbClr val="00206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194 Elipse"/>
          <p:cNvSpPr/>
          <p:nvPr/>
        </p:nvSpPr>
        <p:spPr>
          <a:xfrm>
            <a:off x="5651274" y="57873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6" name="195 Elipse"/>
          <p:cNvSpPr/>
          <p:nvPr/>
        </p:nvSpPr>
        <p:spPr>
          <a:xfrm>
            <a:off x="7156382" y="616368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7" name="196 Elipse"/>
          <p:cNvSpPr/>
          <p:nvPr/>
        </p:nvSpPr>
        <p:spPr>
          <a:xfrm>
            <a:off x="6076262" y="492594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8" name="197 Elipse"/>
          <p:cNvSpPr/>
          <p:nvPr/>
        </p:nvSpPr>
        <p:spPr>
          <a:xfrm>
            <a:off x="6204804" y="654147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9" name="198 Elipse"/>
          <p:cNvSpPr/>
          <p:nvPr/>
        </p:nvSpPr>
        <p:spPr>
          <a:xfrm>
            <a:off x="6940358" y="660310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0" name="199 Elipse"/>
          <p:cNvSpPr/>
          <p:nvPr/>
        </p:nvSpPr>
        <p:spPr>
          <a:xfrm>
            <a:off x="6868350" y="515034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1" name="200 Elipse"/>
          <p:cNvSpPr/>
          <p:nvPr/>
        </p:nvSpPr>
        <p:spPr>
          <a:xfrm>
            <a:off x="6672856" y="599870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2" name="201 Elipse"/>
          <p:cNvSpPr/>
          <p:nvPr/>
        </p:nvSpPr>
        <p:spPr>
          <a:xfrm>
            <a:off x="5844764" y="546793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3" name="202 Elipse"/>
          <p:cNvSpPr/>
          <p:nvPr/>
        </p:nvSpPr>
        <p:spPr>
          <a:xfrm>
            <a:off x="6492836" y="539593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4" name="203 Elipse"/>
          <p:cNvSpPr/>
          <p:nvPr/>
        </p:nvSpPr>
        <p:spPr>
          <a:xfrm>
            <a:off x="6287055" y="576638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1" name="210 Elipse"/>
          <p:cNvSpPr/>
          <p:nvPr/>
        </p:nvSpPr>
        <p:spPr>
          <a:xfrm>
            <a:off x="7415827" y="585364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2" name="211 Elipse"/>
          <p:cNvSpPr/>
          <p:nvPr/>
        </p:nvSpPr>
        <p:spPr>
          <a:xfrm>
            <a:off x="8910049" y="622995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3" name="212 Elipse"/>
          <p:cNvSpPr/>
          <p:nvPr/>
        </p:nvSpPr>
        <p:spPr>
          <a:xfrm>
            <a:off x="7840815" y="499220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4" name="213 Elipse"/>
          <p:cNvSpPr/>
          <p:nvPr/>
        </p:nvSpPr>
        <p:spPr>
          <a:xfrm>
            <a:off x="7969357" y="66077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5" name="214 Elipse"/>
          <p:cNvSpPr/>
          <p:nvPr/>
        </p:nvSpPr>
        <p:spPr>
          <a:xfrm>
            <a:off x="8704911" y="666936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6" name="215 Elipse"/>
          <p:cNvSpPr/>
          <p:nvPr/>
        </p:nvSpPr>
        <p:spPr>
          <a:xfrm>
            <a:off x="8632903" y="521660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7" name="216 Elipse"/>
          <p:cNvSpPr/>
          <p:nvPr/>
        </p:nvSpPr>
        <p:spPr>
          <a:xfrm>
            <a:off x="8437409" y="606496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8" name="217 Elipse"/>
          <p:cNvSpPr/>
          <p:nvPr/>
        </p:nvSpPr>
        <p:spPr>
          <a:xfrm>
            <a:off x="7609317" y="553419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9" name="218 Elipse"/>
          <p:cNvSpPr/>
          <p:nvPr/>
        </p:nvSpPr>
        <p:spPr>
          <a:xfrm>
            <a:off x="8257389" y="546219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0" name="219 Elipse"/>
          <p:cNvSpPr/>
          <p:nvPr/>
        </p:nvSpPr>
        <p:spPr>
          <a:xfrm>
            <a:off x="8051608" y="583265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44" name="1043 CuadroTexto"/>
          <p:cNvSpPr txBox="1"/>
          <p:nvPr/>
        </p:nvSpPr>
        <p:spPr>
          <a:xfrm>
            <a:off x="1572046" y="24373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1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229" name="228 CuadroTexto"/>
          <p:cNvSpPr txBox="1"/>
          <p:nvPr/>
        </p:nvSpPr>
        <p:spPr>
          <a:xfrm>
            <a:off x="3406554" y="244634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2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230" name="229 CuadroTexto"/>
          <p:cNvSpPr txBox="1"/>
          <p:nvPr/>
        </p:nvSpPr>
        <p:spPr>
          <a:xfrm>
            <a:off x="5267474" y="24542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3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231" name="230 CuadroTexto"/>
          <p:cNvSpPr txBox="1"/>
          <p:nvPr/>
        </p:nvSpPr>
        <p:spPr>
          <a:xfrm>
            <a:off x="7071644" y="24373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32" name="231 CuadroTexto"/>
          <p:cNvSpPr txBox="1"/>
          <p:nvPr/>
        </p:nvSpPr>
        <p:spPr>
          <a:xfrm>
            <a:off x="8776919" y="24542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234" name="233 CuadroTexto"/>
          <p:cNvSpPr txBox="1"/>
          <p:nvPr/>
        </p:nvSpPr>
        <p:spPr>
          <a:xfrm>
            <a:off x="1562404" y="4598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235" name="234 CuadroTexto"/>
          <p:cNvSpPr txBox="1"/>
          <p:nvPr/>
        </p:nvSpPr>
        <p:spPr>
          <a:xfrm>
            <a:off x="3396912" y="460794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7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236" name="235 CuadroTexto"/>
          <p:cNvSpPr txBox="1"/>
          <p:nvPr/>
        </p:nvSpPr>
        <p:spPr>
          <a:xfrm>
            <a:off x="5257832" y="46158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8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237" name="236 CuadroTexto"/>
          <p:cNvSpPr txBox="1"/>
          <p:nvPr/>
        </p:nvSpPr>
        <p:spPr>
          <a:xfrm>
            <a:off x="7062002" y="4598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9</a:t>
            </a:r>
            <a:endParaRPr lang="es-PE" b="1" dirty="0">
              <a:solidFill>
                <a:srgbClr val="002060"/>
              </a:solidFill>
            </a:endParaRPr>
          </a:p>
        </p:txBody>
      </p:sp>
      <p:sp>
        <p:nvSpPr>
          <p:cNvPr id="238" name="237 CuadroTexto"/>
          <p:cNvSpPr txBox="1"/>
          <p:nvPr/>
        </p:nvSpPr>
        <p:spPr>
          <a:xfrm>
            <a:off x="8767277" y="461583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10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243" name="242 Conector recto de flecha"/>
          <p:cNvCxnSpPr>
            <a:stCxn id="216" idx="3"/>
          </p:cNvCxnSpPr>
          <p:nvPr/>
        </p:nvCxnSpPr>
        <p:spPr>
          <a:xfrm flipH="1">
            <a:off x="8473413" y="5278061"/>
            <a:ext cx="170035" cy="80921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 de flecha"/>
          <p:cNvCxnSpPr>
            <a:stCxn id="216" idx="7"/>
          </p:cNvCxnSpPr>
          <p:nvPr/>
        </p:nvCxnSpPr>
        <p:spPr>
          <a:xfrm>
            <a:off x="8694366" y="5227149"/>
            <a:ext cx="259763" cy="1036764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Punto y Vector</a:t>
            </a:r>
            <a:endParaRPr lang="es-PE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613048"/>
          </a:xfrm>
        </p:spPr>
        <p:txBody>
          <a:bodyPr/>
          <a:lstStyle/>
          <a:p>
            <a:r>
              <a:rPr lang="es-PE" dirty="0"/>
              <a:t>¿</a:t>
            </a:r>
            <a:r>
              <a:rPr lang="es-PE" dirty="0" smtClean="0"/>
              <a:t>Cómo </a:t>
            </a:r>
            <a:r>
              <a:rPr lang="es-PE" dirty="0"/>
              <a:t>los podemos representar en código?</a:t>
            </a:r>
          </a:p>
          <a:p>
            <a:endParaRPr lang="es-PE" dirty="0"/>
          </a:p>
        </p:txBody>
      </p:sp>
      <p:sp>
        <p:nvSpPr>
          <p:cNvPr id="14" name="13 Rectángulo"/>
          <p:cNvSpPr/>
          <p:nvPr/>
        </p:nvSpPr>
        <p:spPr>
          <a:xfrm>
            <a:off x="1424005" y="1661606"/>
            <a:ext cx="6120680" cy="229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 smtClean="0">
                <a:solidFill>
                  <a:srgbClr val="339900"/>
                </a:solidFill>
                <a:effectLst/>
                <a:latin typeface="Consolas"/>
                <a:ea typeface="Times New Roman"/>
                <a:cs typeface="Times New Roman"/>
              </a:rPr>
              <a:t>#define Vector Point</a:t>
            </a:r>
            <a:endParaRPr lang="es-PE" sz="28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 err="1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struct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Point</a:t>
            </a:r>
            <a:endParaRPr lang="es-PE" sz="28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{</a:t>
            </a:r>
            <a:endParaRPr lang="es-PE" sz="28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   </a:t>
            </a:r>
            <a:r>
              <a:rPr lang="es-PE" dirty="0" err="1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double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x, y</a:t>
            </a:r>
            <a:r>
              <a:rPr lang="es-PE" dirty="0" smtClean="0">
                <a:solidFill>
                  <a:srgbClr val="008080"/>
                </a:solidFill>
                <a:effectLst/>
                <a:latin typeface="Consolas"/>
                <a:ea typeface="Times New Roman"/>
                <a:cs typeface="Times New Roman"/>
              </a:rPr>
              <a:t>;</a:t>
            </a:r>
            <a:endParaRPr lang="es-PE" sz="28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   Point</a:t>
            </a: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(){}</a:t>
            </a:r>
            <a:endParaRPr lang="es-PE" sz="28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   Point</a:t>
            </a: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(</a:t>
            </a:r>
            <a:r>
              <a:rPr lang="es-PE" dirty="0" err="1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double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a, </a:t>
            </a:r>
            <a:r>
              <a:rPr lang="es-PE" dirty="0" err="1" smtClean="0">
                <a:solidFill>
                  <a:srgbClr val="0000FF"/>
                </a:solidFill>
                <a:effectLst/>
                <a:latin typeface="Consolas"/>
                <a:ea typeface="Times New Roman"/>
                <a:cs typeface="Times New Roman"/>
              </a:rPr>
              <a:t>double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b</a:t>
            </a: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)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{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x </a:t>
            </a:r>
            <a:r>
              <a:rPr lang="es-PE" dirty="0" smtClean="0">
                <a:solidFill>
                  <a:srgbClr val="000080"/>
                </a:solidFill>
                <a:effectLst/>
                <a:latin typeface="Consolas"/>
                <a:ea typeface="Times New Roman"/>
                <a:cs typeface="Times New Roman"/>
              </a:rPr>
              <a:t>=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a</a:t>
            </a:r>
            <a:r>
              <a:rPr lang="es-PE" dirty="0" smtClean="0">
                <a:solidFill>
                  <a:srgbClr val="008080"/>
                </a:solidFill>
                <a:effectLst/>
                <a:latin typeface="Consolas"/>
                <a:ea typeface="Times New Roman"/>
                <a:cs typeface="Times New Roman"/>
              </a:rPr>
              <a:t>;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y </a:t>
            </a:r>
            <a:r>
              <a:rPr lang="es-PE" dirty="0" smtClean="0">
                <a:solidFill>
                  <a:srgbClr val="000080"/>
                </a:solidFill>
                <a:effectLst/>
                <a:latin typeface="Consolas"/>
                <a:ea typeface="Times New Roman"/>
                <a:cs typeface="Times New Roman"/>
              </a:rPr>
              <a:t>=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b</a:t>
            </a:r>
            <a:r>
              <a:rPr lang="es-PE" dirty="0" smtClean="0">
                <a:solidFill>
                  <a:srgbClr val="008080"/>
                </a:solidFill>
                <a:effectLst/>
                <a:latin typeface="Consolas"/>
                <a:ea typeface="Times New Roman"/>
                <a:cs typeface="Times New Roman"/>
              </a:rPr>
              <a:t>;</a:t>
            </a:r>
            <a:r>
              <a:rPr lang="es-PE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 </a:t>
            </a: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}</a:t>
            </a:r>
            <a:endParaRPr lang="es-PE" sz="2800" dirty="0" smtClean="0">
              <a:effectLst/>
              <a:latin typeface="Calibri"/>
              <a:ea typeface="Calibri"/>
              <a:cs typeface="Times New Roman"/>
            </a:endParaRPr>
          </a:p>
          <a:p>
            <a:pPr marL="342900" lvl="0" indent="-342900" fontAlgn="t">
              <a:lnSpc>
                <a:spcPts val="1575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s-PE" dirty="0" smtClean="0">
                <a:solidFill>
                  <a:srgbClr val="008000"/>
                </a:solidFill>
                <a:effectLst/>
                <a:latin typeface="Consolas"/>
                <a:ea typeface="Times New Roman"/>
                <a:cs typeface="Times New Roman"/>
              </a:rPr>
              <a:t>}</a:t>
            </a:r>
            <a:r>
              <a:rPr lang="es-PE" dirty="0" smtClean="0">
                <a:solidFill>
                  <a:srgbClr val="008080"/>
                </a:solidFill>
                <a:effectLst/>
                <a:latin typeface="Consolas"/>
                <a:ea typeface="Times New Roman"/>
                <a:cs typeface="Times New Roman"/>
              </a:rPr>
              <a:t>;</a:t>
            </a:r>
            <a:endParaRPr lang="es-PE" sz="2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424005" y="4725144"/>
            <a:ext cx="2571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PE" dirty="0">
                <a:solidFill>
                  <a:srgbClr val="000000"/>
                </a:solidFill>
                <a:latin typeface="Consolas"/>
              </a:rPr>
              <a:t>Point A</a:t>
            </a:r>
            <a:r>
              <a:rPr lang="es-PE" b="0" i="0" dirty="0" smtClean="0">
                <a:solidFill>
                  <a:srgbClr val="008000"/>
                </a:solidFill>
                <a:effectLst/>
                <a:latin typeface="Consolas"/>
              </a:rPr>
              <a:t>(</a:t>
            </a:r>
            <a:r>
              <a:rPr lang="es-PE" b="0" i="0" dirty="0" smtClean="0">
                <a:solidFill>
                  <a:srgbClr val="0000DD"/>
                </a:solidFill>
                <a:effectLst/>
                <a:latin typeface="Consolas"/>
              </a:rPr>
              <a:t>2</a:t>
            </a:r>
            <a:r>
              <a:rPr lang="es-PE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s-PE" b="0" i="0" dirty="0" smtClean="0">
                <a:solidFill>
                  <a:srgbClr val="0000DD"/>
                </a:solidFill>
                <a:effectLst/>
                <a:latin typeface="Consolas"/>
              </a:rPr>
              <a:t>4</a:t>
            </a:r>
            <a:r>
              <a:rPr lang="es-PE" b="0" i="0" dirty="0" smtClean="0">
                <a:solidFill>
                  <a:srgbClr val="008000"/>
                </a:solidFill>
                <a:effectLst/>
                <a:latin typeface="Consolas"/>
              </a:rPr>
              <a:t>)</a:t>
            </a:r>
            <a:r>
              <a:rPr lang="es-PE" b="0" i="0" dirty="0" smtClean="0">
                <a:solidFill>
                  <a:srgbClr val="008080"/>
                </a:solidFill>
                <a:effectLst/>
                <a:latin typeface="Consolas"/>
              </a:rPr>
              <a:t>;</a:t>
            </a:r>
          </a:p>
          <a:p>
            <a:pPr fontAlgn="t"/>
            <a:endParaRPr lang="es-PE" dirty="0" smtClean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dirty="0" smtClean="0">
                <a:solidFill>
                  <a:srgbClr val="000000"/>
                </a:solidFill>
                <a:latin typeface="Consolas"/>
              </a:rPr>
              <a:t>Point B</a:t>
            </a:r>
            <a:r>
              <a:rPr lang="es-PE" b="0" i="0" dirty="0" smtClean="0">
                <a:solidFill>
                  <a:srgbClr val="008080"/>
                </a:solidFill>
                <a:effectLst/>
                <a:latin typeface="Consolas"/>
              </a:rPr>
              <a:t>;</a:t>
            </a:r>
          </a:p>
          <a:p>
            <a:pPr fontAlgn="t"/>
            <a:r>
              <a:rPr lang="es-PE" dirty="0" smtClean="0">
                <a:solidFill>
                  <a:srgbClr val="000000"/>
                </a:solidFill>
                <a:latin typeface="Consolas"/>
              </a:rPr>
              <a:t>B</a:t>
            </a:r>
            <a:r>
              <a:rPr lang="es-PE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b="0" i="0" dirty="0" smtClean="0">
                <a:solidFill>
                  <a:srgbClr val="000080"/>
                </a:solidFill>
                <a:effectLst/>
                <a:latin typeface="Consolas"/>
              </a:rPr>
              <a:t>=</a:t>
            </a:r>
            <a:r>
              <a:rPr lang="es-PE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b="0" i="0" dirty="0" smtClean="0">
                <a:solidFill>
                  <a:srgbClr val="008000"/>
                </a:solidFill>
                <a:effectLst/>
                <a:latin typeface="Consolas"/>
              </a:rPr>
              <a:t>(</a:t>
            </a:r>
            <a:r>
              <a:rPr lang="es-PE" b="0" i="0" dirty="0" smtClean="0">
                <a:solidFill>
                  <a:srgbClr val="0000DD"/>
                </a:solidFill>
                <a:effectLst/>
                <a:latin typeface="Consolas"/>
              </a:rPr>
              <a:t>1</a:t>
            </a:r>
            <a:r>
              <a:rPr lang="es-PE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s-PE" b="0" i="0" dirty="0" smtClean="0">
                <a:solidFill>
                  <a:srgbClr val="000040"/>
                </a:solidFill>
                <a:effectLst/>
                <a:latin typeface="Consolas"/>
              </a:rPr>
              <a:t>-</a:t>
            </a:r>
            <a:r>
              <a:rPr lang="es-PE" b="0" i="0" dirty="0" smtClean="0">
                <a:solidFill>
                  <a:srgbClr val="0000DD"/>
                </a:solidFill>
                <a:effectLst/>
                <a:latin typeface="Consolas"/>
              </a:rPr>
              <a:t>1</a:t>
            </a:r>
            <a:r>
              <a:rPr lang="es-PE" b="0" i="0" dirty="0" smtClean="0">
                <a:solidFill>
                  <a:srgbClr val="008000"/>
                </a:solidFill>
                <a:effectLst/>
                <a:latin typeface="Consolas"/>
              </a:rPr>
              <a:t>)</a:t>
            </a:r>
            <a:r>
              <a:rPr lang="es-PE" b="0" i="0" dirty="0" smtClean="0">
                <a:solidFill>
                  <a:srgbClr val="008080"/>
                </a:solidFill>
                <a:effectLst/>
                <a:latin typeface="Consolas"/>
              </a:rPr>
              <a:t>;</a:t>
            </a:r>
          </a:p>
          <a:p>
            <a:pPr fontAlgn="t"/>
            <a:endParaRPr lang="es-PE" b="0" i="0" dirty="0" smtClean="0">
              <a:solidFill>
                <a:srgbClr val="008080"/>
              </a:solidFill>
              <a:effectLst/>
              <a:latin typeface="Consolas"/>
            </a:endParaRPr>
          </a:p>
          <a:p>
            <a:pPr fontAlgn="t"/>
            <a:r>
              <a:rPr lang="es-PE" dirty="0" smtClean="0">
                <a:solidFill>
                  <a:srgbClr val="000000"/>
                </a:solidFill>
                <a:latin typeface="Consolas"/>
              </a:rPr>
              <a:t>Vector V</a:t>
            </a:r>
            <a:r>
              <a:rPr lang="es-PE" b="0" i="0" dirty="0" smtClean="0">
                <a:solidFill>
                  <a:srgbClr val="008000"/>
                </a:solidFill>
                <a:effectLst/>
                <a:latin typeface="Consolas"/>
              </a:rPr>
              <a:t>(</a:t>
            </a:r>
            <a:r>
              <a:rPr lang="es-PE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s-PE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dirty="0" smtClean="0">
                <a:solidFill>
                  <a:srgbClr val="0000DD"/>
                </a:solidFill>
                <a:latin typeface="Consolas"/>
              </a:rPr>
              <a:t>10</a:t>
            </a:r>
            <a:r>
              <a:rPr lang="es-PE" b="0" i="0" dirty="0" smtClean="0">
                <a:solidFill>
                  <a:srgbClr val="008000"/>
                </a:solidFill>
                <a:effectLst/>
                <a:latin typeface="Consolas"/>
              </a:rPr>
              <a:t>);</a:t>
            </a:r>
            <a:endParaRPr lang="es-PE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6" name="5 Marcador de contenido"/>
          <p:cNvSpPr txBox="1">
            <a:spLocks/>
          </p:cNvSpPr>
          <p:nvPr/>
        </p:nvSpPr>
        <p:spPr>
          <a:xfrm>
            <a:off x="827584" y="4221088"/>
            <a:ext cx="77724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Declaración: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526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00000" y="44624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Convex</a:t>
            </a:r>
            <a:r>
              <a:rPr lang="es-PE" sz="2400" dirty="0" smtClean="0"/>
              <a:t> Hull – </a:t>
            </a:r>
            <a:r>
              <a:rPr lang="es-PE" sz="2400" dirty="0" err="1" smtClean="0"/>
              <a:t>Andrew’s</a:t>
            </a:r>
            <a:r>
              <a:rPr lang="es-PE" sz="2400" dirty="0" smtClean="0"/>
              <a:t> </a:t>
            </a:r>
            <a:r>
              <a:rPr lang="es-PE" sz="2400" dirty="0" err="1" smtClean="0"/>
              <a:t>monotone</a:t>
            </a:r>
            <a:r>
              <a:rPr lang="es-PE" sz="2400" dirty="0" smtClean="0"/>
              <a:t> </a:t>
            </a:r>
            <a:r>
              <a:rPr lang="es-PE" sz="2400" dirty="0" err="1" smtClean="0"/>
              <a:t>chain</a:t>
            </a:r>
            <a:r>
              <a:rPr lang="es-PE" sz="2400" dirty="0" smtClean="0"/>
              <a:t> - O(</a:t>
            </a:r>
            <a:r>
              <a:rPr lang="es-PE" sz="2400" dirty="0" err="1" smtClean="0"/>
              <a:t>nlogn</a:t>
            </a:r>
            <a:r>
              <a:rPr lang="es-PE" sz="2400" dirty="0" smtClean="0"/>
              <a:t>)</a:t>
            </a:r>
            <a:endParaRPr lang="es-PE" sz="2400" dirty="0"/>
          </a:p>
        </p:txBody>
      </p:sp>
      <p:sp>
        <p:nvSpPr>
          <p:cNvPr id="3" name="2 Rectángulo"/>
          <p:cNvSpPr/>
          <p:nvPr/>
        </p:nvSpPr>
        <p:spPr>
          <a:xfrm>
            <a:off x="694928" y="980728"/>
            <a:ext cx="77655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vector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ConvexHull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vector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P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{</a:t>
            </a:r>
          </a:p>
          <a:p>
            <a:pPr fontAlgn="t"/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    //Ordenamiento </a:t>
            </a:r>
            <a:r>
              <a:rPr lang="es-PE" sz="1600" dirty="0" err="1" smtClean="0">
                <a:solidFill>
                  <a:srgbClr val="008000"/>
                </a:solidFill>
                <a:latin typeface="Consolas"/>
              </a:rPr>
              <a:t>lexicografico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600" dirty="0" err="1">
                <a:solidFill>
                  <a:srgbClr val="007788"/>
                </a:solidFill>
                <a:latin typeface="Consolas"/>
              </a:rPr>
              <a:t>begin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600" dirty="0" err="1">
                <a:solidFill>
                  <a:srgbClr val="007788"/>
                </a:solidFill>
                <a:latin typeface="Consolas"/>
              </a:rPr>
              <a:t>end</a:t>
            </a:r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())</a:t>
            </a:r>
            <a:r>
              <a:rPr lang="es-PE" sz="1600" dirty="0" smtClean="0">
                <a:solidFill>
                  <a:srgbClr val="008080"/>
                </a:solidFill>
                <a:latin typeface="Consolas"/>
              </a:rPr>
              <a:t>;</a:t>
            </a:r>
          </a:p>
          <a:p>
            <a:pPr fontAlgn="t"/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600" dirty="0" err="1">
                <a:solidFill>
                  <a:srgbClr val="007788"/>
                </a:solidFill>
                <a:latin typeface="Consolas"/>
              </a:rPr>
              <a:t>size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,k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 Point H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 smtClean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 </a:t>
            </a:r>
            <a:endParaRPr lang="es-PE" sz="16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   //Mitad inferior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){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&gt;=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H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s-PE" sz="1600" dirty="0" smtClean="0">
                <a:solidFill>
                  <a:srgbClr val="000000"/>
                </a:solidFill>
                <a:latin typeface="Consolas"/>
              </a:rPr>
              <a:t>H</a:t>
            </a:r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 smtClean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 smtClean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600" dirty="0" smtClean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,P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])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 smtClean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--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     H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P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 </a:t>
            </a:r>
            <a:endParaRPr lang="es-PE" sz="1600" dirty="0" smtClean="0">
              <a:solidFill>
                <a:srgbClr val="008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s-PE" sz="1600" dirty="0" smtClean="0">
                <a:solidFill>
                  <a:srgbClr val="008000"/>
                </a:solidFill>
                <a:latin typeface="Consolas"/>
              </a:rPr>
              <a:t>   //Mitad superior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,t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 err="1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&gt;=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--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){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t 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H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,H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,P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])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 smtClean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--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     H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P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</a:t>
            </a:r>
          </a:p>
          <a:p>
            <a:pPr fontAlgn="t"/>
            <a:r>
              <a:rPr lang="es-PE" sz="16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6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6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H,H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6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6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6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6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6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6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5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>
            <a:off x="1446552" y="5430673"/>
            <a:ext cx="79208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2238640" y="5052885"/>
            <a:ext cx="288032" cy="5624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2238640" y="4031163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1446552" y="3815139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Punto dentro de </a:t>
            </a:r>
            <a:r>
              <a:rPr lang="es-PE" sz="2400" dirty="0"/>
              <a:t>p</a:t>
            </a:r>
            <a:r>
              <a:rPr lang="es-PE" sz="2400" dirty="0" smtClean="0"/>
              <a:t>olígono convexo</a:t>
            </a:r>
            <a:endParaRPr lang="es-PE" sz="2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014504" y="4675097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1014504" y="3815139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974674" y="464058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Elipse"/>
          <p:cNvSpPr/>
          <p:nvPr/>
        </p:nvSpPr>
        <p:spPr>
          <a:xfrm>
            <a:off x="2490668" y="501688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Elipse"/>
          <p:cNvSpPr/>
          <p:nvPr/>
        </p:nvSpPr>
        <p:spPr>
          <a:xfrm>
            <a:off x="1410548" y="37791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Elipse"/>
          <p:cNvSpPr/>
          <p:nvPr/>
        </p:nvSpPr>
        <p:spPr>
          <a:xfrm>
            <a:off x="1415119" y="539467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2202636" y="55793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Elipse"/>
          <p:cNvSpPr/>
          <p:nvPr/>
        </p:nvSpPr>
        <p:spPr>
          <a:xfrm>
            <a:off x="2202636" y="400353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Arco"/>
          <p:cNvSpPr/>
          <p:nvPr/>
        </p:nvSpPr>
        <p:spPr>
          <a:xfrm rot="11102888">
            <a:off x="683247" y="4092752"/>
            <a:ext cx="2043450" cy="1914352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CuadroTexto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9: </a:t>
            </a:r>
            <a:r>
              <a:rPr lang="es-PE" dirty="0" smtClean="0"/>
              <a:t>Dado un punto A y un polígono </a:t>
            </a:r>
            <a:r>
              <a:rPr lang="es-PE" b="1" dirty="0" smtClean="0"/>
              <a:t>convexo</a:t>
            </a:r>
            <a:r>
              <a:rPr lang="es-PE" dirty="0" smtClean="0"/>
              <a:t> P, determinar si A se encuentra en el interior del polígono 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589896" y="4261309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6" y="4261309"/>
                <a:ext cx="4611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43 Rectángulo"/>
              <p:cNvSpPr/>
              <p:nvPr/>
            </p:nvSpPr>
            <p:spPr>
              <a:xfrm>
                <a:off x="1010678" y="5406506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4" name="4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78" y="5406506"/>
                <a:ext cx="4558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Rectángulo"/>
              <p:cNvSpPr/>
              <p:nvPr/>
            </p:nvSpPr>
            <p:spPr>
              <a:xfrm>
                <a:off x="1921504" y="5637772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4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04" y="5637772"/>
                <a:ext cx="4611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Rectángulo"/>
              <p:cNvSpPr/>
              <p:nvPr/>
            </p:nvSpPr>
            <p:spPr>
              <a:xfrm>
                <a:off x="2526672" y="4904218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4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72" y="4904218"/>
                <a:ext cx="4611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2284172" y="3779139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72" y="3779139"/>
                <a:ext cx="451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47 Rectángulo"/>
          <p:cNvSpPr/>
          <p:nvPr/>
        </p:nvSpPr>
        <p:spPr>
          <a:xfrm>
            <a:off x="1671361" y="449668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76" name="75 Elipse"/>
          <p:cNvSpPr/>
          <p:nvPr/>
        </p:nvSpPr>
        <p:spPr>
          <a:xfrm>
            <a:off x="1548082" y="47288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1533844" y="3553751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44" y="3553751"/>
                <a:ext cx="4611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34 CuadroTexto"/>
              <p:cNvSpPr txBox="1"/>
              <p:nvPr/>
            </p:nvSpPr>
            <p:spPr>
              <a:xfrm>
                <a:off x="457878" y="1990581"/>
                <a:ext cx="82809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b="1" dirty="0" smtClean="0"/>
                  <a:t>Solución: </a:t>
                </a:r>
              </a:p>
              <a:p>
                <a:endParaRPr lang="es-PE" b="1" dirty="0"/>
              </a:p>
              <a:p>
                <a:r>
                  <a:rPr lang="es-PE" dirty="0" smtClean="0"/>
                  <a:t>Basta con verificar que A se encuentre a un mismo lado (o a la izquierda o a la derecha) de todos 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  <m:r>
                          <a:rPr lang="es-PE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PE" dirty="0" smtClean="0"/>
                  <a:t> . En otras palabras, todas las áreas(A,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  <m:r>
                          <a:rPr lang="es-PE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s-PE" dirty="0" smtClean="0"/>
                  <a:t>) deben tener el mismo signo.</a:t>
                </a:r>
              </a:p>
            </p:txBody>
          </p:sp>
        </mc:Choice>
        <mc:Fallback xmlns="">
          <p:sp>
            <p:nvSpPr>
              <p:cNvPr id="35" name="3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78" y="1990581"/>
                <a:ext cx="8280921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589" t="-2551" b="-81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35 CuadroTexto"/>
          <p:cNvSpPr txBox="1"/>
          <p:nvPr/>
        </p:nvSpPr>
        <p:spPr>
          <a:xfrm>
            <a:off x="3059832" y="3573016"/>
            <a:ext cx="57502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 smtClean="0">
                <a:solidFill>
                  <a:srgbClr val="000000"/>
                </a:solidFill>
                <a:latin typeface="Consolas"/>
              </a:rPr>
              <a:t>isInConvex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P, </a:t>
            </a:r>
            <a:r>
              <a:rPr lang="es-PE" sz="14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Point &amp;A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400" dirty="0" err="1">
                <a:solidFill>
                  <a:srgbClr val="007788"/>
                </a:solidFill>
                <a:latin typeface="Consolas"/>
              </a:rPr>
              <a:t>size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pos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neg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 smtClean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 smtClean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A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 smtClean="0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[(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 smtClean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 smtClean="0">
                <a:solidFill>
                  <a:srgbClr val="0000DD"/>
                </a:solidFill>
                <a:latin typeface="Consolas"/>
              </a:rPr>
              <a:t>1)%</a:t>
            </a:r>
            <a:r>
              <a:rPr lang="es-PE" sz="14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])</a:t>
            </a:r>
            <a:r>
              <a:rPr lang="es-PE" sz="1400" dirty="0" smtClean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neg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A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pos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neg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||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pos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75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Punto dentro de </a:t>
            </a:r>
            <a:r>
              <a:rPr lang="es-PE" sz="2400" dirty="0"/>
              <a:t>p</a:t>
            </a:r>
            <a:r>
              <a:rPr lang="es-PE" sz="2400" dirty="0" smtClean="0"/>
              <a:t>olígono cualquiera</a:t>
            </a:r>
            <a:endParaRPr lang="es-PE" sz="2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10: </a:t>
            </a:r>
            <a:r>
              <a:rPr lang="es-PE" dirty="0" smtClean="0"/>
              <a:t>Dado un punto A y un polígono P, convexo o no convexo, determinar si A se encuentra en el interior del polígono P.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29303" y="1990581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</a:p>
        </p:txBody>
      </p:sp>
      <p:pic>
        <p:nvPicPr>
          <p:cNvPr id="2052" name="Picture 4" descr="http://softsurfer.com/Archive/algorithm_0103/c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857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softsurfer.com/Archive/algorithm_0103/cn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388" y="3885405"/>
            <a:ext cx="3810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559194" y="41513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098436" y="41513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602492" y="42953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194431" y="42913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7" name="36 CuadroTexto"/>
          <p:cNvSpPr txBox="1"/>
          <p:nvPr/>
        </p:nvSpPr>
        <p:spPr>
          <a:xfrm>
            <a:off x="6573521" y="42953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8" name="37 CuadroTexto"/>
          <p:cNvSpPr txBox="1"/>
          <p:nvPr/>
        </p:nvSpPr>
        <p:spPr>
          <a:xfrm>
            <a:off x="7330684" y="42913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95536" y="2494637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Trazamos un rayo cualquiera desde el punto P y contamos el número de veces que cruza un lado. Si el número es impar el punto esta dentro del polígono, en caso contrario esta afuera.</a:t>
            </a:r>
          </a:p>
        </p:txBody>
      </p:sp>
      <p:cxnSp>
        <p:nvCxnSpPr>
          <p:cNvPr id="42" name="41 Conector recto de flecha"/>
          <p:cNvCxnSpPr/>
          <p:nvPr/>
        </p:nvCxnSpPr>
        <p:spPr>
          <a:xfrm flipH="1">
            <a:off x="7468938" y="4376223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7872064" y="42913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50" name="49 Elipse"/>
          <p:cNvSpPr/>
          <p:nvPr/>
        </p:nvSpPr>
        <p:spPr>
          <a:xfrm>
            <a:off x="4814246" y="387034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50 Elipse"/>
          <p:cNvSpPr/>
          <p:nvPr/>
        </p:nvSpPr>
        <p:spPr>
          <a:xfrm>
            <a:off x="4977068" y="476856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51 Elipse"/>
          <p:cNvSpPr/>
          <p:nvPr/>
        </p:nvSpPr>
        <p:spPr>
          <a:xfrm>
            <a:off x="4808235" y="547356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52 Elipse"/>
          <p:cNvSpPr/>
          <p:nvPr/>
        </p:nvSpPr>
        <p:spPr>
          <a:xfrm>
            <a:off x="5346880" y="394234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53 Elipse"/>
          <p:cNvSpPr/>
          <p:nvPr/>
        </p:nvSpPr>
        <p:spPr>
          <a:xfrm>
            <a:off x="5727597" y="404046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54 Elipse"/>
          <p:cNvSpPr/>
          <p:nvPr/>
        </p:nvSpPr>
        <p:spPr>
          <a:xfrm>
            <a:off x="5542788" y="476856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55 Elipse"/>
          <p:cNvSpPr/>
          <p:nvPr/>
        </p:nvSpPr>
        <p:spPr>
          <a:xfrm>
            <a:off x="5248604" y="476856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Elipse"/>
          <p:cNvSpPr/>
          <p:nvPr/>
        </p:nvSpPr>
        <p:spPr>
          <a:xfrm>
            <a:off x="5088910" y="56568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57 Elipse"/>
          <p:cNvSpPr/>
          <p:nvPr/>
        </p:nvSpPr>
        <p:spPr>
          <a:xfrm>
            <a:off x="5436691" y="550956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58 Elipse"/>
          <p:cNvSpPr/>
          <p:nvPr/>
        </p:nvSpPr>
        <p:spPr>
          <a:xfrm>
            <a:off x="6263388" y="404046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6194431" y="475409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5922944" y="475885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5824668" y="531050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6829422" y="414657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6456555" y="475885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6281110" y="531050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6733598" y="476151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6829806" y="550728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Elipse"/>
          <p:cNvSpPr/>
          <p:nvPr/>
        </p:nvSpPr>
        <p:spPr>
          <a:xfrm>
            <a:off x="7013495" y="475885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68 Elipse"/>
          <p:cNvSpPr/>
          <p:nvPr/>
        </p:nvSpPr>
        <p:spPr>
          <a:xfrm>
            <a:off x="7459797" y="396617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Elipse"/>
          <p:cNvSpPr/>
          <p:nvPr/>
        </p:nvSpPr>
        <p:spPr>
          <a:xfrm>
            <a:off x="7294680" y="475885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Elipse"/>
          <p:cNvSpPr/>
          <p:nvPr/>
        </p:nvSpPr>
        <p:spPr>
          <a:xfrm>
            <a:off x="7864982" y="433600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7441130" y="52016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3" name="72 Conector recto de flecha"/>
          <p:cNvCxnSpPr/>
          <p:nvPr/>
        </p:nvCxnSpPr>
        <p:spPr>
          <a:xfrm flipH="1">
            <a:off x="7085503" y="4794858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Elipse"/>
          <p:cNvSpPr/>
          <p:nvPr/>
        </p:nvSpPr>
        <p:spPr>
          <a:xfrm>
            <a:off x="7477860" y="475885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76 Elipse"/>
          <p:cNvSpPr/>
          <p:nvPr/>
        </p:nvSpPr>
        <p:spPr>
          <a:xfrm>
            <a:off x="7049499" y="562225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8 CuadroTexto"/>
          <p:cNvSpPr txBox="1"/>
          <p:nvPr/>
        </p:nvSpPr>
        <p:spPr>
          <a:xfrm>
            <a:off x="4091868" y="5782404"/>
            <a:ext cx="489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consideran solo los lados que tengan un extremo estrictamente por encima del rayo y el otro extremo por debajo o en el rayo.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99776" y="3356992"/>
            <a:ext cx="39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Para un rayo horizontal P, P + Vector(INF, 0):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947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Punto dentro de </a:t>
            </a:r>
            <a:r>
              <a:rPr lang="es-PE" sz="2400" dirty="0"/>
              <a:t>p</a:t>
            </a:r>
            <a:r>
              <a:rPr lang="es-PE" sz="2400" dirty="0" smtClean="0"/>
              <a:t>olígono cualquiera</a:t>
            </a:r>
            <a:endParaRPr lang="es-PE" sz="24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10: </a:t>
            </a:r>
            <a:r>
              <a:rPr lang="es-PE" dirty="0" smtClean="0"/>
              <a:t>Dado un punto A y un polígono P, convexo o no convexo, determinar si A se encuentra en el interior del polígono P.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29303" y="1990581"/>
            <a:ext cx="828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</a:p>
        </p:txBody>
      </p:sp>
      <p:pic>
        <p:nvPicPr>
          <p:cNvPr id="2054" name="Picture 6" descr="http://softsurfer.com/Archive/algorithm_0103/c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29221"/>
            <a:ext cx="38100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612566" y="24951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151808" y="249515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655864" y="26391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247803" y="263516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26893" y="26391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38" name="37 CuadroTexto"/>
          <p:cNvSpPr txBox="1"/>
          <p:nvPr/>
        </p:nvSpPr>
        <p:spPr>
          <a:xfrm>
            <a:off x="5384056" y="263516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cxnSp>
        <p:nvCxnSpPr>
          <p:cNvPr id="42" name="41 Conector recto de flecha"/>
          <p:cNvCxnSpPr/>
          <p:nvPr/>
        </p:nvCxnSpPr>
        <p:spPr>
          <a:xfrm flipH="1">
            <a:off x="5522310" y="2720039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5925436" y="263516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+1</a:t>
            </a:r>
            <a:endParaRPr lang="es-PE" dirty="0"/>
          </a:p>
        </p:txBody>
      </p:sp>
      <p:sp>
        <p:nvSpPr>
          <p:cNvPr id="50" name="49 Elipse"/>
          <p:cNvSpPr/>
          <p:nvPr/>
        </p:nvSpPr>
        <p:spPr>
          <a:xfrm>
            <a:off x="2867618" y="221415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50 Elipse"/>
          <p:cNvSpPr/>
          <p:nvPr/>
        </p:nvSpPr>
        <p:spPr>
          <a:xfrm>
            <a:off x="3030440" y="31123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51 Elipse"/>
          <p:cNvSpPr/>
          <p:nvPr/>
        </p:nvSpPr>
        <p:spPr>
          <a:xfrm>
            <a:off x="2861607" y="381738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52 Elipse"/>
          <p:cNvSpPr/>
          <p:nvPr/>
        </p:nvSpPr>
        <p:spPr>
          <a:xfrm>
            <a:off x="3400252" y="228615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53 Elipse"/>
          <p:cNvSpPr/>
          <p:nvPr/>
        </p:nvSpPr>
        <p:spPr>
          <a:xfrm>
            <a:off x="3780969" y="238427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54 Elipse"/>
          <p:cNvSpPr/>
          <p:nvPr/>
        </p:nvSpPr>
        <p:spPr>
          <a:xfrm>
            <a:off x="3596160" y="31123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55 Elipse"/>
          <p:cNvSpPr/>
          <p:nvPr/>
        </p:nvSpPr>
        <p:spPr>
          <a:xfrm>
            <a:off x="3301976" y="31123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56 Elipse"/>
          <p:cNvSpPr/>
          <p:nvPr/>
        </p:nvSpPr>
        <p:spPr>
          <a:xfrm>
            <a:off x="3142282" y="400068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57 Elipse"/>
          <p:cNvSpPr/>
          <p:nvPr/>
        </p:nvSpPr>
        <p:spPr>
          <a:xfrm>
            <a:off x="3490063" y="385338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58 Elipse"/>
          <p:cNvSpPr/>
          <p:nvPr/>
        </p:nvSpPr>
        <p:spPr>
          <a:xfrm>
            <a:off x="4316760" y="238427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59 Elipse"/>
          <p:cNvSpPr/>
          <p:nvPr/>
        </p:nvSpPr>
        <p:spPr>
          <a:xfrm>
            <a:off x="4247803" y="309791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1" name="60 Elipse"/>
          <p:cNvSpPr/>
          <p:nvPr/>
        </p:nvSpPr>
        <p:spPr>
          <a:xfrm>
            <a:off x="3976316" y="310267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3878040" y="365431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4882794" y="249038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Elipse"/>
          <p:cNvSpPr/>
          <p:nvPr/>
        </p:nvSpPr>
        <p:spPr>
          <a:xfrm>
            <a:off x="4509927" y="31026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64 Elipse"/>
          <p:cNvSpPr/>
          <p:nvPr/>
        </p:nvSpPr>
        <p:spPr>
          <a:xfrm>
            <a:off x="4334482" y="365431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65 Elipse"/>
          <p:cNvSpPr/>
          <p:nvPr/>
        </p:nvSpPr>
        <p:spPr>
          <a:xfrm>
            <a:off x="4786970" y="310533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66 Elipse"/>
          <p:cNvSpPr/>
          <p:nvPr/>
        </p:nvSpPr>
        <p:spPr>
          <a:xfrm>
            <a:off x="4883178" y="385109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67 Elipse"/>
          <p:cNvSpPr/>
          <p:nvPr/>
        </p:nvSpPr>
        <p:spPr>
          <a:xfrm>
            <a:off x="5066867" y="31026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68 Elipse"/>
          <p:cNvSpPr/>
          <p:nvPr/>
        </p:nvSpPr>
        <p:spPr>
          <a:xfrm>
            <a:off x="5513169" y="230999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Elipse"/>
          <p:cNvSpPr/>
          <p:nvPr/>
        </p:nvSpPr>
        <p:spPr>
          <a:xfrm>
            <a:off x="5348052" y="31026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70 Elipse"/>
          <p:cNvSpPr/>
          <p:nvPr/>
        </p:nvSpPr>
        <p:spPr>
          <a:xfrm>
            <a:off x="5918354" y="267981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71 Elipse"/>
          <p:cNvSpPr/>
          <p:nvPr/>
        </p:nvSpPr>
        <p:spPr>
          <a:xfrm>
            <a:off x="5494502" y="354549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3" name="72 Conector recto de flecha"/>
          <p:cNvCxnSpPr/>
          <p:nvPr/>
        </p:nvCxnSpPr>
        <p:spPr>
          <a:xfrm flipH="1">
            <a:off x="5138875" y="3138674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Elipse"/>
          <p:cNvSpPr/>
          <p:nvPr/>
        </p:nvSpPr>
        <p:spPr>
          <a:xfrm>
            <a:off x="5531232" y="310267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76 Elipse"/>
          <p:cNvSpPr/>
          <p:nvPr/>
        </p:nvSpPr>
        <p:spPr>
          <a:xfrm>
            <a:off x="5102871" y="396607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2 CuadroTexto"/>
          <p:cNvSpPr txBox="1"/>
          <p:nvPr/>
        </p:nvSpPr>
        <p:spPr>
          <a:xfrm>
            <a:off x="1992934" y="4320386"/>
            <a:ext cx="50273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pointInPoly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vector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P,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size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inf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i, 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sup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inf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s-PE" sz="1200" dirty="0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sup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s-PE" sz="1200" dirty="0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swap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inf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sup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inf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s-PE" sz="1200" dirty="0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2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sup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s-PE" sz="1200" dirty="0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A, 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inf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sup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40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79512" y="116632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Binary</a:t>
            </a:r>
            <a:r>
              <a:rPr lang="es-PE" sz="2400" dirty="0" smtClean="0"/>
              <a:t> </a:t>
            </a:r>
            <a:r>
              <a:rPr lang="es-PE" sz="2400" dirty="0" err="1" smtClean="0"/>
              <a:t>search</a:t>
            </a:r>
            <a:endParaRPr lang="es-PE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179512" y="836712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/>
              <a:t>Binary</a:t>
            </a:r>
            <a:r>
              <a:rPr lang="es-PE" b="1" dirty="0" smtClean="0"/>
              <a:t> </a:t>
            </a:r>
            <a:r>
              <a:rPr lang="es-PE" b="1" dirty="0" err="1" smtClean="0"/>
              <a:t>search</a:t>
            </a:r>
            <a:r>
              <a:rPr lang="es-PE" b="1" dirty="0" smtClean="0"/>
              <a:t> continuo</a:t>
            </a:r>
            <a:endParaRPr lang="es-PE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25871" y="3645024"/>
            <a:ext cx="23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err="1" smtClean="0"/>
              <a:t>Binary</a:t>
            </a:r>
            <a:r>
              <a:rPr lang="es-PE" b="1" dirty="0" smtClean="0"/>
              <a:t> </a:t>
            </a:r>
            <a:r>
              <a:rPr lang="es-PE" b="1" dirty="0" err="1" smtClean="0"/>
              <a:t>search</a:t>
            </a:r>
            <a:r>
              <a:rPr lang="es-PE" b="1" dirty="0" smtClean="0"/>
              <a:t> discreto</a:t>
            </a:r>
            <a:endParaRPr lang="es-P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84685" y="1268760"/>
                <a:ext cx="5370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b="0" dirty="0" smtClean="0"/>
                  <a:t>Dado un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𝑘</m:t>
                    </m:r>
                    <m:r>
                      <a:rPr lang="es-PE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s-PE" dirty="0" smtClean="0"/>
                  <a:t>, encontrar un x positivo tal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b="0" i="0" smtClean="0">
                        <a:latin typeface="Cambria Math"/>
                      </a:rPr>
                      <m:t>xlog</m:t>
                    </m:r>
                    <m:d>
                      <m:dPr>
                        <m:ctrlPr>
                          <a:rPr lang="es-PE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PE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s-PE" b="0" i="0" smtClean="0">
                        <a:latin typeface="Cambria Math"/>
                      </a:rPr>
                      <m:t>=</m:t>
                    </m:r>
                    <m:r>
                      <a:rPr lang="es-PE" i="1">
                        <a:latin typeface="Cambria Math"/>
                      </a:rPr>
                      <m:t>𝑘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5" y="1268760"/>
                <a:ext cx="537082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08" t="-6557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14" y="980668"/>
            <a:ext cx="32385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45 Conector recto de flecha"/>
          <p:cNvCxnSpPr/>
          <p:nvPr/>
        </p:nvCxnSpPr>
        <p:spPr>
          <a:xfrm flipH="1">
            <a:off x="5796136" y="2179737"/>
            <a:ext cx="1557028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6804248" y="2650257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>
            <a:off x="7596336" y="1963713"/>
            <a:ext cx="0" cy="11185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>
            <a:off x="7174764" y="2405251"/>
            <a:ext cx="0" cy="67705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660232" y="31235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lo</a:t>
            </a:r>
            <a:endParaRPr lang="es-PE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455634" y="31277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hi</a:t>
            </a:r>
            <a:endParaRPr lang="es-PE" dirty="0"/>
          </a:p>
        </p:txBody>
      </p:sp>
      <p:sp>
        <p:nvSpPr>
          <p:cNvPr id="79" name="78 CuadroTexto"/>
          <p:cNvSpPr txBox="1"/>
          <p:nvPr/>
        </p:nvSpPr>
        <p:spPr>
          <a:xfrm>
            <a:off x="6968702" y="312356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mid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438472" y="201208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k</a:t>
            </a:r>
            <a:endParaRPr lang="es-PE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5536" y="414908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debe cumplir la condición de monotonía. Es decir, podemos encontrar una función de la forma </a:t>
            </a:r>
            <a:r>
              <a:rPr lang="es-PE" dirty="0" err="1" smtClean="0"/>
              <a:t>isValid</a:t>
            </a:r>
            <a:r>
              <a:rPr lang="es-PE" dirty="0" smtClean="0"/>
              <a:t>(i) cuyos valores sean de las siguientes formas:</a:t>
            </a:r>
            <a:endParaRPr lang="es-PE" dirty="0"/>
          </a:p>
        </p:txBody>
      </p:sp>
      <p:sp>
        <p:nvSpPr>
          <p:cNvPr id="19" name="18 Rectángulo"/>
          <p:cNvSpPr/>
          <p:nvPr/>
        </p:nvSpPr>
        <p:spPr>
          <a:xfrm>
            <a:off x="625699" y="17542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log10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BS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k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hi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800080"/>
                </a:solidFill>
                <a:latin typeface="Consolas"/>
              </a:rPr>
              <a:t>1e8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it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it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50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it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lo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hi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k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hi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827584" y="5374343"/>
            <a:ext cx="2872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0, 0, 0, 0, 0, 0, 0, 0, 0, 0, 0, 0, 0</a:t>
            </a:r>
          </a:p>
          <a:p>
            <a:r>
              <a:rPr lang="es-PE" dirty="0" smtClean="0"/>
              <a:t>1, 1, 1, 1, 1, 1, 1, 1, 1, 1, 1, 1, 1</a:t>
            </a:r>
          </a:p>
          <a:p>
            <a:r>
              <a:rPr lang="es-PE" dirty="0"/>
              <a:t>0, 0, 0, 0, 0, 0, 0, </a:t>
            </a:r>
            <a:r>
              <a:rPr lang="es-PE" b="1" dirty="0"/>
              <a:t>0, 1</a:t>
            </a:r>
            <a:r>
              <a:rPr lang="es-PE" dirty="0"/>
              <a:t>, 1, 1, 1, </a:t>
            </a:r>
            <a:r>
              <a:rPr lang="es-PE" dirty="0" smtClean="0"/>
              <a:t>1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348301" y="4149080"/>
            <a:ext cx="33281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BS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n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hi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n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!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isValid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hi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isValid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lo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hi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hi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isValid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hi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hi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818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/>
          <p:cNvCxnSpPr/>
          <p:nvPr/>
        </p:nvCxnSpPr>
        <p:spPr>
          <a:xfrm>
            <a:off x="6703136" y="4009778"/>
            <a:ext cx="79208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V="1">
            <a:off x="7495224" y="3631990"/>
            <a:ext cx="288032" cy="5624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7495224" y="2610268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703136" y="2394244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smtClean="0"/>
              <a:t>Punto dentro de </a:t>
            </a:r>
            <a:r>
              <a:rPr lang="es-PE" sz="2400" dirty="0"/>
              <a:t>p</a:t>
            </a:r>
            <a:r>
              <a:rPr lang="es-PE" sz="2400" dirty="0" smtClean="0"/>
              <a:t>olígono convexo</a:t>
            </a:r>
            <a:endParaRPr lang="es-PE" sz="2400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6271088" y="3254202"/>
            <a:ext cx="432048" cy="75557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6271088" y="2394244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6231258" y="321968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13 Elipse"/>
          <p:cNvSpPr/>
          <p:nvPr/>
        </p:nvSpPr>
        <p:spPr>
          <a:xfrm>
            <a:off x="7747252" y="359599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14 Elipse"/>
          <p:cNvSpPr/>
          <p:nvPr/>
        </p:nvSpPr>
        <p:spPr>
          <a:xfrm>
            <a:off x="6667132" y="23582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15 Elipse"/>
          <p:cNvSpPr/>
          <p:nvPr/>
        </p:nvSpPr>
        <p:spPr>
          <a:xfrm>
            <a:off x="6671703" y="397377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7459220" y="41584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Elipse"/>
          <p:cNvSpPr/>
          <p:nvPr/>
        </p:nvSpPr>
        <p:spPr>
          <a:xfrm>
            <a:off x="7459220" y="258264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CuadroTexto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11: </a:t>
            </a:r>
            <a:r>
              <a:rPr lang="es-PE" dirty="0" smtClean="0"/>
              <a:t>Dado un punto A y un polígono </a:t>
            </a:r>
            <a:r>
              <a:rPr lang="es-PE" b="1" dirty="0" smtClean="0"/>
              <a:t>convexo</a:t>
            </a:r>
            <a:r>
              <a:rPr lang="es-PE" dirty="0" smtClean="0"/>
              <a:t> P, determinar </a:t>
            </a:r>
            <a:r>
              <a:rPr lang="es-PE" b="1" dirty="0" smtClean="0"/>
              <a:t>eficientemente</a:t>
            </a:r>
            <a:r>
              <a:rPr lang="es-PE" dirty="0" smtClean="0"/>
              <a:t> si A se encuentra en el interior del polígono 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42 Rectángulo"/>
              <p:cNvSpPr/>
              <p:nvPr/>
            </p:nvSpPr>
            <p:spPr>
              <a:xfrm>
                <a:off x="5846480" y="2840414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4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480" y="2840414"/>
                <a:ext cx="4611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43 Rectángulo"/>
              <p:cNvSpPr/>
              <p:nvPr/>
            </p:nvSpPr>
            <p:spPr>
              <a:xfrm>
                <a:off x="6267262" y="3985611"/>
                <a:ext cx="455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4" name="4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62" y="3985611"/>
                <a:ext cx="45582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44 Rectángulo"/>
              <p:cNvSpPr/>
              <p:nvPr/>
            </p:nvSpPr>
            <p:spPr>
              <a:xfrm>
                <a:off x="7178088" y="4216877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4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88" y="4216877"/>
                <a:ext cx="4611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Rectángulo"/>
              <p:cNvSpPr/>
              <p:nvPr/>
            </p:nvSpPr>
            <p:spPr>
              <a:xfrm>
                <a:off x="7783256" y="3483323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4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56" y="3483323"/>
                <a:ext cx="4611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7540756" y="2358244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56" y="2358244"/>
                <a:ext cx="4512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47 Rectángulo"/>
          <p:cNvSpPr/>
          <p:nvPr/>
        </p:nvSpPr>
        <p:spPr>
          <a:xfrm>
            <a:off x="6985780" y="28722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76" name="75 Elipse"/>
          <p:cNvSpPr/>
          <p:nvPr/>
        </p:nvSpPr>
        <p:spPr>
          <a:xfrm>
            <a:off x="6862501" y="310441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Rectángulo"/>
              <p:cNvSpPr/>
              <p:nvPr/>
            </p:nvSpPr>
            <p:spPr>
              <a:xfrm>
                <a:off x="6790428" y="2132856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3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28" y="2132856"/>
                <a:ext cx="4611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34 CuadroTexto"/>
          <p:cNvSpPr txBox="1"/>
          <p:nvPr/>
        </p:nvSpPr>
        <p:spPr>
          <a:xfrm>
            <a:off x="457879" y="1990581"/>
            <a:ext cx="5050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Solución: </a:t>
            </a:r>
          </a:p>
          <a:p>
            <a:endParaRPr lang="es-PE" b="1" dirty="0"/>
          </a:p>
          <a:p>
            <a:r>
              <a:rPr lang="es-PE" dirty="0" smtClean="0"/>
              <a:t>Podemos partir el polígono en 2 mitades y ver en que mitad debería estar el punto. Si hacemos esto varias veces resolveremos el problema en O(log n), porque en cada paso nos deshacemos de la mitad de vértices.</a:t>
            </a:r>
          </a:p>
        </p:txBody>
      </p:sp>
      <p:cxnSp>
        <p:nvCxnSpPr>
          <p:cNvPr id="27" name="26 Conector recto de flecha"/>
          <p:cNvCxnSpPr>
            <a:stCxn id="14" idx="7"/>
          </p:cNvCxnSpPr>
          <p:nvPr/>
        </p:nvCxnSpPr>
        <p:spPr>
          <a:xfrm flipH="1" flipV="1">
            <a:off x="6267262" y="3255686"/>
            <a:ext cx="1541453" cy="35084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"/>
          <p:cNvSpPr/>
          <p:nvPr/>
        </p:nvSpPr>
        <p:spPr>
          <a:xfrm>
            <a:off x="438335" y="3899615"/>
            <a:ext cx="49257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PE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isInConvex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vector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Point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smtClean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P,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200" dirty="0" smtClean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n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200" dirty="0" err="1" smtClean="0">
                <a:solidFill>
                  <a:srgbClr val="007788"/>
                </a:solidFill>
                <a:latin typeface="Consolas"/>
              </a:rPr>
              <a:t>size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hi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P.</a:t>
            </a:r>
            <a:r>
              <a:rPr lang="es-PE" sz="1200" dirty="0" err="1" smtClean="0">
                <a:solidFill>
                  <a:srgbClr val="007788"/>
                </a:solidFill>
                <a:latin typeface="Consolas"/>
              </a:rPr>
              <a:t>size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</a:t>
            </a: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200" dirty="0" smtClean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 smtClean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&lt;=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</a:t>
            </a: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hi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lo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hi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        </a:t>
            </a: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s-PE" sz="12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lo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 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else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hi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>
                <a:solidFill>
                  <a:srgbClr val="000000"/>
                </a:solidFill>
                <a:latin typeface="Consolas"/>
              </a:rPr>
              <a:t>mid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0000"/>
                </a:solidFill>
                <a:latin typeface="Consolas"/>
              </a:rPr>
              <a:t>        </a:t>
            </a:r>
            <a:r>
              <a:rPr lang="es-PE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 err="1" smtClean="0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lo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hi</a:t>
            </a:r>
            <a:r>
              <a:rPr lang="es-PE" sz="12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200" dirty="0" smtClean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200" dirty="0" smtClean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2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2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2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200" dirty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 flipH="1" flipV="1">
            <a:off x="7567232" y="5138941"/>
            <a:ext cx="288032" cy="103017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775144" y="4922917"/>
            <a:ext cx="772142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>
            <a:off x="6343096" y="4922917"/>
            <a:ext cx="432048" cy="86621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6303266" y="574835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48 Elipse"/>
          <p:cNvSpPr/>
          <p:nvPr/>
        </p:nvSpPr>
        <p:spPr>
          <a:xfrm>
            <a:off x="7819260" y="612466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49 Elipse"/>
          <p:cNvSpPr/>
          <p:nvPr/>
        </p:nvSpPr>
        <p:spPr>
          <a:xfrm>
            <a:off x="6739140" y="488691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52 Elipse"/>
          <p:cNvSpPr/>
          <p:nvPr/>
        </p:nvSpPr>
        <p:spPr>
          <a:xfrm>
            <a:off x="7531228" y="511131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53 Rectángulo"/>
              <p:cNvSpPr/>
              <p:nvPr/>
            </p:nvSpPr>
            <p:spPr>
              <a:xfrm>
                <a:off x="5918488" y="5369087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4" name="5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88" y="5369087"/>
                <a:ext cx="46115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56 Rectángulo"/>
              <p:cNvSpPr/>
              <p:nvPr/>
            </p:nvSpPr>
            <p:spPr>
              <a:xfrm>
                <a:off x="7855264" y="6011996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7" name="5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264" y="6011996"/>
                <a:ext cx="4611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57 Rectángulo"/>
              <p:cNvSpPr/>
              <p:nvPr/>
            </p:nvSpPr>
            <p:spPr>
              <a:xfrm>
                <a:off x="7612764" y="4886917"/>
                <a:ext cx="4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8" name="5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64" y="4886917"/>
                <a:ext cx="45127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58 Rectángulo"/>
          <p:cNvSpPr/>
          <p:nvPr/>
        </p:nvSpPr>
        <p:spPr>
          <a:xfrm>
            <a:off x="7057788" y="54008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60" name="59 Elipse"/>
          <p:cNvSpPr/>
          <p:nvPr/>
        </p:nvSpPr>
        <p:spPr>
          <a:xfrm>
            <a:off x="6934509" y="563308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60 Rectángulo"/>
              <p:cNvSpPr/>
              <p:nvPr/>
            </p:nvSpPr>
            <p:spPr>
              <a:xfrm>
                <a:off x="6712252" y="4401949"/>
                <a:ext cx="46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1" name="6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252" y="4401949"/>
                <a:ext cx="46115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61 Conector recto de flecha"/>
          <p:cNvCxnSpPr>
            <a:stCxn id="49" idx="7"/>
          </p:cNvCxnSpPr>
          <p:nvPr/>
        </p:nvCxnSpPr>
        <p:spPr>
          <a:xfrm flipH="1" flipV="1">
            <a:off x="6339270" y="5784359"/>
            <a:ext cx="1541453" cy="35084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3" idx="3"/>
          </p:cNvCxnSpPr>
          <p:nvPr/>
        </p:nvCxnSpPr>
        <p:spPr>
          <a:xfrm flipH="1">
            <a:off x="6390489" y="5172773"/>
            <a:ext cx="1151284" cy="62799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504531" y="2093114"/>
            <a:ext cx="2630388" cy="33437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Ternary</a:t>
            </a:r>
            <a:r>
              <a:rPr lang="es-PE" sz="2400" dirty="0" smtClean="0"/>
              <a:t> </a:t>
            </a:r>
            <a:r>
              <a:rPr lang="es-PE" sz="2400" dirty="0" err="1" smtClean="0"/>
              <a:t>search</a:t>
            </a:r>
            <a:endParaRPr lang="es-PE" sz="2400" dirty="0"/>
          </a:p>
        </p:txBody>
      </p:sp>
      <p:cxnSp>
        <p:nvCxnSpPr>
          <p:cNvPr id="51" name="50 Conector recto de flecha"/>
          <p:cNvCxnSpPr/>
          <p:nvPr/>
        </p:nvCxnSpPr>
        <p:spPr>
          <a:xfrm flipH="1">
            <a:off x="560315" y="5436840"/>
            <a:ext cx="672584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712715" y="1908448"/>
            <a:ext cx="0" cy="37528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1596655" y="2412504"/>
            <a:ext cx="0" cy="302433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>
            <a:off x="5134919" y="3204592"/>
            <a:ext cx="0" cy="223224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70" idx="0"/>
          </p:cNvCxnSpPr>
          <p:nvPr/>
        </p:nvCxnSpPr>
        <p:spPr>
          <a:xfrm>
            <a:off x="2504531" y="3873187"/>
            <a:ext cx="0" cy="156365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3923239" y="4356720"/>
            <a:ext cx="0" cy="108012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Forma libre"/>
          <p:cNvSpPr/>
          <p:nvPr/>
        </p:nvSpPr>
        <p:spPr>
          <a:xfrm>
            <a:off x="1568427" y="2273583"/>
            <a:ext cx="3888432" cy="2250922"/>
          </a:xfrm>
          <a:custGeom>
            <a:avLst/>
            <a:gdLst>
              <a:gd name="connsiteX0" fmla="*/ 0 w 3314700"/>
              <a:gd name="connsiteY0" fmla="*/ 0 h 2250922"/>
              <a:gd name="connsiteX1" fmla="*/ 1352550 w 3314700"/>
              <a:gd name="connsiteY1" fmla="*/ 2190750 h 2250922"/>
              <a:gd name="connsiteX2" fmla="*/ 2667000 w 3314700"/>
              <a:gd name="connsiteY2" fmla="*/ 1495425 h 2250922"/>
              <a:gd name="connsiteX3" fmla="*/ 3314700 w 3314700"/>
              <a:gd name="connsiteY3" fmla="*/ 19050 h 22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2250922">
                <a:moveTo>
                  <a:pt x="0" y="0"/>
                </a:moveTo>
                <a:cubicBezTo>
                  <a:pt x="454025" y="970756"/>
                  <a:pt x="908050" y="1941513"/>
                  <a:pt x="1352550" y="2190750"/>
                </a:cubicBezTo>
                <a:cubicBezTo>
                  <a:pt x="1797050" y="2439987"/>
                  <a:pt x="2339975" y="1857375"/>
                  <a:pt x="2667000" y="1495425"/>
                </a:cubicBezTo>
                <a:cubicBezTo>
                  <a:pt x="2994025" y="1133475"/>
                  <a:pt x="3154362" y="576262"/>
                  <a:pt x="3314700" y="1905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0" name="69 Forma libre"/>
          <p:cNvSpPr/>
          <p:nvPr/>
        </p:nvSpPr>
        <p:spPr>
          <a:xfrm>
            <a:off x="2504531" y="3060576"/>
            <a:ext cx="2664296" cy="1370072"/>
          </a:xfrm>
          <a:custGeom>
            <a:avLst/>
            <a:gdLst>
              <a:gd name="connsiteX0" fmla="*/ 0 w 2286000"/>
              <a:gd name="connsiteY0" fmla="*/ 838200 h 1413216"/>
              <a:gd name="connsiteX1" fmla="*/ 1838325 w 2286000"/>
              <a:gd name="connsiteY1" fmla="*/ 1381125 h 1413216"/>
              <a:gd name="connsiteX2" fmla="*/ 2286000 w 2286000"/>
              <a:gd name="connsiteY2" fmla="*/ 0 h 141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1413216">
                <a:moveTo>
                  <a:pt x="0" y="838200"/>
                </a:moveTo>
                <a:cubicBezTo>
                  <a:pt x="728662" y="1179512"/>
                  <a:pt x="1457325" y="1520825"/>
                  <a:pt x="1838325" y="1381125"/>
                </a:cubicBezTo>
                <a:cubicBezTo>
                  <a:pt x="2219325" y="1241425"/>
                  <a:pt x="2209800" y="255587"/>
                  <a:pt x="2286000" y="0"/>
                </a:cubicBezTo>
              </a:path>
            </a:pathLst>
          </a:cu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77 CuadroTexto"/>
          <p:cNvSpPr txBox="1"/>
          <p:nvPr/>
        </p:nvSpPr>
        <p:spPr>
          <a:xfrm>
            <a:off x="405879" y="1051079"/>
            <a:ext cx="85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Sea f(x) una función </a:t>
            </a:r>
            <a:r>
              <a:rPr lang="es-PE" dirty="0" err="1" smtClean="0"/>
              <a:t>unimodal</a:t>
            </a:r>
            <a:r>
              <a:rPr lang="es-PE" dirty="0" smtClean="0"/>
              <a:t>(con forma similar a una parábola), tal como se indica en la figura,  encontrar el menor valor de f(x).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1597796" y="204317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f(x)</a:t>
            </a:r>
            <a:endParaRPr lang="es-PE" dirty="0"/>
          </a:p>
        </p:txBody>
      </p:sp>
      <p:sp>
        <p:nvSpPr>
          <p:cNvPr id="80" name="79 CuadroTexto"/>
          <p:cNvSpPr txBox="1"/>
          <p:nvPr/>
        </p:nvSpPr>
        <p:spPr>
          <a:xfrm>
            <a:off x="7345785" y="54765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</a:t>
            </a:r>
            <a:endParaRPr lang="es-PE" dirty="0"/>
          </a:p>
        </p:txBody>
      </p:sp>
      <p:sp>
        <p:nvSpPr>
          <p:cNvPr id="81" name="80 CuadroTexto"/>
          <p:cNvSpPr txBox="1"/>
          <p:nvPr/>
        </p:nvSpPr>
        <p:spPr>
          <a:xfrm>
            <a:off x="395536" y="172378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y</a:t>
            </a:r>
            <a:endParaRPr lang="es-PE" dirty="0"/>
          </a:p>
        </p:txBody>
      </p:sp>
      <p:sp>
        <p:nvSpPr>
          <p:cNvPr id="82" name="81 CuadroTexto"/>
          <p:cNvSpPr txBox="1"/>
          <p:nvPr/>
        </p:nvSpPr>
        <p:spPr>
          <a:xfrm>
            <a:off x="1424511" y="55892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lo</a:t>
            </a:r>
            <a:endParaRPr lang="es-PE" dirty="0"/>
          </a:p>
        </p:txBody>
      </p:sp>
      <p:sp>
        <p:nvSpPr>
          <p:cNvPr id="83" name="82 CuadroTexto"/>
          <p:cNvSpPr txBox="1"/>
          <p:nvPr/>
        </p:nvSpPr>
        <p:spPr>
          <a:xfrm>
            <a:off x="4965642" y="556775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hi</a:t>
            </a:r>
            <a:endParaRPr lang="es-PE" dirty="0"/>
          </a:p>
        </p:txBody>
      </p:sp>
      <p:sp>
        <p:nvSpPr>
          <p:cNvPr id="84" name="83 CuadroTexto"/>
          <p:cNvSpPr txBox="1"/>
          <p:nvPr/>
        </p:nvSpPr>
        <p:spPr>
          <a:xfrm>
            <a:off x="2288507" y="55892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mid1</a:t>
            </a:r>
            <a:endParaRPr lang="es-PE" dirty="0"/>
          </a:p>
        </p:txBody>
      </p:sp>
      <p:sp>
        <p:nvSpPr>
          <p:cNvPr id="85" name="84 CuadroTexto"/>
          <p:cNvSpPr txBox="1"/>
          <p:nvPr/>
        </p:nvSpPr>
        <p:spPr>
          <a:xfrm>
            <a:off x="3656659" y="558924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mid2</a:t>
            </a:r>
            <a:endParaRPr lang="es-PE" dirty="0"/>
          </a:p>
        </p:txBody>
      </p:sp>
      <p:sp>
        <p:nvSpPr>
          <p:cNvPr id="86" name="85 CuadroTexto"/>
          <p:cNvSpPr txBox="1"/>
          <p:nvPr/>
        </p:nvSpPr>
        <p:spPr>
          <a:xfrm>
            <a:off x="5672883" y="1908448"/>
            <a:ext cx="3347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debe dividir el intervalo [lo, hi] en 3 partes de igual tamaño. Para ello se ubican los puntos:</a:t>
            </a:r>
          </a:p>
          <a:p>
            <a:r>
              <a:rPr lang="es-PE" dirty="0"/>
              <a:t>m</a:t>
            </a:r>
            <a:r>
              <a:rPr lang="es-PE" dirty="0" smtClean="0"/>
              <a:t>id1 = (2*lo + hi)/3</a:t>
            </a:r>
          </a:p>
          <a:p>
            <a:r>
              <a:rPr lang="es-PE" dirty="0"/>
              <a:t>m</a:t>
            </a:r>
            <a:r>
              <a:rPr lang="es-PE" dirty="0" smtClean="0"/>
              <a:t>id2 = (lo + 2*hi)/3</a:t>
            </a:r>
          </a:p>
          <a:p>
            <a:endParaRPr lang="es-PE" dirty="0"/>
          </a:p>
          <a:p>
            <a:r>
              <a:rPr lang="es-PE" dirty="0" smtClean="0"/>
              <a:t>En cada iteración se debe eliminar la tercera parte del intervalo:</a:t>
            </a:r>
          </a:p>
          <a:p>
            <a:endParaRPr lang="es-PE" dirty="0"/>
          </a:p>
          <a:p>
            <a:r>
              <a:rPr lang="es-PE" dirty="0" smtClean="0"/>
              <a:t>Si f(mid1) &gt; f(mid2) -&gt; lo = mid1</a:t>
            </a:r>
          </a:p>
          <a:p>
            <a:r>
              <a:rPr lang="es-PE" dirty="0" smtClean="0"/>
              <a:t>Si f(mid1) ≤ f(mid2) -&gt; hi = mid2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5847531" y="4221088"/>
            <a:ext cx="31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3. Si el centro esta muy a la ‘izquierda’ en PQ, el radio </a:t>
            </a:r>
            <a:r>
              <a:rPr lang="es-PE" dirty="0" err="1" smtClean="0"/>
              <a:t>sera</a:t>
            </a:r>
            <a:r>
              <a:rPr lang="es-PE" dirty="0" smtClean="0"/>
              <a:t> muy grande.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1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Ternary</a:t>
            </a:r>
            <a:r>
              <a:rPr lang="es-PE" sz="2400" dirty="0" smtClean="0"/>
              <a:t> </a:t>
            </a:r>
            <a:r>
              <a:rPr lang="es-PE" sz="2400" dirty="0" err="1" smtClean="0"/>
              <a:t>search</a:t>
            </a:r>
            <a:endParaRPr lang="es-PE" sz="24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405879" y="1051079"/>
            <a:ext cx="85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Problema 12: </a:t>
            </a:r>
            <a:r>
              <a:rPr lang="es-PE" dirty="0" smtClean="0"/>
              <a:t>Dado un conjunto de n puntos en el plano XY, hallar el menor circulo que contenga a todos los puntos y cuyo centro este en la recta PQ.</a:t>
            </a:r>
          </a:p>
        </p:txBody>
      </p:sp>
      <p:sp>
        <p:nvSpPr>
          <p:cNvPr id="21" name="20 Elipse"/>
          <p:cNvSpPr/>
          <p:nvPr/>
        </p:nvSpPr>
        <p:spPr>
          <a:xfrm>
            <a:off x="1385249" y="366602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Elipse"/>
          <p:cNvSpPr/>
          <p:nvPr/>
        </p:nvSpPr>
        <p:spPr>
          <a:xfrm>
            <a:off x="3821873" y="4535967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Elipse"/>
          <p:cNvSpPr/>
          <p:nvPr/>
        </p:nvSpPr>
        <p:spPr>
          <a:xfrm>
            <a:off x="1821123" y="280457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Elipse"/>
          <p:cNvSpPr/>
          <p:nvPr/>
        </p:nvSpPr>
        <p:spPr>
          <a:xfrm>
            <a:off x="2870295" y="4913755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Elipse"/>
          <p:cNvSpPr/>
          <p:nvPr/>
        </p:nvSpPr>
        <p:spPr>
          <a:xfrm>
            <a:off x="3605849" y="497538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25 Elipse"/>
          <p:cNvSpPr/>
          <p:nvPr/>
        </p:nvSpPr>
        <p:spPr>
          <a:xfrm>
            <a:off x="2613211" y="3028979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Elipse"/>
          <p:cNvSpPr/>
          <p:nvPr/>
        </p:nvSpPr>
        <p:spPr>
          <a:xfrm>
            <a:off x="3338347" y="437098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27 Elipse"/>
          <p:cNvSpPr/>
          <p:nvPr/>
        </p:nvSpPr>
        <p:spPr>
          <a:xfrm>
            <a:off x="1589625" y="33465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28 Elipse"/>
          <p:cNvSpPr/>
          <p:nvPr/>
        </p:nvSpPr>
        <p:spPr>
          <a:xfrm>
            <a:off x="2237697" y="3274570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29 Elipse"/>
          <p:cNvSpPr/>
          <p:nvPr/>
        </p:nvSpPr>
        <p:spPr>
          <a:xfrm>
            <a:off x="2952546" y="413866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30 Conector recto de flecha"/>
          <p:cNvCxnSpPr/>
          <p:nvPr/>
        </p:nvCxnSpPr>
        <p:spPr>
          <a:xfrm flipH="1">
            <a:off x="611560" y="2348880"/>
            <a:ext cx="4291333" cy="25922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461519" y="50325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902893" y="206084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Q</a:t>
            </a:r>
          </a:p>
        </p:txBody>
      </p:sp>
      <p:sp>
        <p:nvSpPr>
          <p:cNvPr id="35" name="34 Elipse"/>
          <p:cNvSpPr/>
          <p:nvPr/>
        </p:nvSpPr>
        <p:spPr>
          <a:xfrm>
            <a:off x="2765611" y="357302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35 Elipse"/>
          <p:cNvSpPr/>
          <p:nvPr/>
        </p:nvSpPr>
        <p:spPr>
          <a:xfrm>
            <a:off x="2195736" y="3933064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36 Elipse"/>
          <p:cNvSpPr/>
          <p:nvPr/>
        </p:nvSpPr>
        <p:spPr>
          <a:xfrm>
            <a:off x="3707904" y="3501008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CuadroTexto"/>
          <p:cNvSpPr txBox="1"/>
          <p:nvPr/>
        </p:nvSpPr>
        <p:spPr>
          <a:xfrm>
            <a:off x="5847531" y="2020198"/>
            <a:ext cx="22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1. Buscaremos el centro!</a:t>
            </a:r>
            <a:endParaRPr lang="es-PE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847531" y="2348879"/>
            <a:ext cx="31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</a:t>
            </a:r>
            <a:r>
              <a:rPr lang="es-PE" dirty="0" smtClean="0"/>
              <a:t>. Queremos minimizar la distancia del centro al punto mas lejano. Esta distancia será el radio del circulo</a:t>
            </a:r>
            <a:endParaRPr lang="es-PE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847531" y="3286725"/>
            <a:ext cx="31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3. Si el centro esta muy a la ‘derecha’ en PQ, el radio será muy grande.</a:t>
            </a:r>
            <a:endParaRPr lang="es-PE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847531" y="4221088"/>
            <a:ext cx="31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</a:t>
            </a:r>
            <a:r>
              <a:rPr lang="es-PE" dirty="0" smtClean="0"/>
              <a:t>. Si el centro esta muy a la ‘izquierda’ en PQ, el radio será muy grande.</a:t>
            </a:r>
            <a:endParaRPr lang="es-PE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283968" y="5157192"/>
            <a:ext cx="311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</a:t>
            </a:r>
            <a:r>
              <a:rPr lang="es-PE" dirty="0" smtClean="0"/>
              <a:t>. En algún lugar del ‘medio’, el radio será mínimo.</a:t>
            </a:r>
            <a:endParaRPr lang="es-PE" dirty="0"/>
          </a:p>
        </p:txBody>
      </p:sp>
      <p:sp>
        <p:nvSpPr>
          <p:cNvPr id="44" name="43 Forma libre"/>
          <p:cNvSpPr/>
          <p:nvPr/>
        </p:nvSpPr>
        <p:spPr>
          <a:xfrm rot="19344495">
            <a:off x="-2060870" y="494115"/>
            <a:ext cx="6337122" cy="2250922"/>
          </a:xfrm>
          <a:custGeom>
            <a:avLst/>
            <a:gdLst>
              <a:gd name="connsiteX0" fmla="*/ 0 w 3314700"/>
              <a:gd name="connsiteY0" fmla="*/ 0 h 2250922"/>
              <a:gd name="connsiteX1" fmla="*/ 1352550 w 3314700"/>
              <a:gd name="connsiteY1" fmla="*/ 2190750 h 2250922"/>
              <a:gd name="connsiteX2" fmla="*/ 2667000 w 3314700"/>
              <a:gd name="connsiteY2" fmla="*/ 1495425 h 2250922"/>
              <a:gd name="connsiteX3" fmla="*/ 3314700 w 3314700"/>
              <a:gd name="connsiteY3" fmla="*/ 19050 h 22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4700" h="2250922">
                <a:moveTo>
                  <a:pt x="0" y="0"/>
                </a:moveTo>
                <a:cubicBezTo>
                  <a:pt x="454025" y="970756"/>
                  <a:pt x="908050" y="1941513"/>
                  <a:pt x="1352550" y="2190750"/>
                </a:cubicBezTo>
                <a:cubicBezTo>
                  <a:pt x="1797050" y="2439987"/>
                  <a:pt x="2339975" y="1857375"/>
                  <a:pt x="2667000" y="1495425"/>
                </a:cubicBezTo>
                <a:cubicBezTo>
                  <a:pt x="2994025" y="1133475"/>
                  <a:pt x="3154362" y="576262"/>
                  <a:pt x="3314700" y="1905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44 CuadroTexto"/>
          <p:cNvSpPr txBox="1"/>
          <p:nvPr/>
        </p:nvSpPr>
        <p:spPr>
          <a:xfrm>
            <a:off x="1266489" y="587727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6. Muy grande – mínimo – muy grande -&gt; Forma de Parábola -&gt; </a:t>
            </a:r>
            <a:r>
              <a:rPr lang="es-PE" dirty="0" err="1" smtClean="0"/>
              <a:t>Ternary</a:t>
            </a:r>
            <a:r>
              <a:rPr lang="es-PE" dirty="0" smtClean="0"/>
              <a:t> </a:t>
            </a:r>
            <a:r>
              <a:rPr lang="es-PE" dirty="0" err="1" smtClean="0"/>
              <a:t>search</a:t>
            </a:r>
            <a:r>
              <a:rPr lang="es-PE" dirty="0" smtClean="0"/>
              <a:t>!!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08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Rotating</a:t>
            </a:r>
            <a:r>
              <a:rPr lang="es-PE" sz="2400" dirty="0" smtClean="0"/>
              <a:t> </a:t>
            </a:r>
            <a:r>
              <a:rPr lang="es-PE" sz="2400" dirty="0" err="1" smtClean="0"/>
              <a:t>Callipers</a:t>
            </a:r>
            <a:r>
              <a:rPr lang="es-PE" sz="2400" dirty="0" smtClean="0"/>
              <a:t>: Anti-</a:t>
            </a:r>
            <a:r>
              <a:rPr lang="es-PE" sz="2400" dirty="0" err="1" smtClean="0"/>
              <a:t>podal</a:t>
            </a:r>
            <a:r>
              <a:rPr lang="es-PE" sz="2400" dirty="0" smtClean="0"/>
              <a:t> </a:t>
            </a:r>
            <a:r>
              <a:rPr lang="es-PE" sz="2400" dirty="0" err="1" smtClean="0"/>
              <a:t>pairs</a:t>
            </a:r>
            <a:endParaRPr lang="es-PE" sz="2400" dirty="0"/>
          </a:p>
        </p:txBody>
      </p:sp>
      <p:pic>
        <p:nvPicPr>
          <p:cNvPr id="1026" name="Picture 2" descr="http://cgm.cs.mcgill.ca/~orm/images/appv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3" y="1556792"/>
            <a:ext cx="14097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gm.cs.mcgill.ca/~orm/images/app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7" y="3356992"/>
            <a:ext cx="1524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gm.cs.mcgill.ca/~orm/images/appe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6" y="5013176"/>
            <a:ext cx="18669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3419873" y="1628800"/>
                <a:ext cx="4680520" cy="4269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PE" dirty="0" smtClean="0"/>
                  <a:t>Dado un polígono convexo P, se dice que 2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PE" dirty="0" smtClean="0"/>
                  <a:t> forman un par </a:t>
                </a:r>
                <a:r>
                  <a:rPr lang="es-PE" dirty="0" err="1" smtClean="0"/>
                  <a:t>antipodal</a:t>
                </a:r>
                <a:r>
                  <a:rPr lang="es-PE" dirty="0" smtClean="0"/>
                  <a:t> si es que admiten líneas de soporte paralelas(‘tangentes’ que pasan por dichos puntos).</a:t>
                </a:r>
              </a:p>
              <a:p>
                <a:endParaRPr lang="es-PE" dirty="0"/>
              </a:p>
              <a:p>
                <a:r>
                  <a:rPr lang="es-PE" dirty="0" smtClean="0"/>
                  <a:t>Existen O(n) pares </a:t>
                </a:r>
                <a:r>
                  <a:rPr lang="es-PE" dirty="0" err="1" smtClean="0"/>
                  <a:t>antipodales</a:t>
                </a:r>
                <a:r>
                  <a:rPr lang="es-PE" dirty="0" smtClean="0"/>
                  <a:t>.</a:t>
                </a:r>
              </a:p>
              <a:p>
                <a:endParaRPr lang="es-PE" dirty="0"/>
              </a:p>
              <a:p>
                <a:r>
                  <a:rPr lang="es-PE" dirty="0" smtClean="0"/>
                  <a:t>Muchos algoritmos requieren analizar únicamente pares </a:t>
                </a:r>
                <a:r>
                  <a:rPr lang="es-PE" dirty="0" err="1" smtClean="0"/>
                  <a:t>antipodales</a:t>
                </a:r>
                <a:r>
                  <a:rPr lang="es-PE" dirty="0" smtClean="0"/>
                  <a:t>. Si podemos hallarlos todos en O(n) entonces podemos resolver eficientemente estos problemas.</a:t>
                </a:r>
              </a:p>
              <a:p>
                <a:endParaRPr lang="es-PE" dirty="0"/>
              </a:p>
              <a:p>
                <a:r>
                  <a:rPr lang="es-PE" dirty="0" smtClean="0"/>
                  <a:t>Como hallamos todos los pares </a:t>
                </a:r>
                <a:r>
                  <a:rPr lang="es-PE" dirty="0" err="1" smtClean="0"/>
                  <a:t>antipodales</a:t>
                </a:r>
                <a:r>
                  <a:rPr lang="es-PE" dirty="0" smtClean="0"/>
                  <a:t> en O(n)?</a:t>
                </a:r>
              </a:p>
              <a:p>
                <a:endParaRPr lang="es-PE" dirty="0"/>
              </a:p>
              <a:p>
                <a:r>
                  <a:rPr lang="es-PE" b="1" dirty="0" err="1" smtClean="0"/>
                  <a:t>Rotating</a:t>
                </a:r>
                <a:r>
                  <a:rPr lang="es-PE" b="1" dirty="0" smtClean="0"/>
                  <a:t> </a:t>
                </a:r>
                <a:r>
                  <a:rPr lang="es-PE" b="1" dirty="0" err="1" smtClean="0"/>
                  <a:t>Callipers</a:t>
                </a:r>
                <a:r>
                  <a:rPr lang="es-PE" b="1" dirty="0" smtClean="0"/>
                  <a:t>!</a:t>
                </a:r>
                <a:endParaRPr lang="es-PE" b="1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628800"/>
                <a:ext cx="4680520" cy="4269630"/>
              </a:xfrm>
              <a:prstGeom prst="rect">
                <a:avLst/>
              </a:prstGeom>
              <a:blipFill rotWithShape="1">
                <a:blip r:embed="rId5"/>
                <a:stretch>
                  <a:fillRect l="-1042" t="-571" r="-391" b="-128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45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Rotating</a:t>
            </a:r>
            <a:r>
              <a:rPr lang="es-PE" sz="2400" dirty="0" smtClean="0"/>
              <a:t> </a:t>
            </a:r>
            <a:r>
              <a:rPr lang="es-PE" sz="2400" dirty="0" err="1" smtClean="0"/>
              <a:t>Callipers</a:t>
            </a:r>
            <a:r>
              <a:rPr lang="es-PE" sz="2400" dirty="0" smtClean="0"/>
              <a:t>: </a:t>
            </a:r>
            <a:r>
              <a:rPr lang="es-PE" sz="2400" dirty="0" err="1" smtClean="0"/>
              <a:t>The</a:t>
            </a:r>
            <a:r>
              <a:rPr lang="es-PE" sz="2400" dirty="0" smtClean="0"/>
              <a:t> </a:t>
            </a:r>
            <a:r>
              <a:rPr lang="es-PE" sz="2400" dirty="0" err="1" smtClean="0"/>
              <a:t>easy</a:t>
            </a:r>
            <a:r>
              <a:rPr lang="es-PE" sz="2400" dirty="0" smtClean="0"/>
              <a:t> </a:t>
            </a:r>
            <a:r>
              <a:rPr lang="es-PE" sz="2400" dirty="0" err="1" smtClean="0"/>
              <a:t>way</a:t>
            </a:r>
            <a:endParaRPr lang="es-PE" sz="2400" dirty="0"/>
          </a:p>
        </p:txBody>
      </p:sp>
      <p:pic>
        <p:nvPicPr>
          <p:cNvPr id="1026" name="Picture 2" descr="http://cgm.cs.mcgill.ca/~orm/images/appv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3" y="1556792"/>
            <a:ext cx="14097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gm.cs.mcgill.ca/~orm/images/app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7" y="3356992"/>
            <a:ext cx="1524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gm.cs.mcgill.ca/~orm/images/appe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66" y="5013176"/>
            <a:ext cx="18669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3419873" y="1628800"/>
            <a:ext cx="4680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/>
              <a:t>Obs1: </a:t>
            </a:r>
            <a:r>
              <a:rPr lang="es-PE" dirty="0" smtClean="0"/>
              <a:t>Siempre podemos utilizar un lado como línea de soporte (si no fuera así podemos mover las líneas de soporte ligeramente hasta hacerlas coincidir con un lado).</a:t>
            </a:r>
          </a:p>
          <a:p>
            <a:endParaRPr lang="es-PE" dirty="0" smtClean="0"/>
          </a:p>
          <a:p>
            <a:r>
              <a:rPr lang="es-PE" b="1" dirty="0" smtClean="0"/>
              <a:t>Obs2:</a:t>
            </a:r>
            <a:r>
              <a:rPr lang="es-PE" dirty="0" smtClean="0"/>
              <a:t> Si fijamos un lado como línea de soporte, el vértice mas lejano a esta línea formara un par </a:t>
            </a:r>
            <a:r>
              <a:rPr lang="es-PE" dirty="0" err="1" smtClean="0"/>
              <a:t>antipodar</a:t>
            </a:r>
            <a:r>
              <a:rPr lang="es-PE" dirty="0" smtClean="0"/>
              <a:t> con cada uno de  los vértices del lado.</a:t>
            </a:r>
          </a:p>
          <a:p>
            <a:endParaRPr lang="es-PE" dirty="0" smtClean="0"/>
          </a:p>
          <a:p>
            <a:r>
              <a:rPr lang="es-PE" b="1" dirty="0" smtClean="0"/>
              <a:t>Obs3:</a:t>
            </a:r>
            <a:r>
              <a:rPr lang="es-PE" dirty="0" smtClean="0"/>
              <a:t> Podemos iterar sobre todos los lados y hallar todos los </a:t>
            </a:r>
            <a:r>
              <a:rPr lang="es-PE" dirty="0" err="1" smtClean="0"/>
              <a:t>antipodales</a:t>
            </a:r>
            <a:r>
              <a:rPr lang="es-PE" dirty="0" smtClean="0"/>
              <a:t>, simplemente actualizando el punto mas lejano a cada lado.</a:t>
            </a:r>
          </a:p>
        </p:txBody>
      </p:sp>
    </p:spTree>
    <p:extLst>
      <p:ext uri="{BB962C8B-B14F-4D97-AF65-F5344CB8AC3E}">
        <p14:creationId xmlns:p14="http://schemas.microsoft.com/office/powerpoint/2010/main" val="279905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Punto y Vector : Operaciones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914400" y="1015752"/>
            <a:ext cx="7772400" cy="469032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Suma de puntos: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2051720" y="1484784"/>
                <a:ext cx="460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484784"/>
                <a:ext cx="460388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3 Marcador de contenido"/>
          <p:cNvSpPr txBox="1">
            <a:spLocks/>
          </p:cNvSpPr>
          <p:nvPr/>
        </p:nvSpPr>
        <p:spPr>
          <a:xfrm>
            <a:off x="918642" y="2023864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Multiplicación y división de un punto y un escalar: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411760" y="2493665"/>
                <a:ext cx="257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r>
                        <a:rPr lang="es-PE" b="0" i="1" smtClean="0">
                          <a:latin typeface="Cambria Math"/>
                        </a:rPr>
                        <m:t>𝑘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.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.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493665"/>
                <a:ext cx="257852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2610631" y="2843644"/>
                <a:ext cx="2033377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PE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s-PE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31" y="2843644"/>
                <a:ext cx="2033377" cy="6298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3 Marcador de contenido"/>
          <p:cNvSpPr txBox="1">
            <a:spLocks/>
          </p:cNvSpPr>
          <p:nvPr/>
        </p:nvSpPr>
        <p:spPr>
          <a:xfrm>
            <a:off x="918642" y="3573016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No tienen interpretación geométrica, pero… :</a:t>
            </a:r>
          </a:p>
        </p:txBody>
      </p:sp>
      <p:cxnSp>
        <p:nvCxnSpPr>
          <p:cNvPr id="12" name="11 Conector recto"/>
          <p:cNvCxnSpPr/>
          <p:nvPr/>
        </p:nvCxnSpPr>
        <p:spPr>
          <a:xfrm flipV="1">
            <a:off x="1744676" y="4621721"/>
            <a:ext cx="1296144" cy="7200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458156" y="52697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46178" y="4364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16" name="15 Elipse"/>
          <p:cNvSpPr/>
          <p:nvPr/>
        </p:nvSpPr>
        <p:spPr>
          <a:xfrm>
            <a:off x="2974170" y="4595246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16 Elipse"/>
          <p:cNvSpPr/>
          <p:nvPr/>
        </p:nvSpPr>
        <p:spPr>
          <a:xfrm>
            <a:off x="1708672" y="5305801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Elipse"/>
          <p:cNvSpPr/>
          <p:nvPr/>
        </p:nvSpPr>
        <p:spPr>
          <a:xfrm>
            <a:off x="2323915" y="4955286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18 CuadroTexto"/>
          <p:cNvSpPr txBox="1"/>
          <p:nvPr/>
        </p:nvSpPr>
        <p:spPr>
          <a:xfrm>
            <a:off x="2392748" y="49004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M</a:t>
            </a:r>
            <a:endParaRPr lang="es-PE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888692" y="48778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464884" y="45357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cxnSp>
        <p:nvCxnSpPr>
          <p:cNvPr id="23" name="22 Conector recto"/>
          <p:cNvCxnSpPr>
            <a:stCxn id="27" idx="7"/>
            <a:endCxn id="26" idx="7"/>
          </p:cNvCxnSpPr>
          <p:nvPr/>
        </p:nvCxnSpPr>
        <p:spPr>
          <a:xfrm flipV="1">
            <a:off x="6399573" y="4559914"/>
            <a:ext cx="1265498" cy="710555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6087594" y="5223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675616" y="43022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  <p:sp>
        <p:nvSpPr>
          <p:cNvPr id="28" name="27 Elipse"/>
          <p:cNvSpPr/>
          <p:nvPr/>
        </p:nvSpPr>
        <p:spPr>
          <a:xfrm>
            <a:off x="7380096" y="5109178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28 CuadroTexto"/>
          <p:cNvSpPr txBox="1"/>
          <p:nvPr/>
        </p:nvSpPr>
        <p:spPr>
          <a:xfrm>
            <a:off x="7334625" y="485915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G</a:t>
            </a:r>
          </a:p>
        </p:txBody>
      </p:sp>
      <p:cxnSp>
        <p:nvCxnSpPr>
          <p:cNvPr id="32" name="31 Conector recto"/>
          <p:cNvCxnSpPr>
            <a:stCxn id="41" idx="0"/>
            <a:endCxn id="26" idx="0"/>
          </p:cNvCxnSpPr>
          <p:nvPr/>
        </p:nvCxnSpPr>
        <p:spPr>
          <a:xfrm flipH="1" flipV="1">
            <a:off x="7639612" y="4549370"/>
            <a:ext cx="327334" cy="97187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27" idx="6"/>
            <a:endCxn id="41" idx="2"/>
          </p:cNvCxnSpPr>
          <p:nvPr/>
        </p:nvCxnSpPr>
        <p:spPr>
          <a:xfrm>
            <a:off x="6410118" y="5295925"/>
            <a:ext cx="1520824" cy="261324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7603608" y="4549370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40 Elipse"/>
          <p:cNvSpPr/>
          <p:nvPr/>
        </p:nvSpPr>
        <p:spPr>
          <a:xfrm>
            <a:off x="7930942" y="5521249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Elipse"/>
          <p:cNvSpPr/>
          <p:nvPr/>
        </p:nvSpPr>
        <p:spPr>
          <a:xfrm>
            <a:off x="6338110" y="5259925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53 CuadroTexto"/>
          <p:cNvSpPr txBox="1"/>
          <p:nvPr/>
        </p:nvSpPr>
        <p:spPr>
          <a:xfrm>
            <a:off x="7966946" y="5421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56 CuadroTexto"/>
              <p:cNvSpPr txBox="1"/>
              <p:nvPr/>
            </p:nvSpPr>
            <p:spPr>
              <a:xfrm>
                <a:off x="6344269" y="5684124"/>
                <a:ext cx="173573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G</m:t>
                      </m:r>
                      <m:r>
                        <a:rPr lang="es-PE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P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7" name="5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69" y="5684124"/>
                <a:ext cx="1735732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57 Conector recto"/>
          <p:cNvCxnSpPr/>
          <p:nvPr/>
        </p:nvCxnSpPr>
        <p:spPr>
          <a:xfrm flipV="1">
            <a:off x="4067944" y="4647581"/>
            <a:ext cx="1296144" cy="72008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3781424" y="5295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60" name="59 CuadroTexto"/>
          <p:cNvSpPr txBox="1"/>
          <p:nvPr/>
        </p:nvSpPr>
        <p:spPr>
          <a:xfrm>
            <a:off x="5369446" y="4379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61" name="60 Elipse"/>
          <p:cNvSpPr/>
          <p:nvPr/>
        </p:nvSpPr>
        <p:spPr>
          <a:xfrm>
            <a:off x="5297438" y="4621106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61 Elipse"/>
          <p:cNvSpPr/>
          <p:nvPr/>
        </p:nvSpPr>
        <p:spPr>
          <a:xfrm>
            <a:off x="4031940" y="5331661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62 Elipse"/>
          <p:cNvSpPr/>
          <p:nvPr/>
        </p:nvSpPr>
        <p:spPr>
          <a:xfrm>
            <a:off x="4499992" y="5063069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63 CuadroTexto"/>
          <p:cNvSpPr txBox="1"/>
          <p:nvPr/>
        </p:nvSpPr>
        <p:spPr>
          <a:xfrm>
            <a:off x="4623542" y="50084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4147120" y="49504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4644008" y="460178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2d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66 CuadroTexto"/>
              <p:cNvSpPr txBox="1"/>
              <p:nvPr/>
            </p:nvSpPr>
            <p:spPr>
              <a:xfrm>
                <a:off x="4103948" y="5639125"/>
                <a:ext cx="153324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  <a:ea typeface="Cambria Math" pitchFamily="18" charset="0"/>
                        </a:rPr>
                        <m:t>P</m:t>
                      </m:r>
                      <m:r>
                        <a:rPr lang="es-PE" b="0" i="1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s-PE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2</m:t>
                          </m:r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 + </m:t>
                          </m:r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7" name="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48" y="5639125"/>
                <a:ext cx="1533240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67 CuadroTexto"/>
              <p:cNvSpPr txBox="1"/>
              <p:nvPr/>
            </p:nvSpPr>
            <p:spPr>
              <a:xfrm>
                <a:off x="1629366" y="5640921"/>
                <a:ext cx="14611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  <a:ea typeface="Cambria Math" pitchFamily="18" charset="0"/>
                        </a:rPr>
                        <m:t>M</m:t>
                      </m:r>
                      <m:r>
                        <a:rPr lang="es-PE" b="0" i="1" smtClean="0">
                          <a:latin typeface="Cambria Math" pitchFamily="18" charset="0"/>
                          <a:ea typeface="Cambria Math" pitchFamily="18" charset="0"/>
                        </a:rPr>
                        <m:t>= </m:t>
                      </m:r>
                      <m:f>
                        <m:fPr>
                          <m:ctrlPr>
                            <a:rPr lang="es-PE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𝐴</m:t>
                          </m:r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 + </m:t>
                          </m:r>
                          <m:r>
                            <a:rPr lang="es-PE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PE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8" name="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66" y="5640921"/>
                <a:ext cx="1461106" cy="6109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68 CuadroTexto"/>
          <p:cNvSpPr txBox="1"/>
          <p:nvPr/>
        </p:nvSpPr>
        <p:spPr>
          <a:xfrm>
            <a:off x="1774676" y="416637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Punto Medio</a:t>
            </a:r>
            <a:endParaRPr lang="es-PE" dirty="0"/>
          </a:p>
        </p:txBody>
      </p:sp>
      <p:sp>
        <p:nvSpPr>
          <p:cNvPr id="70" name="69 CuadroTexto"/>
          <p:cNvSpPr txBox="1"/>
          <p:nvPr/>
        </p:nvSpPr>
        <p:spPr>
          <a:xfrm>
            <a:off x="3964934" y="4149080"/>
            <a:ext cx="211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“Promedio Ponderado”</a:t>
            </a:r>
            <a:endParaRPr lang="es-PE" dirty="0"/>
          </a:p>
        </p:txBody>
      </p:sp>
      <p:sp>
        <p:nvSpPr>
          <p:cNvPr id="71" name="70 CuadroTexto"/>
          <p:cNvSpPr txBox="1"/>
          <p:nvPr/>
        </p:nvSpPr>
        <p:spPr>
          <a:xfrm>
            <a:off x="6660232" y="4117616"/>
            <a:ext cx="106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Baricentro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3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Rotating</a:t>
            </a:r>
            <a:r>
              <a:rPr lang="es-PE" sz="2400" dirty="0" smtClean="0"/>
              <a:t> </a:t>
            </a:r>
            <a:r>
              <a:rPr lang="es-PE" sz="2400" dirty="0" err="1" smtClean="0"/>
              <a:t>Callipers</a:t>
            </a:r>
            <a:r>
              <a:rPr lang="es-PE" sz="2400" dirty="0" smtClean="0"/>
              <a:t>: </a:t>
            </a:r>
            <a:r>
              <a:rPr lang="es-PE" sz="2400" dirty="0" err="1" smtClean="0"/>
              <a:t>The</a:t>
            </a:r>
            <a:r>
              <a:rPr lang="es-PE" sz="2400" dirty="0" smtClean="0"/>
              <a:t> </a:t>
            </a:r>
            <a:r>
              <a:rPr lang="es-PE" sz="2400" dirty="0" err="1" smtClean="0"/>
              <a:t>easy</a:t>
            </a:r>
            <a:r>
              <a:rPr lang="es-PE" sz="2400" dirty="0" smtClean="0"/>
              <a:t> </a:t>
            </a:r>
            <a:r>
              <a:rPr lang="es-PE" sz="2400" dirty="0" err="1" smtClean="0"/>
              <a:t>way</a:t>
            </a:r>
            <a:endParaRPr lang="es-PE" sz="2400" dirty="0"/>
          </a:p>
        </p:txBody>
      </p:sp>
      <p:pic>
        <p:nvPicPr>
          <p:cNvPr id="1028" name="Picture 4" descr="http://cgm.cs.mcgill.ca/~orm/images/app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70210"/>
            <a:ext cx="1524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gm.cs.mcgill.ca/~orm/images/app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70210"/>
            <a:ext cx="18669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03560" y="3269883"/>
            <a:ext cx="93610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s-PE" sz="14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0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j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2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++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666666"/>
                </a:solidFill>
                <a:latin typeface="Consolas"/>
              </a:rPr>
              <a:t>// P[j] debe ser el punto mas lejano a </a:t>
            </a:r>
            <a:r>
              <a:rPr lang="es-PE" sz="1400" dirty="0" smtClean="0">
                <a:solidFill>
                  <a:srgbClr val="666666"/>
                </a:solidFill>
                <a:latin typeface="Consolas"/>
              </a:rPr>
              <a:t>la </a:t>
            </a:r>
            <a:r>
              <a:rPr lang="es-PE" sz="1400" dirty="0" err="1" smtClean="0">
                <a:solidFill>
                  <a:srgbClr val="666666"/>
                </a:solidFill>
                <a:latin typeface="Consolas"/>
              </a:rPr>
              <a:t>linea</a:t>
            </a:r>
            <a:r>
              <a:rPr lang="es-PE" sz="1400" dirty="0" smtClean="0">
                <a:solidFill>
                  <a:srgbClr val="666666"/>
                </a:solidFill>
                <a:latin typeface="Consolas"/>
              </a:rPr>
              <a:t> </a:t>
            </a:r>
            <a:r>
              <a:rPr lang="es-PE" sz="1400" dirty="0">
                <a:solidFill>
                  <a:srgbClr val="666666"/>
                </a:solidFill>
                <a:latin typeface="Consolas"/>
              </a:rPr>
              <a:t>P[i], P[(i+1)%n]: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j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&gt;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 err="1">
                <a:solidFill>
                  <a:srgbClr val="000000"/>
                </a:solidFill>
                <a:latin typeface="Consolas"/>
              </a:rPr>
              <a:t>area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i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, P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[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j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]))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j </a:t>
            </a:r>
            <a:r>
              <a:rPr lang="es-PE" sz="14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j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400" dirty="0">
                <a:solidFill>
                  <a:srgbClr val="0000DD"/>
                </a:solidFill>
                <a:latin typeface="Consolas"/>
              </a:rPr>
              <a:t>1</a:t>
            </a:r>
            <a:r>
              <a:rPr lang="es-PE" sz="14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400" dirty="0">
                <a:solidFill>
                  <a:srgbClr val="000040"/>
                </a:solidFill>
                <a:latin typeface="Consolas"/>
              </a:rPr>
              <a:t>%</a:t>
            </a:r>
            <a:r>
              <a:rPr lang="es-PE" sz="1400" dirty="0">
                <a:solidFill>
                  <a:srgbClr val="000000"/>
                </a:solidFill>
                <a:latin typeface="Consolas"/>
              </a:rPr>
              <a:t>n</a:t>
            </a:r>
            <a:r>
              <a:rPr lang="es-PE" sz="14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666666"/>
                </a:solidFill>
                <a:latin typeface="Consolas"/>
              </a:rPr>
              <a:t>// Par </a:t>
            </a:r>
            <a:r>
              <a:rPr lang="es-PE" sz="1400" dirty="0" err="1">
                <a:solidFill>
                  <a:srgbClr val="666666"/>
                </a:solidFill>
                <a:latin typeface="Consolas"/>
              </a:rPr>
              <a:t>antipodal</a:t>
            </a:r>
            <a:r>
              <a:rPr lang="es-PE" sz="1400" dirty="0">
                <a:solidFill>
                  <a:srgbClr val="666666"/>
                </a:solidFill>
                <a:latin typeface="Consolas"/>
              </a:rPr>
              <a:t>: i, j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400" dirty="0">
                <a:solidFill>
                  <a:srgbClr val="666666"/>
                </a:solidFill>
                <a:latin typeface="Consolas"/>
              </a:rPr>
              <a:t>// Par </a:t>
            </a:r>
            <a:r>
              <a:rPr lang="es-PE" sz="1400" dirty="0" err="1">
                <a:solidFill>
                  <a:srgbClr val="666666"/>
                </a:solidFill>
                <a:latin typeface="Consolas"/>
              </a:rPr>
              <a:t>antipodal</a:t>
            </a:r>
            <a:r>
              <a:rPr lang="es-PE" sz="1400" dirty="0">
                <a:solidFill>
                  <a:srgbClr val="666666"/>
                </a:solidFill>
                <a:latin typeface="Consolas"/>
              </a:rPr>
              <a:t>: (i+1)%n, j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4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400" dirty="0">
              <a:solidFill>
                <a:srgbClr val="000000"/>
              </a:solidFill>
              <a:latin typeface="Consolas"/>
            </a:endParaRPr>
          </a:p>
          <a:p>
            <a:endParaRPr lang="es-PE" sz="1400" dirty="0" smtClean="0"/>
          </a:p>
        </p:txBody>
      </p:sp>
    </p:spTree>
    <p:extLst>
      <p:ext uri="{BB962C8B-B14F-4D97-AF65-F5344CB8AC3E}">
        <p14:creationId xmlns:p14="http://schemas.microsoft.com/office/powerpoint/2010/main" val="750525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Rotating</a:t>
            </a:r>
            <a:r>
              <a:rPr lang="es-PE" sz="2400" dirty="0" smtClean="0"/>
              <a:t> </a:t>
            </a:r>
            <a:r>
              <a:rPr lang="es-PE" sz="2400" dirty="0" err="1" smtClean="0"/>
              <a:t>Callipers</a:t>
            </a:r>
            <a:r>
              <a:rPr lang="es-PE" sz="2400" dirty="0" smtClean="0"/>
              <a:t>: Diámetro y ancho de polígono convexo</a:t>
            </a:r>
            <a:endParaRPr lang="es-PE" sz="2400" dirty="0"/>
          </a:p>
        </p:txBody>
      </p:sp>
      <p:sp>
        <p:nvSpPr>
          <p:cNvPr id="10" name="9 Rectángulo"/>
          <p:cNvSpPr/>
          <p:nvPr/>
        </p:nvSpPr>
        <p:spPr>
          <a:xfrm>
            <a:off x="4067944" y="2998693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/>
              <a:t>Solo se deben considerar pares </a:t>
            </a:r>
            <a:r>
              <a:rPr lang="es-PE" b="1" dirty="0" err="1" smtClean="0"/>
              <a:t>antipodales</a:t>
            </a:r>
            <a:r>
              <a:rPr lang="es-PE" b="1" dirty="0" smtClean="0"/>
              <a:t>!</a:t>
            </a:r>
            <a:endParaRPr lang="es-PE" b="1" dirty="0"/>
          </a:p>
        </p:txBody>
      </p:sp>
      <p:pic>
        <p:nvPicPr>
          <p:cNvPr id="2050" name="Picture 2" descr="Diameter of a convex poly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2920"/>
            <a:ext cx="24193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dth of a convex polyg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11" y="4077072"/>
            <a:ext cx="24193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303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000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 err="1" smtClean="0"/>
              <a:t>Rotating</a:t>
            </a:r>
            <a:r>
              <a:rPr lang="es-PE" sz="2400" dirty="0" smtClean="0"/>
              <a:t> </a:t>
            </a:r>
            <a:r>
              <a:rPr lang="es-PE" sz="2400" dirty="0" err="1" smtClean="0"/>
              <a:t>Callipers</a:t>
            </a:r>
            <a:r>
              <a:rPr lang="es-PE" sz="2400" dirty="0" smtClean="0"/>
              <a:t>: </a:t>
            </a:r>
            <a:r>
              <a:rPr lang="es-PE" sz="2400" dirty="0" err="1" smtClean="0"/>
              <a:t>Enclosing</a:t>
            </a:r>
            <a:r>
              <a:rPr lang="es-PE" sz="2400" dirty="0" smtClean="0"/>
              <a:t> </a:t>
            </a:r>
            <a:r>
              <a:rPr lang="es-PE" sz="2400" dirty="0" err="1" smtClean="0"/>
              <a:t>rectangles</a:t>
            </a:r>
            <a:endParaRPr lang="es-PE" sz="2400" dirty="0"/>
          </a:p>
        </p:txBody>
      </p:sp>
      <p:pic>
        <p:nvPicPr>
          <p:cNvPr id="5122" name="Picture 2" descr="Minimum area vs. minimum perimeter enclosing rectang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90925"/>
            <a:ext cx="45339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95736" y="3767375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Área mínima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4716016" y="3779748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Perímetro mínimo</a:t>
            </a:r>
            <a:endParaRPr lang="es-PE" dirty="0"/>
          </a:p>
        </p:txBody>
      </p:sp>
      <p:sp>
        <p:nvSpPr>
          <p:cNvPr id="3" name="2 CuadroTexto"/>
          <p:cNvSpPr txBox="1"/>
          <p:nvPr/>
        </p:nvSpPr>
        <p:spPr>
          <a:xfrm>
            <a:off x="2825804" y="4941168"/>
            <a:ext cx="32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Podemos mantener 4 punteros!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145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Punto y Vector : Operaciones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2930624" y="1015752"/>
            <a:ext cx="3745910" cy="469032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Suma de punto 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3457654" y="1484784"/>
                <a:ext cx="4553426" cy="71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A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A</m:t>
                      </m:r>
                      <m:r>
                        <a:rPr lang="es-PE" b="0" i="0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54" y="1484784"/>
                <a:ext cx="4553426" cy="7135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3 Marcador de contenido"/>
          <p:cNvSpPr txBox="1">
            <a:spLocks/>
          </p:cNvSpPr>
          <p:nvPr/>
        </p:nvSpPr>
        <p:spPr>
          <a:xfrm>
            <a:off x="918642" y="4941168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Multiplicación y división de un vector y un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2411760" y="5410969"/>
                <a:ext cx="258506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r>
                        <a:rPr lang="es-PE" b="0" i="1" smtClean="0">
                          <a:latin typeface="Cambria Math"/>
                        </a:rPr>
                        <m:t>𝑘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.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.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410969"/>
                <a:ext cx="2585067" cy="402931"/>
              </a:xfrm>
              <a:prstGeom prst="rect">
                <a:avLst/>
              </a:prstGeom>
              <a:blipFill rotWithShape="1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2610631" y="5760948"/>
                <a:ext cx="2039917" cy="682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  <m:d>
                            <m:d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s-PE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PE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f>
                            <m:f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s-PE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31" y="5760948"/>
                <a:ext cx="2039917" cy="6825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44 CuadroTexto"/>
          <p:cNvSpPr txBox="1"/>
          <p:nvPr/>
        </p:nvSpPr>
        <p:spPr>
          <a:xfrm>
            <a:off x="477973" y="27101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46" name="45 Elipse"/>
          <p:cNvSpPr/>
          <p:nvPr/>
        </p:nvSpPr>
        <p:spPr>
          <a:xfrm>
            <a:off x="670071" y="2670687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46 Elipse"/>
          <p:cNvSpPr/>
          <p:nvPr/>
        </p:nvSpPr>
        <p:spPr>
          <a:xfrm>
            <a:off x="1476088" y="1556792"/>
            <a:ext cx="72008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4" name="43 Conector recto de flecha"/>
          <p:cNvCxnSpPr>
            <a:stCxn id="46" idx="7"/>
            <a:endCxn id="47" idx="3"/>
          </p:cNvCxnSpPr>
          <p:nvPr/>
        </p:nvCxnSpPr>
        <p:spPr>
          <a:xfrm flipV="1">
            <a:off x="731534" y="1618248"/>
            <a:ext cx="755099" cy="1062983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1512092" y="126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51" name="3 Marcador de contenido"/>
          <p:cNvSpPr txBox="1">
            <a:spLocks/>
          </p:cNvSpPr>
          <p:nvPr/>
        </p:nvSpPr>
        <p:spPr>
          <a:xfrm>
            <a:off x="2915816" y="2204864"/>
            <a:ext cx="3551293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Resta de puntos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51 CuadroTexto"/>
              <p:cNvSpPr txBox="1"/>
              <p:nvPr/>
            </p:nvSpPr>
            <p:spPr>
              <a:xfrm>
                <a:off x="3491880" y="2599537"/>
                <a:ext cx="4460452" cy="71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s-PE" b="0" dirty="0" smtClean="0"/>
                        <m:t>A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B</m:t>
                      </m:r>
                      <m:r>
                        <a:rPr lang="es-PE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A</m:t>
                      </m:r>
                      <m:r>
                        <a:rPr lang="es-PE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2" name="5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599537"/>
                <a:ext cx="4460452" cy="7135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71 Conector recto de flecha"/>
          <p:cNvCxnSpPr/>
          <p:nvPr/>
        </p:nvCxnSpPr>
        <p:spPr>
          <a:xfrm flipV="1">
            <a:off x="5598559" y="5859839"/>
            <a:ext cx="348320" cy="40006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flipV="1">
            <a:off x="6332796" y="5410969"/>
            <a:ext cx="687476" cy="848937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9 Rectángulo"/>
              <p:cNvSpPr/>
              <p:nvPr/>
            </p:nvSpPr>
            <p:spPr>
              <a:xfrm>
                <a:off x="6232846" y="5633971"/>
                <a:ext cx="468526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sz="16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s-PE" sz="1600" dirty="0" smtClean="0"/>
                  <a:t>.k</a:t>
                </a:r>
                <a:endParaRPr lang="es-PE" sz="1600" dirty="0"/>
              </a:p>
            </p:txBody>
          </p:sp>
        </mc:Choice>
        <mc:Fallback xmlns="">
          <p:sp>
            <p:nvSpPr>
              <p:cNvPr id="40" name="3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46" y="5633971"/>
                <a:ext cx="468526" cy="368499"/>
              </a:xfrm>
              <a:prstGeom prst="rect">
                <a:avLst/>
              </a:prstGeom>
              <a:blipFill rotWithShape="1">
                <a:blip r:embed="rId6"/>
                <a:stretch>
                  <a:fillRect r="-6494" b="-213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75 Rectángulo"/>
              <p:cNvSpPr/>
              <p:nvPr/>
            </p:nvSpPr>
            <p:spPr>
              <a:xfrm>
                <a:off x="5471828" y="5850350"/>
                <a:ext cx="378758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76" name="7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28" y="5850350"/>
                <a:ext cx="378758" cy="3684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Rectángulo"/>
              <p:cNvSpPr/>
              <p:nvPr/>
            </p:nvSpPr>
            <p:spPr>
              <a:xfrm>
                <a:off x="1155012" y="2042251"/>
                <a:ext cx="1688796" cy="370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sz="16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sz="1600" b="0" i="1" smtClean="0">
                          <a:latin typeface="Cambria Math"/>
                        </a:rPr>
                        <m:t>=</m:t>
                      </m:r>
                      <m:r>
                        <a:rPr lang="es-PE" sz="1600" b="0" i="1" smtClean="0">
                          <a:latin typeface="Cambria Math"/>
                        </a:rPr>
                        <m:t>𝐵</m:t>
                      </m:r>
                      <m:r>
                        <a:rPr lang="es-PE" sz="1600" b="0" i="1" smtClean="0">
                          <a:latin typeface="Cambria Math"/>
                        </a:rPr>
                        <m:t>−</m:t>
                      </m:r>
                      <m:r>
                        <a:rPr lang="es-PE" sz="16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77" name="7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12" y="2042251"/>
                <a:ext cx="1688796" cy="3701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3 Marcador de contenido"/>
          <p:cNvSpPr txBox="1">
            <a:spLocks/>
          </p:cNvSpPr>
          <p:nvPr/>
        </p:nvSpPr>
        <p:spPr>
          <a:xfrm>
            <a:off x="904056" y="3356992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Suma de vectores</a:t>
            </a:r>
          </a:p>
        </p:txBody>
      </p:sp>
      <p:cxnSp>
        <p:nvCxnSpPr>
          <p:cNvPr id="80" name="79 Conector recto de flecha"/>
          <p:cNvCxnSpPr/>
          <p:nvPr/>
        </p:nvCxnSpPr>
        <p:spPr>
          <a:xfrm flipH="1" flipV="1">
            <a:off x="1568479" y="4193650"/>
            <a:ext cx="223482" cy="5314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Rectángulo"/>
              <p:cNvSpPr/>
              <p:nvPr/>
            </p:nvSpPr>
            <p:spPr>
              <a:xfrm>
                <a:off x="1255101" y="4356645"/>
                <a:ext cx="422487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82" name="8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01" y="4356645"/>
                <a:ext cx="422487" cy="3684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82 Rectángulo"/>
              <p:cNvSpPr/>
              <p:nvPr/>
            </p:nvSpPr>
            <p:spPr>
              <a:xfrm>
                <a:off x="1677588" y="3704528"/>
                <a:ext cx="427233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83" name="8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88" y="3704528"/>
                <a:ext cx="427233" cy="3684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83 Conector recto de flecha"/>
          <p:cNvCxnSpPr/>
          <p:nvPr/>
        </p:nvCxnSpPr>
        <p:spPr>
          <a:xfrm flipV="1">
            <a:off x="1791961" y="3888778"/>
            <a:ext cx="672586" cy="836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1556085" y="3888778"/>
            <a:ext cx="908462" cy="30487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Rectángulo"/>
              <p:cNvSpPr/>
              <p:nvPr/>
            </p:nvSpPr>
            <p:spPr>
              <a:xfrm>
                <a:off x="2290094" y="4172395"/>
                <a:ext cx="863634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PE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PE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91" name="9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094" y="4172395"/>
                <a:ext cx="863634" cy="3684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3375761" y="3826024"/>
                <a:ext cx="4901149" cy="715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𝐴𝐵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𝐵𝐶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𝐴𝐶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61" y="3826024"/>
                <a:ext cx="4901149" cy="71538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92 CuadroTexto"/>
          <p:cNvSpPr txBox="1"/>
          <p:nvPr/>
        </p:nvSpPr>
        <p:spPr>
          <a:xfrm>
            <a:off x="1606616" y="46531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94" name="93 CuadroTexto"/>
          <p:cNvSpPr txBox="1"/>
          <p:nvPr/>
        </p:nvSpPr>
        <p:spPr>
          <a:xfrm>
            <a:off x="1295050" y="3937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2448609" y="37045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993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107 Arco"/>
          <p:cNvSpPr/>
          <p:nvPr/>
        </p:nvSpPr>
        <p:spPr>
          <a:xfrm>
            <a:off x="1970187" y="4149080"/>
            <a:ext cx="456480" cy="648072"/>
          </a:xfrm>
          <a:prstGeom prst="arc">
            <a:avLst>
              <a:gd name="adj1" fmla="val 13840602"/>
              <a:gd name="adj2" fmla="val 17940645"/>
            </a:avLst>
          </a:prstGeom>
          <a:ln w="1905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1" name="110 CuadroTexto"/>
          <p:cNvSpPr txBox="1"/>
          <p:nvPr/>
        </p:nvSpPr>
        <p:spPr>
          <a:xfrm rot="18077063">
            <a:off x="2168122" y="4274567"/>
            <a:ext cx="108000" cy="10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Punto y Vector : Operaciones</a:t>
            </a:r>
            <a:endParaRPr lang="es-PE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918642" y="2987428"/>
            <a:ext cx="3745910" cy="469032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Vector ortogonal</a:t>
            </a:r>
          </a:p>
        </p:txBody>
      </p:sp>
      <p:sp>
        <p:nvSpPr>
          <p:cNvPr id="79" name="3 Marcador de contenido"/>
          <p:cNvSpPr txBox="1">
            <a:spLocks/>
          </p:cNvSpPr>
          <p:nvPr/>
        </p:nvSpPr>
        <p:spPr>
          <a:xfrm>
            <a:off x="904056" y="5048200"/>
            <a:ext cx="77724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Vector unitario</a:t>
            </a:r>
          </a:p>
        </p:txBody>
      </p:sp>
      <p:cxnSp>
        <p:nvCxnSpPr>
          <p:cNvPr id="96" name="95 Conector recto de flecha"/>
          <p:cNvCxnSpPr/>
          <p:nvPr/>
        </p:nvCxnSpPr>
        <p:spPr>
          <a:xfrm flipV="1">
            <a:off x="2238816" y="3707508"/>
            <a:ext cx="432000" cy="7200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99 Rectángulo"/>
              <p:cNvSpPr/>
              <p:nvPr/>
            </p:nvSpPr>
            <p:spPr>
              <a:xfrm>
                <a:off x="2609066" y="3890853"/>
                <a:ext cx="378758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00" name="9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66" y="3890853"/>
                <a:ext cx="378758" cy="3684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100 Conector recto de flecha"/>
          <p:cNvCxnSpPr/>
          <p:nvPr/>
        </p:nvCxnSpPr>
        <p:spPr>
          <a:xfrm flipH="1" flipV="1">
            <a:off x="1533549" y="3993207"/>
            <a:ext cx="720000" cy="43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Rectángulo"/>
              <p:cNvSpPr/>
              <p:nvPr/>
            </p:nvSpPr>
            <p:spPr>
              <a:xfrm>
                <a:off x="1459142" y="4149080"/>
                <a:ext cx="485069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sz="1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s-PE" sz="1600" b="0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03" name="10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42" y="4149080"/>
                <a:ext cx="485069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3 Marcador de contenido"/>
          <p:cNvSpPr txBox="1">
            <a:spLocks/>
          </p:cNvSpPr>
          <p:nvPr/>
        </p:nvSpPr>
        <p:spPr>
          <a:xfrm>
            <a:off x="2398144" y="1196752"/>
            <a:ext cx="1669800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Módulo</a:t>
            </a:r>
          </a:p>
        </p:txBody>
      </p:sp>
      <p:cxnSp>
        <p:nvCxnSpPr>
          <p:cNvPr id="122" name="121 Conector recto de flecha"/>
          <p:cNvCxnSpPr/>
          <p:nvPr/>
        </p:nvCxnSpPr>
        <p:spPr>
          <a:xfrm flipV="1">
            <a:off x="971600" y="1772896"/>
            <a:ext cx="432000" cy="7200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122 Rectángulo"/>
              <p:cNvSpPr/>
              <p:nvPr/>
            </p:nvSpPr>
            <p:spPr>
              <a:xfrm>
                <a:off x="1167616" y="1514440"/>
                <a:ext cx="365933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23" name="1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16" y="1514440"/>
                <a:ext cx="365933" cy="3684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123 CuadroTexto"/>
              <p:cNvSpPr txBox="1"/>
              <p:nvPr/>
            </p:nvSpPr>
            <p:spPr>
              <a:xfrm>
                <a:off x="2190855" y="1897244"/>
                <a:ext cx="3091551" cy="444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s-PE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4" name="1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55" y="1897244"/>
                <a:ext cx="3091551" cy="444417"/>
              </a:xfrm>
              <a:prstGeom prst="rect">
                <a:avLst/>
              </a:prstGeom>
              <a:blipFill rotWithShape="1"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124 CuadroTexto"/>
              <p:cNvSpPr txBox="1"/>
              <p:nvPr/>
            </p:nvSpPr>
            <p:spPr>
              <a:xfrm>
                <a:off x="3707904" y="3837456"/>
                <a:ext cx="2894639" cy="713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P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s-PE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⊥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⊥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5" name="1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37456"/>
                <a:ext cx="2894639" cy="713529"/>
              </a:xfrm>
              <a:prstGeom prst="rect">
                <a:avLst/>
              </a:prstGeom>
              <a:blipFill rotWithShape="1">
                <a:blip r:embed="rId6"/>
                <a:stretch>
                  <a:fillRect l="-421" b="-42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131 Conector recto de flecha"/>
          <p:cNvCxnSpPr/>
          <p:nvPr/>
        </p:nvCxnSpPr>
        <p:spPr>
          <a:xfrm flipV="1">
            <a:off x="1677030" y="5733336"/>
            <a:ext cx="432000" cy="72000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132 Rectángulo"/>
              <p:cNvSpPr/>
              <p:nvPr/>
            </p:nvSpPr>
            <p:spPr>
              <a:xfrm>
                <a:off x="1901811" y="5944051"/>
                <a:ext cx="365933" cy="36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33" name="13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11" y="5944051"/>
                <a:ext cx="365933" cy="3684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133 Conector recto de flecha"/>
          <p:cNvCxnSpPr/>
          <p:nvPr/>
        </p:nvCxnSpPr>
        <p:spPr>
          <a:xfrm flipV="1">
            <a:off x="2339752" y="6093336"/>
            <a:ext cx="216000" cy="3599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135 Rectángulo"/>
              <p:cNvSpPr/>
              <p:nvPr/>
            </p:nvSpPr>
            <p:spPr>
              <a:xfrm>
                <a:off x="2411760" y="6186790"/>
                <a:ext cx="3533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sz="16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36" name="13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186790"/>
                <a:ext cx="353365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136 CuadroTexto"/>
              <p:cNvSpPr txBox="1"/>
              <p:nvPr/>
            </p:nvSpPr>
            <p:spPr>
              <a:xfrm>
                <a:off x="3693585" y="5559767"/>
                <a:ext cx="2291397" cy="79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PE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PE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PE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s-PE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137" name="1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85" y="5559767"/>
                <a:ext cx="2291397" cy="79630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3 Marcador de contenido"/>
          <p:cNvSpPr txBox="1">
            <a:spLocks/>
          </p:cNvSpPr>
          <p:nvPr/>
        </p:nvSpPr>
        <p:spPr>
          <a:xfrm>
            <a:off x="5926536" y="1196752"/>
            <a:ext cx="2317872" cy="4690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 smtClean="0"/>
              <a:t>Argumento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21 CuadroTexto"/>
              <p:cNvSpPr txBox="1"/>
              <p:nvPr/>
            </p:nvSpPr>
            <p:spPr>
              <a:xfrm>
                <a:off x="5986154" y="1916832"/>
                <a:ext cx="18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𝑎𝑡𝑎𝑛</m:t>
                      </m:r>
                      <m:r>
                        <a:rPr lang="es-PE" b="0" i="1" smtClean="0">
                          <a:latin typeface="Cambria Math"/>
                        </a:rPr>
                        <m:t>2(</m:t>
                      </m:r>
                      <m:r>
                        <a:rPr lang="es-PE" b="0" i="1" smtClean="0">
                          <a:latin typeface="Cambria Math"/>
                        </a:rPr>
                        <m:t>𝑦</m:t>
                      </m:r>
                      <m:r>
                        <a:rPr lang="es-PE" b="0" i="1" smtClean="0">
                          <a:latin typeface="Cambria Math"/>
                        </a:rPr>
                        <m:t>, </m:t>
                      </m:r>
                      <m:r>
                        <a:rPr lang="es-PE" b="0" i="1" smtClean="0">
                          <a:latin typeface="Cambria Math"/>
                        </a:rPr>
                        <m:t>𝑥</m:t>
                      </m:r>
                      <m:r>
                        <a:rPr lang="es-P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2" name="2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54" y="1916832"/>
                <a:ext cx="1826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Arco"/>
          <p:cNvSpPr/>
          <p:nvPr/>
        </p:nvSpPr>
        <p:spPr>
          <a:xfrm rot="665291">
            <a:off x="890430" y="2315196"/>
            <a:ext cx="421951" cy="241236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1233626" y="2195572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626" y="2195572"/>
                <a:ext cx="37253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4 Conector recto de flecha"/>
          <p:cNvCxnSpPr/>
          <p:nvPr/>
        </p:nvCxnSpPr>
        <p:spPr>
          <a:xfrm>
            <a:off x="962075" y="2502421"/>
            <a:ext cx="11227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flipV="1">
            <a:off x="962075" y="1422301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3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107504" y="908043"/>
            <a:ext cx="7772400" cy="613048"/>
          </a:xfrm>
        </p:spPr>
        <p:txBody>
          <a:bodyPr>
            <a:normAutofit/>
          </a:bodyPr>
          <a:lstStyle/>
          <a:p>
            <a:r>
              <a:rPr lang="es-PE" sz="2000" dirty="0" smtClean="0"/>
              <a:t>Resumiendo…</a:t>
            </a:r>
            <a:endParaRPr lang="es-PE" sz="2000" dirty="0"/>
          </a:p>
          <a:p>
            <a:endParaRPr lang="es-PE" sz="20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914400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 smtClean="0"/>
              <a:t>Punto y Vector : Operaciones</a:t>
            </a:r>
            <a:endParaRPr lang="es-PE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93982" y="1303916"/>
            <a:ext cx="695575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s-PE" sz="1100" dirty="0">
                <a:solidFill>
                  <a:srgbClr val="339900"/>
                </a:solidFill>
                <a:latin typeface="Consolas"/>
              </a:rPr>
              <a:t>#define EPS 1e-8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339900"/>
                </a:solidFill>
                <a:latin typeface="Consolas"/>
              </a:rPr>
              <a:t>#define PI </a:t>
            </a:r>
            <a:r>
              <a:rPr lang="es-PE" sz="1100" dirty="0" err="1">
                <a:solidFill>
                  <a:srgbClr val="339900"/>
                </a:solidFill>
                <a:latin typeface="Consolas"/>
              </a:rPr>
              <a:t>acos</a:t>
            </a:r>
            <a:r>
              <a:rPr lang="es-PE" sz="1100" dirty="0">
                <a:solidFill>
                  <a:srgbClr val="339900"/>
                </a:solidFill>
                <a:latin typeface="Consolas"/>
              </a:rPr>
              <a:t>(-1)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339900"/>
                </a:solidFill>
                <a:latin typeface="Consolas"/>
              </a:rPr>
              <a:t>#define Vector Point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s-PE" sz="11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</a:p>
          <a:p>
            <a:pPr fontAlgn="t"/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x, y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 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(){}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 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b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x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a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y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b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mod2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x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mod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DD"/>
                </a:solidFill>
                <a:latin typeface="Consolas"/>
              </a:rPr>
              <a:t>sqrt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x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y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DD"/>
                </a:solidFill>
                <a:latin typeface="Consolas"/>
              </a:rPr>
              <a:t>atan2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y, x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 Point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ort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y, x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 Point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unit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k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mod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k, y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 smtClean="0">
                <a:solidFill>
                  <a:srgbClr val="008000"/>
                </a:solidFill>
                <a:latin typeface="Consolas"/>
              </a:rPr>
              <a:t>}</a:t>
            </a:r>
            <a:r>
              <a:rPr lang="es-PE" sz="1100" dirty="0" smtClean="0">
                <a:solidFill>
                  <a:srgbClr val="008080"/>
                </a:solidFill>
                <a:latin typeface="Consolas"/>
              </a:rPr>
              <a:t>;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Point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+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Point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Point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k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k,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/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Point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k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{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k, 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*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k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pPr fontAlgn="t"/>
            <a:r>
              <a:rPr lang="es-PE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100" dirty="0" smtClean="0">
                <a:solidFill>
                  <a:srgbClr val="008000"/>
                </a:solidFill>
                <a:latin typeface="Consolas"/>
              </a:rPr>
              <a:t>){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DD"/>
                </a:solidFill>
                <a:latin typeface="Consolas"/>
              </a:rPr>
              <a:t>fabs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EPS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DD"/>
                </a:solidFill>
                <a:latin typeface="Consolas"/>
              </a:rPr>
              <a:t>fabs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-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EPS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!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100" dirty="0" smtClean="0">
                <a:solidFill>
                  <a:srgbClr val="008000"/>
                </a:solidFill>
                <a:latin typeface="Consolas"/>
              </a:rPr>
              <a:t>){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!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==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operator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a,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Point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&amp;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b</a:t>
            </a:r>
            <a:r>
              <a:rPr lang="es-PE" sz="1100" dirty="0" smtClean="0">
                <a:solidFill>
                  <a:srgbClr val="008000"/>
                </a:solidFill>
                <a:latin typeface="Consolas"/>
              </a:rPr>
              <a:t>){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(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40"/>
                </a:solidFill>
                <a:latin typeface="Consolas"/>
              </a:rPr>
              <a:t>!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=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8000"/>
                </a:solidFill>
                <a:latin typeface="Consolas"/>
              </a:rPr>
              <a:t>)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x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s-PE" sz="11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a.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>
                <a:solidFill>
                  <a:srgbClr val="000080"/>
                </a:solidFill>
                <a:latin typeface="Consolas"/>
              </a:rPr>
              <a:t>&lt;</a:t>
            </a:r>
            <a:r>
              <a:rPr lang="es-PE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s-PE" sz="1100" dirty="0" err="1">
                <a:solidFill>
                  <a:srgbClr val="000000"/>
                </a:solidFill>
                <a:latin typeface="Consolas"/>
              </a:rPr>
              <a:t>b.</a:t>
            </a:r>
            <a:r>
              <a:rPr lang="es-PE" sz="1100" dirty="0" err="1">
                <a:solidFill>
                  <a:srgbClr val="007788"/>
                </a:solidFill>
                <a:latin typeface="Consolas"/>
              </a:rPr>
              <a:t>y</a:t>
            </a:r>
            <a:r>
              <a:rPr lang="es-PE" sz="1100" dirty="0">
                <a:solidFill>
                  <a:srgbClr val="008080"/>
                </a:solidFill>
                <a:latin typeface="Consolas"/>
              </a:rPr>
              <a:t>;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  <a:p>
            <a:pPr fontAlgn="t"/>
            <a:r>
              <a:rPr lang="es-PE" sz="1100" dirty="0" smtClean="0">
                <a:solidFill>
                  <a:srgbClr val="008000"/>
                </a:solidFill>
                <a:latin typeface="Consolas"/>
              </a:rPr>
              <a:t>}</a:t>
            </a:r>
            <a:endParaRPr lang="es-PE" sz="11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5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914400" y="274638"/>
                <a:ext cx="7772400" cy="634082"/>
              </a:xfrm>
            </p:spPr>
            <p:txBody>
              <a:bodyPr>
                <a:normAutofit/>
              </a:bodyPr>
              <a:lstStyle/>
              <a:p>
                <a:r>
                  <a:rPr lang="es-PE" sz="3200" dirty="0" smtClean="0"/>
                  <a:t>Producto escalar y vectorial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PE" sz="32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s-PE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PE" sz="3200" dirty="0"/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4400" y="274638"/>
                <a:ext cx="7772400" cy="634082"/>
              </a:xfrm>
              <a:blipFill rotWithShape="1">
                <a:blip r:embed="rId2"/>
                <a:stretch>
                  <a:fillRect l="-1961" t="-9615" b="-259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3 Marcador de contenido"/>
          <p:cNvSpPr txBox="1">
            <a:spLocks/>
          </p:cNvSpPr>
          <p:nvPr/>
        </p:nvSpPr>
        <p:spPr>
          <a:xfrm>
            <a:off x="1058130" y="1447746"/>
            <a:ext cx="2371773" cy="4030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b="1" dirty="0" smtClean="0"/>
              <a:t>Producto Escalar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547664" y="1951802"/>
                <a:ext cx="357630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51802"/>
                <a:ext cx="3576300" cy="391261"/>
              </a:xfrm>
              <a:prstGeom prst="rect">
                <a:avLst/>
              </a:prstGeom>
              <a:blipFill rotWithShape="1">
                <a:blip r:embed="rId3"/>
                <a:stretch>
                  <a:fillRect t="-20313" b="-31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28 CuadroTexto"/>
              <p:cNvSpPr txBox="1"/>
              <p:nvPr/>
            </p:nvSpPr>
            <p:spPr>
              <a:xfrm>
                <a:off x="1592055" y="2455858"/>
                <a:ext cx="12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29" name="2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055" y="2455858"/>
                <a:ext cx="125175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6667" r="-242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3 Marcador de contenido"/>
          <p:cNvSpPr txBox="1">
            <a:spLocks/>
          </p:cNvSpPr>
          <p:nvPr/>
        </p:nvSpPr>
        <p:spPr>
          <a:xfrm>
            <a:off x="1067677" y="2987660"/>
            <a:ext cx="2496211" cy="3693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b="1" dirty="0" smtClean="0"/>
              <a:t>Producto Vectorial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30 CuadroTexto"/>
              <p:cNvSpPr txBox="1"/>
              <p:nvPr/>
            </p:nvSpPr>
            <p:spPr>
              <a:xfrm>
                <a:off x="1557211" y="3491716"/>
                <a:ext cx="374538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PE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PE" b="0" i="1" smtClean="0">
                              <a:latin typeface="Cambria Math"/>
                            </a:rPr>
                            <m:t>𝑠𝑒𝑛</m:t>
                          </m:r>
                        </m:fName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31" name="3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11" y="3491716"/>
                <a:ext cx="3745384" cy="391261"/>
              </a:xfrm>
              <a:prstGeom prst="rect">
                <a:avLst/>
              </a:prstGeom>
              <a:blipFill rotWithShape="1">
                <a:blip r:embed="rId5"/>
                <a:stretch>
                  <a:fillRect t="-20313" b="-31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31 CuadroTexto"/>
              <p:cNvSpPr txBox="1"/>
              <p:nvPr/>
            </p:nvSpPr>
            <p:spPr>
              <a:xfrm>
                <a:off x="1557211" y="3995772"/>
                <a:ext cx="1787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32" name="3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11" y="3995772"/>
                <a:ext cx="1787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Paralelogramo"/>
          <p:cNvSpPr/>
          <p:nvPr/>
        </p:nvSpPr>
        <p:spPr>
          <a:xfrm>
            <a:off x="1030167" y="4911397"/>
            <a:ext cx="2098263" cy="864096"/>
          </a:xfrm>
          <a:prstGeom prst="parallelogram">
            <a:avLst>
              <a:gd name="adj" fmla="val 8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+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4" name="33 Arco"/>
          <p:cNvSpPr/>
          <p:nvPr/>
        </p:nvSpPr>
        <p:spPr>
          <a:xfrm rot="665291">
            <a:off x="990859" y="5607004"/>
            <a:ext cx="421951" cy="241236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5" name="34 Conector recto de flecha"/>
          <p:cNvCxnSpPr/>
          <p:nvPr/>
        </p:nvCxnSpPr>
        <p:spPr>
          <a:xfrm flipV="1">
            <a:off x="1038204" y="4934787"/>
            <a:ext cx="672586" cy="836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1038204" y="5775493"/>
            <a:ext cx="144215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1248204" y="4750121"/>
                <a:ext cx="367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04" y="4750121"/>
                <a:ext cx="367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6230" r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2427240" y="5831872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40" y="5831872"/>
                <a:ext cx="37484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40 CuadroTexto"/>
              <p:cNvSpPr txBox="1"/>
              <p:nvPr/>
            </p:nvSpPr>
            <p:spPr>
              <a:xfrm>
                <a:off x="1329192" y="5390679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1" name="4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92" y="5390679"/>
                <a:ext cx="37253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41 Paralelogramo"/>
          <p:cNvSpPr/>
          <p:nvPr/>
        </p:nvSpPr>
        <p:spPr>
          <a:xfrm>
            <a:off x="3923928" y="4920922"/>
            <a:ext cx="2098263" cy="864096"/>
          </a:xfrm>
          <a:prstGeom prst="parallelogram">
            <a:avLst>
              <a:gd name="adj" fmla="val 8121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tx1"/>
                </a:solidFill>
              </a:rPr>
              <a:t>-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43" name="42 Arco"/>
          <p:cNvSpPr/>
          <p:nvPr/>
        </p:nvSpPr>
        <p:spPr>
          <a:xfrm rot="11240242" flipH="1" flipV="1">
            <a:off x="3981534" y="5523571"/>
            <a:ext cx="344889" cy="472879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4" name="43 Conector recto de flecha"/>
          <p:cNvCxnSpPr/>
          <p:nvPr/>
        </p:nvCxnSpPr>
        <p:spPr>
          <a:xfrm flipV="1">
            <a:off x="3931965" y="4944312"/>
            <a:ext cx="672586" cy="8363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3931965" y="5785018"/>
            <a:ext cx="144215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45 Rectángulo"/>
              <p:cNvSpPr/>
              <p:nvPr/>
            </p:nvSpPr>
            <p:spPr>
              <a:xfrm>
                <a:off x="5190254" y="5882873"/>
                <a:ext cx="367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4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254" y="5882873"/>
                <a:ext cx="36772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26230" r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46 Rectángulo"/>
              <p:cNvSpPr/>
              <p:nvPr/>
            </p:nvSpPr>
            <p:spPr>
              <a:xfrm>
                <a:off x="4080835" y="4911397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4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35" y="4911397"/>
                <a:ext cx="37484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47 CuadroTexto"/>
              <p:cNvSpPr txBox="1"/>
              <p:nvPr/>
            </p:nvSpPr>
            <p:spPr>
              <a:xfrm>
                <a:off x="4280504" y="5343445"/>
                <a:ext cx="37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8" name="4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04" y="5343445"/>
                <a:ext cx="372538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48 Arco"/>
          <p:cNvSpPr/>
          <p:nvPr/>
        </p:nvSpPr>
        <p:spPr>
          <a:xfrm rot="397580">
            <a:off x="953638" y="4551271"/>
            <a:ext cx="2112145" cy="2307035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2359969" y="4365104"/>
                <a:ext cx="12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969" y="4365104"/>
                <a:ext cx="12039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50 Rectángulo"/>
              <p:cNvSpPr/>
              <p:nvPr/>
            </p:nvSpPr>
            <p:spPr>
              <a:xfrm>
                <a:off x="5315707" y="4380789"/>
                <a:ext cx="12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1" name="5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07" y="4380789"/>
                <a:ext cx="120391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51 Arco"/>
          <p:cNvSpPr/>
          <p:nvPr/>
        </p:nvSpPr>
        <p:spPr>
          <a:xfrm rot="397580">
            <a:off x="3783992" y="4551271"/>
            <a:ext cx="2112145" cy="2307035"/>
          </a:xfrm>
          <a:prstGeom prst="arc">
            <a:avLst>
              <a:gd name="adj1" fmla="val 15527821"/>
              <a:gd name="adj2" fmla="val 21376578"/>
            </a:avLst>
          </a:prstGeom>
          <a:ln w="19050"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CuadroTexto"/>
          <p:cNvSpPr txBox="1"/>
          <p:nvPr/>
        </p:nvSpPr>
        <p:spPr>
          <a:xfrm>
            <a:off x="1136645" y="6009624"/>
            <a:ext cx="12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Área positiva</a:t>
            </a:r>
            <a:endParaRPr lang="es-PE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038403" y="5977358"/>
            <a:ext cx="130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Área negativa</a:t>
            </a:r>
            <a:endParaRPr lang="es-PE" dirty="0"/>
          </a:p>
        </p:txBody>
      </p:sp>
      <p:cxnSp>
        <p:nvCxnSpPr>
          <p:cNvPr id="55" name="54 Conector recto de flecha"/>
          <p:cNvCxnSpPr/>
          <p:nvPr/>
        </p:nvCxnSpPr>
        <p:spPr>
          <a:xfrm flipV="1">
            <a:off x="7164288" y="5280729"/>
            <a:ext cx="336293" cy="442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7380312" y="4849129"/>
            <a:ext cx="720080" cy="8970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60 Rectángulo"/>
              <p:cNvSpPr/>
              <p:nvPr/>
            </p:nvSpPr>
            <p:spPr>
              <a:xfrm>
                <a:off x="7164288" y="4384655"/>
                <a:ext cx="1203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1" name="6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384655"/>
                <a:ext cx="12039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61 CuadroTexto"/>
          <p:cNvSpPr txBox="1"/>
          <p:nvPr/>
        </p:nvSpPr>
        <p:spPr>
          <a:xfrm>
            <a:off x="7164288" y="5961089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Área Nula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Rectángulo"/>
              <p:cNvSpPr/>
              <p:nvPr/>
            </p:nvSpPr>
            <p:spPr>
              <a:xfrm>
                <a:off x="6946044" y="5177829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3" name="6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044" y="5177829"/>
                <a:ext cx="374846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Rectángulo"/>
              <p:cNvSpPr/>
              <p:nvPr/>
            </p:nvSpPr>
            <p:spPr>
              <a:xfrm>
                <a:off x="8113712" y="4909509"/>
                <a:ext cx="367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4" name="6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712" y="4909509"/>
                <a:ext cx="367729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26230" r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64 CuadroTexto"/>
              <p:cNvSpPr txBox="1"/>
              <p:nvPr/>
            </p:nvSpPr>
            <p:spPr>
              <a:xfrm>
                <a:off x="944185" y="6284783"/>
                <a:ext cx="1985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 smtClean="0"/>
                  <a:t> a la ‘izquierda’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5" name="6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85" y="6284783"/>
                <a:ext cx="198554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26230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65 CuadroTexto"/>
              <p:cNvSpPr txBox="1"/>
              <p:nvPr/>
            </p:nvSpPr>
            <p:spPr>
              <a:xfrm>
                <a:off x="3738584" y="6291028"/>
                <a:ext cx="1887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 smtClean="0"/>
                  <a:t> a la ‘derecha’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6" name="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584" y="6291028"/>
                <a:ext cx="1887312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26230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66 CuadroTexto"/>
              <p:cNvSpPr txBox="1"/>
              <p:nvPr/>
            </p:nvSpPr>
            <p:spPr>
              <a:xfrm>
                <a:off x="6948264" y="6237312"/>
                <a:ext cx="1495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dirty="0" smtClean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/>
                  <a:t> </a:t>
                </a:r>
                <a:r>
                  <a:rPr lang="es-PE" dirty="0" smtClean="0"/>
                  <a:t> paralelos</a:t>
                </a:r>
                <a:endParaRPr lang="es-PE" dirty="0"/>
              </a:p>
            </p:txBody>
          </p:sp>
        </mc:Choice>
        <mc:Fallback xmlns="">
          <p:sp>
            <p:nvSpPr>
              <p:cNvPr id="67" name="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6237312"/>
                <a:ext cx="149566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26230" r="-2449" b="-262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68 Conector recto de flecha"/>
          <p:cNvCxnSpPr>
            <a:endCxn id="73" idx="3"/>
          </p:cNvCxnSpPr>
          <p:nvPr/>
        </p:nvCxnSpPr>
        <p:spPr>
          <a:xfrm flipH="1" flipV="1">
            <a:off x="7077475" y="2392031"/>
            <a:ext cx="396214" cy="3285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7422029" y="2243884"/>
            <a:ext cx="720080" cy="8970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70 Rectángulo"/>
              <p:cNvSpPr/>
              <p:nvPr/>
            </p:nvSpPr>
            <p:spPr>
              <a:xfrm>
                <a:off x="6228184" y="1527662"/>
                <a:ext cx="26842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dirty="0" smtClean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PE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PE" dirty="0"/>
                  <a:t>  </a:t>
                </a:r>
                <a:r>
                  <a:rPr lang="es-PE" dirty="0" smtClean="0"/>
                  <a:t>son perpendiculares</a:t>
                </a:r>
                <a:r>
                  <a:rPr lang="es-PE" dirty="0"/>
                  <a:t>:</a:t>
                </a:r>
                <a:endParaRPr lang="es-PE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s-PE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1" name="7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527662"/>
                <a:ext cx="2684261" cy="646331"/>
              </a:xfrm>
              <a:prstGeom prst="rect">
                <a:avLst/>
              </a:prstGeom>
              <a:blipFill rotWithShape="1">
                <a:blip r:embed="rId21"/>
                <a:stretch>
                  <a:fillRect l="-2045" t="-15094" r="-11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72 Rectángulo"/>
              <p:cNvSpPr/>
              <p:nvPr/>
            </p:nvSpPr>
            <p:spPr>
              <a:xfrm>
                <a:off x="6702629" y="2207365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3" name="7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29" y="2207365"/>
                <a:ext cx="374846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73 Rectángulo"/>
              <p:cNvSpPr/>
              <p:nvPr/>
            </p:nvSpPr>
            <p:spPr>
              <a:xfrm>
                <a:off x="8155429" y="2304264"/>
                <a:ext cx="367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PE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4" name="7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29" y="2304264"/>
                <a:ext cx="36772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26230" r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CuadroTexto"/>
              <p:cNvSpPr txBox="1"/>
              <p:nvPr/>
            </p:nvSpPr>
            <p:spPr>
              <a:xfrm>
                <a:off x="1166611" y="980728"/>
                <a:ext cx="3923638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Sea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PE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s-PE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s-PE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s-PE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P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s-PE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s-P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dirty="0" smtClean="0"/>
                  <a:t>, entonces:</a:t>
                </a:r>
                <a:endParaRPr lang="es-PE" dirty="0"/>
              </a:p>
            </p:txBody>
          </p:sp>
        </mc:Choice>
        <mc:Fallback xmlns="">
          <p:sp>
            <p:nvSpPr>
              <p:cNvPr id="53" name="5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611" y="980728"/>
                <a:ext cx="3923638" cy="411010"/>
              </a:xfrm>
              <a:prstGeom prst="rect">
                <a:avLst/>
              </a:prstGeom>
              <a:blipFill rotWithShape="1">
                <a:blip r:embed="rId24"/>
                <a:stretch>
                  <a:fillRect l="-1242" t="-14925" r="-466" b="-238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6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35 Conector recto de flecha"/>
          <p:cNvCxnSpPr/>
          <p:nvPr/>
        </p:nvCxnSpPr>
        <p:spPr>
          <a:xfrm flipV="1">
            <a:off x="1647213" y="2533546"/>
            <a:ext cx="5517075" cy="416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Título"/>
          <p:cNvSpPr txBox="1">
            <a:spLocks/>
          </p:cNvSpPr>
          <p:nvPr/>
        </p:nvSpPr>
        <p:spPr>
          <a:xfrm>
            <a:off x="908298" y="274638"/>
            <a:ext cx="7772400" cy="634082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 smtClean="0"/>
              <a:t>Orientación de Puntos</a:t>
            </a:r>
            <a:endParaRPr lang="es-PE" sz="3200" dirty="0"/>
          </a:p>
        </p:txBody>
      </p:sp>
      <p:cxnSp>
        <p:nvCxnSpPr>
          <p:cNvPr id="24" name="23 Conector recto de flecha"/>
          <p:cNvCxnSpPr>
            <a:stCxn id="26" idx="2"/>
            <a:endCxn id="28" idx="2"/>
          </p:cNvCxnSpPr>
          <p:nvPr/>
        </p:nvCxnSpPr>
        <p:spPr>
          <a:xfrm>
            <a:off x="2810064" y="2533546"/>
            <a:ext cx="1293883" cy="2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616141" y="247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</a:t>
            </a:r>
            <a:endParaRPr lang="es-PE" dirty="0"/>
          </a:p>
        </p:txBody>
      </p:sp>
      <p:sp>
        <p:nvSpPr>
          <p:cNvPr id="26" name="25 Elipse"/>
          <p:cNvSpPr/>
          <p:nvPr/>
        </p:nvSpPr>
        <p:spPr>
          <a:xfrm>
            <a:off x="2810064" y="249754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uadroTexto"/>
          <p:cNvSpPr txBox="1"/>
          <p:nvPr/>
        </p:nvSpPr>
        <p:spPr>
          <a:xfrm>
            <a:off x="4177177" y="2506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</a:t>
            </a:r>
            <a:endParaRPr lang="es-PE" dirty="0"/>
          </a:p>
        </p:txBody>
      </p:sp>
      <p:sp>
        <p:nvSpPr>
          <p:cNvPr id="28" name="27 Elipse"/>
          <p:cNvSpPr/>
          <p:nvPr/>
        </p:nvSpPr>
        <p:spPr>
          <a:xfrm>
            <a:off x="4103947" y="249965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uadroTexto"/>
          <p:cNvSpPr txBox="1"/>
          <p:nvPr/>
        </p:nvSpPr>
        <p:spPr>
          <a:xfrm>
            <a:off x="2760611" y="13460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</a:t>
            </a:r>
            <a:endParaRPr lang="es-PE" dirty="0"/>
          </a:p>
        </p:txBody>
      </p:sp>
      <p:sp>
        <p:nvSpPr>
          <p:cNvPr id="33" name="32 Elipse"/>
          <p:cNvSpPr/>
          <p:nvPr/>
        </p:nvSpPr>
        <p:spPr>
          <a:xfrm>
            <a:off x="2924278" y="170503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CuadroTexto"/>
          <p:cNvSpPr txBox="1"/>
          <p:nvPr/>
        </p:nvSpPr>
        <p:spPr>
          <a:xfrm>
            <a:off x="1892497" y="2996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</a:t>
            </a:r>
          </a:p>
        </p:txBody>
      </p:sp>
      <p:sp>
        <p:nvSpPr>
          <p:cNvPr id="35" name="34 Elipse"/>
          <p:cNvSpPr/>
          <p:nvPr/>
        </p:nvSpPr>
        <p:spPr>
          <a:xfrm>
            <a:off x="2056164" y="3355922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38 CuadroTexto"/>
          <p:cNvSpPr txBox="1"/>
          <p:nvPr/>
        </p:nvSpPr>
        <p:spPr>
          <a:xfrm>
            <a:off x="6156176" y="2130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</a:t>
            </a:r>
            <a:endParaRPr lang="es-PE" dirty="0"/>
          </a:p>
        </p:txBody>
      </p:sp>
      <p:sp>
        <p:nvSpPr>
          <p:cNvPr id="40" name="39 Elipse"/>
          <p:cNvSpPr/>
          <p:nvPr/>
        </p:nvSpPr>
        <p:spPr>
          <a:xfrm>
            <a:off x="6319843" y="2489291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1" name="40 Conector recto de flecha"/>
          <p:cNvCxnSpPr>
            <a:stCxn id="43" idx="3"/>
            <a:endCxn id="45" idx="7"/>
          </p:cNvCxnSpPr>
          <p:nvPr/>
        </p:nvCxnSpPr>
        <p:spPr>
          <a:xfrm flipH="1">
            <a:off x="4652854" y="1802492"/>
            <a:ext cx="1320904" cy="18421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029086" y="1444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</a:t>
            </a:r>
            <a:endParaRPr lang="es-PE" dirty="0"/>
          </a:p>
        </p:txBody>
      </p:sp>
      <p:sp>
        <p:nvSpPr>
          <p:cNvPr id="43" name="42 Elipse"/>
          <p:cNvSpPr/>
          <p:nvPr/>
        </p:nvSpPr>
        <p:spPr>
          <a:xfrm>
            <a:off x="5963213" y="1741036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43 CuadroTexto"/>
          <p:cNvSpPr txBox="1"/>
          <p:nvPr/>
        </p:nvSpPr>
        <p:spPr>
          <a:xfrm>
            <a:off x="4276017" y="36341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Q</a:t>
            </a:r>
            <a:endParaRPr lang="es-PE" dirty="0"/>
          </a:p>
        </p:txBody>
      </p:sp>
      <p:sp>
        <p:nvSpPr>
          <p:cNvPr id="45" name="44 Elipse"/>
          <p:cNvSpPr/>
          <p:nvPr/>
        </p:nvSpPr>
        <p:spPr>
          <a:xfrm>
            <a:off x="4591391" y="3634113"/>
            <a:ext cx="72008" cy="7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52 CuadroTexto"/>
              <p:cNvSpPr txBox="1"/>
              <p:nvPr/>
            </p:nvSpPr>
            <p:spPr>
              <a:xfrm>
                <a:off x="3937438" y="4128760"/>
                <a:ext cx="2938818" cy="1896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dirty="0" smtClean="0"/>
                  <a:t>A la izquierda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s-PE" dirty="0" smtClean="0"/>
                  <a:t>: C y P</a:t>
                </a:r>
              </a:p>
              <a:p>
                <a:r>
                  <a:rPr lang="es-PE" dirty="0"/>
                  <a:t>A la </a:t>
                </a:r>
                <a:r>
                  <a:rPr lang="es-PE" dirty="0" smtClean="0"/>
                  <a:t>derecha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i="1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s-PE" dirty="0"/>
                  <a:t>: </a:t>
                </a:r>
                <a:r>
                  <a:rPr lang="es-PE" dirty="0" smtClean="0"/>
                  <a:t>D </a:t>
                </a:r>
                <a:r>
                  <a:rPr lang="es-PE" dirty="0"/>
                  <a:t>y </a:t>
                </a:r>
                <a:r>
                  <a:rPr lang="es-PE" dirty="0" smtClean="0"/>
                  <a:t>Q</a:t>
                </a:r>
                <a:endParaRPr lang="es-PE" dirty="0"/>
              </a:p>
              <a:p>
                <a:r>
                  <a:rPr lang="es-PE" dirty="0" smtClean="0"/>
                  <a:t>Co-lineal con el segmento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PE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s-PE" dirty="0"/>
                  <a:t>: E</a:t>
                </a:r>
              </a:p>
              <a:p>
                <a:endParaRPr lang="es-PE" dirty="0" smtClean="0"/>
              </a:p>
              <a:p>
                <a:r>
                  <a:rPr lang="es-PE" dirty="0"/>
                  <a:t>A la izquierda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s-PE" dirty="0"/>
                  <a:t>: </a:t>
                </a:r>
                <a:r>
                  <a:rPr lang="es-PE" dirty="0" smtClean="0"/>
                  <a:t>E</a:t>
                </a:r>
                <a:endParaRPr lang="es-PE" dirty="0"/>
              </a:p>
              <a:p>
                <a:r>
                  <a:rPr lang="es-PE" dirty="0"/>
                  <a:t>A la derecha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PE" i="1">
                            <a:latin typeface="Cambria Math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s-PE" dirty="0"/>
                  <a:t>: </a:t>
                </a:r>
                <a:r>
                  <a:rPr lang="es-PE" dirty="0" smtClean="0"/>
                  <a:t>A, B, C y D</a:t>
                </a:r>
                <a:endParaRPr lang="es-PE" dirty="0"/>
              </a:p>
            </p:txBody>
          </p:sp>
        </mc:Choice>
        <mc:Fallback xmlns="">
          <p:sp>
            <p:nvSpPr>
              <p:cNvPr id="53" name="5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38" y="4128760"/>
                <a:ext cx="2938818" cy="1896738"/>
              </a:xfrm>
              <a:prstGeom prst="rect">
                <a:avLst/>
              </a:prstGeom>
              <a:blipFill rotWithShape="1">
                <a:blip r:embed="rId2"/>
                <a:stretch>
                  <a:fillRect l="-1867" r="-622" b="-450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55 CuadroTexto"/>
          <p:cNvSpPr txBox="1"/>
          <p:nvPr/>
        </p:nvSpPr>
        <p:spPr>
          <a:xfrm>
            <a:off x="1782911" y="62692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x</a:t>
            </a:r>
            <a:endParaRPr lang="es-PE" dirty="0"/>
          </a:p>
        </p:txBody>
      </p:sp>
      <p:cxnSp>
        <p:nvCxnSpPr>
          <p:cNvPr id="57" name="56 Conector recto de flecha"/>
          <p:cNvCxnSpPr/>
          <p:nvPr/>
        </p:nvCxnSpPr>
        <p:spPr>
          <a:xfrm>
            <a:off x="659440" y="6197205"/>
            <a:ext cx="11227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V="1">
            <a:off x="659440" y="5117085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26636" y="511708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y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115616" y="5287813"/>
            <a:ext cx="137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Importante!</a:t>
            </a:r>
            <a:endParaRPr lang="es-PE" b="1" dirty="0"/>
          </a:p>
        </p:txBody>
      </p:sp>
      <p:cxnSp>
        <p:nvCxnSpPr>
          <p:cNvPr id="62" name="61 Conector curvado"/>
          <p:cNvCxnSpPr>
            <a:endCxn id="60" idx="1"/>
          </p:cNvCxnSpPr>
          <p:nvPr/>
        </p:nvCxnSpPr>
        <p:spPr>
          <a:xfrm rot="5400000" flipH="1" flipV="1">
            <a:off x="697195" y="5530861"/>
            <a:ext cx="476802" cy="36003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3861</TotalTime>
  <Words>4066</Words>
  <Application>Microsoft Office PowerPoint</Application>
  <PresentationFormat>Presentación en pantalla (4:3)</PresentationFormat>
  <Paragraphs>746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Equidad</vt:lpstr>
      <vt:lpstr>Geometría Computacional</vt:lpstr>
      <vt:lpstr>Punto y Vector</vt:lpstr>
      <vt:lpstr>Punto y Vector</vt:lpstr>
      <vt:lpstr>Punto y Vector : Operaciones</vt:lpstr>
      <vt:lpstr>Punto y Vector : Operaciones</vt:lpstr>
      <vt:lpstr>Punto y Vector : Operaciones</vt:lpstr>
      <vt:lpstr>Presentación de PowerPoint</vt:lpstr>
      <vt:lpstr>Producto escalar y vectorial en R^2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Geometría computacional</dc:title>
  <dc:creator>Roy Palacios Rezza</dc:creator>
  <cp:lastModifiedBy>Roy Palacios Rezza</cp:lastModifiedBy>
  <cp:revision>140</cp:revision>
  <dcterms:created xsi:type="dcterms:W3CDTF">2012-06-21T17:02:00Z</dcterms:created>
  <dcterms:modified xsi:type="dcterms:W3CDTF">2012-07-04T20:48:43Z</dcterms:modified>
</cp:coreProperties>
</file>