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D247CEC-E25D-4BE5-81EC-AA98B420A5D4}">
          <p14:sldIdLst>
            <p14:sldId id="256"/>
            <p14:sldId id="258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965" autoAdjust="0"/>
  </p:normalViewPr>
  <p:slideViewPr>
    <p:cSldViewPr>
      <p:cViewPr>
        <p:scale>
          <a:sx n="110" d="100"/>
          <a:sy n="110" d="100"/>
        </p:scale>
        <p:origin x="-8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FFB38-00F1-48CB-B904-E4ADF460DFA6}" type="datetimeFigureOut">
              <a:rPr lang="es-PE" smtClean="0"/>
              <a:t>02/07/2012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7688C-BF4F-415B-B0F3-7591EBB59B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3362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7688C-BF4F-415B-B0F3-7591EBB59BC0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3487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85F-CE6F-46FF-AF92-FFC84E9A7B9C}" type="datetimeFigureOut">
              <a:rPr lang="es-PE" smtClean="0"/>
              <a:t>02/07/2012</a:t>
            </a:fld>
            <a:endParaRPr lang="es-PE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223BDAE-4E3A-4603-894F-8AD8A78668F7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85F-CE6F-46FF-AF92-FFC84E9A7B9C}" type="datetimeFigureOut">
              <a:rPr lang="es-PE" smtClean="0"/>
              <a:t>02/07/2012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BDAE-4E3A-4603-894F-8AD8A78668F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85F-CE6F-46FF-AF92-FFC84E9A7B9C}" type="datetimeFigureOut">
              <a:rPr lang="es-PE" smtClean="0"/>
              <a:t>02/07/2012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BDAE-4E3A-4603-894F-8AD8A78668F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85F-CE6F-46FF-AF92-FFC84E9A7B9C}" type="datetimeFigureOut">
              <a:rPr lang="es-PE" smtClean="0"/>
              <a:t>02/07/2012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BDAE-4E3A-4603-894F-8AD8A78668F7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85F-CE6F-46FF-AF92-FFC84E9A7B9C}" type="datetimeFigureOut">
              <a:rPr lang="es-PE" smtClean="0"/>
              <a:t>02/07/2012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PE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223BDAE-4E3A-4603-894F-8AD8A78668F7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85F-CE6F-46FF-AF92-FFC84E9A7B9C}" type="datetimeFigureOut">
              <a:rPr lang="es-PE" smtClean="0"/>
              <a:t>02/07/2012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BDAE-4E3A-4603-894F-8AD8A78668F7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85F-CE6F-46FF-AF92-FFC84E9A7B9C}" type="datetimeFigureOut">
              <a:rPr lang="es-PE" smtClean="0"/>
              <a:t>02/07/2012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BDAE-4E3A-4603-894F-8AD8A78668F7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85F-CE6F-46FF-AF92-FFC84E9A7B9C}" type="datetimeFigureOut">
              <a:rPr lang="es-PE" smtClean="0"/>
              <a:t>02/07/2012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BDAE-4E3A-4603-894F-8AD8A78668F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85F-CE6F-46FF-AF92-FFC84E9A7B9C}" type="datetimeFigureOut">
              <a:rPr lang="es-PE" smtClean="0"/>
              <a:t>02/07/2012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BDAE-4E3A-4603-894F-8AD8A78668F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85F-CE6F-46FF-AF92-FFC84E9A7B9C}" type="datetimeFigureOut">
              <a:rPr lang="es-PE" smtClean="0"/>
              <a:t>02/07/2012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BDAE-4E3A-4603-894F-8AD8A78668F7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85F-CE6F-46FF-AF92-FFC84E9A7B9C}" type="datetimeFigureOut">
              <a:rPr lang="es-PE" smtClean="0"/>
              <a:t>02/07/2012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223BDAE-4E3A-4603-894F-8AD8A78668F7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98F385F-CE6F-46FF-AF92-FFC84E9A7B9C}" type="datetimeFigureOut">
              <a:rPr lang="es-PE" smtClean="0"/>
              <a:t>02/07/2012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223BDAE-4E3A-4603-894F-8AD8A78668F7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Una guía para el ACM ICPC</a:t>
            </a:r>
            <a:endParaRPr lang="es-PE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C++ Standard </a:t>
            </a:r>
            <a:r>
              <a:rPr lang="es-PE" dirty="0" err="1" smtClean="0"/>
              <a:t>Template</a:t>
            </a:r>
            <a:r>
              <a:rPr lang="es-PE" dirty="0" smtClean="0"/>
              <a:t> Library (STL)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4131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88640"/>
            <a:ext cx="7772400" cy="706090"/>
          </a:xfrm>
        </p:spPr>
        <p:txBody>
          <a:bodyPr>
            <a:normAutofit fontScale="90000"/>
          </a:bodyPr>
          <a:lstStyle/>
          <a:p>
            <a:r>
              <a:rPr lang="es-PE" dirty="0" err="1" smtClean="0"/>
              <a:t>Pair</a:t>
            </a:r>
            <a:endParaRPr lang="es-PE" dirty="0"/>
          </a:p>
        </p:txBody>
      </p:sp>
      <p:sp>
        <p:nvSpPr>
          <p:cNvPr id="3" name="2 CuadroTexto"/>
          <p:cNvSpPr txBox="1"/>
          <p:nvPr/>
        </p:nvSpPr>
        <p:spPr>
          <a:xfrm>
            <a:off x="373832" y="886891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cs typeface="Courier New"/>
              </a:rPr>
              <a:t> </a:t>
            </a:r>
            <a:endParaRPr lang="es-PE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23528" y="1052736"/>
            <a:ext cx="6902018" cy="385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Declaración</a:t>
            </a:r>
            <a:r>
              <a:rPr lang="en-US" sz="1400" dirty="0"/>
              <a:t>:	</a:t>
            </a:r>
            <a:endParaRPr lang="es-PE" sz="1400" dirty="0"/>
          </a:p>
          <a:p>
            <a:pPr marL="449580" indent="449580"/>
            <a:r>
              <a:rPr lang="en-US" sz="1400" dirty="0">
                <a:solidFill>
                  <a:srgbClr val="000000"/>
                </a:solidFill>
                <a:latin typeface="Courier New"/>
              </a:rPr>
              <a:t>pair &lt;tipo1, tipo2&gt; x;</a:t>
            </a:r>
            <a:endParaRPr lang="es-PE" sz="1400" dirty="0"/>
          </a:p>
          <a:p>
            <a:r>
              <a:rPr lang="es-PE" sz="1400" dirty="0" smtClean="0"/>
              <a:t>Ejemplo:</a:t>
            </a:r>
            <a:endParaRPr lang="es-PE" sz="1400" dirty="0"/>
          </a:p>
          <a:p>
            <a:r>
              <a:rPr lang="es-PE" sz="1400" dirty="0"/>
              <a:t> </a:t>
            </a:r>
          </a:p>
          <a:p>
            <a:pPr indent="449580"/>
            <a:r>
              <a:rPr lang="en-US" sz="1400" dirty="0">
                <a:solidFill>
                  <a:srgbClr val="000000"/>
                </a:solidFill>
                <a:latin typeface="Courier New"/>
              </a:rPr>
              <a:t>pair &lt;</a:t>
            </a:r>
            <a:r>
              <a:rPr lang="en-US" sz="1400" b="1" dirty="0" err="1">
                <a:solidFill>
                  <a:srgbClr val="000080"/>
                </a:solidFill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dirty="0" err="1">
                <a:solidFill>
                  <a:srgbClr val="000080"/>
                </a:solidFill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&gt; x;</a:t>
            </a:r>
            <a:r>
              <a:rPr lang="en-US" sz="1400" dirty="0"/>
              <a:t>			</a:t>
            </a:r>
            <a:r>
              <a:rPr lang="en-US" sz="1400" dirty="0" smtClean="0"/>
              <a:t>// pair </a:t>
            </a:r>
            <a:r>
              <a:rPr lang="en-US" sz="1400" dirty="0"/>
              <a:t>de </a:t>
            </a:r>
            <a:r>
              <a:rPr lang="en-US" sz="1400" dirty="0" err="1"/>
              <a:t>enteros</a:t>
            </a:r>
            <a:endParaRPr lang="es-PE" sz="1400" dirty="0"/>
          </a:p>
          <a:p>
            <a:pPr indent="449580"/>
            <a:r>
              <a:rPr lang="en-US" sz="1400" dirty="0">
                <a:solidFill>
                  <a:srgbClr val="000000"/>
                </a:solidFill>
                <a:latin typeface="Courier New"/>
              </a:rPr>
              <a:t>pair &lt;string, string&gt; x;</a:t>
            </a:r>
            <a:r>
              <a:rPr lang="en-US" sz="1400" dirty="0"/>
              <a:t>		</a:t>
            </a:r>
            <a:r>
              <a:rPr lang="en-US" sz="1400" dirty="0" smtClean="0"/>
              <a:t>// pair </a:t>
            </a:r>
            <a:r>
              <a:rPr lang="en-US" sz="1400" dirty="0"/>
              <a:t>de string</a:t>
            </a:r>
            <a:endParaRPr lang="es-PE" sz="1400" dirty="0"/>
          </a:p>
          <a:p>
            <a:pPr indent="449580"/>
            <a:r>
              <a:rPr lang="en-US" sz="1400" dirty="0">
                <a:solidFill>
                  <a:srgbClr val="000000"/>
                </a:solidFill>
                <a:latin typeface="Courier New"/>
              </a:rPr>
              <a:t>pair &lt; pair&lt;</a:t>
            </a:r>
            <a:r>
              <a:rPr lang="en-US" sz="1400" b="1" dirty="0" err="1">
                <a:solidFill>
                  <a:srgbClr val="000080"/>
                </a:solidFill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dirty="0" err="1">
                <a:solidFill>
                  <a:srgbClr val="000080"/>
                </a:solidFill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&gt;, </a:t>
            </a:r>
            <a:r>
              <a:rPr lang="en-US" sz="1400" b="1" dirty="0" err="1">
                <a:solidFill>
                  <a:srgbClr val="000080"/>
                </a:solidFill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&gt; x</a:t>
            </a:r>
            <a:r>
              <a:rPr lang="en-US" sz="1400" dirty="0"/>
              <a:t>	</a:t>
            </a:r>
            <a:r>
              <a:rPr lang="en-US" sz="1400" dirty="0" smtClean="0"/>
              <a:t>	// pair </a:t>
            </a:r>
            <a:r>
              <a:rPr lang="en-US" sz="1400" dirty="0"/>
              <a:t>de </a:t>
            </a:r>
            <a:r>
              <a:rPr lang="en-US" sz="1400" dirty="0" err="1"/>
              <a:t>cualquier</a:t>
            </a:r>
            <a:r>
              <a:rPr lang="en-US" sz="1400" dirty="0"/>
              <a:t> </a:t>
            </a:r>
            <a:r>
              <a:rPr lang="en-US" sz="1400" dirty="0" err="1" smtClean="0"/>
              <a:t>tipo</a:t>
            </a:r>
            <a:endParaRPr lang="es-PE" sz="1400" dirty="0"/>
          </a:p>
          <a:p>
            <a:r>
              <a:rPr lang="en-US" sz="1400" dirty="0"/>
              <a:t> </a:t>
            </a:r>
            <a:endParaRPr lang="es-PE" sz="1400" dirty="0"/>
          </a:p>
          <a:p>
            <a:r>
              <a:rPr lang="en-US" sz="1400" dirty="0" err="1"/>
              <a:t>Ingreso</a:t>
            </a:r>
            <a:r>
              <a:rPr lang="en-US" sz="1400" dirty="0"/>
              <a:t> de </a:t>
            </a:r>
            <a:r>
              <a:rPr lang="en-US" sz="1400" dirty="0" err="1"/>
              <a:t>valores</a:t>
            </a:r>
            <a:r>
              <a:rPr lang="en-US" sz="1400" dirty="0"/>
              <a:t>:</a:t>
            </a:r>
            <a:endParaRPr lang="es-PE" sz="1400" dirty="0"/>
          </a:p>
          <a:p>
            <a:r>
              <a:rPr lang="en-US" sz="1400" dirty="0"/>
              <a:t>		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pair &lt;</a:t>
            </a:r>
            <a:r>
              <a:rPr lang="en-US" sz="1400" b="1" dirty="0" err="1">
                <a:solidFill>
                  <a:srgbClr val="000080"/>
                </a:solidFill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dirty="0" err="1">
                <a:solidFill>
                  <a:srgbClr val="000080"/>
                </a:solidFill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&gt; x;</a:t>
            </a:r>
            <a:endParaRPr lang="es-PE" sz="1400" dirty="0"/>
          </a:p>
          <a:p>
            <a:r>
              <a:rPr lang="en-US" sz="1400" dirty="0"/>
              <a:t>		</a:t>
            </a:r>
            <a:r>
              <a:rPr lang="en-US" sz="1400" b="1" dirty="0" err="1">
                <a:solidFill>
                  <a:srgbClr val="000080"/>
                </a:solidFill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a=</a:t>
            </a:r>
            <a:r>
              <a:rPr lang="en-US" sz="1400" dirty="0">
                <a:solidFill>
                  <a:srgbClr val="800080"/>
                </a:solidFill>
                <a:latin typeface="Courier New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, b=</a:t>
            </a:r>
            <a:r>
              <a:rPr lang="en-US" sz="1400" dirty="0">
                <a:solidFill>
                  <a:srgbClr val="800080"/>
                </a:solidFill>
                <a:latin typeface="Courier New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;</a:t>
            </a:r>
            <a:endParaRPr lang="es-PE" sz="1400" dirty="0"/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alibri"/>
                <a:ea typeface="Calibri"/>
                <a:cs typeface="Times New Roman"/>
              </a:rPr>
              <a:t>		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x =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make_pair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(a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, b);</a:t>
            </a:r>
            <a:endParaRPr lang="es-PE" dirty="0">
              <a:latin typeface="Calibri"/>
              <a:ea typeface="Calibri"/>
              <a:cs typeface="Times New Roman"/>
            </a:endParaRPr>
          </a:p>
          <a:p>
            <a:r>
              <a:rPr lang="en-US" sz="1400" dirty="0"/>
              <a:t> </a:t>
            </a:r>
            <a:endParaRPr lang="es-PE" sz="1400" dirty="0"/>
          </a:p>
          <a:p>
            <a:r>
              <a:rPr lang="es-PE" sz="1400" dirty="0"/>
              <a:t>Acceso a elementos:</a:t>
            </a:r>
          </a:p>
          <a:p>
            <a:r>
              <a:rPr lang="es-PE" sz="1400" dirty="0"/>
              <a:t>		</a:t>
            </a:r>
            <a:r>
              <a:rPr lang="es-PE" sz="1400" dirty="0" err="1">
                <a:solidFill>
                  <a:srgbClr val="000000"/>
                </a:solidFill>
                <a:latin typeface="Courier New"/>
              </a:rPr>
              <a:t>x.first</a:t>
            </a:r>
            <a:r>
              <a:rPr lang="es-PE" sz="1400" dirty="0">
                <a:latin typeface="Courier New"/>
              </a:rPr>
              <a:t>			</a:t>
            </a:r>
            <a:r>
              <a:rPr lang="es-PE" sz="1400" dirty="0" smtClean="0">
                <a:latin typeface="Courier New"/>
              </a:rPr>
              <a:t>// </a:t>
            </a:r>
            <a:r>
              <a:rPr lang="es-PE" sz="1400" dirty="0" smtClean="0">
                <a:cs typeface="Courier New"/>
              </a:rPr>
              <a:t>retorna </a:t>
            </a:r>
            <a:r>
              <a:rPr lang="es-PE" sz="1400" dirty="0">
                <a:cs typeface="Courier New"/>
              </a:rPr>
              <a:t>el primer elemento</a:t>
            </a:r>
            <a:endParaRPr lang="es-PE" sz="1400" dirty="0"/>
          </a:p>
          <a:p>
            <a:r>
              <a:rPr lang="es-PE" sz="1400" dirty="0">
                <a:latin typeface="Courier New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x.second</a:t>
            </a:r>
            <a:r>
              <a:rPr lang="es-PE" sz="1400" dirty="0">
                <a:latin typeface="Courier New"/>
              </a:rPr>
              <a:t>			</a:t>
            </a:r>
            <a:r>
              <a:rPr lang="es-PE" sz="1400" dirty="0" smtClean="0">
                <a:latin typeface="Courier New"/>
              </a:rPr>
              <a:t>// </a:t>
            </a:r>
            <a:r>
              <a:rPr lang="es-PE" sz="1400" dirty="0" smtClean="0">
                <a:cs typeface="Courier New"/>
              </a:rPr>
              <a:t>segundo </a:t>
            </a:r>
            <a:r>
              <a:rPr lang="es-PE" sz="1400" dirty="0">
                <a:cs typeface="Courier New"/>
              </a:rPr>
              <a:t>elemento</a:t>
            </a:r>
            <a:endParaRPr lang="es-PE" sz="1400" dirty="0"/>
          </a:p>
          <a:p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22927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88640"/>
            <a:ext cx="7772400" cy="706090"/>
          </a:xfrm>
        </p:spPr>
        <p:txBody>
          <a:bodyPr>
            <a:normAutofit fontScale="90000"/>
          </a:bodyPr>
          <a:lstStyle/>
          <a:p>
            <a:r>
              <a:rPr lang="es-PE" dirty="0" err="1" smtClean="0"/>
              <a:t>Algorithm</a:t>
            </a:r>
            <a:r>
              <a:rPr lang="es-PE" dirty="0" smtClean="0"/>
              <a:t> II</a:t>
            </a:r>
            <a:endParaRPr lang="es-PE" dirty="0"/>
          </a:p>
        </p:txBody>
      </p:sp>
      <p:sp>
        <p:nvSpPr>
          <p:cNvPr id="3" name="2 CuadroTexto"/>
          <p:cNvSpPr txBox="1"/>
          <p:nvPr/>
        </p:nvSpPr>
        <p:spPr>
          <a:xfrm>
            <a:off x="373832" y="886891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cs typeface="Courier New"/>
              </a:rPr>
              <a:t> </a:t>
            </a:r>
            <a:endParaRPr lang="es-PE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23527" y="908720"/>
            <a:ext cx="7760201" cy="4369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  <a:cs typeface="Courier New"/>
              </a:rPr>
              <a:t>Function sort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  <a:cs typeface="Courier New"/>
              </a:rPr>
              <a:t>sobrecargada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  <a:cs typeface="Courier New"/>
              </a:rPr>
              <a:t>:</a:t>
            </a:r>
            <a:endParaRPr lang="es-PE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  <a:cs typeface="Courier New"/>
              </a:rPr>
              <a:t> </a:t>
            </a:r>
            <a:endParaRPr lang="es-PE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latin typeface="Courier New"/>
                <a:ea typeface="Calibri"/>
                <a:cs typeface="Times New Roman"/>
              </a:rPr>
              <a:t>sort(</a:t>
            </a:r>
            <a:r>
              <a:rPr lang="en-US" sz="1050" dirty="0" err="1">
                <a:latin typeface="Courier New"/>
                <a:ea typeface="Calibri"/>
                <a:cs typeface="Times New Roman"/>
              </a:rPr>
              <a:t>x.begin</a:t>
            </a:r>
            <a:r>
              <a:rPr lang="en-US" sz="1050" dirty="0">
                <a:latin typeface="Courier New"/>
                <a:ea typeface="Calibri"/>
                <a:cs typeface="Times New Roman"/>
              </a:rPr>
              <a:t>(), </a:t>
            </a:r>
            <a:r>
              <a:rPr lang="en-US" sz="1050" dirty="0" err="1">
                <a:latin typeface="Courier New"/>
                <a:ea typeface="Calibri"/>
                <a:cs typeface="Times New Roman"/>
              </a:rPr>
              <a:t>x.end</a:t>
            </a:r>
            <a:r>
              <a:rPr lang="en-US" sz="1050" dirty="0">
                <a:latin typeface="Courier New"/>
                <a:ea typeface="Calibri"/>
                <a:cs typeface="Times New Roman"/>
              </a:rPr>
              <a:t>(), </a:t>
            </a:r>
            <a:r>
              <a:rPr lang="en-US" sz="1050" dirty="0" err="1">
                <a:latin typeface="Courier New"/>
                <a:ea typeface="Calibri"/>
                <a:cs typeface="Times New Roman"/>
              </a:rPr>
              <a:t>orden</a:t>
            </a:r>
            <a:r>
              <a:rPr lang="en-US" sz="1050" dirty="0">
                <a:latin typeface="Courier New"/>
                <a:ea typeface="Calibri"/>
                <a:cs typeface="Times New Roman"/>
              </a:rPr>
              <a:t>);</a:t>
            </a:r>
            <a:endParaRPr lang="es-PE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  <a:cs typeface="Courier New"/>
              </a:rPr>
              <a:t> </a:t>
            </a:r>
            <a:endParaRPr lang="es-PE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PE" sz="1200" dirty="0" smtClean="0">
                <a:solidFill>
                  <a:srgbClr val="000000"/>
                </a:solidFill>
                <a:latin typeface="Calibri"/>
                <a:ea typeface="Calibri"/>
                <a:cs typeface="Courier New"/>
              </a:rPr>
              <a:t>Donde orden es una </a:t>
            </a:r>
            <a:r>
              <a:rPr lang="es-PE" sz="1200" dirty="0" err="1" smtClean="0">
                <a:solidFill>
                  <a:srgbClr val="000000"/>
                </a:solidFill>
                <a:latin typeface="Calibri"/>
                <a:ea typeface="Calibri"/>
                <a:cs typeface="Courier New"/>
              </a:rPr>
              <a:t>funcion</a:t>
            </a:r>
            <a:r>
              <a:rPr lang="es-PE" sz="1200" dirty="0" smtClean="0">
                <a:solidFill>
                  <a:srgbClr val="000000"/>
                </a:solidFill>
                <a:latin typeface="Calibri"/>
                <a:ea typeface="Calibri"/>
                <a:cs typeface="Courier New"/>
              </a:rPr>
              <a:t> booleana que recibe 2 elementos de x y devuelve el resultado de la comparación entre ellos:</a:t>
            </a:r>
            <a:endParaRPr lang="es-PE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PE" sz="1200" dirty="0">
                <a:solidFill>
                  <a:srgbClr val="000000"/>
                </a:solidFill>
                <a:latin typeface="Calibri"/>
                <a:ea typeface="Calibri"/>
                <a:cs typeface="Courier New"/>
              </a:rPr>
              <a:t> </a:t>
            </a:r>
            <a:endParaRPr lang="es-PE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	</a:t>
            </a:r>
            <a:r>
              <a:rPr lang="es-PE" sz="105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bool</a:t>
            </a:r>
            <a:r>
              <a:rPr lang="es-PE" sz="105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orden(tipo a, tipo b)</a:t>
            </a:r>
            <a:endParaRPr lang="es-PE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PE" sz="105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	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{</a:t>
            </a:r>
            <a:endParaRPr lang="es-PE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	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</a:t>
            </a:r>
            <a:r>
              <a:rPr lang="en-US" sz="105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si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a </a:t>
            </a:r>
            <a:r>
              <a:rPr lang="en-US" sz="105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debe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ser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menor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que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b return 1;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   return 0;</a:t>
            </a:r>
            <a:endParaRPr lang="es-PE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	}</a:t>
            </a:r>
            <a:endParaRPr lang="es-PE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PE" sz="1200" dirty="0">
                <a:solidFill>
                  <a:srgbClr val="000000"/>
                </a:solidFill>
                <a:latin typeface="Calibri"/>
                <a:ea typeface="Calibri"/>
                <a:cs typeface="Courier New"/>
              </a:rPr>
              <a:t> </a:t>
            </a:r>
            <a:endParaRPr lang="es-PE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304925" algn="l"/>
              </a:tabLst>
            </a:pPr>
            <a:r>
              <a:rPr lang="es-PE" sz="1200" dirty="0" smtClean="0">
                <a:latin typeface="Calibri"/>
                <a:ea typeface="Calibri"/>
                <a:cs typeface="Courier New"/>
              </a:rPr>
              <a:t>En </a:t>
            </a:r>
            <a:r>
              <a:rPr lang="es-PE" sz="1200" dirty="0">
                <a:latin typeface="Calibri"/>
                <a:ea typeface="Calibri"/>
                <a:cs typeface="Courier New"/>
              </a:rPr>
              <a:t>otras palabras “orden” sustituye al operador &lt; usado por defecto.</a:t>
            </a:r>
            <a:endParaRPr lang="es-PE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304925" algn="l"/>
              </a:tabLst>
            </a:pPr>
            <a:r>
              <a:rPr lang="es-PE" sz="1200" dirty="0" smtClean="0">
                <a:latin typeface="Calibri"/>
                <a:ea typeface="Calibri"/>
                <a:cs typeface="Courier New"/>
              </a:rPr>
              <a:t>Ejemplo:</a:t>
            </a:r>
            <a:endParaRPr lang="es-PE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304925" algn="l"/>
              </a:tabLst>
            </a:pPr>
            <a:r>
              <a:rPr lang="es-PE" sz="1200" dirty="0">
                <a:latin typeface="Calibri"/>
                <a:ea typeface="Calibri"/>
                <a:cs typeface="Courier New"/>
              </a:rPr>
              <a:t>Ordenar puntos (x, y)en un </a:t>
            </a:r>
            <a:r>
              <a:rPr lang="es-PE" sz="105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vector &lt; </a:t>
            </a:r>
            <a:r>
              <a:rPr lang="es-PE" sz="105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pair</a:t>
            </a:r>
            <a:r>
              <a:rPr lang="es-PE" sz="105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&lt;</a:t>
            </a:r>
            <a:r>
              <a:rPr lang="es-PE" sz="105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s-PE" sz="105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, </a:t>
            </a:r>
            <a:r>
              <a:rPr lang="es-PE" sz="105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s-PE" sz="105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 &gt; </a:t>
            </a:r>
            <a:r>
              <a:rPr lang="es-PE" sz="1200" dirty="0">
                <a:latin typeface="Calibri"/>
                <a:ea typeface="Calibri"/>
                <a:cs typeface="Courier New"/>
              </a:rPr>
              <a:t>según:</a:t>
            </a:r>
            <a:endParaRPr lang="es-PE" sz="1200" dirty="0"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540385" algn="l"/>
              </a:tabLst>
            </a:pPr>
            <a:r>
              <a:rPr lang="es-PE" sz="1200" dirty="0">
                <a:latin typeface="Calibri"/>
                <a:ea typeface="Calibri"/>
                <a:cs typeface="Courier New"/>
              </a:rPr>
              <a:t>x creciente, y creciente</a:t>
            </a:r>
            <a:endParaRPr lang="es-PE" sz="1200" dirty="0"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540385" algn="l"/>
              </a:tabLst>
            </a:pPr>
            <a:r>
              <a:rPr lang="es-PE" sz="1200" dirty="0">
                <a:latin typeface="Calibri"/>
                <a:ea typeface="Calibri"/>
                <a:cs typeface="Courier New"/>
              </a:rPr>
              <a:t>y creciente, x creciente</a:t>
            </a:r>
            <a:endParaRPr lang="es-PE" sz="1200" dirty="0">
              <a:latin typeface="Calibri"/>
              <a:ea typeface="Calibri"/>
              <a:cs typeface="Times New Roman"/>
            </a:endParaRPr>
          </a:p>
          <a:p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288443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88640"/>
            <a:ext cx="7772400" cy="70609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Set</a:t>
            </a:r>
            <a:endParaRPr lang="es-PE" dirty="0"/>
          </a:p>
        </p:txBody>
      </p:sp>
      <p:sp>
        <p:nvSpPr>
          <p:cNvPr id="3" name="2 CuadroTexto"/>
          <p:cNvSpPr txBox="1"/>
          <p:nvPr/>
        </p:nvSpPr>
        <p:spPr>
          <a:xfrm>
            <a:off x="373832" y="886891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cs typeface="Courier New"/>
              </a:rPr>
              <a:t> </a:t>
            </a:r>
            <a:endParaRPr lang="es-PE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02913" y="883029"/>
            <a:ext cx="5388848" cy="5216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49580" indent="-449580"/>
            <a:r>
              <a:rPr lang="es-PE" sz="1600" dirty="0"/>
              <a:t>Contiene elementos sin repeticiones, ordenados ascendentemente.</a:t>
            </a:r>
          </a:p>
          <a:p>
            <a:pPr marL="449580" indent="-449580"/>
            <a:r>
              <a:rPr lang="es-PE" sz="1600" dirty="0"/>
              <a:t> </a:t>
            </a:r>
          </a:p>
          <a:p>
            <a:r>
              <a:rPr lang="es-PE" sz="1600" dirty="0"/>
              <a:t>Declaración:</a:t>
            </a:r>
          </a:p>
          <a:p>
            <a:pPr marL="449580" indent="449580"/>
            <a:r>
              <a:rPr lang="es-PE" sz="1000" dirty="0">
                <a:solidFill>
                  <a:srgbClr val="000000"/>
                </a:solidFill>
                <a:latin typeface="Courier New"/>
              </a:rPr>
              <a:t>set &lt;tipo&gt; x		</a:t>
            </a:r>
            <a:r>
              <a:rPr lang="es-PE" sz="1000" dirty="0" smtClean="0">
                <a:solidFill>
                  <a:srgbClr val="000000"/>
                </a:solidFill>
                <a:latin typeface="Courier New"/>
              </a:rPr>
              <a:t>	// </a:t>
            </a:r>
            <a:r>
              <a:rPr lang="es-PE" sz="1600" dirty="0" smtClean="0">
                <a:solidFill>
                  <a:srgbClr val="000000"/>
                </a:solidFill>
                <a:cs typeface="Courier New"/>
              </a:rPr>
              <a:t>conjunto </a:t>
            </a:r>
            <a:r>
              <a:rPr lang="es-PE" sz="1600" dirty="0" err="1">
                <a:solidFill>
                  <a:srgbClr val="000000"/>
                </a:solidFill>
                <a:cs typeface="Courier New"/>
              </a:rPr>
              <a:t>vacio</a:t>
            </a:r>
            <a:endParaRPr lang="es-PE" sz="1600" dirty="0"/>
          </a:p>
          <a:p>
            <a:r>
              <a:rPr lang="es-PE" sz="1000" dirty="0">
                <a:solidFill>
                  <a:srgbClr val="000000"/>
                </a:solidFill>
                <a:latin typeface="Courier New"/>
              </a:rPr>
              <a:t> </a:t>
            </a:r>
            <a:endParaRPr lang="es-PE" sz="1600" dirty="0"/>
          </a:p>
          <a:p>
            <a:r>
              <a:rPr lang="es-PE" sz="1600" dirty="0" err="1">
                <a:solidFill>
                  <a:srgbClr val="000000"/>
                </a:solidFill>
                <a:cs typeface="Courier New"/>
              </a:rPr>
              <a:t>Insercion</a:t>
            </a:r>
            <a:r>
              <a:rPr lang="es-PE" sz="1600" dirty="0">
                <a:solidFill>
                  <a:srgbClr val="000000"/>
                </a:solidFill>
                <a:cs typeface="Courier New"/>
              </a:rPr>
              <a:t>:</a:t>
            </a:r>
            <a:endParaRPr lang="es-PE" sz="1600" dirty="0"/>
          </a:p>
          <a:p>
            <a:r>
              <a:rPr lang="es-PE" sz="10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s-PE" sz="1000" dirty="0" err="1">
                <a:solidFill>
                  <a:srgbClr val="000000"/>
                </a:solidFill>
                <a:latin typeface="Courier New"/>
              </a:rPr>
              <a:t>x.insert</a:t>
            </a:r>
            <a:r>
              <a:rPr lang="es-PE" sz="1000" dirty="0">
                <a:solidFill>
                  <a:srgbClr val="000000"/>
                </a:solidFill>
                <a:latin typeface="Courier New"/>
              </a:rPr>
              <a:t>(a</a:t>
            </a:r>
            <a:r>
              <a:rPr lang="es-PE" sz="1000" dirty="0" smtClean="0">
                <a:solidFill>
                  <a:srgbClr val="000000"/>
                </a:solidFill>
                <a:latin typeface="Courier New"/>
              </a:rPr>
              <a:t>);	// </a:t>
            </a:r>
            <a:r>
              <a:rPr lang="es-PE" sz="1600" dirty="0" smtClean="0">
                <a:solidFill>
                  <a:srgbClr val="000000"/>
                </a:solidFill>
                <a:cs typeface="Courier New"/>
              </a:rPr>
              <a:t>inserta </a:t>
            </a:r>
            <a:r>
              <a:rPr lang="es-PE" sz="1600" dirty="0">
                <a:solidFill>
                  <a:srgbClr val="000000"/>
                </a:solidFill>
                <a:cs typeface="Courier New"/>
              </a:rPr>
              <a:t>a en el set</a:t>
            </a:r>
            <a:endParaRPr lang="es-PE" sz="1600" dirty="0"/>
          </a:p>
          <a:p>
            <a:pPr marL="449580" indent="-449580"/>
            <a:r>
              <a:rPr lang="es-PE" sz="1600" dirty="0"/>
              <a:t> </a:t>
            </a:r>
          </a:p>
          <a:p>
            <a:pPr marL="449580" indent="-449580"/>
            <a:r>
              <a:rPr lang="es-PE" sz="1600" dirty="0"/>
              <a:t>Numero de </a:t>
            </a:r>
            <a:r>
              <a:rPr lang="es-PE" sz="1600" dirty="0" smtClean="0"/>
              <a:t>elementos:		</a:t>
            </a:r>
            <a:r>
              <a:rPr lang="es-PE" sz="1000" dirty="0" err="1">
                <a:solidFill>
                  <a:srgbClr val="000000"/>
                </a:solidFill>
                <a:latin typeface="Courier New"/>
              </a:rPr>
              <a:t>x.size</a:t>
            </a:r>
            <a:r>
              <a:rPr lang="es-PE" sz="10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449580" indent="-449580"/>
            <a:r>
              <a:rPr lang="es-PE" sz="1600" dirty="0"/>
              <a:t> </a:t>
            </a:r>
          </a:p>
          <a:p>
            <a:r>
              <a:rPr lang="es-PE" sz="1600" dirty="0"/>
              <a:t>Eliminar elementos</a:t>
            </a:r>
            <a:r>
              <a:rPr lang="es-PE" sz="1600" dirty="0" smtClean="0"/>
              <a:t>:</a:t>
            </a:r>
            <a:r>
              <a:rPr lang="es-PE" sz="1600" dirty="0"/>
              <a:t>		</a:t>
            </a:r>
            <a:r>
              <a:rPr lang="es-PE" sz="1000" dirty="0" err="1">
                <a:solidFill>
                  <a:srgbClr val="000000"/>
                </a:solidFill>
                <a:latin typeface="Courier New"/>
              </a:rPr>
              <a:t>x.erase</a:t>
            </a:r>
            <a:r>
              <a:rPr lang="es-PE" sz="1000" dirty="0">
                <a:solidFill>
                  <a:srgbClr val="000000"/>
                </a:solidFill>
                <a:latin typeface="Courier New"/>
              </a:rPr>
              <a:t>(a);</a:t>
            </a:r>
          </a:p>
          <a:p>
            <a:r>
              <a:rPr lang="es-PE" sz="1600" dirty="0"/>
              <a:t> </a:t>
            </a:r>
          </a:p>
          <a:p>
            <a:r>
              <a:rPr lang="es-PE" sz="1600" dirty="0" smtClean="0"/>
              <a:t>Para recorrer </a:t>
            </a:r>
            <a:r>
              <a:rPr lang="es-PE" sz="1600" dirty="0"/>
              <a:t>el </a:t>
            </a:r>
            <a:r>
              <a:rPr lang="es-PE" sz="1600" dirty="0" smtClean="0"/>
              <a:t>set se </a:t>
            </a:r>
            <a:r>
              <a:rPr lang="es-PE" sz="1600" dirty="0"/>
              <a:t>requiere del uso de </a:t>
            </a:r>
            <a:r>
              <a:rPr lang="es-PE" sz="1600" dirty="0" err="1" smtClean="0"/>
              <a:t>iteradores</a:t>
            </a:r>
            <a:r>
              <a:rPr lang="es-PE" sz="1600" dirty="0" smtClean="0"/>
              <a:t>:</a:t>
            </a:r>
            <a:endParaRPr lang="es-PE" sz="1600" dirty="0"/>
          </a:p>
          <a:p>
            <a:r>
              <a:rPr lang="es-PE" sz="1600" dirty="0"/>
              <a:t>	</a:t>
            </a:r>
          </a:p>
          <a:p>
            <a:pPr marL="899160"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latin typeface="Courier New"/>
                <a:ea typeface="Calibri"/>
                <a:cs typeface="Times New Roman"/>
              </a:rPr>
              <a:t>set &lt;</a:t>
            </a:r>
            <a:r>
              <a:rPr lang="en-US" sz="10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 x;</a:t>
            </a:r>
            <a:endParaRPr lang="es-PE" sz="1050" dirty="0">
              <a:latin typeface="Calibri"/>
              <a:ea typeface="Calibri"/>
              <a:cs typeface="Times New Roman"/>
            </a:endParaRPr>
          </a:p>
          <a:p>
            <a:pPr marL="899160"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s-PE" sz="1050" dirty="0">
              <a:latin typeface="Calibri"/>
              <a:ea typeface="Calibri"/>
              <a:cs typeface="Times New Roman"/>
            </a:endParaRPr>
          </a:p>
          <a:p>
            <a:pPr marL="899160">
              <a:lnSpc>
                <a:spcPct val="115000"/>
              </a:lnSpc>
              <a:spcAft>
                <a:spcPts val="0"/>
              </a:spcAft>
            </a:pPr>
            <a:r>
              <a:rPr lang="en-US" sz="10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x.insert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000" dirty="0">
                <a:solidFill>
                  <a:srgbClr val="800080"/>
                </a:solidFill>
                <a:latin typeface="Courier New"/>
                <a:ea typeface="Calibri"/>
                <a:cs typeface="Times New Roman"/>
              </a:rPr>
              <a:t>10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);</a:t>
            </a:r>
            <a:endParaRPr lang="es-PE" sz="1050" dirty="0">
              <a:latin typeface="Calibri"/>
              <a:ea typeface="Calibri"/>
              <a:cs typeface="Times New Roman"/>
            </a:endParaRPr>
          </a:p>
          <a:p>
            <a:pPr marL="899160">
              <a:lnSpc>
                <a:spcPct val="115000"/>
              </a:lnSpc>
              <a:spcAft>
                <a:spcPts val="0"/>
              </a:spcAft>
            </a:pPr>
            <a:r>
              <a:rPr lang="en-US" sz="10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x.insert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000" dirty="0">
                <a:solidFill>
                  <a:srgbClr val="800080"/>
                </a:solidFill>
                <a:latin typeface="Courier New"/>
                <a:ea typeface="Calibri"/>
                <a:cs typeface="Times New Roman"/>
              </a:rPr>
              <a:t>3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);</a:t>
            </a:r>
            <a:endParaRPr lang="es-PE" sz="1050" dirty="0">
              <a:latin typeface="Calibri"/>
              <a:ea typeface="Calibri"/>
              <a:cs typeface="Times New Roman"/>
            </a:endParaRPr>
          </a:p>
          <a:p>
            <a:pPr marL="899160">
              <a:lnSpc>
                <a:spcPct val="115000"/>
              </a:lnSpc>
              <a:spcAft>
                <a:spcPts val="0"/>
              </a:spcAft>
            </a:pPr>
            <a:r>
              <a:rPr lang="en-US" sz="10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x.insert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000" dirty="0">
                <a:solidFill>
                  <a:srgbClr val="800080"/>
                </a:solidFill>
                <a:latin typeface="Courier New"/>
                <a:ea typeface="Calibri"/>
                <a:cs typeface="Times New Roman"/>
              </a:rPr>
              <a:t>5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);</a:t>
            </a:r>
            <a:endParaRPr lang="es-PE" sz="1050" dirty="0">
              <a:latin typeface="Calibri"/>
              <a:ea typeface="Calibri"/>
              <a:cs typeface="Times New Roman"/>
            </a:endParaRPr>
          </a:p>
          <a:p>
            <a:pPr marL="899160"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s-PE" sz="1050" dirty="0">
              <a:latin typeface="Calibri"/>
              <a:ea typeface="Calibri"/>
              <a:cs typeface="Times New Roman"/>
            </a:endParaRPr>
          </a:p>
          <a:p>
            <a:pPr marL="899160"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set &lt;</a:t>
            </a:r>
            <a:r>
              <a:rPr lang="en-US" sz="10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 :: iterator it;</a:t>
            </a:r>
            <a:endParaRPr lang="es-PE" sz="1050" dirty="0">
              <a:latin typeface="Calibri"/>
              <a:ea typeface="Calibri"/>
              <a:cs typeface="Times New Roman"/>
            </a:endParaRPr>
          </a:p>
          <a:p>
            <a:pPr marL="899160"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s-PE" sz="1050" dirty="0">
              <a:latin typeface="Calibri"/>
              <a:ea typeface="Calibri"/>
              <a:cs typeface="Times New Roman"/>
            </a:endParaRPr>
          </a:p>
          <a:p>
            <a:pPr marL="899160">
              <a:lnSpc>
                <a:spcPct val="115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(it=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x.begin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(); it!=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x.end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(); it++)</a:t>
            </a:r>
            <a:endParaRPr lang="es-PE" sz="1050" dirty="0">
              <a:latin typeface="Calibri"/>
              <a:ea typeface="Calibri"/>
              <a:cs typeface="Times New Roman"/>
            </a:endParaRPr>
          </a:p>
          <a:p>
            <a:pPr marL="899160">
              <a:lnSpc>
                <a:spcPct val="115000"/>
              </a:lnSpc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	    </a:t>
            </a:r>
            <a:r>
              <a:rPr lang="es-PE" sz="100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cout</a:t>
            </a:r>
            <a:r>
              <a:rPr lang="es-PE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&lt;&lt;(*</a:t>
            </a:r>
            <a:r>
              <a:rPr lang="es-PE" sz="10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it</a:t>
            </a:r>
            <a:r>
              <a:rPr lang="es-PE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)&lt;&lt;</a:t>
            </a:r>
            <a:r>
              <a:rPr lang="es-PE" sz="10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endl</a:t>
            </a:r>
            <a:r>
              <a:rPr lang="es-PE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;</a:t>
            </a:r>
            <a:endParaRPr lang="es-PE" sz="105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835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88640"/>
            <a:ext cx="7772400" cy="70609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Set</a:t>
            </a:r>
            <a:endParaRPr lang="es-PE" dirty="0"/>
          </a:p>
        </p:txBody>
      </p:sp>
      <p:sp>
        <p:nvSpPr>
          <p:cNvPr id="3" name="2 CuadroTexto"/>
          <p:cNvSpPr txBox="1"/>
          <p:nvPr/>
        </p:nvSpPr>
        <p:spPr>
          <a:xfrm>
            <a:off x="373832" y="886891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cs typeface="Courier New"/>
              </a:rPr>
              <a:t> </a:t>
            </a:r>
            <a:endParaRPr lang="es-PE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02913" y="883029"/>
            <a:ext cx="5373587" cy="312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50" dirty="0">
                <a:latin typeface="Calibri"/>
                <a:ea typeface="Calibri"/>
                <a:cs typeface="Times New Roman"/>
              </a:rPr>
              <a:t>Encontrar un elemento:</a:t>
            </a:r>
          </a:p>
          <a:p>
            <a:r>
              <a:rPr lang="es-PE" sz="1050" dirty="0"/>
              <a:t>	</a:t>
            </a:r>
            <a:r>
              <a:rPr lang="es-PE" sz="800" dirty="0" err="1">
                <a:solidFill>
                  <a:srgbClr val="000000"/>
                </a:solidFill>
                <a:latin typeface="Courier New"/>
              </a:rPr>
              <a:t>x.find</a:t>
            </a:r>
            <a:r>
              <a:rPr lang="es-PE" sz="8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s-PE" sz="800" dirty="0" err="1">
                <a:solidFill>
                  <a:srgbClr val="000000"/>
                </a:solidFill>
                <a:latin typeface="Courier New"/>
              </a:rPr>
              <a:t>aux</a:t>
            </a:r>
            <a:r>
              <a:rPr lang="es-PE" sz="8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s-PE" sz="1050" dirty="0"/>
              <a:t>		</a:t>
            </a:r>
            <a:r>
              <a:rPr lang="es-PE" sz="1050" dirty="0" smtClean="0"/>
              <a:t>// retorna </a:t>
            </a:r>
            <a:r>
              <a:rPr lang="es-PE" sz="1050" dirty="0"/>
              <a:t>el </a:t>
            </a:r>
            <a:r>
              <a:rPr lang="es-PE" sz="1050" dirty="0" err="1"/>
              <a:t>iterador</a:t>
            </a:r>
            <a:r>
              <a:rPr lang="es-PE" sz="1050" dirty="0"/>
              <a:t> que apunta al elemento </a:t>
            </a:r>
            <a:r>
              <a:rPr lang="es-PE" sz="1050" dirty="0" err="1"/>
              <a:t>aux</a:t>
            </a:r>
            <a:endParaRPr lang="es-PE" sz="1050" dirty="0"/>
          </a:p>
          <a:p>
            <a:pPr marL="1348740" indent="449580"/>
            <a:r>
              <a:rPr lang="es-PE" sz="1050" dirty="0" smtClean="0"/>
              <a:t>                      	// o </a:t>
            </a:r>
            <a:r>
              <a:rPr lang="es-PE" sz="1050" dirty="0" err="1"/>
              <a:t>x.end</a:t>
            </a:r>
            <a:r>
              <a:rPr lang="es-PE" sz="1050" dirty="0"/>
              <a:t>() si </a:t>
            </a:r>
            <a:r>
              <a:rPr lang="es-PE" sz="1050" dirty="0" err="1"/>
              <a:t>aux</a:t>
            </a:r>
            <a:r>
              <a:rPr lang="es-PE" sz="1050" dirty="0"/>
              <a:t> no pertenece a x</a:t>
            </a:r>
          </a:p>
          <a:p>
            <a:endParaRPr lang="es-PE" sz="1050" dirty="0" smtClean="0"/>
          </a:p>
          <a:p>
            <a:r>
              <a:rPr lang="es-PE" sz="1050" dirty="0">
                <a:latin typeface="Calibri"/>
                <a:ea typeface="Calibri"/>
                <a:cs typeface="Times New Roman"/>
              </a:rPr>
              <a:t>Ejemplo</a:t>
            </a:r>
            <a:r>
              <a:rPr lang="es-PE" sz="1050" dirty="0" smtClean="0"/>
              <a:t>:</a:t>
            </a:r>
          </a:p>
          <a:p>
            <a:endParaRPr lang="es-PE" sz="1050" dirty="0"/>
          </a:p>
          <a:p>
            <a:r>
              <a:rPr lang="es-PE" sz="1050" dirty="0"/>
              <a:t>	</a:t>
            </a:r>
            <a:r>
              <a:rPr lang="es-PE" sz="800" dirty="0" err="1">
                <a:solidFill>
                  <a:srgbClr val="000000"/>
                </a:solidFill>
                <a:latin typeface="Courier New"/>
              </a:rPr>
              <a:t>if</a:t>
            </a:r>
            <a:r>
              <a:rPr lang="es-PE" sz="8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s-PE" sz="800" dirty="0" err="1">
                <a:solidFill>
                  <a:srgbClr val="000000"/>
                </a:solidFill>
                <a:latin typeface="Courier New"/>
              </a:rPr>
              <a:t>S.find</a:t>
            </a:r>
            <a:r>
              <a:rPr lang="es-PE" sz="8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s-PE" sz="800" dirty="0" err="1">
                <a:solidFill>
                  <a:srgbClr val="000000"/>
                </a:solidFill>
                <a:latin typeface="Courier New"/>
              </a:rPr>
              <a:t>aux</a:t>
            </a:r>
            <a:r>
              <a:rPr lang="es-PE" sz="800" dirty="0">
                <a:solidFill>
                  <a:srgbClr val="000000"/>
                </a:solidFill>
                <a:latin typeface="Courier New"/>
              </a:rPr>
              <a:t>) == </a:t>
            </a:r>
            <a:r>
              <a:rPr lang="es-PE" sz="800" dirty="0" err="1">
                <a:solidFill>
                  <a:srgbClr val="000000"/>
                </a:solidFill>
                <a:latin typeface="Courier New"/>
              </a:rPr>
              <a:t>S.end</a:t>
            </a:r>
            <a:r>
              <a:rPr lang="es-PE" sz="800" dirty="0">
                <a:solidFill>
                  <a:srgbClr val="000000"/>
                </a:solidFill>
                <a:latin typeface="Courier New"/>
              </a:rPr>
              <a:t>()) </a:t>
            </a:r>
            <a:r>
              <a:rPr lang="es-PE" sz="800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s-PE" sz="800" dirty="0">
                <a:solidFill>
                  <a:srgbClr val="000000"/>
                </a:solidFill>
                <a:latin typeface="Courier New"/>
              </a:rPr>
              <a:t>&lt;&lt;“No existe”&lt;&lt;</a:t>
            </a:r>
            <a:r>
              <a:rPr lang="es-PE" sz="800" dirty="0" err="1">
                <a:solidFill>
                  <a:srgbClr val="000000"/>
                </a:solidFill>
                <a:latin typeface="Courier New"/>
              </a:rPr>
              <a:t>endl</a:t>
            </a:r>
            <a:r>
              <a:rPr lang="es-PE" sz="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s-PE" sz="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s-PE" sz="800" dirty="0" err="1">
                <a:solidFill>
                  <a:srgbClr val="000000"/>
                </a:solidFill>
                <a:latin typeface="Courier New"/>
              </a:rPr>
              <a:t>else</a:t>
            </a:r>
            <a:r>
              <a:rPr lang="es-PE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PE" sz="800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s-PE" sz="800" dirty="0">
                <a:solidFill>
                  <a:srgbClr val="000000"/>
                </a:solidFill>
                <a:latin typeface="Courier New"/>
              </a:rPr>
              <a:t>&lt;&lt;“Si existe”&lt;&lt;</a:t>
            </a:r>
            <a:r>
              <a:rPr lang="es-PE" sz="800" dirty="0" err="1">
                <a:solidFill>
                  <a:srgbClr val="000000"/>
                </a:solidFill>
                <a:latin typeface="Courier New"/>
              </a:rPr>
              <a:t>endl</a:t>
            </a:r>
            <a:endParaRPr lang="es-PE" sz="800" dirty="0">
              <a:solidFill>
                <a:srgbClr val="000000"/>
              </a:solidFill>
              <a:latin typeface="Courier New"/>
            </a:endParaRPr>
          </a:p>
          <a:p>
            <a:endParaRPr lang="es-PE" sz="1050" dirty="0"/>
          </a:p>
          <a:p>
            <a:r>
              <a:rPr lang="es-PE" sz="1050" dirty="0">
                <a:latin typeface="Calibri"/>
                <a:ea typeface="Calibri"/>
                <a:cs typeface="Times New Roman"/>
              </a:rPr>
              <a:t>Pasar los elementos a un vector:</a:t>
            </a:r>
          </a:p>
          <a:p>
            <a:r>
              <a:rPr lang="es-PE" sz="1050" dirty="0">
                <a:latin typeface="Calibri"/>
                <a:ea typeface="Calibri"/>
                <a:cs typeface="Times New Roman"/>
              </a:rPr>
              <a:t> </a:t>
            </a:r>
          </a:p>
          <a:p>
            <a:r>
              <a:rPr lang="es-PE" sz="800" dirty="0">
                <a:solidFill>
                  <a:srgbClr val="000000"/>
                </a:solidFill>
                <a:latin typeface="Courier New"/>
              </a:rPr>
              <a:t>vector &lt;tipo&gt; v(</a:t>
            </a:r>
            <a:r>
              <a:rPr lang="es-PE" sz="800" dirty="0" err="1">
                <a:solidFill>
                  <a:srgbClr val="000000"/>
                </a:solidFill>
                <a:latin typeface="Courier New"/>
              </a:rPr>
              <a:t>x.begin</a:t>
            </a:r>
            <a:r>
              <a:rPr lang="es-PE" sz="800" dirty="0">
                <a:solidFill>
                  <a:srgbClr val="000000"/>
                </a:solidFill>
                <a:latin typeface="Courier New"/>
              </a:rPr>
              <a:t>(), </a:t>
            </a:r>
            <a:r>
              <a:rPr lang="es-PE" sz="800" dirty="0" err="1">
                <a:solidFill>
                  <a:srgbClr val="000000"/>
                </a:solidFill>
                <a:latin typeface="Courier New"/>
              </a:rPr>
              <a:t>x.end</a:t>
            </a:r>
            <a:r>
              <a:rPr lang="es-PE" sz="800" dirty="0">
                <a:solidFill>
                  <a:srgbClr val="000000"/>
                </a:solidFill>
                <a:latin typeface="Courier New"/>
              </a:rPr>
              <a:t>());   </a:t>
            </a:r>
            <a:r>
              <a:rPr lang="es-PE" sz="1050" dirty="0"/>
              <a:t>se crea el vector v con los elementos del set x</a:t>
            </a:r>
          </a:p>
          <a:p>
            <a:pPr marL="449580" indent="-449580"/>
            <a:endParaRPr lang="es-PE" sz="1050" dirty="0" smtClean="0">
              <a:effectLst/>
              <a:latin typeface="Calibri"/>
              <a:ea typeface="Calibri"/>
              <a:cs typeface="Times New Roman"/>
            </a:endParaRPr>
          </a:p>
          <a:p>
            <a:pPr marL="449580" indent="-449580"/>
            <a:endParaRPr lang="es-PE" sz="1050" dirty="0">
              <a:latin typeface="Calibri"/>
              <a:ea typeface="Calibri"/>
              <a:cs typeface="Times New Roman"/>
            </a:endParaRPr>
          </a:p>
          <a:p>
            <a:pPr marL="449580" indent="-449580"/>
            <a:r>
              <a:rPr lang="es-PE" sz="1050" dirty="0" smtClean="0">
                <a:effectLst/>
                <a:latin typeface="Calibri"/>
                <a:ea typeface="Calibri"/>
                <a:cs typeface="Times New Roman"/>
              </a:rPr>
              <a:t>Complejidad:</a:t>
            </a:r>
          </a:p>
          <a:p>
            <a:pPr marL="449580" indent="-449580"/>
            <a:endParaRPr lang="es-PE" sz="1050" dirty="0">
              <a:latin typeface="Calibri"/>
              <a:ea typeface="Calibri"/>
              <a:cs typeface="Times New Roman"/>
            </a:endParaRPr>
          </a:p>
          <a:p>
            <a:pPr marL="449580" indent="-449580"/>
            <a:r>
              <a:rPr lang="es-PE" sz="1050" dirty="0" smtClean="0">
                <a:effectLst/>
                <a:latin typeface="Calibri"/>
                <a:ea typeface="Calibri"/>
                <a:cs typeface="Times New Roman"/>
              </a:rPr>
              <a:t>Buscar -&gt; O(</a:t>
            </a:r>
            <a:r>
              <a:rPr lang="es-PE" sz="1050" dirty="0" err="1" smtClean="0">
                <a:effectLst/>
                <a:latin typeface="Calibri"/>
                <a:ea typeface="Calibri"/>
                <a:cs typeface="Times New Roman"/>
              </a:rPr>
              <a:t>logn</a:t>
            </a:r>
            <a:r>
              <a:rPr lang="es-PE" sz="1050" dirty="0" smtClean="0">
                <a:effectLst/>
                <a:latin typeface="Calibri"/>
                <a:ea typeface="Calibri"/>
                <a:cs typeface="Times New Roman"/>
              </a:rPr>
              <a:t>)</a:t>
            </a:r>
          </a:p>
          <a:p>
            <a:pPr marL="449580" indent="-449580"/>
            <a:r>
              <a:rPr lang="es-PE" sz="1050" dirty="0" smtClean="0">
                <a:latin typeface="Calibri"/>
                <a:ea typeface="Calibri"/>
                <a:cs typeface="Times New Roman"/>
              </a:rPr>
              <a:t>Insertar -&gt; O(</a:t>
            </a:r>
            <a:r>
              <a:rPr lang="es-PE" sz="1050" dirty="0" err="1" smtClean="0">
                <a:latin typeface="Calibri"/>
                <a:ea typeface="Calibri"/>
                <a:cs typeface="Times New Roman"/>
              </a:rPr>
              <a:t>logn</a:t>
            </a:r>
            <a:r>
              <a:rPr lang="es-PE" sz="1050" dirty="0" smtClean="0">
                <a:latin typeface="Calibri"/>
                <a:ea typeface="Calibri"/>
                <a:cs typeface="Times New Roman"/>
              </a:rPr>
              <a:t>)</a:t>
            </a:r>
          </a:p>
          <a:p>
            <a:pPr marL="449580" indent="-449580"/>
            <a:r>
              <a:rPr lang="es-PE" sz="1050" dirty="0" smtClean="0">
                <a:effectLst/>
                <a:latin typeface="Calibri"/>
                <a:ea typeface="Calibri"/>
                <a:cs typeface="Times New Roman"/>
              </a:rPr>
              <a:t>Borrar -&gt; O(</a:t>
            </a:r>
            <a:r>
              <a:rPr lang="es-PE" sz="1050" dirty="0" err="1" smtClean="0">
                <a:effectLst/>
                <a:latin typeface="Calibri"/>
                <a:ea typeface="Calibri"/>
                <a:cs typeface="Times New Roman"/>
              </a:rPr>
              <a:t>logn</a:t>
            </a:r>
            <a:r>
              <a:rPr lang="es-PE" sz="1050" dirty="0" smtClean="0">
                <a:effectLst/>
                <a:latin typeface="Calibri"/>
                <a:ea typeface="Calibri"/>
                <a:cs typeface="Times New Roman"/>
              </a:rPr>
              <a:t>)</a:t>
            </a:r>
            <a:endParaRPr lang="es-PE" sz="105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988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88640"/>
            <a:ext cx="7772400" cy="706090"/>
          </a:xfrm>
        </p:spPr>
        <p:txBody>
          <a:bodyPr>
            <a:normAutofit fontScale="90000"/>
          </a:bodyPr>
          <a:lstStyle/>
          <a:p>
            <a:r>
              <a:rPr lang="es-PE" dirty="0" err="1" smtClean="0"/>
              <a:t>Map</a:t>
            </a:r>
            <a:endParaRPr lang="es-PE" dirty="0"/>
          </a:p>
        </p:txBody>
      </p:sp>
      <p:sp>
        <p:nvSpPr>
          <p:cNvPr id="3" name="2 CuadroTexto"/>
          <p:cNvSpPr txBox="1"/>
          <p:nvPr/>
        </p:nvSpPr>
        <p:spPr>
          <a:xfrm>
            <a:off x="373832" y="886891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cs typeface="Courier New"/>
              </a:rPr>
              <a:t> </a:t>
            </a:r>
            <a:endParaRPr lang="es-PE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02913" y="883029"/>
            <a:ext cx="7804188" cy="494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err="1"/>
              <a:t>Analogo</a:t>
            </a:r>
            <a:r>
              <a:rPr lang="es-PE" sz="1200" dirty="0"/>
              <a:t> al vector pero no se accede a los elementos mediante un índice sino mediante un valor cualquiera(entero, vector, </a:t>
            </a:r>
            <a:r>
              <a:rPr lang="es-PE" sz="1200" dirty="0" err="1"/>
              <a:t>string</a:t>
            </a:r>
            <a:r>
              <a:rPr lang="es-PE" sz="1200" dirty="0"/>
              <a:t>, </a:t>
            </a:r>
            <a:r>
              <a:rPr lang="es-PE" sz="1200" dirty="0" err="1"/>
              <a:t>pair</a:t>
            </a:r>
            <a:r>
              <a:rPr lang="es-PE" sz="1200" dirty="0"/>
              <a:t>…).</a:t>
            </a:r>
          </a:p>
          <a:p>
            <a:r>
              <a:rPr lang="es-PE" sz="1200" dirty="0"/>
              <a:t> </a:t>
            </a:r>
          </a:p>
          <a:p>
            <a:r>
              <a:rPr lang="es-PE" sz="1200" dirty="0" err="1"/>
              <a:t>Declaracion</a:t>
            </a:r>
            <a:r>
              <a:rPr lang="es-PE" sz="1200" dirty="0"/>
              <a:t>:</a:t>
            </a:r>
          </a:p>
          <a:p>
            <a:r>
              <a:rPr lang="es-PE" sz="1200" dirty="0"/>
              <a:t>	</a:t>
            </a:r>
            <a:r>
              <a:rPr lang="es-PE" sz="1000" dirty="0" err="1">
                <a:solidFill>
                  <a:srgbClr val="000000"/>
                </a:solidFill>
                <a:latin typeface="Courier New"/>
              </a:rPr>
              <a:t>map</a:t>
            </a:r>
            <a:r>
              <a:rPr lang="es-PE" sz="1000" dirty="0">
                <a:solidFill>
                  <a:srgbClr val="000000"/>
                </a:solidFill>
                <a:latin typeface="Courier New"/>
              </a:rPr>
              <a:t> &lt;tipo1, tipo2&gt; M;	</a:t>
            </a:r>
            <a:r>
              <a:rPr lang="es-PE" sz="1200" dirty="0"/>
              <a:t>	tipo1 es el tipo de la “llave”,</a:t>
            </a:r>
          </a:p>
          <a:p>
            <a:r>
              <a:rPr lang="es-PE" sz="1200" dirty="0"/>
              <a:t>			</a:t>
            </a:r>
            <a:r>
              <a:rPr lang="es-PE" sz="1200" dirty="0" smtClean="0"/>
              <a:t>	tipo2 </a:t>
            </a:r>
            <a:r>
              <a:rPr lang="es-PE" sz="1200" dirty="0"/>
              <a:t>es el tipo de los elementos</a:t>
            </a:r>
          </a:p>
          <a:p>
            <a:r>
              <a:rPr lang="es-PE" sz="1200" dirty="0"/>
              <a:t> </a:t>
            </a:r>
          </a:p>
          <a:p>
            <a:r>
              <a:rPr lang="es-PE" sz="1200" dirty="0" err="1"/>
              <a:t>Ejm</a:t>
            </a:r>
            <a:r>
              <a:rPr lang="es-PE" sz="1200" dirty="0"/>
              <a:t>: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	map &lt;string, </a:t>
            </a:r>
            <a:r>
              <a:rPr lang="en-US" sz="10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 M;</a:t>
            </a:r>
            <a:endParaRPr lang="es-PE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s-PE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	M[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en-US" sz="1000" dirty="0" err="1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uno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]=</a:t>
            </a:r>
            <a:r>
              <a:rPr lang="en-US" sz="1000" dirty="0">
                <a:solidFill>
                  <a:srgbClr val="800080"/>
                </a:solidFill>
                <a:latin typeface="Courier New"/>
                <a:ea typeface="Calibri"/>
                <a:cs typeface="Times New Roman"/>
              </a:rPr>
              <a:t>1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;</a:t>
            </a:r>
            <a:endParaRPr lang="es-PE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	</a:t>
            </a:r>
            <a:r>
              <a:rPr lang="es-PE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M[</a:t>
            </a:r>
            <a:r>
              <a:rPr lang="es-PE" sz="1000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"dos"</a:t>
            </a:r>
            <a:r>
              <a:rPr lang="es-PE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]=</a:t>
            </a:r>
            <a:r>
              <a:rPr lang="es-PE" sz="1000" dirty="0">
                <a:solidFill>
                  <a:srgbClr val="800080"/>
                </a:solidFill>
                <a:latin typeface="Courier New"/>
                <a:ea typeface="Calibri"/>
                <a:cs typeface="Times New Roman"/>
              </a:rPr>
              <a:t>2</a:t>
            </a:r>
            <a:r>
              <a:rPr lang="es-PE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;</a:t>
            </a:r>
            <a:endParaRPr lang="es-PE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PE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s-PE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PE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	</a:t>
            </a:r>
            <a:r>
              <a:rPr lang="es-PE" sz="10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cout</a:t>
            </a:r>
            <a:r>
              <a:rPr lang="es-PE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&lt;&lt;</a:t>
            </a:r>
            <a:r>
              <a:rPr lang="es-PE" sz="1000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"uno + dos = "</a:t>
            </a:r>
            <a:r>
              <a:rPr lang="es-PE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&lt;&lt;M[</a:t>
            </a:r>
            <a:r>
              <a:rPr lang="es-PE" sz="1000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"uno"</a:t>
            </a:r>
            <a:r>
              <a:rPr lang="es-PE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] + M[</a:t>
            </a:r>
            <a:r>
              <a:rPr lang="es-PE" sz="1000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"dos"</a:t>
            </a:r>
            <a:r>
              <a:rPr lang="es-PE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]&lt;&lt;</a:t>
            </a:r>
            <a:r>
              <a:rPr lang="es-PE" sz="10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endl</a:t>
            </a:r>
            <a:r>
              <a:rPr lang="es-PE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;</a:t>
            </a:r>
            <a:endParaRPr lang="es-PE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PE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	</a:t>
            </a:r>
            <a:r>
              <a:rPr lang="es-PE" sz="10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cout</a:t>
            </a:r>
            <a:r>
              <a:rPr lang="es-PE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&lt;&lt;</a:t>
            </a:r>
            <a:r>
              <a:rPr lang="es-PE" sz="1000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"cero = "</a:t>
            </a:r>
            <a:r>
              <a:rPr lang="es-PE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&lt;&lt;M[</a:t>
            </a:r>
            <a:r>
              <a:rPr lang="es-PE" sz="1000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"cero"</a:t>
            </a:r>
            <a:r>
              <a:rPr lang="es-PE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]&lt;&lt;</a:t>
            </a:r>
            <a:r>
              <a:rPr lang="es-PE" sz="10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endl</a:t>
            </a:r>
            <a:r>
              <a:rPr lang="es-PE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;</a:t>
            </a:r>
            <a:endParaRPr lang="es-PE" sz="1000" dirty="0">
              <a:latin typeface="Calibri"/>
              <a:ea typeface="Calibri"/>
              <a:cs typeface="Times New Roman"/>
            </a:endParaRPr>
          </a:p>
          <a:p>
            <a:r>
              <a:rPr lang="es-PE" sz="1200" dirty="0"/>
              <a:t> </a:t>
            </a:r>
          </a:p>
          <a:p>
            <a:r>
              <a:rPr lang="es-PE" sz="1200" dirty="0"/>
              <a:t>Recorrer todo el </a:t>
            </a:r>
            <a:r>
              <a:rPr lang="es-PE" sz="1200" dirty="0" err="1"/>
              <a:t>map</a:t>
            </a:r>
            <a:r>
              <a:rPr lang="es-PE" sz="1200" dirty="0"/>
              <a:t>:</a:t>
            </a:r>
          </a:p>
          <a:p>
            <a:r>
              <a:rPr lang="es-PE" sz="1200" dirty="0"/>
              <a:t>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	map &lt;string, </a:t>
            </a:r>
            <a:r>
              <a:rPr lang="en-US" sz="10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 :: iterator it;</a:t>
            </a:r>
            <a:endParaRPr lang="es-PE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	</a:t>
            </a:r>
            <a:endParaRPr lang="es-PE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	</a:t>
            </a:r>
            <a:r>
              <a:rPr lang="en-US" sz="1000" b="1" dirty="0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(it=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M.begin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(); it!=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M.end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(); it++)</a:t>
            </a:r>
            <a:endParaRPr lang="es-PE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	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&lt;&lt;it-&gt;first&lt;&lt;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" "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&lt;&lt;it-&gt;second&lt;&lt;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;</a:t>
            </a:r>
            <a:endParaRPr lang="es-PE" sz="1000" dirty="0">
              <a:latin typeface="Calibri"/>
              <a:ea typeface="Calibri"/>
              <a:cs typeface="Times New Roman"/>
            </a:endParaRPr>
          </a:p>
          <a:p>
            <a:r>
              <a:rPr lang="en-US" sz="1200" dirty="0"/>
              <a:t> </a:t>
            </a:r>
            <a:endParaRPr lang="es-PE" sz="1200" dirty="0"/>
          </a:p>
          <a:p>
            <a:r>
              <a:rPr lang="es-PE" sz="1200" dirty="0"/>
              <a:t>*Los elementos se guardan ordenados al igual que en el set, el acceso es en O(</a:t>
            </a:r>
            <a:r>
              <a:rPr lang="es-PE" sz="1200" dirty="0" err="1"/>
              <a:t>logn</a:t>
            </a:r>
            <a:r>
              <a:rPr lang="es-PE" sz="1200" dirty="0"/>
              <a:t>)</a:t>
            </a:r>
          </a:p>
          <a:p>
            <a:r>
              <a:rPr lang="es-PE" sz="1200" dirty="0"/>
              <a:t> </a:t>
            </a:r>
          </a:p>
          <a:p>
            <a:r>
              <a:rPr lang="es-PE" sz="1200" dirty="0"/>
              <a:t>Pasar los elementos a un vector:</a:t>
            </a:r>
          </a:p>
          <a:p>
            <a:r>
              <a:rPr lang="es-PE" sz="1200" dirty="0"/>
              <a:t> </a:t>
            </a:r>
          </a:p>
          <a:p>
            <a:pPr indent="449580"/>
            <a:r>
              <a:rPr lang="es-PE" sz="1000" dirty="0">
                <a:solidFill>
                  <a:srgbClr val="000000"/>
                </a:solidFill>
                <a:latin typeface="Courier New"/>
              </a:rPr>
              <a:t>vector &lt; </a:t>
            </a:r>
            <a:r>
              <a:rPr lang="es-PE" sz="1000" dirty="0" err="1">
                <a:solidFill>
                  <a:srgbClr val="000000"/>
                </a:solidFill>
                <a:latin typeface="Courier New"/>
              </a:rPr>
              <a:t>pair</a:t>
            </a:r>
            <a:r>
              <a:rPr lang="es-PE" sz="1000" dirty="0">
                <a:solidFill>
                  <a:srgbClr val="000000"/>
                </a:solidFill>
                <a:latin typeface="Courier New"/>
              </a:rPr>
              <a:t> &lt;tipo1, tipo2&gt; &gt; v(</a:t>
            </a:r>
            <a:r>
              <a:rPr lang="es-PE" sz="1000" dirty="0" err="1">
                <a:solidFill>
                  <a:srgbClr val="000000"/>
                </a:solidFill>
                <a:latin typeface="Courier New"/>
              </a:rPr>
              <a:t>M.begin</a:t>
            </a:r>
            <a:r>
              <a:rPr lang="es-PE" sz="1000" dirty="0">
                <a:solidFill>
                  <a:srgbClr val="000000"/>
                </a:solidFill>
                <a:latin typeface="Courier New"/>
              </a:rPr>
              <a:t>(), </a:t>
            </a:r>
            <a:r>
              <a:rPr lang="es-PE" sz="1000" dirty="0" err="1">
                <a:solidFill>
                  <a:srgbClr val="000000"/>
                </a:solidFill>
                <a:latin typeface="Courier New"/>
              </a:rPr>
              <a:t>M.end</a:t>
            </a:r>
            <a:r>
              <a:rPr lang="es-PE" sz="1000" dirty="0">
                <a:solidFill>
                  <a:srgbClr val="000000"/>
                </a:solidFill>
                <a:latin typeface="Courier New"/>
              </a:rPr>
              <a:t>());</a:t>
            </a:r>
            <a:endParaRPr lang="es-PE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789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88640"/>
            <a:ext cx="7772400" cy="706090"/>
          </a:xfrm>
        </p:spPr>
        <p:txBody>
          <a:bodyPr>
            <a:normAutofit fontScale="90000"/>
          </a:bodyPr>
          <a:lstStyle/>
          <a:p>
            <a:r>
              <a:rPr lang="es-PE" dirty="0" err="1" smtClean="0"/>
              <a:t>Queue</a:t>
            </a:r>
            <a:endParaRPr lang="es-PE" dirty="0"/>
          </a:p>
        </p:txBody>
      </p:sp>
      <p:sp>
        <p:nvSpPr>
          <p:cNvPr id="3" name="2 CuadroTexto"/>
          <p:cNvSpPr txBox="1"/>
          <p:nvPr/>
        </p:nvSpPr>
        <p:spPr>
          <a:xfrm>
            <a:off x="373832" y="886891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cs typeface="Courier New"/>
              </a:rPr>
              <a:t> </a:t>
            </a:r>
            <a:endParaRPr lang="es-PE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02912" y="3356992"/>
            <a:ext cx="726543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smtClean="0"/>
              <a:t>Declaración</a:t>
            </a:r>
            <a:r>
              <a:rPr lang="es-PE" sz="1200" dirty="0" smtClean="0"/>
              <a:t>:</a:t>
            </a:r>
            <a:endParaRPr lang="es-PE" sz="1200" dirty="0"/>
          </a:p>
          <a:p>
            <a:r>
              <a:rPr lang="es-PE" sz="1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PE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queue</a:t>
            </a:r>
            <a:r>
              <a:rPr lang="es-P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&lt;nodo&gt; Q;</a:t>
            </a:r>
            <a:r>
              <a:rPr lang="es-P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s-PE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s-PE" sz="1200" dirty="0"/>
              <a:t> </a:t>
            </a:r>
            <a:endParaRPr lang="es-PE" sz="1200" dirty="0" smtClean="0"/>
          </a:p>
          <a:p>
            <a:r>
              <a:rPr lang="es-PE" sz="1200" b="1" dirty="0" smtClean="0"/>
              <a:t>Métodos:</a:t>
            </a:r>
          </a:p>
          <a:p>
            <a:r>
              <a:rPr lang="es-PE" sz="1200" dirty="0"/>
              <a:t>	</a:t>
            </a:r>
            <a:r>
              <a:rPr lang="es-PE" sz="1100" dirty="0" err="1" smtClean="0">
                <a:latin typeface="Courier New" pitchFamily="49" charset="0"/>
                <a:cs typeface="Courier New" pitchFamily="49" charset="0"/>
              </a:rPr>
              <a:t>Q.push</a:t>
            </a:r>
            <a:r>
              <a:rPr lang="es-PE" sz="1100" dirty="0" smtClean="0">
                <a:latin typeface="Courier New" pitchFamily="49" charset="0"/>
                <a:cs typeface="Courier New" pitchFamily="49" charset="0"/>
              </a:rPr>
              <a:t>(q);       </a:t>
            </a:r>
            <a:r>
              <a:rPr lang="es-PE" sz="1100" dirty="0" smtClean="0">
                <a:latin typeface="Calibri" pitchFamily="34" charset="0"/>
                <a:cs typeface="Courier New" pitchFamily="49" charset="0"/>
              </a:rPr>
              <a:t>// Añadir un elemento al final de la cola</a:t>
            </a:r>
          </a:p>
          <a:p>
            <a:r>
              <a:rPr lang="es-PE" sz="1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PE" sz="1100" dirty="0" smtClean="0">
                <a:latin typeface="Courier New" pitchFamily="49" charset="0"/>
                <a:cs typeface="Courier New" pitchFamily="49" charset="0"/>
              </a:rPr>
              <a:t>nodo q = </a:t>
            </a:r>
            <a:r>
              <a:rPr lang="es-PE" sz="1100" dirty="0" err="1" smtClean="0">
                <a:latin typeface="Courier New" pitchFamily="49" charset="0"/>
                <a:cs typeface="Courier New" pitchFamily="49" charset="0"/>
              </a:rPr>
              <a:t>Q.front</a:t>
            </a:r>
            <a:r>
              <a:rPr lang="es-PE" sz="1100" dirty="0" smtClean="0">
                <a:latin typeface="Courier New" pitchFamily="49" charset="0"/>
                <a:cs typeface="Courier New" pitchFamily="49" charset="0"/>
              </a:rPr>
              <a:t>();  </a:t>
            </a:r>
            <a:r>
              <a:rPr lang="es-PE" sz="1100" dirty="0" smtClean="0">
                <a:latin typeface="Calibri" pitchFamily="34" charset="0"/>
                <a:cs typeface="Courier New" pitchFamily="49" charset="0"/>
              </a:rPr>
              <a:t>// Obtener el elemento del frente</a:t>
            </a:r>
          </a:p>
          <a:p>
            <a:r>
              <a:rPr lang="es-PE" sz="1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PE" sz="1100" dirty="0" err="1" smtClean="0">
                <a:latin typeface="Courier New" pitchFamily="49" charset="0"/>
                <a:cs typeface="Courier New" pitchFamily="49" charset="0"/>
              </a:rPr>
              <a:t>Q.pop</a:t>
            </a:r>
            <a:r>
              <a:rPr lang="es-PE" sz="1100" dirty="0" smtClean="0">
                <a:latin typeface="Courier New" pitchFamily="49" charset="0"/>
                <a:cs typeface="Courier New" pitchFamily="49" charset="0"/>
              </a:rPr>
              <a:t>();             </a:t>
            </a:r>
            <a:r>
              <a:rPr lang="es-PE" sz="1100" dirty="0" smtClean="0">
                <a:latin typeface="Calibri" pitchFamily="34" charset="0"/>
                <a:cs typeface="Courier New" pitchFamily="49" charset="0"/>
              </a:rPr>
              <a:t>// Borrar el elemento del frente</a:t>
            </a:r>
          </a:p>
          <a:p>
            <a:r>
              <a:rPr lang="es-PE" sz="1200" dirty="0" smtClean="0"/>
              <a:t>                           </a:t>
            </a:r>
          </a:p>
          <a:p>
            <a:r>
              <a:rPr lang="es-PE" sz="1200" dirty="0"/>
              <a:t> </a:t>
            </a:r>
            <a:r>
              <a:rPr lang="es-PE" sz="1200" dirty="0" smtClean="0"/>
              <a:t>                         </a:t>
            </a:r>
            <a:r>
              <a:rPr lang="es-PE" sz="1200" dirty="0" err="1" smtClean="0"/>
              <a:t>Q.empty</a:t>
            </a:r>
            <a:r>
              <a:rPr lang="es-PE" sz="1200" dirty="0" smtClean="0"/>
              <a:t>();                       </a:t>
            </a:r>
            <a:r>
              <a:rPr lang="es-PE" sz="1100" dirty="0" smtClean="0">
                <a:latin typeface="Calibri" pitchFamily="34" charset="0"/>
              </a:rPr>
              <a:t>// 0 si la cola esta vacía, 1 si tiene algún elemento</a:t>
            </a:r>
            <a:endParaRPr lang="es-PE" sz="1100" dirty="0">
              <a:latin typeface="Calibri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811491" y="1228396"/>
            <a:ext cx="2448272" cy="178510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s-PE" sz="11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s-PE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truct</a:t>
            </a:r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nodo</a:t>
            </a:r>
          </a:p>
          <a:p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PE" sz="11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PE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</a:t>
            </a:r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s-PE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dist</a:t>
            </a:r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PE" sz="11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nodo() {}</a:t>
            </a:r>
          </a:p>
          <a:p>
            <a:r>
              <a:rPr lang="es-PE" sz="11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nodo(</a:t>
            </a:r>
            <a:r>
              <a:rPr lang="es-PE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n1, </a:t>
            </a:r>
            <a:r>
              <a:rPr lang="es-PE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n2)</a:t>
            </a:r>
          </a:p>
          <a:p>
            <a:r>
              <a:rPr lang="es-PE" sz="11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s-PE" sz="11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s-PE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</a:t>
            </a:r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n1;</a:t>
            </a:r>
          </a:p>
          <a:p>
            <a:r>
              <a:rPr lang="es-PE" sz="11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s-PE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dist</a:t>
            </a:r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n2;</a:t>
            </a:r>
          </a:p>
          <a:p>
            <a:r>
              <a:rPr lang="es-PE" sz="11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s-PE" sz="11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47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88640"/>
            <a:ext cx="7772400" cy="706090"/>
          </a:xfrm>
        </p:spPr>
        <p:txBody>
          <a:bodyPr>
            <a:normAutofit fontScale="90000"/>
          </a:bodyPr>
          <a:lstStyle/>
          <a:p>
            <a:r>
              <a:rPr lang="es-PE" dirty="0" err="1"/>
              <a:t>p</a:t>
            </a:r>
            <a:r>
              <a:rPr lang="es-PE" dirty="0" err="1" smtClean="0"/>
              <a:t>riority_queue</a:t>
            </a:r>
            <a:endParaRPr lang="es-PE" dirty="0"/>
          </a:p>
        </p:txBody>
      </p:sp>
      <p:sp>
        <p:nvSpPr>
          <p:cNvPr id="3" name="2 CuadroTexto"/>
          <p:cNvSpPr txBox="1"/>
          <p:nvPr/>
        </p:nvSpPr>
        <p:spPr>
          <a:xfrm>
            <a:off x="373832" y="886891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cs typeface="Courier New"/>
              </a:rPr>
              <a:t> </a:t>
            </a:r>
            <a:endParaRPr lang="es-PE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02912" y="3809072"/>
            <a:ext cx="726543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smtClean="0"/>
              <a:t>Declaración</a:t>
            </a:r>
            <a:r>
              <a:rPr lang="es-PE" sz="1200" dirty="0" smtClean="0"/>
              <a:t>:</a:t>
            </a:r>
            <a:endParaRPr lang="es-PE" sz="1200" dirty="0"/>
          </a:p>
          <a:p>
            <a:r>
              <a:rPr lang="es-PE" sz="1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PE" sz="1100" dirty="0" err="1" smtClean="0">
                <a:latin typeface="Courier New" pitchFamily="49" charset="0"/>
                <a:cs typeface="Courier New" pitchFamily="49" charset="0"/>
              </a:rPr>
              <a:t>priority_</a:t>
            </a:r>
            <a:r>
              <a:rPr lang="es-PE" sz="1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queue</a:t>
            </a:r>
            <a:r>
              <a:rPr lang="es-P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&lt;nodo&gt; Q;</a:t>
            </a:r>
            <a:r>
              <a:rPr lang="es-P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s-PE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s-PE" sz="1200" dirty="0"/>
              <a:t> </a:t>
            </a:r>
            <a:endParaRPr lang="es-PE" sz="1200" dirty="0" smtClean="0"/>
          </a:p>
          <a:p>
            <a:r>
              <a:rPr lang="es-PE" sz="1200" b="1" dirty="0" smtClean="0"/>
              <a:t>Métodos:</a:t>
            </a:r>
          </a:p>
          <a:p>
            <a:r>
              <a:rPr lang="es-PE" sz="1200" dirty="0"/>
              <a:t>	</a:t>
            </a:r>
            <a:r>
              <a:rPr lang="es-PE" sz="1100" dirty="0" err="1" smtClean="0">
                <a:latin typeface="Courier New" pitchFamily="49" charset="0"/>
                <a:cs typeface="Courier New" pitchFamily="49" charset="0"/>
              </a:rPr>
              <a:t>Q.push</a:t>
            </a:r>
            <a:r>
              <a:rPr lang="es-PE" sz="1100" dirty="0" smtClean="0">
                <a:latin typeface="Courier New" pitchFamily="49" charset="0"/>
                <a:cs typeface="Courier New" pitchFamily="49" charset="0"/>
              </a:rPr>
              <a:t>(q);         </a:t>
            </a:r>
            <a:r>
              <a:rPr lang="es-PE" sz="1100" dirty="0" smtClean="0">
                <a:latin typeface="Calibri" pitchFamily="34" charset="0"/>
                <a:cs typeface="Courier New" pitchFamily="49" charset="0"/>
              </a:rPr>
              <a:t>// Añadir un elemento al final de la cola</a:t>
            </a:r>
          </a:p>
          <a:p>
            <a:r>
              <a:rPr lang="es-PE" sz="1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PE" sz="1100" dirty="0" smtClean="0">
                <a:latin typeface="Courier New" pitchFamily="49" charset="0"/>
                <a:cs typeface="Courier New" pitchFamily="49" charset="0"/>
              </a:rPr>
              <a:t>nodo q = </a:t>
            </a:r>
            <a:r>
              <a:rPr lang="es-PE" sz="1100" dirty="0" err="1" smtClean="0">
                <a:latin typeface="Courier New" pitchFamily="49" charset="0"/>
                <a:cs typeface="Courier New" pitchFamily="49" charset="0"/>
              </a:rPr>
              <a:t>Q.top</a:t>
            </a:r>
            <a:r>
              <a:rPr lang="es-PE" sz="1100" dirty="0" smtClean="0">
                <a:latin typeface="Courier New" pitchFamily="49" charset="0"/>
                <a:cs typeface="Courier New" pitchFamily="49" charset="0"/>
              </a:rPr>
              <a:t>();  </a:t>
            </a:r>
            <a:r>
              <a:rPr lang="es-PE" sz="1100" dirty="0" smtClean="0">
                <a:latin typeface="Calibri" pitchFamily="34" charset="0"/>
                <a:cs typeface="Courier New" pitchFamily="49" charset="0"/>
              </a:rPr>
              <a:t>// Obtener el elemento con mayor prioridad (menor distancia)</a:t>
            </a:r>
          </a:p>
          <a:p>
            <a:r>
              <a:rPr lang="es-PE" sz="1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PE" sz="1100" dirty="0" err="1" smtClean="0">
                <a:latin typeface="Courier New" pitchFamily="49" charset="0"/>
                <a:cs typeface="Courier New" pitchFamily="49" charset="0"/>
              </a:rPr>
              <a:t>Q.pop</a:t>
            </a:r>
            <a:r>
              <a:rPr lang="es-PE" sz="1100" dirty="0" smtClean="0">
                <a:latin typeface="Courier New" pitchFamily="49" charset="0"/>
                <a:cs typeface="Courier New" pitchFamily="49" charset="0"/>
              </a:rPr>
              <a:t>();           </a:t>
            </a:r>
            <a:r>
              <a:rPr lang="es-PE" sz="1100" dirty="0" smtClean="0">
                <a:latin typeface="Calibri" pitchFamily="34" charset="0"/>
                <a:cs typeface="Courier New" pitchFamily="49" charset="0"/>
              </a:rPr>
              <a:t>// Borrar el elemento del frente</a:t>
            </a:r>
          </a:p>
          <a:p>
            <a:r>
              <a:rPr lang="es-PE" sz="1200" dirty="0" smtClean="0"/>
              <a:t>                           </a:t>
            </a:r>
          </a:p>
          <a:p>
            <a:r>
              <a:rPr lang="es-PE" sz="1200" dirty="0"/>
              <a:t> </a:t>
            </a:r>
            <a:r>
              <a:rPr lang="es-PE" sz="1200" dirty="0" smtClean="0"/>
              <a:t>                         </a:t>
            </a:r>
            <a:r>
              <a:rPr lang="es-PE" sz="1100" dirty="0" err="1">
                <a:latin typeface="Courier New" pitchFamily="49" charset="0"/>
                <a:cs typeface="Courier New" pitchFamily="49" charset="0"/>
              </a:rPr>
              <a:t>Q.empty</a:t>
            </a:r>
            <a:r>
              <a:rPr lang="es-PE" sz="1100" dirty="0">
                <a:latin typeface="Courier New" pitchFamily="49" charset="0"/>
                <a:cs typeface="Courier New" pitchFamily="49" charset="0"/>
              </a:rPr>
              <a:t>();         </a:t>
            </a:r>
            <a:r>
              <a:rPr lang="es-PE" sz="1100" dirty="0" smtClean="0">
                <a:latin typeface="Calibri" pitchFamily="34" charset="0"/>
              </a:rPr>
              <a:t>// 0 si la cola esta vacía, 1 si tiene algún elemento</a:t>
            </a:r>
            <a:endParaRPr lang="es-PE" sz="1100" dirty="0">
              <a:latin typeface="Calibri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483768" y="1052736"/>
            <a:ext cx="3416693" cy="246221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s-PE" sz="11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s-PE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truct</a:t>
            </a:r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nodo</a:t>
            </a:r>
          </a:p>
          <a:p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PE" sz="11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PE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</a:t>
            </a:r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s-PE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dist</a:t>
            </a:r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PE" sz="11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nodo() {}</a:t>
            </a:r>
          </a:p>
          <a:p>
            <a:r>
              <a:rPr lang="es-PE" sz="11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nodo(</a:t>
            </a:r>
            <a:r>
              <a:rPr lang="es-PE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n1, </a:t>
            </a:r>
            <a:r>
              <a:rPr lang="es-PE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n2)</a:t>
            </a:r>
          </a:p>
          <a:p>
            <a:r>
              <a:rPr lang="es-PE" sz="11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s-PE" sz="11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s-PE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</a:t>
            </a:r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n1;</a:t>
            </a:r>
          </a:p>
          <a:p>
            <a:r>
              <a:rPr lang="es-PE" sz="11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s-PE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dist</a:t>
            </a:r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n2;</a:t>
            </a:r>
          </a:p>
          <a:p>
            <a:r>
              <a:rPr lang="es-PE" sz="11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s-PE" sz="11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s-PE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ool</a:t>
            </a:r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&lt;(nodo a, nodo b)</a:t>
            </a:r>
          </a:p>
          <a:p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PE" sz="11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PE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a.dist</a:t>
            </a:r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s-PE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b.dist</a:t>
            </a:r>
            <a:r>
              <a:rPr lang="es-PE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PE" sz="11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21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0609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C++ Standard </a:t>
            </a:r>
            <a:r>
              <a:rPr lang="es-PE" dirty="0" err="1" smtClean="0"/>
              <a:t>Template</a:t>
            </a:r>
            <a:r>
              <a:rPr lang="es-PE" dirty="0" smtClean="0"/>
              <a:t> Library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27584" y="1700808"/>
            <a:ext cx="7772400" cy="3888432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1. vector: Arreglo de tamaño dinámico.</a:t>
            </a:r>
          </a:p>
          <a:p>
            <a:pPr marL="0" indent="0">
              <a:buNone/>
            </a:pPr>
            <a:r>
              <a:rPr lang="es-PE" dirty="0" smtClean="0"/>
              <a:t>2. </a:t>
            </a:r>
            <a:r>
              <a:rPr lang="es-PE" dirty="0" err="1" smtClean="0"/>
              <a:t>string</a:t>
            </a:r>
            <a:r>
              <a:rPr lang="es-PE" dirty="0" smtClean="0"/>
              <a:t>: Cadena de tamaño dinámico.</a:t>
            </a:r>
          </a:p>
          <a:p>
            <a:pPr marL="0" indent="0">
              <a:buNone/>
            </a:pPr>
            <a:r>
              <a:rPr lang="es-PE" dirty="0" smtClean="0"/>
              <a:t>3. </a:t>
            </a:r>
            <a:r>
              <a:rPr lang="es-PE" dirty="0" err="1" smtClean="0"/>
              <a:t>pair</a:t>
            </a:r>
            <a:r>
              <a:rPr lang="es-PE" dirty="0" smtClean="0"/>
              <a:t>: Dupla o par de objetos.</a:t>
            </a:r>
          </a:p>
          <a:p>
            <a:pPr marL="0" indent="0">
              <a:buNone/>
            </a:pPr>
            <a:r>
              <a:rPr lang="es-PE" dirty="0" smtClean="0"/>
              <a:t>4. </a:t>
            </a:r>
            <a:r>
              <a:rPr lang="es-PE" dirty="0" err="1" smtClean="0"/>
              <a:t>bitset</a:t>
            </a:r>
            <a:r>
              <a:rPr lang="es-PE" dirty="0" smtClean="0"/>
              <a:t>: Arreglo de bits(0 o 1), optimizado para eficiencia.</a:t>
            </a:r>
          </a:p>
          <a:p>
            <a:pPr marL="0" indent="0">
              <a:buNone/>
            </a:pPr>
            <a:r>
              <a:rPr lang="es-PE" dirty="0" smtClean="0"/>
              <a:t>4. set: Conjunto ordenado de elementos</a:t>
            </a:r>
          </a:p>
          <a:p>
            <a:pPr marL="0" indent="0">
              <a:buNone/>
            </a:pPr>
            <a:r>
              <a:rPr lang="es-PE" dirty="0" smtClean="0"/>
              <a:t>5. </a:t>
            </a:r>
            <a:r>
              <a:rPr lang="es-PE" dirty="0" err="1" smtClean="0"/>
              <a:t>map</a:t>
            </a:r>
            <a:r>
              <a:rPr lang="es-PE" dirty="0" smtClean="0"/>
              <a:t>: Conjunto ordenado de elementos y valores asociados.</a:t>
            </a:r>
          </a:p>
          <a:p>
            <a:pPr marL="0" indent="0">
              <a:buNone/>
            </a:pPr>
            <a:r>
              <a:rPr lang="es-PE" dirty="0" smtClean="0"/>
              <a:t>6. </a:t>
            </a:r>
            <a:r>
              <a:rPr lang="es-PE" dirty="0" err="1" smtClean="0"/>
              <a:t>stringstream</a:t>
            </a:r>
            <a:r>
              <a:rPr lang="es-PE" dirty="0" smtClean="0"/>
              <a:t>: Flujo de datos</a:t>
            </a:r>
          </a:p>
          <a:p>
            <a:pPr marL="0" indent="0">
              <a:buNone/>
            </a:pPr>
            <a:r>
              <a:rPr lang="es-PE" dirty="0" smtClean="0"/>
              <a:t>7. </a:t>
            </a:r>
            <a:r>
              <a:rPr lang="es-PE" dirty="0" err="1" smtClean="0"/>
              <a:t>queue</a:t>
            </a:r>
            <a:r>
              <a:rPr lang="es-PE" dirty="0" smtClean="0"/>
              <a:t>: Cola </a:t>
            </a:r>
            <a:r>
              <a:rPr lang="es-PE" dirty="0" smtClean="0">
                <a:sym typeface="Wingdings" pitchFamily="2" charset="2"/>
              </a:rPr>
              <a:t></a:t>
            </a:r>
            <a:endParaRPr lang="es-PE" dirty="0" smtClean="0"/>
          </a:p>
          <a:p>
            <a:pPr marL="0" indent="0">
              <a:buNone/>
            </a:pP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1975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115616" y="692696"/>
            <a:ext cx="6480720" cy="561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PE" sz="1200" dirty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#</a:t>
            </a:r>
            <a:r>
              <a:rPr lang="es-PE" sz="1200" dirty="0" err="1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include</a:t>
            </a:r>
            <a:r>
              <a:rPr lang="es-PE" sz="1200" dirty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 &lt;</a:t>
            </a:r>
            <a:r>
              <a:rPr lang="es-PE" sz="1200" dirty="0" err="1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iostream</a:t>
            </a:r>
            <a:r>
              <a:rPr lang="es-PE" sz="1200" dirty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&gt;</a:t>
            </a:r>
            <a:endParaRPr lang="es-PE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PE" sz="1200" dirty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#</a:t>
            </a:r>
            <a:r>
              <a:rPr lang="es-PE" sz="1200" dirty="0" err="1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include</a:t>
            </a:r>
            <a:r>
              <a:rPr lang="es-PE" sz="1200" dirty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 &lt;vector&gt;</a:t>
            </a:r>
            <a:endParaRPr lang="es-PE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PE" sz="1200" dirty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#</a:t>
            </a:r>
            <a:r>
              <a:rPr lang="es-PE" sz="1200" dirty="0" err="1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include</a:t>
            </a:r>
            <a:r>
              <a:rPr lang="es-PE" sz="1200" dirty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 &lt;</a:t>
            </a:r>
            <a:r>
              <a:rPr lang="es-PE" sz="1200" dirty="0" err="1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string</a:t>
            </a:r>
            <a:r>
              <a:rPr lang="es-PE" sz="1200" dirty="0" smtClean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&gt;</a:t>
            </a:r>
            <a:endParaRPr lang="es-PE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PE" sz="1200" dirty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#</a:t>
            </a:r>
            <a:r>
              <a:rPr lang="es-PE" sz="1200" dirty="0" err="1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include</a:t>
            </a:r>
            <a:r>
              <a:rPr lang="es-PE" sz="1200" dirty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 &lt;</a:t>
            </a:r>
            <a:r>
              <a:rPr lang="es-PE" sz="1200" dirty="0" err="1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algorithm</a:t>
            </a:r>
            <a:r>
              <a:rPr lang="es-PE" sz="1200" dirty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&gt;</a:t>
            </a:r>
            <a:endParaRPr lang="es-PE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PE" sz="1200" dirty="0" smtClean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#</a:t>
            </a:r>
            <a:r>
              <a:rPr lang="es-PE" sz="1200" dirty="0" err="1" smtClean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include</a:t>
            </a:r>
            <a:r>
              <a:rPr lang="es-PE" sz="1200" dirty="0" smtClean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 &lt;</a:t>
            </a:r>
            <a:r>
              <a:rPr lang="es-PE" sz="1200" dirty="0" err="1" smtClean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bitset</a:t>
            </a:r>
            <a:r>
              <a:rPr lang="es-PE" sz="1200" dirty="0" smtClean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&gt;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PE" sz="1200" dirty="0" smtClean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#</a:t>
            </a:r>
            <a:r>
              <a:rPr lang="es-PE" sz="1200" dirty="0" err="1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include</a:t>
            </a:r>
            <a:r>
              <a:rPr lang="es-PE" sz="1200" dirty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 &lt;</a:t>
            </a:r>
            <a:r>
              <a:rPr lang="es-PE" sz="1200" dirty="0" err="1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sstream</a:t>
            </a:r>
            <a:r>
              <a:rPr lang="es-PE" sz="1200" dirty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&gt;</a:t>
            </a:r>
            <a:endParaRPr lang="es-PE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s-PE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PE" sz="1200" dirty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#</a:t>
            </a:r>
            <a:r>
              <a:rPr lang="es-PE" sz="1200" dirty="0" err="1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include</a:t>
            </a:r>
            <a:r>
              <a:rPr lang="es-PE" sz="1200" dirty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 &lt;set</a:t>
            </a:r>
            <a:r>
              <a:rPr lang="es-PE" sz="1200" dirty="0" smtClean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&gt;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PE" sz="1200" dirty="0" smtClean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#</a:t>
            </a:r>
            <a:r>
              <a:rPr lang="es-PE" sz="1200" dirty="0" err="1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include</a:t>
            </a:r>
            <a:r>
              <a:rPr lang="es-PE" sz="1200" dirty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 &lt;</a:t>
            </a:r>
            <a:r>
              <a:rPr lang="es-PE" sz="1200" dirty="0" err="1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map</a:t>
            </a:r>
            <a:r>
              <a:rPr lang="es-PE" sz="1200" dirty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&gt;</a:t>
            </a:r>
            <a:endParaRPr lang="es-PE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PE" sz="1200" dirty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s-PE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PE" sz="1200" dirty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#</a:t>
            </a:r>
            <a:r>
              <a:rPr lang="es-PE" sz="1200" dirty="0" err="1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include</a:t>
            </a:r>
            <a:r>
              <a:rPr lang="es-PE" sz="1200" dirty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 &lt;</a:t>
            </a:r>
            <a:r>
              <a:rPr lang="es-PE" sz="1200" dirty="0" err="1" smtClean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queue</a:t>
            </a:r>
            <a:r>
              <a:rPr lang="es-PE" sz="1200" dirty="0" smtClean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&gt;</a:t>
            </a:r>
            <a:endParaRPr lang="es-PE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#include &lt;stack&gt;</a:t>
            </a:r>
            <a:endParaRPr lang="es-PE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s-PE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#include &lt;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cstdio</a:t>
            </a:r>
            <a:r>
              <a:rPr lang="en-US" sz="1200" dirty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&gt;</a:t>
            </a:r>
            <a:endParaRPr lang="es-PE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#include &lt;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cmath</a:t>
            </a:r>
            <a:r>
              <a:rPr lang="en-US" sz="1200" dirty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&gt;  </a:t>
            </a:r>
            <a:endParaRPr lang="es-PE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#include &lt;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cstdlib</a:t>
            </a:r>
            <a:r>
              <a:rPr lang="en-US" sz="1200" dirty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&gt;</a:t>
            </a:r>
            <a:endParaRPr lang="es-PE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s-PE" sz="1200" dirty="0">
              <a:latin typeface="Calibri"/>
              <a:ea typeface="Calibri"/>
              <a:cs typeface="Times New Roman"/>
            </a:endParaRPr>
          </a:p>
          <a:p>
            <a:pPr marL="2247900" indent="-2247900">
              <a:lnSpc>
                <a:spcPct val="115000"/>
              </a:lnSpc>
              <a:spcAft>
                <a:spcPts val="0"/>
              </a:spcAft>
            </a:pPr>
            <a:r>
              <a:rPr lang="es-PE" sz="12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using</a:t>
            </a:r>
            <a:r>
              <a:rPr lang="es-PE" sz="12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s-PE" sz="12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namespace</a:t>
            </a:r>
            <a:r>
              <a:rPr lang="es-PE" sz="12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s-PE" sz="120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std</a:t>
            </a:r>
            <a:r>
              <a:rPr lang="es-PE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;</a:t>
            </a:r>
          </a:p>
          <a:p>
            <a:pPr marL="2247900" indent="-2247900">
              <a:lnSpc>
                <a:spcPct val="115000"/>
              </a:lnSpc>
              <a:spcAft>
                <a:spcPts val="0"/>
              </a:spcAft>
            </a:pPr>
            <a:endParaRPr lang="es-PE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main()</a:t>
            </a:r>
            <a:endParaRPr lang="es-PE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{</a:t>
            </a:r>
            <a:endParaRPr lang="es-PE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s-PE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s-PE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s-PE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urier New"/>
                <a:ea typeface="Calibri"/>
                <a:cs typeface="Times New Roman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;</a:t>
            </a:r>
            <a:endParaRPr lang="es-PE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</a:t>
            </a:r>
            <a:endParaRPr lang="es-PE" sz="12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461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88640"/>
            <a:ext cx="7772400" cy="70609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Vector</a:t>
            </a:r>
            <a:endParaRPr lang="es-PE" dirty="0"/>
          </a:p>
        </p:txBody>
      </p:sp>
      <p:sp>
        <p:nvSpPr>
          <p:cNvPr id="4" name="3 CuadroTexto"/>
          <p:cNvSpPr txBox="1"/>
          <p:nvPr/>
        </p:nvSpPr>
        <p:spPr>
          <a:xfrm>
            <a:off x="251520" y="1031020"/>
            <a:ext cx="8356198" cy="554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Declaración</a:t>
            </a:r>
            <a:r>
              <a:rPr lang="en-US" dirty="0"/>
              <a:t>:	</a:t>
            </a:r>
            <a:endParaRPr lang="es-PE" dirty="0"/>
          </a:p>
          <a:p>
            <a:pPr marL="449580" indent="449580"/>
            <a:r>
              <a:rPr lang="es-PE" sz="1000" dirty="0" smtClean="0">
                <a:latin typeface="Courier New"/>
              </a:rPr>
              <a:t>		vector </a:t>
            </a:r>
            <a:r>
              <a:rPr lang="es-PE" sz="1000" dirty="0">
                <a:latin typeface="Courier New"/>
              </a:rPr>
              <a:t>&lt;tipo&gt; V;		</a:t>
            </a:r>
            <a:r>
              <a:rPr lang="es-PE" sz="1000" dirty="0" smtClean="0">
                <a:latin typeface="Courier New"/>
              </a:rPr>
              <a:t>// </a:t>
            </a:r>
            <a:r>
              <a:rPr lang="es-PE" dirty="0" smtClean="0"/>
              <a:t>vacío</a:t>
            </a:r>
            <a:endParaRPr lang="es-PE" dirty="0"/>
          </a:p>
          <a:p>
            <a:r>
              <a:rPr lang="es-PE" dirty="0"/>
              <a:t>		</a:t>
            </a:r>
            <a:r>
              <a:rPr lang="es-PE" sz="1000" dirty="0">
                <a:latin typeface="Courier New"/>
              </a:rPr>
              <a:t>vector &lt;tipo&gt; V(n);</a:t>
            </a:r>
            <a:r>
              <a:rPr lang="es-PE" dirty="0"/>
              <a:t>		</a:t>
            </a:r>
            <a:r>
              <a:rPr lang="es-PE" dirty="0" smtClean="0"/>
              <a:t>// n </a:t>
            </a:r>
            <a:r>
              <a:rPr lang="es-PE" dirty="0"/>
              <a:t>elementos, constructor del tipo</a:t>
            </a:r>
          </a:p>
          <a:p>
            <a:r>
              <a:rPr lang="es-PE" dirty="0"/>
              <a:t>		</a:t>
            </a:r>
            <a:r>
              <a:rPr lang="es-PE" sz="1000" dirty="0">
                <a:latin typeface="Courier New"/>
              </a:rPr>
              <a:t>vector &lt;tipo&gt; V(n, </a:t>
            </a:r>
            <a:r>
              <a:rPr lang="es-PE" sz="1000" dirty="0" err="1">
                <a:latin typeface="Courier New"/>
              </a:rPr>
              <a:t>aux</a:t>
            </a:r>
            <a:r>
              <a:rPr lang="es-PE" sz="1000" dirty="0">
                <a:latin typeface="Courier New"/>
              </a:rPr>
              <a:t>);</a:t>
            </a:r>
            <a:r>
              <a:rPr lang="es-PE" dirty="0"/>
              <a:t>	</a:t>
            </a:r>
            <a:r>
              <a:rPr lang="es-PE" dirty="0" smtClean="0"/>
              <a:t>// n </a:t>
            </a:r>
            <a:r>
              <a:rPr lang="es-PE" dirty="0"/>
              <a:t>elementos iguales a </a:t>
            </a:r>
            <a:r>
              <a:rPr lang="es-PE" dirty="0" err="1"/>
              <a:t>aux</a:t>
            </a:r>
            <a:endParaRPr lang="es-PE" dirty="0"/>
          </a:p>
          <a:p>
            <a:r>
              <a:rPr lang="es-PE" dirty="0"/>
              <a:t>		</a:t>
            </a:r>
            <a:r>
              <a:rPr lang="es-PE" sz="1000" dirty="0">
                <a:latin typeface="Courier New"/>
              </a:rPr>
              <a:t>vector &lt;tipo&gt; W = V;</a:t>
            </a:r>
            <a:r>
              <a:rPr lang="es-PE" dirty="0"/>
              <a:t>		</a:t>
            </a:r>
            <a:r>
              <a:rPr lang="es-PE" dirty="0" smtClean="0"/>
              <a:t>// se </a:t>
            </a:r>
            <a:r>
              <a:rPr lang="es-PE" dirty="0"/>
              <a:t>pueden asignar vectores</a:t>
            </a:r>
          </a:p>
          <a:p>
            <a:r>
              <a:rPr lang="es-PE" dirty="0" err="1"/>
              <a:t>Ejm</a:t>
            </a:r>
            <a:r>
              <a:rPr lang="es-PE" dirty="0"/>
              <a:t>:</a:t>
            </a:r>
          </a:p>
          <a:p>
            <a:r>
              <a:rPr lang="es-PE" dirty="0"/>
              <a:t> </a:t>
            </a:r>
          </a:p>
          <a:p>
            <a:pPr indent="449580"/>
            <a:r>
              <a:rPr lang="es-PE" sz="1000" dirty="0">
                <a:solidFill>
                  <a:srgbClr val="000000"/>
                </a:solidFill>
                <a:latin typeface="Courier New"/>
              </a:rPr>
              <a:t>vector &lt;</a:t>
            </a:r>
            <a:r>
              <a:rPr lang="es-PE" sz="1000" b="1" dirty="0" err="1">
                <a:solidFill>
                  <a:srgbClr val="000080"/>
                </a:solidFill>
                <a:latin typeface="Courier New"/>
              </a:rPr>
              <a:t>double</a:t>
            </a:r>
            <a:r>
              <a:rPr lang="es-PE" sz="1000" dirty="0">
                <a:solidFill>
                  <a:srgbClr val="000000"/>
                </a:solidFill>
                <a:latin typeface="Courier New"/>
              </a:rPr>
              <a:t>&gt; </a:t>
            </a:r>
            <a:r>
              <a:rPr lang="es-PE" sz="1000" dirty="0" err="1">
                <a:solidFill>
                  <a:srgbClr val="000000"/>
                </a:solidFill>
                <a:latin typeface="Courier New"/>
              </a:rPr>
              <a:t>aux</a:t>
            </a:r>
            <a:r>
              <a:rPr lang="es-PE" sz="1000" dirty="0">
                <a:solidFill>
                  <a:srgbClr val="000000"/>
                </a:solidFill>
                <a:latin typeface="Courier New"/>
              </a:rPr>
              <a:t>;</a:t>
            </a:r>
            <a:r>
              <a:rPr lang="es-PE" dirty="0"/>
              <a:t>			</a:t>
            </a:r>
            <a:r>
              <a:rPr lang="es-PE" dirty="0" smtClean="0"/>
              <a:t>// vacío</a:t>
            </a:r>
            <a:r>
              <a:rPr lang="es-PE" dirty="0"/>
              <a:t>, es mejor utilizar </a:t>
            </a:r>
            <a:r>
              <a:rPr lang="es-PE" dirty="0" err="1"/>
              <a:t>double</a:t>
            </a:r>
            <a:r>
              <a:rPr lang="es-PE" dirty="0"/>
              <a:t> que </a:t>
            </a:r>
            <a:r>
              <a:rPr lang="es-PE" dirty="0" err="1"/>
              <a:t>float</a:t>
            </a:r>
            <a:endParaRPr lang="es-PE" dirty="0"/>
          </a:p>
          <a:p>
            <a:pPr indent="449580"/>
            <a:r>
              <a:rPr lang="es-PE" sz="1000" dirty="0">
                <a:solidFill>
                  <a:srgbClr val="000000"/>
                </a:solidFill>
                <a:latin typeface="Courier New"/>
              </a:rPr>
              <a:t>vector &lt;</a:t>
            </a:r>
            <a:r>
              <a:rPr lang="es-PE" sz="1000" b="1" dirty="0" err="1">
                <a:solidFill>
                  <a:srgbClr val="000080"/>
                </a:solidFill>
                <a:latin typeface="Courier New"/>
              </a:rPr>
              <a:t>int</a:t>
            </a:r>
            <a:r>
              <a:rPr lang="es-PE" sz="1000" dirty="0">
                <a:solidFill>
                  <a:srgbClr val="000000"/>
                </a:solidFill>
                <a:latin typeface="Courier New"/>
              </a:rPr>
              <a:t>&gt; x(</a:t>
            </a:r>
            <a:r>
              <a:rPr lang="es-PE" sz="1000" dirty="0">
                <a:solidFill>
                  <a:srgbClr val="800080"/>
                </a:solidFill>
                <a:latin typeface="Courier New"/>
              </a:rPr>
              <a:t>10</a:t>
            </a:r>
            <a:r>
              <a:rPr lang="es-PE" sz="10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s-PE" sz="1000" dirty="0">
                <a:solidFill>
                  <a:srgbClr val="800080"/>
                </a:solidFill>
                <a:latin typeface="Courier New"/>
              </a:rPr>
              <a:t>3</a:t>
            </a:r>
            <a:r>
              <a:rPr lang="es-PE" sz="1000" dirty="0">
                <a:solidFill>
                  <a:srgbClr val="000000"/>
                </a:solidFill>
                <a:latin typeface="Courier New"/>
              </a:rPr>
              <a:t>);</a:t>
            </a:r>
            <a:r>
              <a:rPr lang="es-PE" dirty="0"/>
              <a:t>			</a:t>
            </a:r>
            <a:r>
              <a:rPr lang="es-PE" dirty="0" smtClean="0"/>
              <a:t>// 10 </a:t>
            </a:r>
            <a:r>
              <a:rPr lang="es-PE" dirty="0"/>
              <a:t>elementos iguales a 3</a:t>
            </a:r>
          </a:p>
          <a:p>
            <a:pPr indent="449580"/>
            <a:r>
              <a:rPr lang="es-PE" sz="1000" dirty="0">
                <a:latin typeface="Courier New"/>
              </a:rPr>
              <a:t>vector &lt; vector &lt;</a:t>
            </a:r>
            <a:r>
              <a:rPr lang="es-PE" sz="1000" b="1" dirty="0" err="1">
                <a:solidFill>
                  <a:srgbClr val="000080"/>
                </a:solidFill>
                <a:latin typeface="Courier New"/>
              </a:rPr>
              <a:t>int</a:t>
            </a:r>
            <a:r>
              <a:rPr lang="es-PE" sz="1000" dirty="0">
                <a:latin typeface="Courier New"/>
              </a:rPr>
              <a:t>&gt; &gt; y(</a:t>
            </a:r>
            <a:r>
              <a:rPr lang="es-PE" sz="1000" dirty="0">
                <a:solidFill>
                  <a:srgbClr val="800080"/>
                </a:solidFill>
                <a:latin typeface="Courier New"/>
              </a:rPr>
              <a:t>15</a:t>
            </a:r>
            <a:r>
              <a:rPr lang="es-PE" sz="1000" dirty="0">
                <a:latin typeface="Courier New"/>
              </a:rPr>
              <a:t>, x);</a:t>
            </a:r>
            <a:r>
              <a:rPr lang="es-PE" dirty="0"/>
              <a:t>	</a:t>
            </a:r>
            <a:r>
              <a:rPr lang="es-PE" dirty="0" smtClean="0"/>
              <a:t>	// matriz </a:t>
            </a:r>
            <a:r>
              <a:rPr lang="es-PE" dirty="0"/>
              <a:t>de 15x10, elementos iguales a 3</a:t>
            </a:r>
          </a:p>
          <a:p>
            <a:r>
              <a:rPr lang="es-PE" dirty="0"/>
              <a:t> </a:t>
            </a:r>
          </a:p>
          <a:p>
            <a:r>
              <a:rPr lang="es-PE" dirty="0"/>
              <a:t>Acceso a elementos:</a:t>
            </a:r>
          </a:p>
          <a:p>
            <a:r>
              <a:rPr lang="es-PE" dirty="0"/>
              <a:t>		</a:t>
            </a:r>
            <a:r>
              <a:rPr lang="es-PE" sz="1000" dirty="0">
                <a:latin typeface="Courier New"/>
              </a:rPr>
              <a:t>V[</a:t>
            </a:r>
            <a:r>
              <a:rPr lang="es-PE" sz="1000" dirty="0" err="1">
                <a:latin typeface="Courier New"/>
              </a:rPr>
              <a:t>ind</a:t>
            </a:r>
            <a:r>
              <a:rPr lang="es-PE" sz="1000" dirty="0">
                <a:latin typeface="Courier New"/>
              </a:rPr>
              <a:t>]</a:t>
            </a:r>
            <a:r>
              <a:rPr lang="es-PE" dirty="0"/>
              <a:t>		</a:t>
            </a:r>
            <a:r>
              <a:rPr lang="es-PE" dirty="0" smtClean="0"/>
              <a:t>// elemento </a:t>
            </a:r>
            <a:r>
              <a:rPr lang="es-PE" dirty="0" err="1"/>
              <a:t>ind</a:t>
            </a:r>
            <a:r>
              <a:rPr lang="es-PE" dirty="0"/>
              <a:t> de V, igual que los arreglos normales</a:t>
            </a:r>
          </a:p>
          <a:p>
            <a:r>
              <a:rPr lang="es-PE" dirty="0"/>
              <a:t> </a:t>
            </a:r>
          </a:p>
          <a:p>
            <a:r>
              <a:rPr lang="es-PE" dirty="0"/>
              <a:t>Tamaño del vector:</a:t>
            </a:r>
          </a:p>
          <a:p>
            <a:r>
              <a:rPr lang="es-PE" dirty="0"/>
              <a:t>		</a:t>
            </a:r>
            <a:r>
              <a:rPr lang="es-PE" sz="1000" dirty="0" err="1">
                <a:latin typeface="Courier New"/>
              </a:rPr>
              <a:t>int</a:t>
            </a:r>
            <a:r>
              <a:rPr lang="es-PE" sz="1000" dirty="0">
                <a:latin typeface="Courier New"/>
              </a:rPr>
              <a:t> </a:t>
            </a:r>
            <a:r>
              <a:rPr lang="es-PE" sz="1000" dirty="0" err="1">
                <a:latin typeface="Courier New"/>
              </a:rPr>
              <a:t>tam</a:t>
            </a:r>
            <a:r>
              <a:rPr lang="es-PE" sz="1000" dirty="0">
                <a:latin typeface="Courier New"/>
              </a:rPr>
              <a:t> = </a:t>
            </a:r>
            <a:r>
              <a:rPr lang="es-PE" sz="1000" dirty="0" err="1">
                <a:latin typeface="Courier New"/>
              </a:rPr>
              <a:t>V.size</a:t>
            </a:r>
            <a:r>
              <a:rPr lang="es-PE" sz="1000" dirty="0">
                <a:latin typeface="Courier New"/>
              </a:rPr>
              <a:t>();</a:t>
            </a:r>
            <a:endParaRPr lang="es-PE" dirty="0"/>
          </a:p>
          <a:p>
            <a:r>
              <a:rPr lang="es-PE" dirty="0"/>
              <a:t> </a:t>
            </a:r>
          </a:p>
          <a:p>
            <a:r>
              <a:rPr lang="es-PE" dirty="0" err="1"/>
              <a:t>Ejm</a:t>
            </a:r>
            <a:r>
              <a:rPr lang="es-PE" dirty="0"/>
              <a:t>: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PE" sz="1100" dirty="0">
                <a:latin typeface="Calibri"/>
                <a:ea typeface="Calibri"/>
                <a:cs typeface="Times New Roman"/>
              </a:rPr>
              <a:t>	</a:t>
            </a:r>
            <a:r>
              <a:rPr lang="en-US" sz="1000" b="1" dirty="0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0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en-US" sz="1000" dirty="0">
                <a:solidFill>
                  <a:srgbClr val="800080"/>
                </a:solidFill>
                <a:latin typeface="Courier New"/>
                <a:ea typeface="Calibri"/>
                <a:cs typeface="Times New Roman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; 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aux.size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(); 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++)	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// </a:t>
            </a:r>
            <a:r>
              <a:rPr lang="en-US" sz="1100" dirty="0" err="1" smtClean="0">
                <a:solidFill>
                  <a:srgbClr val="000000"/>
                </a:solidFill>
                <a:latin typeface="Calibri"/>
                <a:ea typeface="Calibri"/>
                <a:cs typeface="Courier New"/>
              </a:rPr>
              <a:t>muestra</a:t>
            </a:r>
            <a:r>
              <a:rPr lang="en-US" sz="1100" dirty="0" smtClean="0">
                <a:solidFill>
                  <a:srgbClr val="000000"/>
                </a:solidFill>
                <a:latin typeface="Calibri"/>
                <a:ea typeface="Calibri"/>
                <a:cs typeface="Courier New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/>
                <a:ea typeface="Calibri"/>
                <a:cs typeface="Courier New"/>
              </a:rPr>
              <a:t>los </a:t>
            </a:r>
            <a:r>
              <a:rPr lang="en-US" sz="1100" dirty="0" err="1">
                <a:solidFill>
                  <a:srgbClr val="000000"/>
                </a:solidFill>
                <a:latin typeface="Calibri"/>
                <a:ea typeface="Calibri"/>
                <a:cs typeface="Courier New"/>
              </a:rPr>
              <a:t>elementos</a:t>
            </a:r>
            <a:r>
              <a:rPr lang="en-US" sz="1100" dirty="0">
                <a:solidFill>
                  <a:srgbClr val="000000"/>
                </a:solidFill>
                <a:latin typeface="Calibri"/>
                <a:ea typeface="Calibri"/>
                <a:cs typeface="Courier New"/>
              </a:rPr>
              <a:t> de aux</a:t>
            </a:r>
            <a:endParaRPr lang="es-PE" sz="1100" dirty="0">
              <a:latin typeface="Calibri"/>
              <a:ea typeface="Calibri"/>
              <a:cs typeface="Times New Roman"/>
            </a:endParaRPr>
          </a:p>
          <a:p>
            <a:r>
              <a:rPr lang="en-US" dirty="0"/>
              <a:t>	</a:t>
            </a:r>
            <a:r>
              <a:rPr lang="en-US" sz="1000" dirty="0">
                <a:latin typeface="Courier New"/>
              </a:rPr>
              <a:t>    </a:t>
            </a:r>
            <a:r>
              <a:rPr lang="en-US" sz="1000" dirty="0" err="1">
                <a:latin typeface="Courier New"/>
              </a:rPr>
              <a:t>cout</a:t>
            </a:r>
            <a:r>
              <a:rPr lang="en-US" sz="1000" dirty="0">
                <a:latin typeface="Courier New"/>
              </a:rPr>
              <a:t>&lt;&lt;aux[</a:t>
            </a:r>
            <a:r>
              <a:rPr lang="en-US" sz="1000" dirty="0" err="1">
                <a:latin typeface="Courier New"/>
              </a:rPr>
              <a:t>i</a:t>
            </a:r>
            <a:r>
              <a:rPr lang="en-US" sz="1000" dirty="0">
                <a:latin typeface="Courier New"/>
              </a:rPr>
              <a:t>]&lt;&lt;</a:t>
            </a:r>
            <a:r>
              <a:rPr lang="en-US" sz="1000" dirty="0" err="1">
                <a:latin typeface="Courier New"/>
              </a:rPr>
              <a:t>endl</a:t>
            </a:r>
            <a:r>
              <a:rPr lang="en-US" sz="1000" dirty="0" smtClean="0">
                <a:latin typeface="Courier New"/>
              </a:rPr>
              <a:t>;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6325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88640"/>
            <a:ext cx="7772400" cy="70609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Vector</a:t>
            </a:r>
            <a:endParaRPr lang="es-PE" dirty="0"/>
          </a:p>
        </p:txBody>
      </p:sp>
      <p:sp>
        <p:nvSpPr>
          <p:cNvPr id="4" name="3 CuadroTexto"/>
          <p:cNvSpPr txBox="1"/>
          <p:nvPr/>
        </p:nvSpPr>
        <p:spPr>
          <a:xfrm>
            <a:off x="323528" y="1031019"/>
            <a:ext cx="68291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</a:t>
            </a:r>
            <a:r>
              <a:rPr lang="es-PE" dirty="0" smtClean="0"/>
              <a:t>Agregar  </a:t>
            </a:r>
            <a:r>
              <a:rPr lang="es-PE" dirty="0"/>
              <a:t>elementos:</a:t>
            </a:r>
          </a:p>
          <a:p>
            <a:r>
              <a:rPr lang="es-PE" dirty="0"/>
              <a:t>	</a:t>
            </a:r>
            <a:r>
              <a:rPr lang="es-PE" sz="1000" dirty="0" err="1" smtClean="0">
                <a:latin typeface="Courier New"/>
              </a:rPr>
              <a:t>V.push_back</a:t>
            </a:r>
            <a:r>
              <a:rPr lang="es-PE" sz="1000" dirty="0" smtClean="0">
                <a:latin typeface="Courier New"/>
              </a:rPr>
              <a:t>(</a:t>
            </a:r>
            <a:r>
              <a:rPr lang="es-PE" sz="1000" dirty="0" err="1" smtClean="0">
                <a:latin typeface="Courier New"/>
              </a:rPr>
              <a:t>aux</a:t>
            </a:r>
            <a:r>
              <a:rPr lang="es-PE" sz="1000" dirty="0">
                <a:latin typeface="Courier New"/>
              </a:rPr>
              <a:t>);</a:t>
            </a:r>
            <a:r>
              <a:rPr lang="es-PE" dirty="0"/>
              <a:t>		</a:t>
            </a:r>
            <a:r>
              <a:rPr lang="es-PE" dirty="0" smtClean="0"/>
              <a:t>//coloca </a:t>
            </a:r>
            <a:r>
              <a:rPr lang="es-PE" dirty="0" err="1"/>
              <a:t>aux</a:t>
            </a:r>
            <a:r>
              <a:rPr lang="es-PE" dirty="0"/>
              <a:t> al final de V</a:t>
            </a:r>
          </a:p>
          <a:p>
            <a:pPr marL="449580" indent="-449580"/>
            <a:r>
              <a:rPr lang="es-PE" dirty="0"/>
              <a:t>		</a:t>
            </a:r>
            <a:r>
              <a:rPr lang="es-PE" sz="1000" dirty="0" err="1">
                <a:latin typeface="Courier New"/>
              </a:rPr>
              <a:t>V.insert</a:t>
            </a:r>
            <a:r>
              <a:rPr lang="es-PE" sz="1000" dirty="0">
                <a:latin typeface="Courier New"/>
              </a:rPr>
              <a:t>(</a:t>
            </a:r>
            <a:r>
              <a:rPr lang="es-PE" sz="1000" dirty="0" err="1">
                <a:latin typeface="Courier New"/>
              </a:rPr>
              <a:t>V.begin</a:t>
            </a:r>
            <a:r>
              <a:rPr lang="es-PE" sz="1000" dirty="0">
                <a:latin typeface="Courier New"/>
              </a:rPr>
              <a:t>() + </a:t>
            </a:r>
            <a:r>
              <a:rPr lang="es-PE" sz="1000" dirty="0" err="1">
                <a:latin typeface="Courier New"/>
              </a:rPr>
              <a:t>ind</a:t>
            </a:r>
            <a:r>
              <a:rPr lang="es-PE" sz="1000" dirty="0">
                <a:latin typeface="Courier New"/>
              </a:rPr>
              <a:t>, </a:t>
            </a:r>
            <a:r>
              <a:rPr lang="es-PE" sz="1000" dirty="0" err="1">
                <a:latin typeface="Courier New"/>
              </a:rPr>
              <a:t>aux</a:t>
            </a:r>
            <a:r>
              <a:rPr lang="es-PE" sz="1000" dirty="0">
                <a:latin typeface="Courier New"/>
              </a:rPr>
              <a:t>);</a:t>
            </a:r>
            <a:r>
              <a:rPr lang="es-PE" dirty="0"/>
              <a:t>	</a:t>
            </a:r>
            <a:r>
              <a:rPr lang="es-PE" dirty="0" smtClean="0"/>
              <a:t>//inserta </a:t>
            </a:r>
            <a:r>
              <a:rPr lang="es-PE" dirty="0" err="1"/>
              <a:t>aux</a:t>
            </a:r>
            <a:r>
              <a:rPr lang="es-PE" dirty="0"/>
              <a:t> en el índice </a:t>
            </a:r>
            <a:r>
              <a:rPr lang="es-PE" dirty="0" err="1"/>
              <a:t>ind</a:t>
            </a:r>
            <a:r>
              <a:rPr lang="es-PE" dirty="0"/>
              <a:t> de V</a:t>
            </a:r>
          </a:p>
          <a:p>
            <a:pPr marL="449580" indent="-449580"/>
            <a:r>
              <a:rPr lang="es-PE" dirty="0"/>
              <a:t> </a:t>
            </a:r>
          </a:p>
          <a:p>
            <a:pPr marL="449580" indent="-449580"/>
            <a:r>
              <a:rPr lang="es-PE" dirty="0"/>
              <a:t>Eliminar elementos:</a:t>
            </a:r>
          </a:p>
          <a:p>
            <a:pPr marL="449580" indent="-449580"/>
            <a:r>
              <a:rPr lang="es-PE" dirty="0"/>
              <a:t>		</a:t>
            </a:r>
            <a:r>
              <a:rPr lang="es-PE" sz="1000" dirty="0" err="1">
                <a:latin typeface="Courier New"/>
              </a:rPr>
              <a:t>V.erase</a:t>
            </a:r>
            <a:r>
              <a:rPr lang="es-PE" sz="1000" dirty="0">
                <a:latin typeface="Courier New"/>
              </a:rPr>
              <a:t>(</a:t>
            </a:r>
            <a:r>
              <a:rPr lang="es-PE" sz="1000" dirty="0" err="1">
                <a:latin typeface="Courier New"/>
              </a:rPr>
              <a:t>V.begin</a:t>
            </a:r>
            <a:r>
              <a:rPr lang="es-PE" sz="1000" dirty="0">
                <a:latin typeface="Courier New"/>
              </a:rPr>
              <a:t>() + </a:t>
            </a:r>
            <a:r>
              <a:rPr lang="es-PE" sz="1000" dirty="0" err="1">
                <a:latin typeface="Courier New"/>
              </a:rPr>
              <a:t>ind</a:t>
            </a:r>
            <a:r>
              <a:rPr lang="es-PE" sz="1000" dirty="0">
                <a:latin typeface="Courier New"/>
              </a:rPr>
              <a:t>);</a:t>
            </a:r>
            <a:r>
              <a:rPr lang="es-PE" dirty="0"/>
              <a:t>	</a:t>
            </a:r>
            <a:r>
              <a:rPr lang="es-PE" dirty="0" smtClean="0"/>
              <a:t>//elimina </a:t>
            </a:r>
            <a:r>
              <a:rPr lang="es-PE" dirty="0"/>
              <a:t>el elemento V[</a:t>
            </a:r>
            <a:r>
              <a:rPr lang="es-PE" dirty="0" err="1"/>
              <a:t>ind</a:t>
            </a:r>
            <a:r>
              <a:rPr lang="es-PE" dirty="0"/>
              <a:t>]</a:t>
            </a:r>
          </a:p>
          <a:p>
            <a:pPr marL="449580" indent="-449580"/>
            <a:r>
              <a:rPr lang="es-PE" dirty="0"/>
              <a:t>		</a:t>
            </a:r>
            <a:r>
              <a:rPr lang="es-PE" sz="1000" dirty="0" err="1">
                <a:latin typeface="Courier New"/>
              </a:rPr>
              <a:t>V.clear</a:t>
            </a:r>
            <a:r>
              <a:rPr lang="es-PE" sz="1000" dirty="0">
                <a:latin typeface="Courier New"/>
              </a:rPr>
              <a:t>();</a:t>
            </a:r>
            <a:r>
              <a:rPr lang="es-PE" dirty="0"/>
              <a:t>			</a:t>
            </a:r>
            <a:r>
              <a:rPr lang="es-PE" dirty="0" smtClean="0"/>
              <a:t>//elimina </a:t>
            </a:r>
            <a:r>
              <a:rPr lang="es-PE" dirty="0"/>
              <a:t>todos los elementos de V</a:t>
            </a:r>
          </a:p>
          <a:p>
            <a:pPr marL="449580" indent="-449580"/>
            <a:r>
              <a:rPr lang="es-PE" dirty="0"/>
              <a:t> </a:t>
            </a:r>
          </a:p>
          <a:p>
            <a:pPr marL="449580" indent="-449580"/>
            <a:r>
              <a:rPr lang="en-US" dirty="0" err="1" smtClean="0"/>
              <a:t>Ejemplo</a:t>
            </a:r>
            <a:r>
              <a:rPr lang="en-US" dirty="0" smtClean="0"/>
              <a:t>:</a:t>
            </a:r>
            <a:endParaRPr lang="es-PE" dirty="0"/>
          </a:p>
          <a:p>
            <a:pPr marL="449580" indent="-449580"/>
            <a:r>
              <a:rPr lang="en-US" dirty="0"/>
              <a:t>	</a:t>
            </a:r>
            <a:r>
              <a:rPr lang="en-US" sz="1000" dirty="0">
                <a:latin typeface="Courier New"/>
              </a:rPr>
              <a:t>vector &lt;</a:t>
            </a:r>
            <a:r>
              <a:rPr lang="en-US" sz="1000" b="1" dirty="0" err="1">
                <a:solidFill>
                  <a:srgbClr val="000080"/>
                </a:solidFill>
                <a:latin typeface="Courier New"/>
              </a:rPr>
              <a:t>int</a:t>
            </a:r>
            <a:r>
              <a:rPr lang="en-US" sz="1000" dirty="0">
                <a:latin typeface="Courier New"/>
              </a:rPr>
              <a:t>&gt; </a:t>
            </a:r>
            <a:r>
              <a:rPr lang="en-US" sz="1000" dirty="0" err="1">
                <a:latin typeface="Courier New"/>
              </a:rPr>
              <a:t>nums</a:t>
            </a:r>
            <a:r>
              <a:rPr lang="en-US" sz="1000" dirty="0">
                <a:latin typeface="Courier New"/>
              </a:rPr>
              <a:t>;</a:t>
            </a:r>
            <a:endParaRPr lang="es-PE" dirty="0"/>
          </a:p>
          <a:p>
            <a:pPr marL="449580" indent="-449580"/>
            <a:r>
              <a:rPr lang="en-US" dirty="0"/>
              <a:t>	</a:t>
            </a:r>
            <a:r>
              <a:rPr lang="en-US" sz="1000" b="1" dirty="0" err="1">
                <a:solidFill>
                  <a:srgbClr val="000080"/>
                </a:solidFill>
                <a:latin typeface="Courier New"/>
              </a:rPr>
              <a:t>int</a:t>
            </a:r>
            <a:r>
              <a:rPr lang="en-US" sz="1000" dirty="0">
                <a:latin typeface="Courier New"/>
              </a:rPr>
              <a:t> n;</a:t>
            </a:r>
            <a:endParaRPr lang="es-PE" dirty="0"/>
          </a:p>
          <a:p>
            <a:pPr marL="449580" indent="-449580"/>
            <a:r>
              <a:rPr lang="en-US" dirty="0"/>
              <a:t>	</a:t>
            </a:r>
            <a:r>
              <a:rPr lang="en-US" sz="1000" dirty="0" err="1">
                <a:latin typeface="Courier New"/>
              </a:rPr>
              <a:t>cin</a:t>
            </a:r>
            <a:r>
              <a:rPr lang="en-US" sz="1000" dirty="0">
                <a:latin typeface="Courier New"/>
              </a:rPr>
              <a:t>&gt;&gt;n;</a:t>
            </a:r>
            <a:endParaRPr lang="es-PE" dirty="0"/>
          </a:p>
          <a:p>
            <a:pPr marL="449580" indent="-449580"/>
            <a:r>
              <a:rPr lang="en-US" dirty="0"/>
              <a:t>	</a:t>
            </a:r>
            <a:r>
              <a:rPr lang="en-US" sz="1000" dirty="0" err="1">
                <a:latin typeface="Courier New"/>
              </a:rPr>
              <a:t>nums.push_back</a:t>
            </a:r>
            <a:r>
              <a:rPr lang="en-US" sz="1000" dirty="0">
                <a:latin typeface="Courier New"/>
              </a:rPr>
              <a:t>(n</a:t>
            </a:r>
            <a:r>
              <a:rPr lang="en-US" sz="1000" dirty="0" smtClean="0">
                <a:latin typeface="Courier New"/>
              </a:rPr>
              <a:t>);</a:t>
            </a:r>
            <a:endParaRPr lang="es-PE" dirty="0"/>
          </a:p>
        </p:txBody>
      </p:sp>
      <p:sp>
        <p:nvSpPr>
          <p:cNvPr id="9" name="8 Rectángulo"/>
          <p:cNvSpPr/>
          <p:nvPr/>
        </p:nvSpPr>
        <p:spPr>
          <a:xfrm>
            <a:off x="3376742" y="5496980"/>
            <a:ext cx="2627882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000" dirty="0">
                <a:latin typeface="Courier New"/>
              </a:rPr>
              <a:t>v</a:t>
            </a:r>
            <a:r>
              <a:rPr lang="en-US" sz="1000" dirty="0" smtClean="0">
                <a:latin typeface="Courier New"/>
              </a:rPr>
              <a:t>ector &lt;</a:t>
            </a:r>
            <a:r>
              <a:rPr lang="en-US" sz="1000" dirty="0" err="1" smtClean="0">
                <a:latin typeface="Courier New"/>
              </a:rPr>
              <a:t>int</a:t>
            </a:r>
            <a:r>
              <a:rPr lang="en-US" sz="1000" dirty="0" smtClean="0">
                <a:latin typeface="Courier New"/>
              </a:rPr>
              <a:t>&gt; v;</a:t>
            </a:r>
            <a:endParaRPr lang="en-US" sz="1000" b="1" dirty="0" smtClean="0">
              <a:solidFill>
                <a:srgbClr val="000080"/>
              </a:solidFill>
              <a:latin typeface="Courier New"/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en-US" sz="1000" b="1" dirty="0" smtClean="0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for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000" b="1" dirty="0" err="1" smtClean="0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en-US" sz="1000" dirty="0">
                <a:solidFill>
                  <a:srgbClr val="800080"/>
                </a:solidFill>
                <a:latin typeface="Courier New"/>
                <a:ea typeface="Calibri"/>
                <a:cs typeface="Times New Roman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; 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i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v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.size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()-1; 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i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++)</a:t>
            </a:r>
            <a:endParaRPr lang="en-US" sz="1000" dirty="0">
              <a:solidFill>
                <a:srgbClr val="000000"/>
              </a:solidFill>
              <a:latin typeface="Courier New"/>
            </a:endParaRPr>
          </a:p>
          <a:p>
            <a:pPr lvl="0">
              <a:lnSpc>
                <a:spcPct val="115000"/>
              </a:lnSpc>
            </a:pPr>
            <a:r>
              <a:rPr lang="en-US" sz="1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&lt;&lt;“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hola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”&lt;&lt;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;</a:t>
            </a:r>
            <a:endParaRPr lang="es-PE" dirty="0">
              <a:solidFill>
                <a:srgbClr val="000000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024238" y="5373216"/>
            <a:ext cx="3275856" cy="8640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10 CuadroTexto"/>
          <p:cNvSpPr txBox="1"/>
          <p:nvPr/>
        </p:nvSpPr>
        <p:spPr>
          <a:xfrm>
            <a:off x="2304872" y="5003884"/>
            <a:ext cx="500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Cuantos hola se imprimen en el siguiente código?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93467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88640"/>
            <a:ext cx="7772400" cy="706090"/>
          </a:xfrm>
        </p:spPr>
        <p:txBody>
          <a:bodyPr>
            <a:normAutofit fontScale="90000"/>
          </a:bodyPr>
          <a:lstStyle/>
          <a:p>
            <a:r>
              <a:rPr lang="es-PE" dirty="0" err="1" smtClean="0"/>
              <a:t>String</a:t>
            </a:r>
            <a:endParaRPr lang="es-PE" dirty="0"/>
          </a:p>
        </p:txBody>
      </p:sp>
      <p:sp>
        <p:nvSpPr>
          <p:cNvPr id="3" name="2 CuadroTexto"/>
          <p:cNvSpPr txBox="1"/>
          <p:nvPr/>
        </p:nvSpPr>
        <p:spPr>
          <a:xfrm>
            <a:off x="395536" y="995354"/>
            <a:ext cx="584236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49580" indent="-449580"/>
            <a:r>
              <a:rPr lang="en-US" dirty="0" err="1"/>
              <a:t>Declaración</a:t>
            </a:r>
            <a:r>
              <a:rPr lang="en-US" dirty="0"/>
              <a:t>:</a:t>
            </a:r>
            <a:endParaRPr lang="es-PE" dirty="0"/>
          </a:p>
          <a:p>
            <a:pPr marL="449580" indent="-449580"/>
            <a:r>
              <a:rPr lang="en-US" dirty="0"/>
              <a:t>		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string s = </a:t>
            </a:r>
            <a:r>
              <a:rPr lang="en-US" sz="1000" dirty="0">
                <a:solidFill>
                  <a:srgbClr val="FF0000"/>
                </a:solidFill>
                <a:latin typeface="Courier New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;</a:t>
            </a:r>
            <a:r>
              <a:rPr lang="en-US" dirty="0"/>
              <a:t>		</a:t>
            </a:r>
            <a:r>
              <a:rPr lang="en-US" dirty="0" smtClean="0"/>
              <a:t>//</a:t>
            </a:r>
            <a:r>
              <a:rPr lang="en-US" dirty="0" err="1" smtClean="0"/>
              <a:t>cadena</a:t>
            </a:r>
            <a:r>
              <a:rPr lang="en-US" dirty="0" smtClean="0"/>
              <a:t> </a:t>
            </a:r>
            <a:r>
              <a:rPr lang="en-US" dirty="0" err="1"/>
              <a:t>vacía</a:t>
            </a:r>
            <a:endParaRPr lang="es-PE" dirty="0"/>
          </a:p>
          <a:p>
            <a:pPr marL="449580" indent="-449580"/>
            <a:r>
              <a:rPr lang="en-US" dirty="0"/>
              <a:t>		</a:t>
            </a:r>
            <a:r>
              <a:rPr lang="en-US" sz="1000" dirty="0">
                <a:latin typeface="Courier New"/>
              </a:rPr>
              <a:t>string s(n, </a:t>
            </a:r>
            <a:r>
              <a:rPr lang="en-US" sz="1000" dirty="0" err="1">
                <a:latin typeface="Courier New"/>
              </a:rPr>
              <a:t>ch</a:t>
            </a:r>
            <a:r>
              <a:rPr lang="en-US" sz="1000" dirty="0">
                <a:latin typeface="Courier New"/>
              </a:rPr>
              <a:t>);</a:t>
            </a:r>
            <a:r>
              <a:rPr lang="en-US" dirty="0"/>
              <a:t>		</a:t>
            </a:r>
            <a:r>
              <a:rPr lang="en-US" dirty="0" smtClean="0"/>
              <a:t>//n </a:t>
            </a:r>
            <a:r>
              <a:rPr lang="en-US" dirty="0" err="1"/>
              <a:t>caracteres</a:t>
            </a:r>
            <a:r>
              <a:rPr lang="en-US" dirty="0"/>
              <a:t> </a:t>
            </a:r>
            <a:r>
              <a:rPr lang="en-US" dirty="0" err="1"/>
              <a:t>ch</a:t>
            </a:r>
            <a:endParaRPr lang="es-PE" dirty="0"/>
          </a:p>
          <a:p>
            <a:pPr marL="449580" indent="-449580"/>
            <a:r>
              <a:rPr lang="en-US" dirty="0"/>
              <a:t>		</a:t>
            </a:r>
            <a:r>
              <a:rPr lang="es-PE" sz="1000" dirty="0" err="1">
                <a:latin typeface="Courier New"/>
              </a:rPr>
              <a:t>string</a:t>
            </a:r>
            <a:r>
              <a:rPr lang="es-PE" sz="1000" dirty="0">
                <a:latin typeface="Courier New"/>
              </a:rPr>
              <a:t> s = </a:t>
            </a:r>
            <a:r>
              <a:rPr lang="es-PE" sz="1000" dirty="0" err="1">
                <a:latin typeface="Courier New"/>
              </a:rPr>
              <a:t>aux</a:t>
            </a:r>
            <a:r>
              <a:rPr lang="es-PE" sz="1000" dirty="0">
                <a:latin typeface="Courier New"/>
              </a:rPr>
              <a:t>;</a:t>
            </a:r>
            <a:r>
              <a:rPr lang="es-PE" dirty="0"/>
              <a:t>		</a:t>
            </a:r>
            <a:r>
              <a:rPr lang="es-PE" dirty="0" smtClean="0"/>
              <a:t>//asignación </a:t>
            </a:r>
            <a:r>
              <a:rPr lang="es-PE" dirty="0"/>
              <a:t>de valores</a:t>
            </a:r>
          </a:p>
          <a:p>
            <a:r>
              <a:rPr lang="es-PE" dirty="0"/>
              <a:t> </a:t>
            </a:r>
          </a:p>
          <a:p>
            <a:r>
              <a:rPr lang="en-US" dirty="0" err="1" smtClean="0"/>
              <a:t>Ejemplo</a:t>
            </a:r>
            <a:r>
              <a:rPr lang="en-US" dirty="0" smtClean="0"/>
              <a:t>:</a:t>
            </a:r>
            <a:endParaRPr lang="es-PE" dirty="0"/>
          </a:p>
          <a:p>
            <a:r>
              <a:rPr lang="en-US" dirty="0"/>
              <a:t>	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string cad(</a:t>
            </a:r>
            <a:r>
              <a:rPr lang="en-US" sz="1000" dirty="0">
                <a:solidFill>
                  <a:srgbClr val="800080"/>
                </a:solidFill>
                <a:latin typeface="Courier New"/>
              </a:rPr>
              <a:t>10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000" dirty="0">
                <a:solidFill>
                  <a:srgbClr val="FF0000"/>
                </a:solidFill>
                <a:latin typeface="Courier New"/>
              </a:rPr>
              <a:t>'a'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);</a:t>
            </a:r>
            <a:endParaRPr lang="es-PE" dirty="0"/>
          </a:p>
          <a:p>
            <a:r>
              <a:rPr lang="en-US" dirty="0"/>
              <a:t>	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string x = </a:t>
            </a:r>
            <a:r>
              <a:rPr lang="en-US" sz="1000" dirty="0">
                <a:solidFill>
                  <a:srgbClr val="FF0000"/>
                </a:solidFill>
                <a:latin typeface="Courier New"/>
              </a:rPr>
              <a:t>"</a:t>
            </a:r>
            <a:r>
              <a:rPr lang="en-US" sz="1000" dirty="0" err="1">
                <a:solidFill>
                  <a:srgbClr val="FF0000"/>
                </a:solidFill>
                <a:latin typeface="Courier New"/>
              </a:rPr>
              <a:t>hola</a:t>
            </a:r>
            <a:r>
              <a:rPr lang="en-US" sz="1000" dirty="0">
                <a:solidFill>
                  <a:srgbClr val="FF0000"/>
                </a:solidFill>
                <a:latin typeface="Courier New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;</a:t>
            </a:r>
            <a:endParaRPr lang="es-PE" dirty="0"/>
          </a:p>
          <a:p>
            <a:r>
              <a:rPr lang="en-US" dirty="0"/>
              <a:t> </a:t>
            </a:r>
            <a:endParaRPr lang="es-PE" dirty="0"/>
          </a:p>
          <a:p>
            <a:r>
              <a:rPr lang="en-US" dirty="0" err="1"/>
              <a:t>Acceso</a:t>
            </a:r>
            <a:r>
              <a:rPr lang="en-US" dirty="0"/>
              <a:t> a </a:t>
            </a:r>
            <a:r>
              <a:rPr lang="en-US" dirty="0" err="1"/>
              <a:t>caracteres</a:t>
            </a:r>
            <a:r>
              <a:rPr lang="en-US" dirty="0"/>
              <a:t>:</a:t>
            </a:r>
            <a:endParaRPr lang="es-PE" dirty="0"/>
          </a:p>
          <a:p>
            <a:r>
              <a:rPr lang="en-US" dirty="0"/>
              <a:t>	</a:t>
            </a:r>
            <a:r>
              <a:rPr lang="en-US" sz="1000" b="1" dirty="0">
                <a:solidFill>
                  <a:srgbClr val="000080"/>
                </a:solidFill>
                <a:latin typeface="Courier New"/>
              </a:rPr>
              <a:t>char</a:t>
            </a:r>
            <a:r>
              <a:rPr lang="en-US" sz="1000" dirty="0">
                <a:latin typeface="Courier New"/>
              </a:rPr>
              <a:t> </a:t>
            </a:r>
            <a:r>
              <a:rPr lang="en-US" sz="1000" dirty="0" err="1">
                <a:latin typeface="Courier New"/>
              </a:rPr>
              <a:t>ch</a:t>
            </a:r>
            <a:r>
              <a:rPr lang="en-US" sz="1000" dirty="0">
                <a:latin typeface="Courier New"/>
              </a:rPr>
              <a:t> = s[</a:t>
            </a:r>
            <a:r>
              <a:rPr lang="en-US" sz="1000" dirty="0" err="1">
                <a:latin typeface="Courier New"/>
              </a:rPr>
              <a:t>ind</a:t>
            </a:r>
            <a:r>
              <a:rPr lang="en-US" sz="1000" dirty="0">
                <a:latin typeface="Courier New"/>
              </a:rPr>
              <a:t>];</a:t>
            </a:r>
            <a:endParaRPr lang="es-PE" dirty="0"/>
          </a:p>
          <a:p>
            <a:r>
              <a:rPr lang="en-US" dirty="0"/>
              <a:t> </a:t>
            </a:r>
            <a:endParaRPr lang="es-PE" dirty="0"/>
          </a:p>
          <a:p>
            <a:r>
              <a:rPr lang="en-US" dirty="0" err="1"/>
              <a:t>Tamaño</a:t>
            </a:r>
            <a:r>
              <a:rPr lang="en-US" dirty="0"/>
              <a:t> </a:t>
            </a:r>
            <a:r>
              <a:rPr lang="es-PE" dirty="0"/>
              <a:t>de la cadena:</a:t>
            </a:r>
          </a:p>
          <a:p>
            <a:r>
              <a:rPr lang="es-PE" dirty="0"/>
              <a:t>	</a:t>
            </a:r>
            <a:r>
              <a:rPr lang="en-US" sz="1000" b="1" dirty="0" err="1">
                <a:solidFill>
                  <a:srgbClr val="000080"/>
                </a:solidFill>
                <a:latin typeface="Courier New"/>
              </a:rPr>
              <a:t>int</a:t>
            </a:r>
            <a:r>
              <a:rPr lang="en-US" sz="1000" dirty="0">
                <a:latin typeface="Courier New"/>
              </a:rPr>
              <a:t> tam = </a:t>
            </a:r>
            <a:r>
              <a:rPr lang="en-US" sz="1000" dirty="0" err="1">
                <a:latin typeface="Courier New"/>
              </a:rPr>
              <a:t>s.size</a:t>
            </a:r>
            <a:r>
              <a:rPr lang="en-US" sz="1000" dirty="0">
                <a:latin typeface="Courier New"/>
              </a:rPr>
              <a:t>();</a:t>
            </a:r>
            <a:endParaRPr lang="es-PE" dirty="0"/>
          </a:p>
          <a:p>
            <a:r>
              <a:rPr lang="en-US" dirty="0"/>
              <a:t> </a:t>
            </a:r>
            <a:endParaRPr lang="es-PE" dirty="0"/>
          </a:p>
          <a:p>
            <a:r>
              <a:rPr lang="en-US" dirty="0" err="1"/>
              <a:t>Concatenación</a:t>
            </a:r>
            <a:r>
              <a:rPr lang="en-US" dirty="0"/>
              <a:t>:</a:t>
            </a:r>
            <a:endParaRPr lang="es-PE" dirty="0"/>
          </a:p>
          <a:p>
            <a:r>
              <a:rPr lang="en-US" dirty="0"/>
              <a:t>	</a:t>
            </a:r>
            <a:r>
              <a:rPr lang="en-US" sz="1000" dirty="0">
                <a:latin typeface="Courier New"/>
              </a:rPr>
              <a:t>s = s + aux;</a:t>
            </a:r>
            <a:endParaRPr lang="es-PE" dirty="0"/>
          </a:p>
          <a:p>
            <a:r>
              <a:rPr lang="en-US" dirty="0"/>
              <a:t>	</a:t>
            </a:r>
            <a:r>
              <a:rPr lang="en-US" sz="1000" dirty="0">
                <a:latin typeface="Courier New"/>
              </a:rPr>
              <a:t>s = aux + s</a:t>
            </a:r>
            <a:r>
              <a:rPr lang="en-US" sz="1000" dirty="0" smtClean="0">
                <a:latin typeface="Courier New"/>
              </a:rPr>
              <a:t>;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733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88640"/>
            <a:ext cx="7772400" cy="706090"/>
          </a:xfrm>
        </p:spPr>
        <p:txBody>
          <a:bodyPr>
            <a:normAutofit fontScale="90000"/>
          </a:bodyPr>
          <a:lstStyle/>
          <a:p>
            <a:r>
              <a:rPr lang="es-PE" dirty="0" err="1" smtClean="0"/>
              <a:t>String</a:t>
            </a:r>
            <a:endParaRPr lang="es-PE" dirty="0"/>
          </a:p>
        </p:txBody>
      </p:sp>
      <p:sp>
        <p:nvSpPr>
          <p:cNvPr id="3" name="2 CuadroTexto"/>
          <p:cNvSpPr txBox="1"/>
          <p:nvPr/>
        </p:nvSpPr>
        <p:spPr>
          <a:xfrm>
            <a:off x="464094" y="1308824"/>
            <a:ext cx="80724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Encontrar una </a:t>
            </a:r>
            <a:r>
              <a:rPr lang="es-PE" dirty="0" err="1"/>
              <a:t>subcadena</a:t>
            </a:r>
            <a:r>
              <a:rPr lang="es-PE" dirty="0"/>
              <a:t>:</a:t>
            </a:r>
          </a:p>
          <a:p>
            <a:r>
              <a:rPr lang="es-PE" dirty="0"/>
              <a:t>	</a:t>
            </a:r>
            <a:r>
              <a:rPr lang="es-PE" sz="1000" b="1" dirty="0" err="1">
                <a:solidFill>
                  <a:srgbClr val="000080"/>
                </a:solidFill>
                <a:latin typeface="Courier New"/>
              </a:rPr>
              <a:t>int</a:t>
            </a:r>
            <a:r>
              <a:rPr lang="es-PE" sz="1000" dirty="0">
                <a:latin typeface="Courier New"/>
              </a:rPr>
              <a:t> pos = </a:t>
            </a:r>
            <a:r>
              <a:rPr lang="es-PE" sz="1000" dirty="0" err="1">
                <a:latin typeface="Courier New"/>
              </a:rPr>
              <a:t>s.find</a:t>
            </a:r>
            <a:r>
              <a:rPr lang="es-PE" sz="1000" dirty="0">
                <a:latin typeface="Courier New"/>
              </a:rPr>
              <a:t>(</a:t>
            </a:r>
            <a:r>
              <a:rPr lang="es-PE" sz="1000" dirty="0" err="1">
                <a:latin typeface="Courier New"/>
              </a:rPr>
              <a:t>aux</a:t>
            </a:r>
            <a:r>
              <a:rPr lang="es-PE" sz="1000" dirty="0">
                <a:latin typeface="Courier New"/>
              </a:rPr>
              <a:t>);		</a:t>
            </a:r>
            <a:r>
              <a:rPr lang="es-PE" sz="1000" dirty="0" smtClean="0">
                <a:latin typeface="Courier New"/>
              </a:rPr>
              <a:t>// </a:t>
            </a:r>
            <a:r>
              <a:rPr lang="es-PE" dirty="0" smtClean="0"/>
              <a:t>devuelve </a:t>
            </a:r>
            <a:r>
              <a:rPr lang="es-PE" dirty="0"/>
              <a:t>el índice de s en el que empieza </a:t>
            </a:r>
            <a:r>
              <a:rPr lang="es-PE" dirty="0" err="1"/>
              <a:t>aux</a:t>
            </a:r>
            <a:endParaRPr lang="es-PE" dirty="0"/>
          </a:p>
          <a:p>
            <a:r>
              <a:rPr lang="es-PE" dirty="0"/>
              <a:t>	</a:t>
            </a:r>
            <a:r>
              <a:rPr lang="es-PE" sz="1000" b="1" dirty="0" err="1">
                <a:solidFill>
                  <a:srgbClr val="000080"/>
                </a:solidFill>
                <a:latin typeface="Courier New"/>
              </a:rPr>
              <a:t>int</a:t>
            </a:r>
            <a:r>
              <a:rPr lang="es-PE" sz="1000" dirty="0">
                <a:latin typeface="Courier New"/>
              </a:rPr>
              <a:t> pos = </a:t>
            </a:r>
            <a:r>
              <a:rPr lang="es-PE" sz="1000" dirty="0" err="1">
                <a:latin typeface="Courier New"/>
              </a:rPr>
              <a:t>s.find</a:t>
            </a:r>
            <a:r>
              <a:rPr lang="es-PE" sz="1000" dirty="0">
                <a:latin typeface="Courier New"/>
              </a:rPr>
              <a:t>(</a:t>
            </a:r>
            <a:r>
              <a:rPr lang="es-PE" sz="1000" dirty="0" err="1">
                <a:latin typeface="Courier New"/>
              </a:rPr>
              <a:t>aux</a:t>
            </a:r>
            <a:r>
              <a:rPr lang="es-PE" sz="1000" dirty="0">
                <a:latin typeface="Courier New"/>
              </a:rPr>
              <a:t>, </a:t>
            </a:r>
            <a:r>
              <a:rPr lang="es-PE" sz="1000" dirty="0" err="1">
                <a:latin typeface="Courier New"/>
              </a:rPr>
              <a:t>ind</a:t>
            </a:r>
            <a:r>
              <a:rPr lang="es-PE" sz="1000" dirty="0">
                <a:latin typeface="Courier New"/>
              </a:rPr>
              <a:t>);	</a:t>
            </a:r>
            <a:r>
              <a:rPr lang="es-PE" sz="1000" dirty="0" smtClean="0">
                <a:latin typeface="Courier New"/>
              </a:rPr>
              <a:t>// </a:t>
            </a:r>
            <a:r>
              <a:rPr lang="es-PE" dirty="0" smtClean="0"/>
              <a:t>devuelve </a:t>
            </a:r>
            <a:r>
              <a:rPr lang="es-PE" dirty="0"/>
              <a:t>el primer índice &gt;= </a:t>
            </a:r>
            <a:r>
              <a:rPr lang="es-PE" dirty="0" err="1"/>
              <a:t>ind</a:t>
            </a:r>
            <a:endParaRPr lang="es-PE" dirty="0"/>
          </a:p>
          <a:p>
            <a:r>
              <a:rPr lang="es-PE" dirty="0"/>
              <a:t>				</a:t>
            </a:r>
            <a:r>
              <a:rPr lang="es-PE" dirty="0" smtClean="0"/>
              <a:t>// ambas </a:t>
            </a:r>
            <a:r>
              <a:rPr lang="es-PE" dirty="0"/>
              <a:t>retornan -1 si no encuentran a </a:t>
            </a:r>
            <a:r>
              <a:rPr lang="es-PE" dirty="0" err="1"/>
              <a:t>aux</a:t>
            </a:r>
            <a:endParaRPr lang="es-PE" dirty="0"/>
          </a:p>
          <a:p>
            <a:r>
              <a:rPr lang="es-PE" dirty="0"/>
              <a:t> </a:t>
            </a:r>
          </a:p>
          <a:p>
            <a:r>
              <a:rPr lang="es-PE" dirty="0"/>
              <a:t>Inserción:</a:t>
            </a:r>
          </a:p>
          <a:p>
            <a:r>
              <a:rPr lang="es-PE" dirty="0"/>
              <a:t>	</a:t>
            </a:r>
            <a:r>
              <a:rPr lang="es-PE" sz="1000" dirty="0" err="1">
                <a:latin typeface="Courier New"/>
              </a:rPr>
              <a:t>s.insert</a:t>
            </a:r>
            <a:r>
              <a:rPr lang="es-PE" sz="1000" dirty="0">
                <a:latin typeface="Courier New"/>
              </a:rPr>
              <a:t>(</a:t>
            </a:r>
            <a:r>
              <a:rPr lang="es-PE" sz="1000" dirty="0" err="1">
                <a:latin typeface="Courier New"/>
              </a:rPr>
              <a:t>ind</a:t>
            </a:r>
            <a:r>
              <a:rPr lang="es-PE" sz="1000" dirty="0">
                <a:latin typeface="Courier New"/>
              </a:rPr>
              <a:t>, </a:t>
            </a:r>
            <a:r>
              <a:rPr lang="es-PE" sz="1000" dirty="0" err="1">
                <a:latin typeface="Courier New"/>
              </a:rPr>
              <a:t>aux</a:t>
            </a:r>
            <a:r>
              <a:rPr lang="es-PE" sz="1000" dirty="0">
                <a:latin typeface="Courier New"/>
              </a:rPr>
              <a:t>);</a:t>
            </a:r>
            <a:r>
              <a:rPr lang="es-PE" dirty="0"/>
              <a:t> 	</a:t>
            </a:r>
            <a:r>
              <a:rPr lang="es-PE" dirty="0" smtClean="0"/>
              <a:t>	// inserta </a:t>
            </a:r>
            <a:r>
              <a:rPr lang="es-PE" dirty="0"/>
              <a:t>a la cadena </a:t>
            </a:r>
            <a:r>
              <a:rPr lang="es-PE" dirty="0" err="1"/>
              <a:t>aux</a:t>
            </a:r>
            <a:r>
              <a:rPr lang="es-PE" dirty="0"/>
              <a:t> en el índice </a:t>
            </a:r>
            <a:r>
              <a:rPr lang="es-PE" dirty="0" err="1"/>
              <a:t>ind</a:t>
            </a:r>
            <a:endParaRPr lang="es-PE" dirty="0"/>
          </a:p>
          <a:p>
            <a:r>
              <a:rPr lang="es-PE" dirty="0"/>
              <a:t> </a:t>
            </a:r>
          </a:p>
          <a:p>
            <a:r>
              <a:rPr lang="es-PE" dirty="0"/>
              <a:t>Eliminación:</a:t>
            </a:r>
          </a:p>
          <a:p>
            <a:r>
              <a:rPr lang="es-PE" dirty="0"/>
              <a:t>	</a:t>
            </a:r>
            <a:r>
              <a:rPr lang="es-PE" sz="1000" dirty="0" err="1">
                <a:latin typeface="Courier New"/>
              </a:rPr>
              <a:t>s.erase</a:t>
            </a:r>
            <a:r>
              <a:rPr lang="es-PE" sz="1000" dirty="0">
                <a:latin typeface="Courier New"/>
              </a:rPr>
              <a:t>(</a:t>
            </a:r>
            <a:r>
              <a:rPr lang="es-PE" sz="1000" dirty="0" err="1">
                <a:latin typeface="Courier New"/>
              </a:rPr>
              <a:t>ind</a:t>
            </a:r>
            <a:r>
              <a:rPr lang="es-PE" sz="1000" dirty="0">
                <a:latin typeface="Courier New"/>
              </a:rPr>
              <a:t>, n);</a:t>
            </a:r>
            <a:r>
              <a:rPr lang="es-PE" sz="1000" dirty="0"/>
              <a:t> </a:t>
            </a:r>
            <a:r>
              <a:rPr lang="es-PE" dirty="0"/>
              <a:t>		</a:t>
            </a:r>
            <a:r>
              <a:rPr lang="es-PE" dirty="0" smtClean="0"/>
              <a:t>// elimina </a:t>
            </a:r>
            <a:r>
              <a:rPr lang="es-PE" dirty="0"/>
              <a:t>n caracteres empezando en el índice </a:t>
            </a:r>
            <a:r>
              <a:rPr lang="es-PE" dirty="0" err="1"/>
              <a:t>ind</a:t>
            </a:r>
            <a:endParaRPr lang="es-PE" dirty="0"/>
          </a:p>
          <a:p>
            <a:r>
              <a:rPr lang="es-PE" dirty="0"/>
              <a:t>	</a:t>
            </a:r>
            <a:r>
              <a:rPr lang="es-PE" sz="1000" dirty="0" err="1">
                <a:latin typeface="Courier New"/>
              </a:rPr>
              <a:t>s.clear</a:t>
            </a:r>
            <a:r>
              <a:rPr lang="es-PE" sz="1000" dirty="0">
                <a:latin typeface="Courier New"/>
              </a:rPr>
              <a:t>();</a:t>
            </a:r>
            <a:r>
              <a:rPr lang="es-PE" dirty="0"/>
              <a:t>			</a:t>
            </a:r>
            <a:r>
              <a:rPr lang="es-PE" dirty="0" smtClean="0"/>
              <a:t>// borra </a:t>
            </a:r>
            <a:r>
              <a:rPr lang="es-PE" dirty="0"/>
              <a:t>toda la cadena</a:t>
            </a:r>
          </a:p>
          <a:p>
            <a:pPr marL="449580" indent="-449580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6476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88640"/>
            <a:ext cx="7772400" cy="706090"/>
          </a:xfrm>
        </p:spPr>
        <p:txBody>
          <a:bodyPr>
            <a:normAutofit fontScale="90000"/>
          </a:bodyPr>
          <a:lstStyle/>
          <a:p>
            <a:r>
              <a:rPr lang="es-PE" dirty="0" err="1" smtClean="0"/>
              <a:t>Algorithm</a:t>
            </a:r>
            <a:endParaRPr lang="es-PE" dirty="0"/>
          </a:p>
        </p:txBody>
      </p:sp>
      <p:sp>
        <p:nvSpPr>
          <p:cNvPr id="3" name="2 CuadroTexto"/>
          <p:cNvSpPr txBox="1"/>
          <p:nvPr/>
        </p:nvSpPr>
        <p:spPr>
          <a:xfrm>
            <a:off x="464094" y="980728"/>
            <a:ext cx="789216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49580" indent="-449580"/>
            <a:r>
              <a:rPr lang="es-PE" dirty="0"/>
              <a:t>Mínimo o máximo:</a:t>
            </a:r>
          </a:p>
          <a:p>
            <a:pPr marL="449580" indent="-449580"/>
            <a:r>
              <a:rPr lang="es-PE" dirty="0"/>
              <a:t>		</a:t>
            </a:r>
            <a:r>
              <a:rPr lang="es-PE" sz="1000" dirty="0">
                <a:latin typeface="Courier New"/>
              </a:rPr>
              <a:t>min(a, b)</a:t>
            </a:r>
            <a:r>
              <a:rPr lang="es-PE" dirty="0"/>
              <a:t>	</a:t>
            </a:r>
            <a:r>
              <a:rPr lang="es-PE" dirty="0" smtClean="0"/>
              <a:t>// Devuelve </a:t>
            </a:r>
            <a:r>
              <a:rPr lang="es-PE" dirty="0"/>
              <a:t>el mínimo o máximo de a y b, para cualquier tipo de dato</a:t>
            </a:r>
          </a:p>
          <a:p>
            <a:pPr marL="449580" indent="-449580"/>
            <a:r>
              <a:rPr lang="es-PE" dirty="0"/>
              <a:t>		</a:t>
            </a:r>
            <a:r>
              <a:rPr lang="es-PE" sz="1000" dirty="0" err="1">
                <a:latin typeface="Courier New"/>
              </a:rPr>
              <a:t>max</a:t>
            </a:r>
            <a:r>
              <a:rPr lang="es-PE" sz="1000" dirty="0">
                <a:latin typeface="Courier New"/>
              </a:rPr>
              <a:t>(a, b)</a:t>
            </a:r>
            <a:r>
              <a:rPr lang="es-PE" dirty="0"/>
              <a:t>	</a:t>
            </a:r>
            <a:r>
              <a:rPr lang="es-PE" dirty="0" smtClean="0"/>
              <a:t>// que </a:t>
            </a:r>
            <a:r>
              <a:rPr lang="es-PE" dirty="0"/>
              <a:t>tenga definido el operador &lt; (</a:t>
            </a:r>
            <a:r>
              <a:rPr lang="es-PE" dirty="0" err="1"/>
              <a:t>int</a:t>
            </a:r>
            <a:r>
              <a:rPr lang="es-PE" dirty="0"/>
              <a:t>, </a:t>
            </a:r>
            <a:r>
              <a:rPr lang="es-PE" dirty="0" err="1"/>
              <a:t>string</a:t>
            </a:r>
            <a:r>
              <a:rPr lang="es-PE" dirty="0"/>
              <a:t>, vector, </a:t>
            </a:r>
            <a:r>
              <a:rPr lang="es-PE" dirty="0" err="1"/>
              <a:t>string</a:t>
            </a:r>
            <a:r>
              <a:rPr lang="es-PE" dirty="0"/>
              <a:t>, …)</a:t>
            </a:r>
          </a:p>
          <a:p>
            <a:pPr marL="449580" indent="-449580"/>
            <a:r>
              <a:rPr lang="es-PE" dirty="0"/>
              <a:t> </a:t>
            </a:r>
          </a:p>
          <a:p>
            <a:pPr marL="449580" indent="-449580"/>
            <a:r>
              <a:rPr lang="es-PE" dirty="0"/>
              <a:t>Intercambio de valores:</a:t>
            </a:r>
          </a:p>
          <a:p>
            <a:pPr marL="449580" indent="-449580"/>
            <a:r>
              <a:rPr lang="es-PE" dirty="0"/>
              <a:t>		</a:t>
            </a:r>
            <a:r>
              <a:rPr lang="es-PE" sz="1000" dirty="0">
                <a:latin typeface="Courier New"/>
              </a:rPr>
              <a:t>swap(a, b);</a:t>
            </a:r>
            <a:r>
              <a:rPr lang="es-PE" dirty="0"/>
              <a:t>	</a:t>
            </a:r>
            <a:r>
              <a:rPr lang="es-PE" dirty="0" smtClean="0"/>
              <a:t>                   // equivale </a:t>
            </a:r>
            <a:r>
              <a:rPr lang="es-PE" dirty="0"/>
              <a:t>a:	</a:t>
            </a:r>
            <a:r>
              <a:rPr lang="es-PE" sz="1000" dirty="0" err="1">
                <a:latin typeface="Courier New"/>
              </a:rPr>
              <a:t>aux</a:t>
            </a:r>
            <a:r>
              <a:rPr lang="es-PE" sz="1000" dirty="0">
                <a:latin typeface="Courier New"/>
              </a:rPr>
              <a:t>=a;</a:t>
            </a:r>
            <a:endParaRPr lang="es-PE" dirty="0"/>
          </a:p>
          <a:p>
            <a:pPr marL="449580" indent="-449580"/>
            <a:r>
              <a:rPr lang="es-PE" dirty="0"/>
              <a:t>						</a:t>
            </a:r>
            <a:r>
              <a:rPr lang="es-PE" sz="1000" dirty="0">
                <a:latin typeface="Courier New"/>
              </a:rPr>
              <a:t>a=b;</a:t>
            </a:r>
            <a:endParaRPr lang="es-PE" dirty="0"/>
          </a:p>
          <a:p>
            <a:pPr marL="449580" indent="-449580"/>
            <a:r>
              <a:rPr lang="es-PE" dirty="0"/>
              <a:t>						</a:t>
            </a:r>
            <a:r>
              <a:rPr lang="es-PE" sz="1000" dirty="0">
                <a:latin typeface="Courier New"/>
              </a:rPr>
              <a:t>b=</a:t>
            </a:r>
            <a:r>
              <a:rPr lang="es-PE" sz="1000" dirty="0" err="1">
                <a:latin typeface="Courier New"/>
              </a:rPr>
              <a:t>aux</a:t>
            </a:r>
            <a:r>
              <a:rPr lang="es-PE" sz="1000" dirty="0">
                <a:latin typeface="Courier New"/>
              </a:rPr>
              <a:t>;</a:t>
            </a:r>
            <a:endParaRPr lang="es-PE" dirty="0"/>
          </a:p>
          <a:p>
            <a:r>
              <a:rPr lang="es-PE" dirty="0"/>
              <a:t>Ordenamiento:</a:t>
            </a:r>
          </a:p>
          <a:p>
            <a:r>
              <a:rPr lang="es-PE" dirty="0"/>
              <a:t>		</a:t>
            </a:r>
            <a:r>
              <a:rPr lang="es-PE" sz="1000" dirty="0" err="1">
                <a:latin typeface="Courier New"/>
              </a:rPr>
              <a:t>sort</a:t>
            </a:r>
            <a:r>
              <a:rPr lang="es-PE" sz="1000" dirty="0">
                <a:latin typeface="Courier New"/>
              </a:rPr>
              <a:t>(</a:t>
            </a:r>
            <a:r>
              <a:rPr lang="es-PE" sz="1000" dirty="0" err="1">
                <a:latin typeface="Courier New"/>
              </a:rPr>
              <a:t>V.begin</a:t>
            </a:r>
            <a:r>
              <a:rPr lang="es-PE" sz="1000" dirty="0">
                <a:latin typeface="Courier New"/>
              </a:rPr>
              <a:t>(), </a:t>
            </a:r>
            <a:r>
              <a:rPr lang="es-PE" sz="1000" dirty="0" err="1">
                <a:latin typeface="Courier New"/>
              </a:rPr>
              <a:t>V.end</a:t>
            </a:r>
            <a:r>
              <a:rPr lang="es-PE" sz="1000" dirty="0">
                <a:latin typeface="Courier New"/>
              </a:rPr>
              <a:t>());	</a:t>
            </a:r>
            <a:r>
              <a:rPr lang="es-PE" sz="1000" dirty="0" smtClean="0">
                <a:latin typeface="Courier New"/>
              </a:rPr>
              <a:t>// </a:t>
            </a:r>
            <a:r>
              <a:rPr lang="es-PE" dirty="0" smtClean="0"/>
              <a:t>ordena </a:t>
            </a:r>
            <a:r>
              <a:rPr lang="es-PE" dirty="0"/>
              <a:t>a V en orden creciente.</a:t>
            </a:r>
          </a:p>
          <a:p>
            <a:r>
              <a:rPr lang="es-PE" dirty="0"/>
              <a:t>		</a:t>
            </a:r>
            <a:r>
              <a:rPr lang="es-PE" sz="1000" dirty="0" err="1">
                <a:latin typeface="Courier New"/>
              </a:rPr>
              <a:t>sort</a:t>
            </a:r>
            <a:r>
              <a:rPr lang="es-PE" sz="1000" dirty="0">
                <a:latin typeface="Courier New"/>
              </a:rPr>
              <a:t>(</a:t>
            </a:r>
            <a:r>
              <a:rPr lang="es-PE" sz="1000" dirty="0" err="1">
                <a:latin typeface="Courier New"/>
              </a:rPr>
              <a:t>V.rbegin</a:t>
            </a:r>
            <a:r>
              <a:rPr lang="es-PE" sz="1000" dirty="0">
                <a:latin typeface="Courier New"/>
              </a:rPr>
              <a:t>(), </a:t>
            </a:r>
            <a:r>
              <a:rPr lang="es-PE" sz="1000" dirty="0" err="1">
                <a:latin typeface="Courier New"/>
              </a:rPr>
              <a:t>V.rend</a:t>
            </a:r>
            <a:r>
              <a:rPr lang="es-PE" sz="1000" dirty="0">
                <a:latin typeface="Courier New"/>
              </a:rPr>
              <a:t>());</a:t>
            </a:r>
            <a:r>
              <a:rPr lang="es-PE" dirty="0"/>
              <a:t>	</a:t>
            </a:r>
            <a:r>
              <a:rPr lang="es-PE" dirty="0" smtClean="0"/>
              <a:t>// ordena </a:t>
            </a:r>
            <a:r>
              <a:rPr lang="es-PE" dirty="0"/>
              <a:t>a V en orden decreciente.</a:t>
            </a:r>
          </a:p>
          <a:p>
            <a:r>
              <a:rPr lang="es-PE" dirty="0"/>
              <a:t> </a:t>
            </a:r>
          </a:p>
          <a:p>
            <a:r>
              <a:rPr lang="es-PE" dirty="0"/>
              <a:t>Invertir orden:</a:t>
            </a:r>
          </a:p>
          <a:p>
            <a:r>
              <a:rPr lang="es-PE" dirty="0"/>
              <a:t>		</a:t>
            </a:r>
            <a:r>
              <a:rPr lang="en-US" sz="1000" dirty="0">
                <a:latin typeface="Courier New"/>
              </a:rPr>
              <a:t>reverse(</a:t>
            </a:r>
            <a:r>
              <a:rPr lang="en-US" sz="1000" dirty="0" err="1">
                <a:latin typeface="Courier New"/>
              </a:rPr>
              <a:t>V.begin</a:t>
            </a:r>
            <a:r>
              <a:rPr lang="en-US" sz="1000" dirty="0">
                <a:latin typeface="Courier New"/>
              </a:rPr>
              <a:t>(), </a:t>
            </a:r>
            <a:r>
              <a:rPr lang="en-US" sz="1000" dirty="0" err="1">
                <a:latin typeface="Courier New"/>
              </a:rPr>
              <a:t>V.end</a:t>
            </a:r>
            <a:r>
              <a:rPr lang="en-US" sz="1000" dirty="0">
                <a:latin typeface="Courier New"/>
              </a:rPr>
              <a:t>());	</a:t>
            </a:r>
            <a:r>
              <a:rPr lang="en-US" sz="1000" dirty="0" smtClean="0">
                <a:latin typeface="Courier New"/>
              </a:rPr>
              <a:t>// </a:t>
            </a:r>
            <a:r>
              <a:rPr lang="en-US" dirty="0" smtClean="0">
                <a:cs typeface="Courier New"/>
              </a:rPr>
              <a:t>cambia </a:t>
            </a:r>
            <a:r>
              <a:rPr lang="en-US" sz="1000" dirty="0">
                <a:latin typeface="Courier New"/>
              </a:rPr>
              <a:t>V[</a:t>
            </a:r>
            <a:r>
              <a:rPr lang="en-US" sz="1000" dirty="0" err="1">
                <a:latin typeface="Courier New"/>
              </a:rPr>
              <a:t>i</a:t>
            </a:r>
            <a:r>
              <a:rPr lang="en-US" sz="1000" dirty="0">
                <a:latin typeface="Courier New"/>
              </a:rPr>
              <a:t>]</a:t>
            </a:r>
            <a:r>
              <a:rPr lang="en-US" dirty="0">
                <a:cs typeface="Courier New"/>
              </a:rPr>
              <a:t> </a:t>
            </a:r>
            <a:r>
              <a:rPr lang="en-US" dirty="0" err="1">
                <a:cs typeface="Courier New"/>
              </a:rPr>
              <a:t>por</a:t>
            </a:r>
            <a:r>
              <a:rPr lang="en-US" dirty="0">
                <a:cs typeface="Courier New"/>
              </a:rPr>
              <a:t> </a:t>
            </a:r>
            <a:r>
              <a:rPr lang="en-US" sz="1000" dirty="0">
                <a:latin typeface="Courier New"/>
              </a:rPr>
              <a:t>V[</a:t>
            </a:r>
            <a:r>
              <a:rPr lang="en-US" sz="1000" dirty="0" err="1">
                <a:latin typeface="Courier New"/>
              </a:rPr>
              <a:t>V.size</a:t>
            </a:r>
            <a:r>
              <a:rPr lang="en-US" sz="1000" dirty="0">
                <a:latin typeface="Courier New"/>
              </a:rPr>
              <a:t>() – </a:t>
            </a:r>
            <a:r>
              <a:rPr lang="en-US" sz="1000" dirty="0" err="1">
                <a:latin typeface="Courier New"/>
              </a:rPr>
              <a:t>i</a:t>
            </a:r>
            <a:r>
              <a:rPr lang="en-US" sz="1000" dirty="0">
                <a:latin typeface="Courier New"/>
              </a:rPr>
              <a:t> - </a:t>
            </a:r>
            <a:r>
              <a:rPr lang="en-US" sz="1000" dirty="0">
                <a:solidFill>
                  <a:srgbClr val="800080"/>
                </a:solidFill>
                <a:latin typeface="Courier New"/>
              </a:rPr>
              <a:t>1</a:t>
            </a:r>
            <a:r>
              <a:rPr lang="en-US" sz="1000" dirty="0" smtClean="0">
                <a:latin typeface="Courier New"/>
              </a:rPr>
              <a:t>]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0009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88640"/>
            <a:ext cx="7772400" cy="706090"/>
          </a:xfrm>
        </p:spPr>
        <p:txBody>
          <a:bodyPr>
            <a:normAutofit fontScale="90000"/>
          </a:bodyPr>
          <a:lstStyle/>
          <a:p>
            <a:r>
              <a:rPr lang="es-PE" dirty="0" err="1" smtClean="0"/>
              <a:t>Stringstream</a:t>
            </a:r>
            <a:endParaRPr lang="es-PE" dirty="0"/>
          </a:p>
        </p:txBody>
      </p:sp>
      <p:sp>
        <p:nvSpPr>
          <p:cNvPr id="3" name="2 CuadroTexto"/>
          <p:cNvSpPr txBox="1"/>
          <p:nvPr/>
        </p:nvSpPr>
        <p:spPr>
          <a:xfrm>
            <a:off x="373832" y="886891"/>
            <a:ext cx="6413935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cs typeface="Courier New"/>
              </a:rPr>
              <a:t> Input String Stream (</a:t>
            </a:r>
            <a:r>
              <a:rPr lang="en-US" sz="1400" b="1" dirty="0" err="1">
                <a:cs typeface="Courier New"/>
              </a:rPr>
              <a:t>istringstream</a:t>
            </a:r>
            <a:r>
              <a:rPr lang="en-US" sz="1400" b="1" dirty="0">
                <a:cs typeface="Courier New"/>
              </a:rPr>
              <a:t>):</a:t>
            </a:r>
            <a:endParaRPr lang="es-PE" sz="1400" dirty="0"/>
          </a:p>
          <a:p>
            <a:r>
              <a:rPr lang="en-US" sz="1400" dirty="0">
                <a:cs typeface="Courier New"/>
              </a:rPr>
              <a:t> </a:t>
            </a:r>
            <a:endParaRPr lang="es-PE" sz="1400" dirty="0"/>
          </a:p>
          <a:p>
            <a:r>
              <a:rPr lang="es-PE" sz="1400" dirty="0">
                <a:cs typeface="Courier New"/>
              </a:rPr>
              <a:t>Permiten extraer datos(</a:t>
            </a:r>
            <a:r>
              <a:rPr lang="es-PE" sz="1400" dirty="0" err="1">
                <a:cs typeface="Courier New"/>
              </a:rPr>
              <a:t>int</a:t>
            </a:r>
            <a:r>
              <a:rPr lang="es-PE" sz="1400" dirty="0">
                <a:cs typeface="Courier New"/>
              </a:rPr>
              <a:t>, </a:t>
            </a:r>
            <a:r>
              <a:rPr lang="es-PE" sz="1400" dirty="0" err="1">
                <a:cs typeface="Courier New"/>
              </a:rPr>
              <a:t>string</a:t>
            </a:r>
            <a:r>
              <a:rPr lang="es-PE" sz="1400" dirty="0">
                <a:cs typeface="Courier New"/>
              </a:rPr>
              <a:t>, </a:t>
            </a:r>
            <a:r>
              <a:rPr lang="es-PE" sz="1400" dirty="0" err="1">
                <a:cs typeface="Courier New"/>
              </a:rPr>
              <a:t>char</a:t>
            </a:r>
            <a:r>
              <a:rPr lang="es-PE" sz="1400" dirty="0">
                <a:cs typeface="Courier New"/>
              </a:rPr>
              <a:t>, </a:t>
            </a:r>
            <a:r>
              <a:rPr lang="es-PE" sz="1400" dirty="0" err="1">
                <a:cs typeface="Courier New"/>
              </a:rPr>
              <a:t>bool</a:t>
            </a:r>
            <a:r>
              <a:rPr lang="es-PE" sz="1400" dirty="0">
                <a:cs typeface="Courier New"/>
              </a:rPr>
              <a:t>) de un flujos de entrada(</a:t>
            </a:r>
            <a:r>
              <a:rPr lang="es-PE" sz="1400" dirty="0" err="1">
                <a:cs typeface="Courier New"/>
              </a:rPr>
              <a:t>string</a:t>
            </a:r>
            <a:r>
              <a:rPr lang="es-PE" sz="1400" dirty="0">
                <a:cs typeface="Courier New"/>
              </a:rPr>
              <a:t>)</a:t>
            </a:r>
            <a:endParaRPr lang="es-PE" sz="1400" dirty="0"/>
          </a:p>
          <a:p>
            <a:r>
              <a:rPr lang="es-PE" sz="1400" dirty="0">
                <a:cs typeface="Courier New"/>
              </a:rPr>
              <a:t> </a:t>
            </a:r>
            <a:endParaRPr lang="es-PE" sz="1400" dirty="0"/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PE" sz="14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string</a:t>
            </a:r>
            <a:r>
              <a:rPr lang="es-PE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fecha = </a:t>
            </a:r>
            <a:r>
              <a:rPr lang="es-PE" sz="1400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"domingo 16 de septiembre de 2007"</a:t>
            </a:r>
            <a:r>
              <a:rPr lang="es-PE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;</a:t>
            </a:r>
            <a:endParaRPr lang="es-PE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PE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s-PE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istringstream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is(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fecha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);</a:t>
            </a:r>
            <a:endParaRPr lang="es-PE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dd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yyyy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;</a:t>
            </a:r>
            <a:endParaRPr lang="es-PE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string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dia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mes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, aux;</a:t>
            </a:r>
            <a:endParaRPr lang="es-PE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s-PE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PE" sz="14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is</a:t>
            </a:r>
            <a:r>
              <a:rPr lang="es-PE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&gt;&gt;</a:t>
            </a:r>
            <a:r>
              <a:rPr lang="es-PE" sz="14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dia</a:t>
            </a:r>
            <a:r>
              <a:rPr lang="es-PE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&gt;&gt;</a:t>
            </a:r>
            <a:r>
              <a:rPr lang="es-PE" sz="14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dd</a:t>
            </a:r>
            <a:r>
              <a:rPr lang="es-PE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&gt;&gt;</a:t>
            </a:r>
            <a:r>
              <a:rPr lang="es-PE" sz="14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aux</a:t>
            </a:r>
            <a:r>
              <a:rPr lang="es-PE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&gt;&gt;mes&gt;&gt;</a:t>
            </a:r>
            <a:r>
              <a:rPr lang="es-PE" sz="14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aux</a:t>
            </a:r>
            <a:r>
              <a:rPr lang="es-PE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&gt;&gt;</a:t>
            </a:r>
            <a:r>
              <a:rPr lang="es-PE" sz="14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yyyy</a:t>
            </a:r>
            <a:r>
              <a:rPr lang="es-PE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;</a:t>
            </a:r>
            <a:endParaRPr lang="es-PE" dirty="0">
              <a:latin typeface="Calibri"/>
              <a:ea typeface="Calibri"/>
              <a:cs typeface="Times New Roman"/>
            </a:endParaRPr>
          </a:p>
          <a:p>
            <a:r>
              <a:rPr lang="es-PE" sz="1400" dirty="0">
                <a:cs typeface="Courier New"/>
              </a:rPr>
              <a:t> </a:t>
            </a:r>
            <a:endParaRPr lang="es-PE" sz="1400" dirty="0"/>
          </a:p>
          <a:p>
            <a:r>
              <a:rPr lang="es-PE" sz="1400" dirty="0">
                <a:cs typeface="Courier New"/>
              </a:rPr>
              <a:t> </a:t>
            </a:r>
            <a:endParaRPr lang="es-PE" sz="1400" dirty="0"/>
          </a:p>
          <a:p>
            <a:r>
              <a:rPr lang="en-US" sz="1400" b="1" dirty="0">
                <a:cs typeface="Courier New"/>
              </a:rPr>
              <a:t>Output String Stream (</a:t>
            </a:r>
            <a:r>
              <a:rPr lang="en-US" sz="1400" b="1" dirty="0" err="1">
                <a:cs typeface="Courier New"/>
              </a:rPr>
              <a:t>ostringstream</a:t>
            </a:r>
            <a:r>
              <a:rPr lang="en-US" sz="1400" b="1" dirty="0">
                <a:cs typeface="Courier New"/>
              </a:rPr>
              <a:t>):</a:t>
            </a:r>
            <a:endParaRPr lang="es-PE" sz="1400" dirty="0"/>
          </a:p>
          <a:p>
            <a:r>
              <a:rPr lang="en-US" sz="1400" dirty="0">
                <a:cs typeface="Courier New"/>
              </a:rPr>
              <a:t> </a:t>
            </a:r>
            <a:endParaRPr lang="es-PE" sz="1400" dirty="0"/>
          </a:p>
          <a:p>
            <a:r>
              <a:rPr lang="es-PE" sz="1400" dirty="0">
                <a:cs typeface="Courier New"/>
              </a:rPr>
              <a:t>Permiten formar un flujo de salida a partir de datos.</a:t>
            </a:r>
            <a:endParaRPr lang="es-PE" sz="1400" dirty="0"/>
          </a:p>
          <a:p>
            <a:r>
              <a:rPr lang="es-PE" sz="1400" dirty="0">
                <a:cs typeface="Courier New"/>
              </a:rPr>
              <a:t> </a:t>
            </a:r>
            <a:endParaRPr lang="es-PE" sz="1400" dirty="0"/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PE" sz="14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s-PE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s-PE" sz="14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dd</a:t>
            </a:r>
            <a:r>
              <a:rPr lang="es-PE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es-PE" sz="1400" dirty="0">
                <a:solidFill>
                  <a:srgbClr val="800080"/>
                </a:solidFill>
                <a:latin typeface="Courier New"/>
                <a:ea typeface="Calibri"/>
                <a:cs typeface="Times New Roman"/>
              </a:rPr>
              <a:t>16</a:t>
            </a:r>
            <a:r>
              <a:rPr lang="es-PE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, </a:t>
            </a:r>
            <a:r>
              <a:rPr lang="es-PE" sz="14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yyyy</a:t>
            </a:r>
            <a:r>
              <a:rPr lang="es-PE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es-PE" sz="1400" dirty="0">
                <a:solidFill>
                  <a:srgbClr val="800080"/>
                </a:solidFill>
                <a:latin typeface="Courier New"/>
                <a:ea typeface="Calibri"/>
                <a:cs typeface="Times New Roman"/>
              </a:rPr>
              <a:t>2007</a:t>
            </a:r>
            <a:r>
              <a:rPr lang="es-PE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;</a:t>
            </a:r>
            <a:endParaRPr lang="es-PE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PE" sz="14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string</a:t>
            </a:r>
            <a:r>
              <a:rPr lang="es-PE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s-PE" sz="14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dia</a:t>
            </a:r>
            <a:r>
              <a:rPr lang="es-PE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es-PE" sz="1400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"domingo"</a:t>
            </a:r>
            <a:r>
              <a:rPr lang="es-PE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, mes=</a:t>
            </a:r>
            <a:r>
              <a:rPr lang="es-PE" sz="1400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"septiembre"</a:t>
            </a:r>
            <a:r>
              <a:rPr lang="es-PE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, </a:t>
            </a:r>
            <a:r>
              <a:rPr lang="es-PE" sz="14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aux</a:t>
            </a:r>
            <a:r>
              <a:rPr lang="es-PE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es-PE" sz="1400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"de"</a:t>
            </a:r>
            <a:r>
              <a:rPr lang="es-PE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;</a:t>
            </a:r>
            <a:endParaRPr lang="es-PE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PE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s-PE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PE" sz="14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ostringstream</a:t>
            </a:r>
            <a:r>
              <a:rPr lang="es-PE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os;</a:t>
            </a:r>
            <a:endParaRPr lang="es-PE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PE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os&lt;&lt;</a:t>
            </a:r>
            <a:r>
              <a:rPr lang="es-PE" sz="14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dia</a:t>
            </a:r>
            <a:r>
              <a:rPr lang="es-PE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&lt;&lt;</a:t>
            </a:r>
            <a:r>
              <a:rPr lang="es-PE" sz="1400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" "</a:t>
            </a:r>
            <a:r>
              <a:rPr lang="es-PE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&lt;&lt;</a:t>
            </a:r>
            <a:r>
              <a:rPr lang="es-PE" sz="14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dd</a:t>
            </a:r>
            <a:r>
              <a:rPr lang="es-PE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&lt;&lt;</a:t>
            </a:r>
            <a:r>
              <a:rPr lang="es-PE" sz="1400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" "</a:t>
            </a:r>
            <a:r>
              <a:rPr lang="es-PE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&lt;&lt;</a:t>
            </a:r>
            <a:r>
              <a:rPr lang="es-PE" sz="14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aux</a:t>
            </a:r>
            <a:r>
              <a:rPr lang="es-PE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&lt;&lt;</a:t>
            </a:r>
            <a:r>
              <a:rPr lang="es-PE" sz="1400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" "</a:t>
            </a:r>
            <a:r>
              <a:rPr lang="es-PE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&lt;&lt;mes&lt;&lt;</a:t>
            </a:r>
            <a:r>
              <a:rPr lang="es-PE" sz="1400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" "</a:t>
            </a:r>
            <a:r>
              <a:rPr lang="es-PE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&lt;&lt;</a:t>
            </a:r>
            <a:r>
              <a:rPr lang="es-PE" sz="14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aux</a:t>
            </a:r>
            <a:r>
              <a:rPr lang="es-PE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&lt;&lt;</a:t>
            </a:r>
            <a:r>
              <a:rPr lang="es-PE" sz="1400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" "</a:t>
            </a:r>
            <a:r>
              <a:rPr lang="es-PE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&lt;&lt;</a:t>
            </a:r>
            <a:r>
              <a:rPr lang="es-PE" sz="14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yyyy</a:t>
            </a:r>
            <a:r>
              <a:rPr lang="es-PE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;</a:t>
            </a:r>
            <a:endParaRPr lang="es-PE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PE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s-PE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string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fecha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os.str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();</a:t>
            </a:r>
            <a:endParaRPr lang="es-PE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419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3744</TotalTime>
  <Words>340</Words>
  <Application>Microsoft Office PowerPoint</Application>
  <PresentationFormat>Presentación en pantalla (4:3)</PresentationFormat>
  <Paragraphs>307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Equidad</vt:lpstr>
      <vt:lpstr>C++ Standard Template Library (STL)</vt:lpstr>
      <vt:lpstr>C++ Standard Template Library</vt:lpstr>
      <vt:lpstr>Presentación de PowerPoint</vt:lpstr>
      <vt:lpstr>Vector</vt:lpstr>
      <vt:lpstr>Vector</vt:lpstr>
      <vt:lpstr>String</vt:lpstr>
      <vt:lpstr>String</vt:lpstr>
      <vt:lpstr>Algorithm</vt:lpstr>
      <vt:lpstr>Stringstream</vt:lpstr>
      <vt:lpstr>Pair</vt:lpstr>
      <vt:lpstr>Algorithm II</vt:lpstr>
      <vt:lpstr>Set</vt:lpstr>
      <vt:lpstr>Set</vt:lpstr>
      <vt:lpstr>Map</vt:lpstr>
      <vt:lpstr>Queue</vt:lpstr>
      <vt:lpstr>priority_queue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Geometría computacional</dc:title>
  <dc:creator>Roy Palacios Rezza</dc:creator>
  <cp:lastModifiedBy>Roy Palacios Rezza</cp:lastModifiedBy>
  <cp:revision>150</cp:revision>
  <dcterms:created xsi:type="dcterms:W3CDTF">2012-06-21T17:02:00Z</dcterms:created>
  <dcterms:modified xsi:type="dcterms:W3CDTF">2012-07-03T04:02:14Z</dcterms:modified>
</cp:coreProperties>
</file>