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Econ 270 Lecture 1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Sam Gifford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2024-01-15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Simulated From Class Data</a:t>
            </a:r>
          </a:p>
        </p:txBody>
      </p:sp>
      <p:pic>
        <p:nvPicPr>
          <p:cNvPr descr="Lecture1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This Strong Evidence?</a:t>
            </a:r>
          </a:p>
        </p:txBody>
      </p:sp>
      <p:pic>
        <p:nvPicPr>
          <p:cNvPr descr="../img/aliens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193800"/>
            <a:ext cx="6273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Attendance Fluctuations</a:t>
            </a:r>
          </a:p>
        </p:txBody>
      </p:sp>
      <p:pic>
        <p:nvPicPr>
          <p:cNvPr descr="Lecture1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Heterogeneity</a:t>
            </a:r>
          </a:p>
        </p:txBody>
      </p:sp>
      <p:pic>
        <p:nvPicPr>
          <p:cNvPr descr="Lecture1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Consistency?</a:t>
            </a:r>
          </a:p>
        </p:txBody>
      </p:sp>
      <p:pic>
        <p:nvPicPr>
          <p:cNvPr descr="Lecture1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Score Persistence</a:t>
            </a:r>
          </a:p>
        </p:txBody>
      </p:sp>
      <p:pic>
        <p:nvPicPr>
          <p:cNvPr descr="Lecture1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Attendance Persistence</a:t>
            </a:r>
          </a:p>
        </p:txBody>
      </p:sp>
      <p:pic>
        <p:nvPicPr>
          <p:cNvPr descr="Lecture1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Exams are consistent for most students</a:t>
            </a:r>
          </a:p>
          <a:p>
            <a:pPr lvl="1"/>
            <a:r>
              <a:rPr/>
              <a:t>But that I should still offer some ‘cushion points’</a:t>
            </a:r>
          </a:p>
          <a:p>
            <a:pPr lvl="0"/>
            <a:r>
              <a:rPr/>
              <a:t>Attendance probably improves performance</a:t>
            </a:r>
          </a:p>
          <a:p>
            <a:pPr lvl="1"/>
            <a:r>
              <a:rPr/>
              <a:t>Effect is probably “small”</a:t>
            </a:r>
          </a:p>
          <a:p>
            <a:pPr lvl="1"/>
            <a:r>
              <a:rPr/>
              <a:t>“Attendance” is only a proxy for effort. May break down!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should apply similar thinking to your job</a:t>
            </a:r>
          </a:p>
          <a:p>
            <a:pPr lvl="1"/>
            <a:r>
              <a:rPr/>
              <a:t>Everyone will use metrics. But the metrics will be misinterpreted</a:t>
            </a:r>
          </a:p>
          <a:p>
            <a:pPr lvl="1"/>
            <a:r>
              <a:rPr/>
              <a:t>Sales are down. Why, and what should we do about it?</a:t>
            </a:r>
          </a:p>
          <a:p>
            <a:pPr lvl="0"/>
            <a:r>
              <a:rPr/>
              <a:t>Our goal is to get an understanding of the statistical properties of data</a:t>
            </a:r>
          </a:p>
          <a:p>
            <a:pPr lvl="1"/>
            <a:r>
              <a:rPr/>
              <a:t>So that we don’t make decisions based on random chance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Tying it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Bad employment outcomes, poor student practices, and poor data analytics are related</a:t>
            </a:r>
          </a:p>
          <a:p>
            <a:pPr lvl="0"/>
            <a:r>
              <a:rPr/>
              <a:t>By putting effort into learning quantitative skills you’ll be in a better position when you graduate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iClicker Test Pop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Immediately after a basketball leaves a player’s hand after taking a 3 point shot, the force on the ball is</a:t>
            </a:r>
          </a:p>
          <a:p>
            <a:pPr lvl="0"/>
            <a:r>
              <a:rPr/>
              <a:t>A Upwards and constant</a:t>
            </a:r>
          </a:p>
          <a:p>
            <a:pPr lvl="0"/>
            <a:r>
              <a:rPr/>
              <a:t>B Upwards and decreasing</a:t>
            </a:r>
          </a:p>
          <a:p>
            <a:pPr lvl="0"/>
            <a:r>
              <a:rPr/>
              <a:t>C Downwards and constant</a:t>
            </a:r>
          </a:p>
          <a:p>
            <a:pPr lvl="0"/>
            <a:r>
              <a:rPr/>
              <a:t>D Downwards and decreasing</a:t>
            </a:r>
          </a:p>
          <a:p>
            <a:pPr lvl="0"/>
            <a:r>
              <a:rPr/>
              <a:t>E Tangent to the path of the ball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this course is useful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is being used in increasing rates in every job field</a:t>
            </a:r>
          </a:p>
          <a:p>
            <a:pPr lvl="0"/>
            <a:r>
              <a:rPr/>
              <a:t>Routine tasks are being automated by AI or offshored</a:t>
            </a:r>
          </a:p>
          <a:p>
            <a:pPr lvl="0"/>
            <a:r>
              <a:rPr/>
              <a:t>Employers are reluctant to hire gen Z workers</a:t>
            </a:r>
          </a:p>
          <a:p>
            <a:pPr lvl="1"/>
            <a:r>
              <a:rPr/>
              <a:t>High bar for interviews at good companies</a:t>
            </a:r>
          </a:p>
          <a:p>
            <a:pPr lvl="1"/>
            <a:r>
              <a:rPr/>
              <a:t>Most interviews have an analytic component!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Labor Force Participation Rate</a:t>
            </a:r>
          </a:p>
        </p:txBody>
      </p:sp>
      <p:pic>
        <p:nvPicPr>
          <p:cNvPr descr="../img/lf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394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College Graduate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over half of hiring managers believe new college graduates are unprepared for the workforce (intelligent.com survey)</a:t>
            </a:r>
          </a:p>
          <a:p>
            <a:pPr lvl="0"/>
            <a:r>
              <a:rPr/>
              <a:t>New graduates are being fired at higher rates than in the past</a:t>
            </a:r>
          </a:p>
          <a:p>
            <a:pPr lvl="0"/>
            <a:r>
              <a:rPr/>
              <a:t>At least partly due to dilution of the education system, including college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Unemployment rates</a:t>
            </a:r>
          </a:p>
        </p:txBody>
      </p:sp>
      <p:pic>
        <p:nvPicPr>
          <p:cNvPr descr="../img/newunemplo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193800"/>
            <a:ext cx="4406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Bunny Intermission</a:t>
            </a:r>
          </a:p>
        </p:txBody>
      </p:sp>
      <p:pic>
        <p:nvPicPr>
          <p:cNvPr descr="../img/bunn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020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to Get Ahead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Need to signal quality to interviewers to get interviews</a:t>
            </a:r>
          </a:p>
          <a:p>
            <a:pPr lvl="0"/>
            <a:r>
              <a:rPr/>
              <a:t>Improve technical skills to pass interviews</a:t>
            </a:r>
          </a:p>
          <a:p>
            <a:pPr lvl="0"/>
            <a:r>
              <a:rPr/>
              <a:t>Developing statistical knowledge and working on projects is the best way</a:t>
            </a:r>
          </a:p>
          <a:p>
            <a:pPr lvl="0"/>
            <a:r>
              <a:rPr/>
              <a:t>College is still a good return on investment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example of 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Should I make attendance mandatory?</a:t>
            </a:r>
          </a:p>
          <a:p>
            <a:pPr lvl="0"/>
            <a:r>
              <a:rPr/>
              <a:t>How would I go about answering this question?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270 Lecture 1</dc:title>
  <dc:creator>Sam Gifford</dc:creator>
  <cp:keywords/>
  <dcterms:created xsi:type="dcterms:W3CDTF">2025-07-22T20:58:12Z</dcterms:created>
  <dcterms:modified xsi:type="dcterms:W3CDTF">2025-07-22T20:58:12Z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2024-01-15</vt:lpwstr>
  </property>
  <property fmtid="{D5CDD505-2E9C-101B-9397-08002B2CF9AE}" pid="3" name="output">
    <vt:lpwstr>powerpoint_presentation</vt:lpwstr>
  </property>
</Properties>
</file>