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 270 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Sam Gifford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Quantiles and Box Plots (2.1.5)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define the median as the ‘middle’ value: half of all exam scores are below this, and half are above</a:t>
            </a:r>
          </a:p>
          <a:p>
            <a:pPr lvl="1"/>
            <a:r>
              <a:rPr/>
              <a:t>If there’s an even number a common convention is to take the average</a:t>
            </a:r>
          </a:p>
          <a:p>
            <a:pPr lvl="0"/>
            <a:r>
              <a:rPr/>
              <a:t>What is the median of the following data?</a:t>
            </a:r>
          </a:p>
          <a:p>
            <a:pPr lvl="0" indent="0">
              <a:buNone/>
            </a:pPr>
            <a:r>
              <a:rPr>
                <a:latin typeface="Courier"/>
              </a:rPr>
              <a:t>13 2 10 8 5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Quantiles and Box Plots (2.1.5)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Median for the exams?</a:t>
            </a:r>
          </a:p>
          <a:p>
            <a:pPr lvl="0" indent="0">
              <a:buNone/>
            </a:pPr>
            <a:r>
              <a:rPr>
                <a:latin typeface="Courier"/>
              </a:rPr>
              <a:t>45 50 52 58 59 59 61 61 63 63 65 66 67 67 71 72 72 73 74 75 75 75 76 77 77 77 78 78 78 79 79 79 80 80 80 82 82 83 83 83 83 85 85 87 87 87 89 90 90 90 92 93 94 96 98 99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Quantiles and Box Plots (2.1.5)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median is a measure of central tendency</a:t>
            </a:r>
          </a:p>
          <a:p>
            <a:pPr lvl="0"/>
            <a:r>
              <a:rPr/>
              <a:t>Often we’re interested in more than just the average student</a:t>
            </a:r>
          </a:p>
          <a:p>
            <a:pPr lvl="0"/>
            <a:r>
              <a:rPr/>
              <a:t>One more general way is to divide the class into 4 groups instead of 2</a:t>
            </a:r>
          </a:p>
        </p:txBody>
      </p:sp>
      <p:pic>
        <p:nvPicPr>
          <p:cNvPr descr="../img/quarti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74700"/>
            <a:ext cx="51054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from sciencenewsforstudents.org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Quantiles and Box Plots (2.1.5)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third quartile (Q3) of exam scores?</a:t>
            </a:r>
          </a:p>
          <a:p>
            <a:pPr lvl="0" indent="0">
              <a:buNone/>
            </a:pPr>
            <a:r>
              <a:rPr>
                <a:latin typeface="Courier"/>
              </a:rPr>
              <a:t>45 50 52 58 59 59 61 61 63 63 65 66 67 67 71 72 72 73 74 75 75 75 76 77 77 77 78 78 78 79 79 79 80 80 80 82 82 83 83 83 83 85 85 87 87 87 89 90 90 90 92 93 94 96 98 99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quantiles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general we define as percentile as the number such that p% of the data lies below this point</a:t>
                </a:r>
              </a:p>
              <a:p>
                <a:pPr lvl="0"/>
                <a:r>
                  <a:rPr/>
                  <a:t>The probability notation for this is rather confusing: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: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≤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p</m:t>
                    </m:r>
                  </m:oMath>
                </a14:m>
              </a:p>
              <a:p>
                <a:pPr lvl="0"/>
                <a:r>
                  <a:rPr/>
                  <a:t>The 1st, 2nd, and 3rd quartiles are the 25th, 50th, and 75th percentiles</a:t>
                </a:r>
              </a:p>
              <a:p>
                <a:pPr lvl="1"/>
                <a:r>
                  <a:rPr/>
                  <a:t>The 2nd quartile is also the median</a:t>
                </a:r>
              </a:p>
              <a:p>
                <a:pPr lvl="1"/>
                <a:r>
                  <a:rPr/>
                  <a:t>The top 1% is the 99th percentile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Interquartile Range and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difference between the first and third quartiles is called the interquartile range (IQR)</a:t>
            </a:r>
          </a:p>
          <a:p>
            <a:pPr lvl="1"/>
            <a:r>
              <a:rPr/>
              <a:t>IQR = Q3-Q1</a:t>
            </a:r>
          </a:p>
          <a:p>
            <a:pPr lvl="1"/>
            <a:r>
              <a:rPr/>
              <a:t>It gives a measure of spread, or dispersion, of the distribution</a:t>
            </a:r>
          </a:p>
          <a:p>
            <a:pPr lvl="0"/>
            <a:r>
              <a:rPr/>
              <a:t>An outlier is an extreme observation that is atypical</a:t>
            </a:r>
          </a:p>
          <a:p>
            <a:pPr lvl="1"/>
            <a:r>
              <a:rPr/>
              <a:t>No consistent definition, but sometimes defined to be more than 1.5 times the IQR from the median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quartiles and the IQR we can give a plot that is a good summary of our data</a:t>
            </a:r>
          </a:p>
          <a:p>
            <a:pPr lvl="0"/>
            <a:r>
              <a:rPr/>
              <a:t>The Q1, the median, and Q3 are all plotted as a line, creating a box</a:t>
            </a:r>
          </a:p>
          <a:p>
            <a:pPr lvl="0"/>
            <a:r>
              <a:rPr/>
              <a:t>Whiskers extend from the top and bottom of the box until it either reaches the max/min of the data, or until it reaches 1.5 times the IQR, whichever comes first</a:t>
            </a:r>
          </a:p>
          <a:p>
            <a:pPr lvl="0"/>
            <a:r>
              <a:rPr/>
              <a:t>Any values outside this range (the outliers) are individually plotted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</p:txBody>
      </p:sp>
      <p:pic>
        <p:nvPicPr>
          <p:cNvPr descr="Lecture2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 (2.1.3)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Boxplots provide a good summary, but leave out information</a:t>
            </a:r>
          </a:p>
          <a:p>
            <a:pPr lvl="0"/>
            <a:r>
              <a:rPr/>
              <a:t>We can instead bin our exams into ranges and count how many students fall in each</a:t>
            </a:r>
          </a:p>
          <a:p>
            <a:pPr lvl="1"/>
            <a:r>
              <a:rPr/>
              <a:t>e.g. 18 students scored in the 70s, and 15 in the 80s</a:t>
            </a:r>
          </a:p>
          <a:p>
            <a:pPr lvl="0"/>
            <a:r>
              <a:rPr/>
              <a:t>If the bins are of equal size this plot is called a histogram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Histogram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This is a ‘left-skewed’ exam</a:t>
            </a:r>
          </a:p>
        </p:txBody>
      </p:sp>
      <p:pic>
        <p:nvPicPr>
          <p:cNvPr descr="Lecture2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Data (1.2.2)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Quantitative</a:t>
            </a:r>
          </a:p>
          <a:p>
            <a:pPr lvl="1"/>
            <a:r>
              <a:rPr/>
              <a:t>Interval: differences are meaningful</a:t>
            </a:r>
          </a:p>
          <a:p>
            <a:pPr lvl="1"/>
            <a:r>
              <a:rPr/>
              <a:t>Ratio: nonnegative with a “true zero”</a:t>
            </a:r>
          </a:p>
          <a:p>
            <a:pPr lvl="1"/>
            <a:r>
              <a:rPr/>
              <a:t>Discrete or Continuous</a:t>
            </a:r>
          </a:p>
          <a:p>
            <a:pPr lvl="2"/>
            <a:r>
              <a:rPr/>
              <a:t>Discrete use counting numbers</a:t>
            </a:r>
          </a:p>
          <a:p>
            <a:pPr lvl="0"/>
            <a:r>
              <a:rPr/>
              <a:t>Qualitative (categorical)</a:t>
            </a:r>
          </a:p>
          <a:p>
            <a:pPr lvl="1"/>
            <a:r>
              <a:rPr/>
              <a:t>Ordinal: order matters</a:t>
            </a:r>
          </a:p>
          <a:p>
            <a:pPr lvl="1"/>
            <a:r>
              <a:rPr/>
              <a:t>Nominal: No order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Skewness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If the tail tapers off to the right, a distribution is skewed right</a:t>
            </a:r>
          </a:p>
          <a:p>
            <a:pPr lvl="1"/>
            <a:r>
              <a:rPr/>
              <a:t>Generally means that the mean (average) is greater than than the median</a:t>
            </a:r>
          </a:p>
          <a:p>
            <a:pPr lvl="0"/>
            <a:r>
              <a:rPr/>
              <a:t>A distribution with no skew is symmetric</a:t>
            </a:r>
          </a:p>
        </p:txBody>
      </p:sp>
      <p:pic>
        <p:nvPicPr>
          <p:cNvPr descr="../img/sk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from alevelsmath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Absolute vs Relative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We can plot histograms with either the counts or the percentages. Percentages tend to be more useful when comparing distributions</a:t>
            </a:r>
          </a:p>
          <a:p>
            <a:pPr lvl="0"/>
            <a:r>
              <a:rPr/>
              <a:t>This plot uses ‘density’ - multiply by the bin width to get the percentage</a:t>
            </a:r>
          </a:p>
        </p:txBody>
      </p:sp>
      <p:pic>
        <p:nvPicPr>
          <p:cNvPr descr="Lecture2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Kernel Density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An alternate way to draw this is with a kernel density plot</a:t>
            </a:r>
          </a:p>
          <a:p>
            <a:pPr lvl="0"/>
            <a:r>
              <a:rPr/>
              <a:t>Good for overlaying distributions</a:t>
            </a:r>
          </a:p>
        </p:txBody>
      </p:sp>
      <p:pic>
        <p:nvPicPr>
          <p:cNvPr descr="Lecture2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Bin width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More bins will reveal more details, but be less smooth</a:t>
            </a:r>
          </a:p>
          <a:p>
            <a:pPr lvl="0"/>
            <a:r>
              <a:rPr/>
              <a:t>Optimal bin width is more of an art than a science</a:t>
            </a:r>
          </a:p>
        </p:txBody>
      </p:sp>
      <p:pic>
        <p:nvPicPr>
          <p:cNvPr descr="Lecture2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Bimodality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mode is the most frequent observation in data</a:t>
            </a:r>
          </a:p>
          <a:p>
            <a:pPr lvl="0"/>
            <a:r>
              <a:rPr/>
              <a:t>If the histogram has two peaks, it is called bimodal</a:t>
            </a:r>
          </a:p>
          <a:p>
            <a:pPr lvl="0"/>
            <a:r>
              <a:rPr/>
              <a:t>The exams are bimodal - there is a peak round 65 and around 75 in the data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Note that in the first histogram the skewness is easier to see, while in the second the bimodality is easier to see</a:t>
            </a:r>
          </a:p>
          <a:p>
            <a:pPr lvl="0"/>
            <a:r>
              <a:rPr/>
              <a:t>We often want multiple views of data to get a sense of the distribution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still construct something akin to a histogram for ordinal data</a:t>
            </a:r>
          </a:p>
          <a:p>
            <a:pPr lvl="0"/>
            <a:r>
              <a:rPr/>
              <a:t>For nominal data, we can construct a regular bar graph to display count information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statistics (2.1.2)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often want to view the whole distribution, but sometimes we just need a simple summary</a:t>
            </a:r>
          </a:p>
          <a:p>
            <a:pPr lvl="0"/>
            <a:r>
              <a:rPr/>
              <a:t>Summary statistics can give a brief overview of the data as a single number</a:t>
            </a:r>
          </a:p>
          <a:p>
            <a:pPr lvl="0"/>
            <a:r>
              <a:rPr/>
              <a:t>The quartiles and median are all examples of such summary statistics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center of a distribution is usually important - it represents the ‘average’ data point</a:t>
            </a:r>
          </a:p>
          <a:p>
            <a:pPr lvl="0"/>
            <a:r>
              <a:rPr/>
              <a:t>The median is one measure of central tendency</a:t>
            </a:r>
          </a:p>
          <a:p>
            <a:pPr lvl="0"/>
            <a:r>
              <a:rPr/>
              <a:t>The more common one is the mean (or average)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mean,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is just the average of a set of data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num>
                      <m:den>
                        <m:r>
                          <m:t>n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nary>
                  </m:oMath>
                </a14:m>
              </a:p>
              <a:p>
                <a:pPr lvl="1"/>
                <a:r>
                  <a:rPr/>
                  <a:t>We will see some alternative notation when discussing probability distributions</a:t>
                </a:r>
              </a:p>
              <a:p>
                <a:pPr lvl="0"/>
                <a:r>
                  <a:rPr/>
                  <a:t>This is the ‘balancing point’ of a distribution - equal weight is on both sides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Quantitative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Money (ratio)</a:t>
            </a:r>
          </a:p>
          <a:p>
            <a:pPr lvl="0"/>
            <a:r>
              <a:rPr/>
              <a:t>Weight (ratio)</a:t>
            </a:r>
          </a:p>
          <a:p>
            <a:pPr lvl="0"/>
            <a:r>
              <a:rPr/>
              <a:t>Time (interval)</a:t>
            </a:r>
          </a:p>
          <a:p>
            <a:pPr lvl="0"/>
            <a:r>
              <a:rPr/>
              <a:t>Temperature (F or C) (interval)</a:t>
            </a:r>
          </a:p>
          <a:p>
            <a:pPr lvl="1"/>
            <a:r>
              <a:rPr/>
              <a:t>Kelvin is ratio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 vs 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Consider the following set of numbers. What is the mean?</a:t>
            </a:r>
          </a:p>
          <a:p>
            <a:pPr lvl="0"/>
            <a:r>
              <a:rPr/>
              <a:t>{1,1,1,2,2,2,3,3,3,22}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the prior sample, removing 22 yields a mean of 2.</a:t>
            </a:r>
          </a:p>
          <a:p>
            <a:pPr lvl="0"/>
            <a:r>
              <a:rPr/>
              <a:t>By comparison, the median would be 2 in both cases</a:t>
            </a:r>
          </a:p>
          <a:p>
            <a:pPr lvl="0"/>
            <a:r>
              <a:rPr/>
              <a:t>The median is said to be robust: outliers in the data do not have a large effect</a:t>
            </a:r>
          </a:p>
          <a:p>
            <a:pPr lvl="0"/>
            <a:r>
              <a:rPr/>
              <a:t>The mean is not robust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the median is more typical of the average, why use the mean at all?</a:t>
            </a:r>
          </a:p>
          <a:p>
            <a:pPr lvl="0"/>
            <a:r>
              <a:rPr/>
              <a:t>Consider calculating average insurance claims: the mean is what affects the profitability of the insurance company, not the median!</a:t>
            </a:r>
          </a:p>
          <a:p>
            <a:pPr lvl="0"/>
            <a:r>
              <a:rPr/>
              <a:t>Usually we (should) care about both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Sometimes observations are weighted. In this case we can just multiply by the weight before averaging</a:t>
            </a:r>
          </a:p>
          <a:p>
            <a:pPr lvl="0"/>
            <a:r>
              <a:rPr/>
              <a:t>Consider if our observations were aggregated beforehand. What is the average exam score?</a:t>
            </a:r>
          </a:p>
          <a:p>
            <a:pPr lvl="0" indent="0">
              <a:buNone/>
            </a:pPr>
            <a:r>
              <a:rPr>
                <a:latin typeface="Courier"/>
              </a:rPr>
              <a:t>##    Score N
## 1:    40 1
## 2:    50 2
## 3:    60 8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Mean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‘expand’ the data and calculate the mean: {40,50,50,60,60,60,60,60,60,60,60}</a:t>
            </a:r>
          </a:p>
          <a:p>
            <a:pPr lvl="0"/>
            <a:r>
              <a:rPr/>
              <a:t>Or we can directly weight it: 40/11 + 50*2/11 + 60*8/11</a:t>
            </a:r>
          </a:p>
          <a:p>
            <a:pPr lvl="0"/>
            <a:r>
              <a:rPr/>
              <a:t>Both answers are identical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Dispersion (spread)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addition to the center of the distribution, we usually care about the dispersion, or spread</a:t>
            </a:r>
          </a:p>
          <a:p>
            <a:pPr lvl="0"/>
            <a:r>
              <a:rPr/>
              <a:t>The interquartile range is one example of dispersion</a:t>
            </a:r>
          </a:p>
          <a:p>
            <a:pPr lvl="1"/>
            <a:r>
              <a:rPr/>
              <a:t>Like the median, it is robust to outliers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Variance (2.1.4)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more common way of measuring spread is with the variance</a:t>
                </a:r>
              </a:p>
              <a:p>
                <a:pPr lvl="0"/>
                <a:r>
                  <a:rPr/>
                  <a:t>The average squared distance of each point to the center</a:t>
                </a:r>
              </a:p>
              <a:p>
                <a:pPr lvl="1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+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+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.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n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</m:oMath>
                </a14:m>
              </a:p>
              <a:p>
                <a:pPr lvl="0"/>
                <a:r>
                  <a:rPr/>
                  <a:t>Why squared distance?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variance of the set {1,2,3,4,5}?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Squared units are hard to interpret. We usually take the square root of the variance for this reason</a:t>
                </a:r>
              </a:p>
              <a:p>
                <a:pPr lvl="0"/>
                <a:r>
                  <a:rPr/>
                  <a:t>This is called the standard deviation, usually labeled as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(sigma)</a:t>
                </a:r>
              </a:p>
              <a:p>
                <a:pPr lvl="1"/>
                <a14:m>
                  <m:oMath xmlns:m="http://schemas.openxmlformats.org/officeDocument/2006/math">
                    <m:r>
                      <m:t>σ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r>
                          <m:t>v</m:t>
                        </m:r>
                        <m:r>
                          <m:t>a</m:t>
                        </m:r>
                        <m:r>
                          <m:t>r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</m:rad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is sometimes labeled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note on sample vs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We’re holding off on discussing populations vs samples, but the formulas for variance and standard deviation will be different</a:t>
            </a:r>
          </a:p>
          <a:p>
            <a:pPr lvl="1"/>
            <a:r>
              <a:rPr/>
              <a:t>We’ll prove this when we get to discussing sampling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don’t care about the distinction between ratio and interval</a:t>
            </a:r>
          </a:p>
          <a:p>
            <a:pPr lvl="0"/>
            <a:r>
              <a:rPr/>
              <a:t>Important thing is that we can interpret values in context</a:t>
            </a:r>
          </a:p>
          <a:p>
            <a:pPr lvl="1"/>
            <a:r>
              <a:rPr/>
              <a:t>When comparing income levels of earners, should we compare differences or ratios?</a:t>
            </a:r>
          </a:p>
          <a:p>
            <a:pPr lvl="0"/>
            <a:r>
              <a:rPr/>
              <a:t>Data classifications aren’t necessarily standardized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Standard deviation is ‘almost’ the average distance from the mean of the distribution</a:t>
                </a:r>
              </a:p>
              <a:p>
                <a:pPr lvl="0"/>
                <a:r>
                  <a:rPr/>
                  <a:t>Chebyshev’s inequality tells us a bit more: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sSup>
                          <m:e>
                            <m:r>
                              <m:t>k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/>
                  <a:t> of the data is within k standard deviations of the mean</a:t>
                </a:r>
              </a:p>
              <a:p>
                <a:pPr lvl="0"/>
                <a:r>
                  <a:rPr/>
                  <a:t>This means that 75% of the data is always within 2 standard deviations of the mean</a:t>
                </a:r>
              </a:p>
              <a:p>
                <a:pPr lvl="0"/>
                <a:r>
                  <a:rPr/>
                  <a:t>About 95% of the data is within 4.5 standard deviations of the mean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Interpreting Standard Deviation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For a special distribution called a normal distribution, 68% of the data falls within 1 standard deviation of the mean</a:t>
            </a:r>
          </a:p>
          <a:p>
            <a:pPr lvl="0"/>
            <a:r>
              <a:rPr/>
              <a:t>95% falls within 2 standard deviation, and 99.7% within 3 standard deviations</a:t>
            </a:r>
          </a:p>
        </p:txBody>
      </p:sp>
      <p:pic>
        <p:nvPicPr>
          <p:cNvPr descr="Lecture2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Z-scores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common to ‘normalize’ data by subtracting the mean and dividing by the standard deviation</a:t>
            </a:r>
          </a:p>
          <a:p>
            <a:pPr lvl="0"/>
            <a:r>
              <a:rPr/>
              <a:t>Gives a new distribution with mean 0 and standard deviation 1</a:t>
            </a:r>
          </a:p>
          <a:p>
            <a:pPr lvl="0"/>
            <a:r>
              <a:rPr/>
              <a:t>The resulting value is the z-score. It’s the number of standard deviations above or below the mean</a:t>
            </a:r>
          </a:p>
          <a:p>
            <a:pPr lvl="0"/>
            <a:r>
              <a:rPr/>
              <a:t>Example: Exams had a mean of 76 and standard deviation of 12. A score of 82 would have a z-score of 0.5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Deviance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Why not just use the average of the absolute distance from the mean, instead of squared distance?</a:t>
                </a:r>
              </a:p>
              <a:p>
                <a:pPr lvl="1"/>
                <a:r>
                  <a:rPr/>
                  <a:t>Historically easier to calculate (absolute value is not differentiable)</a:t>
                </a:r>
              </a:p>
              <a:p>
                <a:pPr lvl="1"/>
                <a:r>
                  <a:rPr/>
                  <a:t>Has synergy with the normal distribution</a:t>
                </a:r>
              </a:p>
              <a:p>
                <a:pPr lvl="1"/>
                <a:r>
                  <a:rPr/>
                  <a:t>Absolute moments are seeing more usage in modern machine learning</a:t>
                </a:r>
              </a:p>
              <a:p>
                <a:pPr lvl="2"/>
                <a:r>
                  <a:rPr/>
                  <a:t>Still a tradeoff. General </a:t>
                </a:r>
                <a14:m>
                  <m:oMath xmlns:m="http://schemas.openxmlformats.org/officeDocument/2006/math">
                    <m:sSup>
                      <m:e>
                        <m:r>
                          <m:t>L</m:t>
                        </m:r>
                      </m:e>
                      <m:sup>
                        <m:r>
                          <m:t>p</m:t>
                        </m:r>
                      </m:sup>
                    </m:sSup>
                  </m:oMath>
                </a14:m>
                <a:r>
                  <a:rPr/>
                  <a:t> spaces in topology are informative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moments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can also use summary statistics to categorize the skewness and tail weight</a:t>
            </a:r>
          </a:p>
          <a:p>
            <a:pPr lvl="1"/>
            <a:r>
              <a:rPr/>
              <a:t>Skewness relies on cubed deviations from the mean</a:t>
            </a:r>
          </a:p>
          <a:p>
            <a:pPr lvl="1"/>
            <a:r>
              <a:rPr/>
              <a:t>Tail weight (kurtosis) uses deviations to the fourth power</a:t>
            </a:r>
          </a:p>
          <a:p>
            <a:pPr lvl="0"/>
            <a:r>
              <a:rPr/>
              <a:t>Deviations raised to an integer power like this are called central moments. We won’t use them much in this class, but are sometimes useful</a:t>
            </a:r>
          </a:p>
          <a:p>
            <a:pPr lvl="1"/>
            <a:r>
              <a:rPr/>
              <a:t>They’re frequently used in formal proofs of statistical properties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Qualitative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 (nominal)</a:t>
            </a:r>
          </a:p>
          <a:p>
            <a:pPr lvl="0"/>
            <a:r>
              <a:rPr/>
              <a:t>State (nominal)</a:t>
            </a:r>
          </a:p>
          <a:p>
            <a:pPr lvl="0"/>
            <a:r>
              <a:rPr/>
              <a:t>Educational Attainment (ordinal)</a:t>
            </a:r>
          </a:p>
          <a:p>
            <a:pPr lvl="0"/>
            <a:r>
              <a:rPr/>
              <a:t>Student Evaluation (ordinal)</a:t>
            </a:r>
          </a:p>
          <a:p>
            <a:pPr lvl="1"/>
            <a:r>
              <a:rPr/>
              <a:t>Labeled 1-5, but not a true quantitative variable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Student ID SAT Score age Grade
1:          1      1537  18     A
2:          2      1618  19     B
3:          3      1516  18     C
4:          4      1760  19     A
5:          5      1633  18     B</a:t>
            </a:r>
          </a:p>
          <a:p>
            <a:pPr lvl="0" indent="0" marL="0">
              <a:buNone/>
            </a:pPr>
            <a:r>
              <a:rPr/>
              <a:t>A Quantitative B Ordinal C Nominal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data analysis techniques only work for numeric data</a:t>
            </a:r>
          </a:p>
          <a:p>
            <a:pPr lvl="0"/>
            <a:r>
              <a:rPr/>
              <a:t>We’ll start with some more holistic measures, then move to single-number summary statistics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Quantiles and Box Plots (2.1.5)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you have data that consistent of students exam scores</a:t>
            </a:r>
          </a:p>
          <a:p>
            <a:pPr lvl="0"/>
            <a:r>
              <a:rPr/>
              <a:t>You’re interested in understanding the general distribution of these scores</a:t>
            </a:r>
          </a:p>
          <a:p>
            <a:pPr lvl="0" indent="0">
              <a:buNone/>
            </a:pPr>
            <a:r>
              <a:rPr>
                <a:latin typeface="Courier"/>
              </a:rPr>
              <a:t>83 74 87 58 71 59 83 90 80 75 77 87 92 66 63 76 93 98 79 72 85 59 85 83 79 77 78 65 63 80 80 78 77 67 78 90 50 79 99 94 87 67 83 89 82 61 75 61 45 52 90 96 75 72 73 82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Order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 easy thing we can do is sort the data</a:t>
            </a:r>
          </a:p>
          <a:p>
            <a:pPr lvl="0"/>
            <a:r>
              <a:rPr/>
              <a:t>What are the largest and smallest values?</a:t>
            </a:r>
          </a:p>
          <a:p>
            <a:pPr lvl="0" indent="0">
              <a:buNone/>
            </a:pPr>
            <a:r>
              <a:rPr>
                <a:latin typeface="Courier"/>
              </a:rPr>
              <a:t>45 50 52 58 59 59 61 61 63 63 65 66 67 67 71 72 72 73 74 75 75 75 76 77 77 77 78 78 78 79 79 79 80 80 80 82 82 83 83 83 83 85 85 87 87 87 89 90 90 90 92 93 94 96 98 99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270 Lecture 2</dc:title>
  <dc:creator>Sam Gifford</dc:creator>
  <cp:keywords/>
  <dcterms:created xsi:type="dcterms:W3CDTF">2025-01-21T21:58:50Z</dcterms:created>
  <dcterms:modified xsi:type="dcterms:W3CDTF">2025-01-21T21:58:50Z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2024-01-17</vt:lpwstr>
  </property>
  <property fmtid="{D5CDD505-2E9C-101B-9397-08002B2CF9AE}" pid="3" name="output">
    <vt:lpwstr>powerpoint_presentation</vt:lpwstr>
  </property>
</Properties>
</file>