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2" Type="http://schemas.openxmlformats.org/officeDocument/2006/relationships/viewProps" Target="viewProps.xml" /><Relationship Id="rId21" Type="http://schemas.openxmlformats.org/officeDocument/2006/relationships/presProps" Target="presProps.xml" /><Relationship Id="rId1" Type="http://schemas.openxmlformats.org/officeDocument/2006/relationships/slideMaster" Target="slideMasters/slideMaster1.xml" /><Relationship Id="rId24" Type="http://schemas.openxmlformats.org/officeDocument/2006/relationships/tableStyles" Target="tableStyles.xml" /><Relationship Id="rId2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mcfortran.shinyapps.io/correlation/" TargetMode="Externa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Econ 270 Lecture 3</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Sam Gifford</a:t>
            </a:r>
          </a:p>
        </p:txBody>
      </p:sp>
      <p:sp>
        <p:nvSpPr>
          <p:cNvPr id="4" name="Date Placeholder 3"/>
          <p:cNvSpPr>
            <a:spLocks noGrp="1"/>
          </p:cNvSpPr>
          <p:nvPr>
            <p:ph idx="10" sz="half" type="dt"/>
          </p:nvPr>
        </p:nvSpPr>
        <p:spPr/>
        <p:txBody>
          <a:bodyPr/>
          <a:lstStyle/>
          <a:p>
            <a:pPr lvl="0" indent="0" marL="0">
              <a:buNone/>
            </a:pPr>
            <a:r>
              <a:rPr/>
              <a:t>2024-01-22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Misinterpreting Statistics</a:t>
            </a:r>
          </a:p>
        </p:txBody>
      </p:sp>
      <p:sp>
        <p:nvSpPr>
          <p:cNvPr id="4" name="Text Placeholder 3"/>
          <p:cNvSpPr>
            <a:spLocks noGrp="1"/>
          </p:cNvSpPr>
          <p:nvPr>
            <p:ph idx="2" sz="half" type="body"/>
          </p:nvPr>
        </p:nvSpPr>
        <p:spPr/>
        <p:txBody>
          <a:bodyPr/>
          <a:lstStyle/>
          <a:p>
            <a:pPr lvl="0"/>
            <a:r>
              <a:rPr/>
              <a:t>Data from BLS, the Sport and Fitness Industry Association, and Korn Ferry. Data values rounded.</a:t>
            </a:r>
          </a:p>
        </p:txBody>
      </p:sp>
      <p:pic>
        <p:nvPicPr>
          <p:cNvPr descr="../img/sports.png" id="0" name="Picture 1"/>
          <p:cNvPicPr>
            <a:picLocks noGrp="1" noChangeAspect="1"/>
          </p:cNvPicPr>
          <p:nvPr/>
        </p:nvPicPr>
        <p:blipFill>
          <a:blip r:embed="rId2"/>
          <a:stretch>
            <a:fillRect/>
          </a:stretch>
        </p:blipFill>
        <p:spPr bwMode="auto">
          <a:xfrm>
            <a:off x="3568700" y="1917700"/>
            <a:ext cx="5105400" cy="9398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scatterplots (2.1.1)</a:t>
            </a:r>
          </a:p>
        </p:txBody>
      </p:sp>
      <p:sp>
        <p:nvSpPr>
          <p:cNvPr id="4" name="Text Placeholder 3"/>
          <p:cNvSpPr>
            <a:spLocks noGrp="1"/>
          </p:cNvSpPr>
          <p:nvPr>
            <p:ph idx="2" sz="half" type="body"/>
          </p:nvPr>
        </p:nvSpPr>
        <p:spPr/>
        <p:txBody>
          <a:bodyPr/>
          <a:lstStyle/>
          <a:p>
            <a:pPr lvl="0"/>
            <a:r>
              <a:rPr/>
              <a:t>If we have quantitative data, we can display two variables on a standard x-y plane</a:t>
            </a:r>
          </a:p>
          <a:p>
            <a:pPr lvl="0"/>
            <a:r>
              <a:rPr/>
              <a:t>The corresponding graph is called a scatterplot</a:t>
            </a:r>
          </a:p>
        </p:txBody>
      </p:sp>
      <p:pic>
        <p:nvPicPr>
          <p:cNvPr descr="Lecture3_files/figure-pptx/unnamed-chunk-6-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Trendlines</a:t>
            </a:r>
          </a:p>
        </p:txBody>
      </p:sp>
      <p:sp>
        <p:nvSpPr>
          <p:cNvPr id="4" name="Text Placeholder 3"/>
          <p:cNvSpPr>
            <a:spLocks noGrp="1"/>
          </p:cNvSpPr>
          <p:nvPr>
            <p:ph idx="2" sz="half" type="body"/>
          </p:nvPr>
        </p:nvSpPr>
        <p:spPr/>
        <p:txBody>
          <a:bodyPr/>
          <a:lstStyle/>
          <a:p>
            <a:pPr lvl="0"/>
            <a:r>
              <a:rPr/>
              <a:t>It is common to add a line of best fit, or trendline. You will calculate how to do this in econ300. The best fit line minimizes the sum of squared distances from the line of best fit</a:t>
            </a:r>
          </a:p>
        </p:txBody>
      </p:sp>
      <p:pic>
        <p:nvPicPr>
          <p:cNvPr descr="Lecture3_files/figure-pptx/unnamed-chunk-7-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positive/negative/uncorrelated</a:t>
            </a:r>
          </a:p>
        </p:txBody>
      </p:sp>
      <p:sp>
        <p:nvSpPr>
          <p:cNvPr id="3" name="Content Placeholder 2"/>
          <p:cNvSpPr>
            <a:spLocks noGrp="1"/>
          </p:cNvSpPr>
          <p:nvPr>
            <p:ph idx="1"/>
          </p:nvPr>
        </p:nvSpPr>
        <p:spPr/>
        <p:txBody>
          <a:bodyPr/>
          <a:lstStyle/>
          <a:p>
            <a:pPr lvl="0"/>
            <a:r>
              <a:rPr/>
              <a:t>In the prior graph, we saw that as students with higher attendance also had higher exam scores, on average</a:t>
            </a:r>
          </a:p>
          <a:p>
            <a:pPr lvl="0"/>
            <a:r>
              <a:rPr/>
              <a:t>If we can fit a positive line to data there is a positive association, or correlation between variables</a:t>
            </a:r>
          </a:p>
          <a:p>
            <a:pPr lvl="0"/>
            <a:r>
              <a:rPr/>
              <a:t>A negative sloping line has a negative association</a:t>
            </a:r>
          </a:p>
          <a:p>
            <a:pPr lvl="0"/>
            <a:r>
              <a:rPr/>
              <a:t>If the slope is zero, the variables are uncorrelated</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correlation as measure</a:t>
            </a:r>
          </a:p>
        </p:txBody>
      </p:sp>
      <p:sp>
        <p:nvSpPr>
          <p:cNvPr id="3" name="Content Placeholder 2"/>
          <p:cNvSpPr>
            <a:spLocks noGrp="1"/>
          </p:cNvSpPr>
          <p:nvPr>
            <p:ph idx="1"/>
          </p:nvPr>
        </p:nvSpPr>
        <p:spPr/>
        <p:txBody>
          <a:bodyPr/>
          <a:lstStyle/>
          <a:p>
            <a:pPr lvl="0"/>
            <a:r>
              <a:rPr/>
              <a:t>Correlation ranges from -1 to 1. The sign tells us whether there is a positive or negative association. The absolute value tells us the strength</a:t>
            </a:r>
          </a:p>
          <a:p>
            <a:pPr lvl="0"/>
            <a:r>
              <a:rPr/>
              <a:t>r=1 means a perfect positive association. r=-1 means a perfect negative association. r=0 means no linear association.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Correlation Examples</a:t>
            </a:r>
          </a:p>
        </p:txBody>
      </p:sp>
      <p:sp>
        <p:nvSpPr>
          <p:cNvPr id="3" name="Content Placeholder 2"/>
          <p:cNvSpPr>
            <a:spLocks noGrp="1"/>
          </p:cNvSpPr>
          <p:nvPr>
            <p:ph idx="1"/>
          </p:nvPr>
        </p:nvSpPr>
        <p:spPr/>
        <p:txBody>
          <a:bodyPr/>
          <a:lstStyle/>
          <a:p>
            <a:pPr lvl="0" indent="0" marL="0">
              <a:buNone/>
            </a:pPr>
            <a:r>
              <a:rPr>
                <a:hlinkClick r:id="rId2"/>
              </a:rPr>
              <a:t>https://mcfortran.shinyapps.io/correlation/</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Correlation Calculation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We likely won’t calculate correlation in this class, but it is actually very similar to variance</a:t>
                </a:r>
              </a:p>
              <a:p>
                <a:pPr lvl="0"/>
                <a14:m>
                  <m:oMath xmlns:m="http://schemas.openxmlformats.org/officeDocument/2006/math">
                    <m:nary>
                      <m:naryPr>
                        <m:chr m:val="∑"/>
                        <m:limLoc m:val="undOvr"/>
                        <m:subHide m:val="off"/>
                        <m:supHide m:val="off"/>
                      </m:naryPr>
                      <m:sub>
                        <m:r>
                          <m:t>i</m:t>
                        </m:r>
                        <m:r>
                          <m:rPr>
                            <m:sty m:val="p"/>
                          </m:rPr>
                          <m:t>=</m:t>
                        </m:r>
                        <m:r>
                          <m:t>1</m:t>
                        </m:r>
                      </m:sub>
                      <m:sup>
                        <m:r>
                          <m:t>n</m:t>
                        </m:r>
                      </m:sup>
                      <m:e>
                        <m:d>
                          <m:dPr>
                            <m:begChr m:val="("/>
                            <m:endChr m:val=")"/>
                            <m:sepChr m:val=""/>
                            <m:grow/>
                          </m:dPr>
                          <m:e>
                            <m:sSub>
                              <m:e>
                                <m:r>
                                  <m:t>x</m:t>
                                </m:r>
                              </m:e>
                              <m:sub>
                                <m:r>
                                  <m:t>i</m:t>
                                </m:r>
                              </m:sub>
                            </m:sSub>
                            <m:r>
                              <m:rPr>
                                <m:sty m:val="p"/>
                              </m:rPr>
                              <m:t>−</m:t>
                            </m:r>
                            <m:acc>
                              <m:accPr>
                                <m:chr m:val="‾"/>
                              </m:accPr>
                              <m:e>
                                <m:r>
                                  <m:t>x</m:t>
                                </m:r>
                              </m:e>
                            </m:acc>
                          </m:e>
                        </m:d>
                      </m:e>
                    </m:nary>
                    <m:d>
                      <m:dPr>
                        <m:begChr m:val="("/>
                        <m:endChr m:val=")"/>
                        <m:sepChr m:val=""/>
                        <m:grow/>
                      </m:dPr>
                      <m:e>
                        <m:sSub>
                          <m:e>
                            <m:r>
                              <m:t>y</m:t>
                            </m:r>
                          </m:e>
                          <m:sub>
                            <m:r>
                              <m:t>i</m:t>
                            </m:r>
                          </m:sub>
                        </m:sSub>
                        <m:r>
                          <m:rPr>
                            <m:sty m:val="p"/>
                          </m:rPr>
                          <m:t>−</m:t>
                        </m:r>
                        <m:acc>
                          <m:accPr>
                            <m:chr m:val="‾"/>
                          </m:accPr>
                          <m:e>
                            <m:r>
                              <m:t>y</m:t>
                            </m:r>
                          </m:e>
                        </m:acc>
                      </m:e>
                    </m:d>
                  </m:oMath>
                </a14:m>
              </a:p>
              <a:p>
                <a:pPr lvl="0"/>
                <a:r>
                  <a:rPr/>
                  <a:t>When x and y are both above or below the mean it contributes positively. When one is above and the other is below it contributes negatively.</a:t>
                </a:r>
              </a:p>
              <a:p>
                <a:pPr lvl="0"/>
                <a:r>
                  <a:rPr/>
                  <a:t>Not robust! Outliers in both the x- and y- direction have large influence (‘leverage’)</a:t>
                </a: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note on regression fit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The correlation coefficient, r, tells us how close a line fits the data</a:t>
                </a:r>
              </a:p>
              <a:p>
                <a:pPr lvl="0"/>
                <a:r>
                  <a:rPr/>
                  <a:t>It turns out that </a:t>
                </a:r>
                <a14:m>
                  <m:oMath xmlns:m="http://schemas.openxmlformats.org/officeDocument/2006/math">
                    <m:sSup>
                      <m:e>
                        <m:r>
                          <m:t>r</m:t>
                        </m:r>
                      </m:e>
                      <m:sup>
                        <m:r>
                          <m:t>2</m:t>
                        </m:r>
                      </m:sup>
                    </m:sSup>
                  </m:oMath>
                </a14:m>
                <a:r>
                  <a:rPr/>
                  <a:t> actually has a nice interpretation: it’s the percent of the variation in y that is explained by x</a:t>
                </a:r>
              </a:p>
              <a:p>
                <a:pPr lvl="1"/>
                <a:r>
                  <a:rPr/>
                  <a:t>So </a:t>
                </a:r>
                <a14:m>
                  <m:oMath xmlns:m="http://schemas.openxmlformats.org/officeDocument/2006/math">
                    <m:r>
                      <m:t>r</m:t>
                    </m:r>
                    <m:r>
                      <m:rPr>
                        <m:sty m:val="p"/>
                      </m:rPr>
                      <m:t>=</m:t>
                    </m:r>
                    <m:r>
                      <m:t>.7</m:t>
                    </m:r>
                  </m:oMath>
                </a14:m>
                <a:r>
                  <a:rPr/>
                  <a:t> means that our regression can explain half of the total variation</a:t>
                </a:r>
              </a:p>
              <a:p>
                <a:pPr lvl="0"/>
                <a:r>
                  <a:rPr/>
                  <a:t>This sometimes gets glossed over in econometrics, but it’s something you should know.</a:t>
                </a:r>
              </a:p>
            </p:txBody>
          </p:sp>
        </mc:Choice>
      </mc:AlternateContent>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Overlayed histograms/boxplots (2.2.6)</a:t>
            </a:r>
          </a:p>
        </p:txBody>
      </p:sp>
      <p:sp>
        <p:nvSpPr>
          <p:cNvPr id="4" name="Text Placeholder 3"/>
          <p:cNvSpPr>
            <a:spLocks noGrp="1"/>
          </p:cNvSpPr>
          <p:nvPr>
            <p:ph idx="2" sz="half" type="body"/>
          </p:nvPr>
        </p:nvSpPr>
        <p:spPr/>
        <p:txBody>
          <a:bodyPr/>
          <a:lstStyle/>
          <a:p>
            <a:pPr lvl="0"/>
            <a:r>
              <a:rPr/>
              <a:t>We can also show two histograms or box plots side-by-side to compare distributions</a:t>
            </a:r>
          </a:p>
        </p:txBody>
      </p:sp>
      <p:pic>
        <p:nvPicPr>
          <p:cNvPr descr="Lecture3_files/figure-pptx/unnamed-chunk-8-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Overlayed histograms/boxplots (2.2.6)</a:t>
            </a:r>
          </a:p>
        </p:txBody>
      </p:sp>
      <p:pic>
        <p:nvPicPr>
          <p:cNvPr descr="Lecture3_files/figure-pptx/unnamed-chunk-9-1.png" id="0" name="Picture 1"/>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Variable Summaries</a:t>
            </a:r>
          </a:p>
        </p:txBody>
      </p:sp>
      <p:sp>
        <p:nvSpPr>
          <p:cNvPr id="3" name="Content Placeholder 2"/>
          <p:cNvSpPr>
            <a:spLocks noGrp="1"/>
          </p:cNvSpPr>
          <p:nvPr>
            <p:ph idx="1"/>
          </p:nvPr>
        </p:nvSpPr>
        <p:spPr/>
        <p:txBody>
          <a:bodyPr/>
          <a:lstStyle/>
          <a:p>
            <a:pPr lvl="0"/>
            <a:r>
              <a:rPr/>
              <a:t>Often we want to look at how different variables relate to each other</a:t>
            </a:r>
          </a:p>
          <a:p>
            <a:pPr lvl="0"/>
            <a:r>
              <a:rPr/>
              <a:t>Like univariate analysis, there are both broad ways to assess this and simpler summary statistics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Contingency Tables (2.2.1)</a:t>
            </a:r>
          </a:p>
        </p:txBody>
      </p:sp>
      <p:sp>
        <p:nvSpPr>
          <p:cNvPr id="3" name="Content Placeholder 2"/>
          <p:cNvSpPr>
            <a:spLocks noGrp="1"/>
          </p:cNvSpPr>
          <p:nvPr>
            <p:ph idx="1"/>
          </p:nvPr>
        </p:nvSpPr>
        <p:spPr/>
        <p:txBody>
          <a:bodyPr/>
          <a:lstStyle/>
          <a:p>
            <a:pPr lvl="0"/>
            <a:r>
              <a:rPr/>
              <a:t>Also called crosstabulation</a:t>
            </a:r>
          </a:p>
          <a:p>
            <a:pPr lvl="0"/>
            <a:r>
              <a:rPr/>
              <a:t>Analog of a histogram: given values of two separate variables, how many are in each cell?</a:t>
            </a:r>
          </a:p>
          <a:p>
            <a:pPr lvl="0"/>
            <a:r>
              <a:rPr/>
              <a:t>Commonly implemented in Excel using pivot tables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Contingency Tables</a:t>
            </a:r>
          </a:p>
        </p:txBody>
      </p:sp>
      <p:sp>
        <p:nvSpPr>
          <p:cNvPr id="3" name="Content Placeholder 2"/>
          <p:cNvSpPr>
            <a:spLocks noGrp="1"/>
          </p:cNvSpPr>
          <p:nvPr>
            <p:ph idx="1"/>
          </p:nvPr>
        </p:nvSpPr>
        <p:spPr/>
        <p:txBody>
          <a:bodyPr/>
          <a:lstStyle/>
          <a:p>
            <a:pPr lvl="0"/>
            <a:r>
              <a:rPr/>
              <a:t>Suppose I’m looking at exam scores and attendance</a:t>
            </a:r>
          </a:p>
          <a:p>
            <a:pPr lvl="0"/>
            <a:r>
              <a:rPr/>
              <a:t>One simple thing I can do is split each into ‘above median’ and ‘below median’</a:t>
            </a:r>
          </a:p>
          <a:p>
            <a:pPr lvl="0"/>
            <a:r>
              <a:rPr/>
              <a:t>This creates 4 possible categories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Contingency tables - scores</a:t>
            </a:r>
          </a:p>
        </p:txBody>
      </p:sp>
      <p:sp>
        <p:nvSpPr>
          <p:cNvPr id="3" name="Content Placeholder 2"/>
          <p:cNvSpPr>
            <a:spLocks noGrp="1"/>
          </p:cNvSpPr>
          <p:nvPr>
            <p:ph idx="1"/>
          </p:nvPr>
        </p:nvSpPr>
        <p:spPr/>
        <p:txBody>
          <a:bodyPr/>
          <a:lstStyle/>
          <a:p>
            <a:pPr lvl="0" indent="0">
              <a:buNone/>
            </a:pPr>
            <a:r>
              <a:rPr>
                <a:latin typeface="Courier"/>
              </a:rPr>
              <a:t>                Low Grade High Grade Total
Low Attendance          6          4    10
High Attendance         3          7    10
Total                   9         11    20</a:t>
            </a:r>
          </a:p>
          <a:p>
            <a:pPr lvl="0"/>
            <a:r>
              <a:rPr/>
              <a:t>Note that cells where attendance and exam scores agree are more populated</a:t>
            </a:r>
          </a:p>
          <a:p>
            <a:pPr lvl="0"/>
            <a:r>
              <a:rPr/>
              <a:t>Can look across rows or down columns for marginal analysis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Marginal Analysis</a:t>
            </a:r>
          </a:p>
        </p:txBody>
      </p:sp>
      <p:sp>
        <p:nvSpPr>
          <p:cNvPr id="3" name="Content Placeholder 2"/>
          <p:cNvSpPr>
            <a:spLocks noGrp="1"/>
          </p:cNvSpPr>
          <p:nvPr>
            <p:ph idx="1"/>
          </p:nvPr>
        </p:nvSpPr>
        <p:spPr/>
        <p:txBody>
          <a:bodyPr/>
          <a:lstStyle/>
          <a:p>
            <a:pPr lvl="0"/>
            <a:r>
              <a:rPr/>
              <a:t>What percent of students had low attendance?</a:t>
            </a:r>
          </a:p>
          <a:p>
            <a:pPr lvl="0" indent="0">
              <a:buNone/>
            </a:pPr>
            <a:r>
              <a:rPr>
                <a:latin typeface="Courier"/>
              </a:rPr>
              <a:t>                Low Grade High Grade Total
Low Attendance          6          4    10
High Attendance         3          7    10
Total                   9         11    20</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Joint Analysis</a:t>
            </a:r>
          </a:p>
        </p:txBody>
      </p:sp>
      <p:sp>
        <p:nvSpPr>
          <p:cNvPr id="3" name="Content Placeholder 2"/>
          <p:cNvSpPr>
            <a:spLocks noGrp="1"/>
          </p:cNvSpPr>
          <p:nvPr>
            <p:ph idx="1"/>
          </p:nvPr>
        </p:nvSpPr>
        <p:spPr/>
        <p:txBody>
          <a:bodyPr/>
          <a:lstStyle/>
          <a:p>
            <a:pPr lvl="0"/>
            <a:r>
              <a:rPr/>
              <a:t>What percent of students had low attendance but received a high grade?</a:t>
            </a:r>
          </a:p>
          <a:p>
            <a:pPr lvl="0" indent="0">
              <a:buNone/>
            </a:pPr>
            <a:r>
              <a:rPr>
                <a:latin typeface="Courier"/>
              </a:rPr>
              <a:t>                Low Grade High Grade Total
Low Attendance          6          4    10
High Attendance         3          7    10
Total                   9         11    20</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Conditional Analysis</a:t>
            </a:r>
          </a:p>
        </p:txBody>
      </p:sp>
      <p:sp>
        <p:nvSpPr>
          <p:cNvPr id="3" name="Content Placeholder 2"/>
          <p:cNvSpPr>
            <a:spLocks noGrp="1"/>
          </p:cNvSpPr>
          <p:nvPr>
            <p:ph idx="1"/>
          </p:nvPr>
        </p:nvSpPr>
        <p:spPr/>
        <p:txBody>
          <a:bodyPr/>
          <a:lstStyle/>
          <a:p>
            <a:pPr lvl="0"/>
            <a:r>
              <a:rPr/>
              <a:t>Among students with low attendance, what percentage received a low exam grade?</a:t>
            </a:r>
          </a:p>
          <a:p>
            <a:pPr lvl="0" indent="0">
              <a:buNone/>
            </a:pPr>
            <a:r>
              <a:rPr>
                <a:latin typeface="Courier"/>
              </a:rPr>
              <a:t>                Low Grade High Grade Total
Low Attendance          6          4    10
High Attendance         3          7    10
Total                   9         11    20</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Misinterpreting Statistics</a:t>
            </a:r>
          </a:p>
        </p:txBody>
      </p:sp>
      <p:sp>
        <p:nvSpPr>
          <p:cNvPr id="3" name="Content Placeholder 2"/>
          <p:cNvSpPr>
            <a:spLocks noGrp="1"/>
          </p:cNvSpPr>
          <p:nvPr>
            <p:ph idx="1"/>
          </p:nvPr>
        </p:nvSpPr>
        <p:spPr/>
        <p:txBody>
          <a:bodyPr/>
          <a:lstStyle/>
          <a:p>
            <a:pPr lvl="0"/>
            <a:r>
              <a:rPr/>
              <a:t>What percent of people who play sports are executives?</a:t>
            </a:r>
          </a:p>
          <a:p>
            <a:pPr lvl="0"/>
            <a:r>
              <a:rPr/>
              <a:t>What percent of executives play sports?</a:t>
            </a:r>
          </a:p>
          <a:p>
            <a:pPr lvl="0" indent="0">
              <a:buNone/>
            </a:pPr>
            <a:r>
              <a:rPr>
                <a:latin typeface="Courier"/>
              </a:rPr>
              <a:t>         Play Don't Total
Exec      2.4   0.1   2.5
Non-Exec 78.0  19.5  97.5
Total    80.4  19.6 100.0</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 270 Lecture 3</dc:title>
  <dc:creator>Sam Gifford</dc:creator>
  <cp:keywords/>
  <dcterms:created xsi:type="dcterms:W3CDTF">2025-01-24T16:11:57Z</dcterms:created>
  <dcterms:modified xsi:type="dcterms:W3CDTF">2025-01-24T16:11:57Z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2024-01-22</vt:lpwstr>
  </property>
  <property fmtid="{D5CDD505-2E9C-101B-9397-08002B2CF9AE}" pid="3" name="output">
    <vt:lpwstr>powerpoint_presentation</vt:lpwstr>
  </property>
</Properties>
</file>