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 270 Lecture 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Sam Gifford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Probability: Process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probability, we make assumptions about the data generating process</a:t>
            </a:r>
          </a:p>
          <a:p>
            <a:pPr lvl="1"/>
            <a:r>
              <a:rPr/>
              <a:t>coin flips are independent with probability 0.5</a:t>
            </a:r>
          </a:p>
          <a:p>
            <a:pPr lvl="1"/>
            <a:r>
              <a:rPr/>
              <a:t>students enter a classroom at a Poisson rate of 2 per minute</a:t>
            </a:r>
          </a:p>
          <a:p>
            <a:pPr lvl="0"/>
            <a:r>
              <a:rPr/>
              <a:t>Given these, we can calculate the likelihood that different patterns of data will appear</a:t>
            </a:r>
          </a:p>
          <a:p>
            <a:pPr lvl="1"/>
            <a:r>
              <a:rPr/>
              <a:t>500 heads in 1000 coin flips?</a:t>
            </a:r>
          </a:p>
          <a:p>
            <a:pPr lvl="0"/>
            <a:r>
              <a:rPr/>
              <a:t>Probability is pure math - the question is whether our assumptions match reality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Statistics: Data To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statistics, we assume some incomplete knowledge of the world</a:t>
            </a:r>
          </a:p>
          <a:p>
            <a:pPr lvl="1"/>
            <a:r>
              <a:rPr/>
              <a:t>Coin flips are independent, but that the probability of heads is unknown</a:t>
            </a:r>
          </a:p>
          <a:p>
            <a:pPr lvl="0"/>
            <a:r>
              <a:rPr/>
              <a:t>Given the data, we then make inferences about what the ‘true’ proportion of heads is</a:t>
            </a:r>
          </a:p>
          <a:p>
            <a:pPr lvl="0"/>
            <a:r>
              <a:rPr/>
              <a:t>There’s never a ‘correct’ answer in statistics.</a:t>
            </a:r>
          </a:p>
          <a:p>
            <a:pPr lvl="1"/>
            <a:r>
              <a:rPr/>
              <a:t>Some approaches are more reasonable than others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vs Inferential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we’ve done so far is describe data using basic statistics</a:t>
            </a:r>
          </a:p>
          <a:p>
            <a:pPr lvl="0"/>
            <a:r>
              <a:rPr/>
              <a:t>Ideally, we want to make inferences using data</a:t>
            </a:r>
          </a:p>
          <a:p>
            <a:pPr lvl="0"/>
            <a:r>
              <a:rPr/>
              <a:t>We’ll need some basic probability theory to do this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Probability is a mathematical framework for describing random events</a:t>
            </a:r>
          </a:p>
          <a:p>
            <a:pPr lvl="0"/>
            <a:r>
              <a:rPr/>
              <a:t>How do we define random?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flip of a coin</a:t>
            </a:r>
          </a:p>
          <a:p>
            <a:pPr lvl="0"/>
            <a:r>
              <a:rPr/>
              <a:t>Radioactive decay</a:t>
            </a:r>
          </a:p>
          <a:p>
            <a:pPr lvl="0"/>
            <a:r>
              <a:rPr/>
              <a:t>A critical hit in Pokemon</a:t>
            </a:r>
          </a:p>
          <a:p>
            <a:pPr lvl="0"/>
            <a:r>
              <a:rPr/>
              <a:t>The temperature tomorrow</a:t>
            </a:r>
          </a:p>
          <a:p>
            <a:pPr lvl="0"/>
            <a:r>
              <a:rPr/>
              <a:t>Your height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role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Random is not necessarily the opposite of deterministic</a:t>
            </a:r>
          </a:p>
          <a:p>
            <a:pPr lvl="0"/>
            <a:r>
              <a:rPr/>
              <a:t>The key element of random events is information</a:t>
            </a:r>
          </a:p>
          <a:p>
            <a:pPr lvl="0"/>
            <a:r>
              <a:rPr/>
              <a:t>A coin flip is random when we don’t know the inputs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Subjective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Different individuals may assess a random event differently</a:t>
            </a:r>
          </a:p>
          <a:p>
            <a:pPr lvl="1"/>
            <a:r>
              <a:rPr/>
              <a:t>The probability that you’re 6 feet tall is very different from my perspective than from yours</a:t>
            </a:r>
          </a:p>
          <a:p>
            <a:pPr lvl="0"/>
            <a:r>
              <a:rPr/>
              <a:t>But this doesn’t mean that probability is a subjective opinion</a:t>
            </a:r>
          </a:p>
          <a:p>
            <a:pPr lvl="1"/>
            <a:r>
              <a:rPr/>
              <a:t>Most assessments of probability are terrible!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CIA Guidelines for probability</a:t>
            </a:r>
          </a:p>
        </p:txBody>
      </p:sp>
      <p:pic>
        <p:nvPicPr>
          <p:cNvPr descr="../img/ci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51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 Card</a:t>
            </a:r>
          </a:p>
        </p:txBody>
      </p:sp>
      <p:pic>
        <p:nvPicPr>
          <p:cNvPr descr="../img/redc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193800"/>
            <a:ext cx="579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Coin Shennanigans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Load a Die, but You Can’t Bias a Coin (Gelman and Nolan, 2002)</a:t>
            </a:r>
          </a:p>
          <a:p>
            <a:pPr lvl="0"/>
            <a:r>
              <a:rPr/>
              <a:t>Dynamical Bias in the Coin Toss (Diaconis, Holmes, and Montgomery, 2007)</a:t>
            </a:r>
          </a:p>
          <a:p>
            <a:pPr lvl="0"/>
            <a:r>
              <a:rPr/>
              <a:t>Fair coins tend to land on the same side they started: Evidence from 350,757 flips (Bartos et al 2023)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270 Lecture 4</dc:title>
  <dc:creator>Sam Gifford</dc:creator>
  <cp:keywords/>
  <dcterms:created xsi:type="dcterms:W3CDTF">2025-01-29T18:52:20Z</dcterms:created>
  <dcterms:modified xsi:type="dcterms:W3CDTF">2025-01-29T18:52:20Z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2024-01-29</vt:lpwstr>
  </property>
  <property fmtid="{D5CDD505-2E9C-101B-9397-08002B2CF9AE}" pid="3" name="output">
    <vt:lpwstr>powerpoint_presentation</vt:lpwstr>
  </property>
</Properties>
</file>