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9" Type="http://schemas.openxmlformats.org/officeDocument/2006/relationships/viewProps" Target="viewProps.xml" /><Relationship Id="rId5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1" Type="http://schemas.openxmlformats.org/officeDocument/2006/relationships/tableStyles" Target="tableStyles.xml" /><Relationship Id="rId6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Econ 270 Lecture 5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Sam Gifford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2025-01-31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Permutations: factorial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To find the number of ways you can arrange n distinct items using every item exactly once, use recursion</a:t>
                </a:r>
              </a:p>
              <a:p>
                <a:pPr lvl="0"/>
                <a:r>
                  <a:rPr/>
                  <a:t>n choices for first placement, n-1 for second, n-2 for third , …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t>.1</m:t>
                    </m:r>
                    <m:r>
                      <m:rPr>
                        <m:sty m:val="p"/>
                      </m:rPr>
                      <m:t>≡</m:t>
                    </m:r>
                    <m:r>
                      <m:t>n</m:t>
                    </m:r>
                    <m:r>
                      <m:rPr>
                        <m:sty m:val="p"/>
                      </m:rPr>
                      <m:t>!</m:t>
                    </m:r>
                  </m:oMath>
                </a14:m>
              </a:p>
              <a:p>
                <a:pPr lvl="1"/>
                <a:r>
                  <a:rPr/>
                  <a:t>read “n factorial”</a:t>
                </a:r>
              </a:p>
              <a:p>
                <a:pPr lvl="0"/>
                <a:r>
                  <a:rPr/>
                  <a:t>Number of ways to arrange 4 distinct items?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Permutation: general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Suppose we have 4 distinct items, but we only want to arrange 2 of them. How many ways are there to do this?</a:t>
                </a:r>
              </a:p>
              <a:p>
                <a:pPr lvl="0"/>
                <a:r>
                  <a:rPr/>
                  <a:t>Sometimes labeled as </a:t>
                </a:r>
                <a14:m>
                  <m:oMath xmlns:m="http://schemas.openxmlformats.org/officeDocument/2006/math">
                    <m:sSub>
                      <m:e>
                        <m:r>
                          <m:t>​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sSub>
                      <m:e>
                        <m:r>
                          <m:t>P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Formula?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Permutations with Repetition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We’re now almost able to deal with counting coins. We just need a way to deal with repetition</a:t>
            </a:r>
          </a:p>
          <a:p>
            <a:pPr lvl="0"/>
            <a:r>
              <a:rPr/>
              <a:t>Consider the problem of how many ways we can arrange the letters A, B, A. We use each letter once</a:t>
            </a:r>
          </a:p>
          <a:p>
            <a:pPr lvl="0"/>
            <a:r>
              <a:rPr/>
              <a:t>If the As were different (e.g. one capital one lowercase), we would just have 3!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Permutations with Repetition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Now consider the letters S, T, A, T, S</a:t>
            </a:r>
          </a:p>
          <a:p>
            <a:pPr lvl="0"/>
            <a:r>
              <a:rPr/>
              <a:t>There are 5! permutations if S and T are differentiated. How much double counting is there?</a:t>
            </a:r>
          </a:p>
          <a:p>
            <a:pPr lvl="0"/>
            <a:r>
              <a:rPr/>
              <a:t>General formula?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Permutations with Repetition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Suppose we have k items, each appearing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(possibly 1) times,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∑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/>
                  <a:t>Total permutations: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n</m:t>
                        </m:r>
                        <m:r>
                          <m:rPr>
                            <m:sty m:val="p"/>
                          </m:rPr>
                          <m:t>!</m:t>
                        </m:r>
                      </m:num>
                      <m:den>
                        <m:sSubSup>
                          <m:e>
                            <m:r>
                              <m:t>Π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sub>
                          <m:sup>
                            <m:r>
                              <m:t>k</m:t>
                            </m:r>
                          </m:sup>
                        </m:sSubSup>
                        <m:sSub>
                          <m:e>
                            <m:r>
                              <m:t>n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!</m:t>
                        </m:r>
                      </m:den>
                    </m:f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 is product</a:t>
                </a:r>
              </a:p>
              <a:p>
                <a:pPr lvl="0"/>
                <a:r>
                  <a:rPr/>
                  <a:t>Total permutations of the letters in banana?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Now we can get to counting heads. This is a special case of the prior formula</a:t>
            </a:r>
          </a:p>
          <a:p>
            <a:pPr lvl="0"/>
            <a:r>
              <a:rPr/>
              <a:t>Suppose you have 5 coin flips and want to how many ways to produce 3 heads * i.e. permutations of HHHTT?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When we only have 2 classes (a binary variable) this formula simplifies</a:t>
                </a:r>
              </a:p>
              <a:p>
                <a:pPr lvl="0"/>
                <a:r>
                  <a:rPr/>
                  <a:t>If we have n coin tosses, and k are heads, then there must be (n-k) tails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n</m:t>
                        </m:r>
                        <m:r>
                          <m:rPr>
                            <m:sty m:val="p"/>
                          </m:rPr>
                          <m:t>!</m:t>
                        </m:r>
                      </m:num>
                      <m:den>
                        <m:r>
                          <m:t>k</m:t>
                        </m:r>
                        <m:r>
                          <m:rPr>
                            <m:sty m:val="p"/>
                          </m:rPr>
                          <m:t>!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k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!</m:t>
                        </m:r>
                      </m:den>
                    </m:f>
                  </m:oMath>
                </a14:m>
              </a:p>
              <a:p>
                <a:pPr lvl="0"/>
                <a:r>
                  <a:rPr/>
                  <a:t>Usually denoted as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f>
                          <m:fPr>
                            <m:type m:val="noBar"/>
                          </m:fPr>
                          <m:num>
                            <m:r>
                              <m:t>n</m:t>
                            </m:r>
                          </m:num>
                          <m:den>
                            <m:r>
                              <m:t>k</m:t>
                            </m:r>
                          </m:den>
                        </m:f>
                      </m:e>
                    </m:d>
                  </m:oMath>
                </a14:m>
                <a:r>
                  <a:rPr/>
                  <a:t> and read “n choose k”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Coin Tossing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toss a coin 6 times. What is the probability you obtain 3 heads?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Combinations generally work in cases where order doesn’t matter</a:t>
            </a:r>
          </a:p>
          <a:p>
            <a:pPr lvl="0"/>
            <a:r>
              <a:rPr/>
              <a:t>How many possible 5 card hands are there in poker?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Birthday ‘Paradox’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Suppose there are 23 students in a room. What is the probability that two people share a birthday?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 to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Consider a fair coin</a:t>
                </a:r>
              </a:p>
              <a:p>
                <a:pPr lvl="0"/>
                <a:r>
                  <a:rPr/>
                  <a:t>Two options: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r>
                      <m:t>H</m:t>
                    </m:r>
                    <m:r>
                      <m:rPr>
                        <m:sty m:val="p"/>
                      </m:rPr>
                      <m:t>,</m:t>
                    </m:r>
                    <m:r>
                      <m:t>T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:r>
                  <a:rPr/>
                  <a:t>Frequentist view: if all options are equally likely, just need to count</a:t>
                </a:r>
              </a:p>
              <a:p>
                <a:pPr lvl="0"/>
                <a:r>
                  <a:rPr/>
                  <a:t>We’ll start with counting, then work on expanding to general probability</a:t>
                </a:r>
              </a:p>
            </p:txBody>
          </p:sp>
        </mc:Choice>
      </mc:AlternateContent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 Axioms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With counting problems, we can calculate probabilities as long as every outcome is equally likely</a:t>
            </a:r>
          </a:p>
          <a:p>
            <a:pPr lvl="0"/>
            <a:r>
              <a:rPr/>
              <a:t>In general, we need a way to deal with outcomes that are not identical</a:t>
            </a:r>
          </a:p>
          <a:p>
            <a:pPr lvl="0"/>
            <a:r>
              <a:rPr/>
              <a:t>We start with some axioms of probability, then draw parallels where we can with the basic counting approach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 Axioms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start with a set of all possible outcomes, called a </a:t>
                </a:r>
                <a:r>
                  <a:rPr b="1"/>
                  <a:t>sample space</a:t>
                </a:r>
              </a:p>
              <a:p>
                <a:pPr lvl="1"/>
                <a:r>
                  <a:rPr/>
                  <a:t>For tossing two coins, the sample space is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t>H</m:t>
                    </m:r>
                    <m:r>
                      <m:t>H</m:t>
                    </m:r>
                    <m:r>
                      <m:rPr>
                        <m:sty m:val="p"/>
                      </m:rPr>
                      <m:t>,</m:t>
                    </m:r>
                    <m:r>
                      <m:t>H</m:t>
                    </m:r>
                    <m:r>
                      <m:t>T</m:t>
                    </m:r>
                    <m:r>
                      <m:rPr>
                        <m:sty m:val="p"/>
                      </m:rPr>
                      <m:t>,</m:t>
                    </m:r>
                    <m:r>
                      <m:t>T</m:t>
                    </m:r>
                    <m:r>
                      <m:t>H</m:t>
                    </m:r>
                    <m:r>
                      <m:rPr>
                        <m:sty m:val="p"/>
                      </m:rPr>
                      <m:t>,</m:t>
                    </m:r>
                    <m:r>
                      <m:t>T</m:t>
                    </m:r>
                    <m:r>
                      <m:t>T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:r>
                  <a:rPr/>
                  <a:t>An </a:t>
                </a:r>
                <a:r>
                  <a:rPr b="1"/>
                  <a:t>event</a:t>
                </a:r>
                <a:r>
                  <a:rPr/>
                  <a:t> is a subset of the sample space</a:t>
                </a:r>
              </a:p>
              <a:p>
                <a:pPr lvl="1"/>
                <a:r>
                  <a:rPr/>
                  <a:t>The event that you obtain 1 head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r>
                      <m:t>H</m:t>
                    </m:r>
                    <m:r>
                      <m:t>T</m:t>
                    </m:r>
                    <m:r>
                      <m:rPr>
                        <m:sty m:val="p"/>
                      </m:rPr>
                      <m:t>,</m:t>
                    </m:r>
                    <m:r>
                      <m:t>T</m:t>
                    </m:r>
                    <m:r>
                      <m:t>H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:r>
                  <a:rPr/>
                  <a:t>We define a function P that measures the probability of any event. We require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S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∅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∅</m:t>
                    </m:r>
                  </m:oMath>
                </a14:m>
                <a:r>
                  <a:rPr/>
                  <a:t> is the empty set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 Axioms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In general, we assign a probability to each atom (individual element) of the sample space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{</m:t>
                        </m:r>
                        <m:r>
                          <m:t>H</m:t>
                        </m:r>
                        <m:r>
                          <m:t>H</m:t>
                        </m:r>
                        <m:r>
                          <m:rPr>
                            <m:sty m:val="p"/>
                          </m:rPr>
                          <m:t>}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{</m:t>
                        </m:r>
                        <m:r>
                          <m:t>H</m:t>
                        </m:r>
                        <m:r>
                          <m:t>T</m:t>
                        </m:r>
                        <m:r>
                          <m:rPr>
                            <m:sty m:val="p"/>
                          </m:rPr>
                          <m:t>}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{</m:t>
                        </m:r>
                        <m:r>
                          <m:t>T</m:t>
                        </m:r>
                        <m:r>
                          <m:t>H</m:t>
                        </m:r>
                        <m:r>
                          <m:rPr>
                            <m:sty m:val="p"/>
                          </m:rPr>
                          <m:t>}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{</m:t>
                        </m:r>
                        <m:r>
                          <m:t>T</m:t>
                        </m:r>
                        <m:r>
                          <m:t>T</m:t>
                        </m:r>
                        <m:r>
                          <m:rPr>
                            <m:sty m:val="p"/>
                          </m:rPr>
                          <m:t>}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4</m:t>
                        </m:r>
                      </m:den>
                    </m:f>
                  </m:oMath>
                </a14:m>
              </a:p>
              <a:p>
                <a:pPr lvl="0"/>
                <a:r>
                  <a:rPr/>
                  <a:t>We then have a rule for combining elements in an event. If we have two </a:t>
                </a:r>
                <a:r>
                  <a:rPr b="1"/>
                  <a:t>disjoint</a:t>
                </a:r>
                <a:r>
                  <a:rPr/>
                  <a:t> (or </a:t>
                </a:r>
                <a:r>
                  <a:rPr b="1"/>
                  <a:t>mutually exclusive</a:t>
                </a:r>
                <a:r>
                  <a:rPr/>
                  <a:t>) events A and B, then the probability that either A or B occurs is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“A or B” is sometimes written as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∪</m:t>
                    </m:r>
                    <m:r>
                      <m:t>B</m:t>
                    </m:r>
                  </m:oMath>
                </a14:m>
                <a:r>
                  <a:rPr/>
                  <a:t> for set union</a:t>
                </a:r>
              </a:p>
              <a:p>
                <a:pPr lvl="1"/>
                <a:r>
                  <a:rPr/>
                  <a:t>This is formally called sigma subadditivity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Mutual Exclusion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Two events are mutually exclusive if they don’t share any elements. Mathematically: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∩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∅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∩</m:t>
                    </m:r>
                    <m:r>
                      <m:t>B</m:t>
                    </m:r>
                  </m:oMath>
                </a14:m>
                <a:r>
                  <a:rPr/>
                  <a:t> is the intersection of A and B, or more simply “A and B”</a:t>
                </a: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r>
                      <m:t>H</m:t>
                    </m:r>
                    <m:r>
                      <m:t>T</m:t>
                    </m:r>
                    <m:r>
                      <m:rPr>
                        <m:sty m:val="p"/>
                      </m:rPr>
                      <m:t>,</m:t>
                    </m:r>
                    <m:r>
                      <m:t>T</m:t>
                    </m:r>
                    <m:r>
                      <m:t>H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r>
                      <m:t>H</m:t>
                    </m:r>
                    <m:r>
                      <m:t>H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are mutually exclusive.</a:t>
                </a:r>
              </a:p>
              <a:p>
                <a:pPr lvl="1"/>
                <a:r>
                  <a:rPr/>
                  <a:t>Tossing exactly two heads and exactly 1 heads</a:t>
                </a: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r>
                      <m:t>H</m:t>
                    </m:r>
                    <m:r>
                      <m:t>T</m:t>
                    </m:r>
                    <m:r>
                      <m:rPr>
                        <m:sty m:val="p"/>
                      </m:rPr>
                      <m:t>,</m:t>
                    </m:r>
                    <m:r>
                      <m:t>T</m:t>
                    </m:r>
                    <m:r>
                      <m:t>H</m:t>
                    </m:r>
                    <m:r>
                      <m:rPr>
                        <m:sty m:val="p"/>
                      </m:rPr>
                      <m:t>,</m:t>
                    </m:r>
                    <m:r>
                      <m:t>H</m:t>
                    </m:r>
                    <m:r>
                      <m:t>H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r>
                      <m:t>H</m:t>
                    </m:r>
                    <m:r>
                      <m:t>H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are not mutually exclusive</a:t>
                </a:r>
              </a:p>
              <a:p>
                <a:pPr lvl="1"/>
                <a:r>
                  <a:rPr/>
                  <a:t>Tossing at least one head and tossing exactly two heads have elements in common: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r>
                      <m:t>H</m:t>
                    </m:r>
                    <m:r>
                      <m:t>T</m:t>
                    </m:r>
                    <m:r>
                      <m:rPr>
                        <m:sty m:val="p"/>
                      </m:rPr>
                      <m:t>,</m:t>
                    </m:r>
                    <m:r>
                      <m:t>T</m:t>
                    </m:r>
                    <m:r>
                      <m:t>H</m:t>
                    </m:r>
                    <m:r>
                      <m:rPr>
                        <m:sty m:val="p"/>
                      </m:rPr>
                      <m:t>,</m:t>
                    </m:r>
                    <m:r>
                      <m:t>H</m:t>
                    </m:r>
                    <m:r>
                      <m:t>H</m:t>
                    </m:r>
                    <m:r>
                      <m:rPr>
                        <m:sty m:val="p"/>
                      </m:rPr>
                      <m:t>}</m:t>
                    </m:r>
                    <m:r>
                      <m:rPr>
                        <m:sty m:val="p"/>
                      </m:rPr>
                      <m:t>∩</m:t>
                    </m:r>
                    <m:r>
                      <m:rPr>
                        <m:sty m:val="p"/>
                      </m:rPr>
                      <m:t>{</m:t>
                    </m:r>
                    <m:r>
                      <m:t>H</m:t>
                    </m:r>
                    <m:r>
                      <m:t>H</m:t>
                    </m:r>
                    <m:r>
                      <m:rPr>
                        <m:sty m:val="p"/>
                      </m:rPr>
                      <m:t>}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t>H</m:t>
                    </m:r>
                    <m:r>
                      <m:t>H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is the probability that a randomly drawn card in a standard deck of 52 is either a club or a heart?</a:t>
            </a:r>
          </a:p>
          <a:p>
            <a:pPr lvl="0"/>
            <a:r>
              <a:rPr/>
              <a:t>What about the probability that it’s either a club or a king?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Addition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If events aren’t mutually exclusive, then we can’t just add their probabilities</a:t>
                </a:r>
              </a:p>
              <a:p>
                <a:pPr lvl="0"/>
                <a:r>
                  <a:rPr/>
                  <a:t>The intersection of the two events ends up getting double counted in the process</a:t>
                </a:r>
              </a:p>
              <a:p>
                <a:pPr lvl="0"/>
                <a:r>
                  <a:rPr/>
                  <a:t>Easy correction: just subtract out the intersection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∪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∩</m:t>
                        </m:r>
                        <m:r>
                          <m:t>B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Suppose that 75% of students are econ majors, and 50% of students arrive to class late. 30% of students are econ students who arrive to class late. What percent of students are either econ students or arrive to class late?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Sometimes, it’s easier to indirectly count probability</a:t>
                </a:r>
              </a:p>
              <a:p>
                <a:pPr lvl="0"/>
                <a:r>
                  <a:rPr/>
                  <a:t>What is the probability of obtaining 1 or more heads in 10 coin tosses?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H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H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+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H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10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OR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H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1024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1023</m:t>
                        </m:r>
                      </m:num>
                      <m:den>
                        <m:r>
                          <m:t>1024</m:t>
                        </m:r>
                      </m:den>
                    </m:f>
                  </m:oMath>
                </a14:m>
              </a:p>
              <a:p>
                <a:pPr lvl="0"/>
                <a:r>
                  <a:rPr/>
                  <a:t>Usually labeled as either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c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Roll a 6 sided die and let the events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4</m:t>
                    </m:r>
                    <m:r>
                      <m:rPr>
                        <m:sty m:val="p"/>
                      </m:rPr>
                      <m:t>,</m:t>
                    </m:r>
                    <m:r>
                      <m:t>6</m:t>
                    </m:r>
                    <m:r>
                      <m:rPr>
                        <m:sty m:val="p"/>
                      </m:rPr>
                      <m:t>}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t>4</m:t>
                    </m:r>
                    <m:r>
                      <m:rPr>
                        <m:sty m:val="p"/>
                      </m:rPr>
                      <m:t>,</m:t>
                    </m:r>
                    <m:r>
                      <m:t>5</m:t>
                    </m:r>
                    <m:r>
                      <m:rPr>
                        <m:sty m:val="p"/>
                      </m:rPr>
                      <m:t>,</m:t>
                    </m:r>
                    <m:r>
                      <m:t>6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:r>
                  <a:rPr/>
                  <a:t>What is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∪</m:t>
                    </m:r>
                    <m:r>
                      <m:t>B</m:t>
                    </m:r>
                  </m:oMath>
                </a14:m>
                <a:r>
                  <a:rPr/>
                  <a:t>?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∩</m:t>
                    </m:r>
                    <m:r>
                      <m:t>B</m:t>
                    </m:r>
                  </m:oMath>
                </a14:m>
                <a:r>
                  <a:rPr/>
                  <a:t>?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′</m:t>
                    </m:r>
                    <m:r>
                      <m:rPr>
                        <m:sty m:val="p"/>
                      </m:rPr>
                      <m:t>?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∪</m:t>
                        </m:r>
                        <m:r>
                          <m:t>B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∪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  <m:r>
                      <m:rPr>
                        <m:sty m:val="p"/>
                      </m:rPr>
                      <m:t>?</m:t>
                    </m:r>
                  </m:oMath>
                </a14:m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Venn Diagram</a:t>
            </a:r>
          </a:p>
        </p:txBody>
      </p:sp>
      <p:pic>
        <p:nvPicPr>
          <p:cNvPr descr="../img/venn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416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Image from Dora Sanford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Basics of Counting: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Suppose we flip a coin twice. How many ways are there to obtain 1 head?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Venn Diagram</a:t>
            </a:r>
          </a:p>
        </p:txBody>
      </p:sp>
      <p:pic>
        <p:nvPicPr>
          <p:cNvPr descr="../img/venn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94000" y="1193800"/>
            <a:ext cx="3543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 P Question</a:t>
            </a:r>
          </a:p>
        </p:txBody>
      </p:sp>
      <p:pic>
        <p:nvPicPr>
          <p:cNvPr descr="../img/exampez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41600" y="1193800"/>
            <a:ext cx="3860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conditional probability/multiplication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Sometimes we want to know the probability of an event when we’re given additional information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B</m:t>
                        </m:r>
                      </m:e>
                    </m:d>
                  </m:oMath>
                </a14:m>
                <a:r>
                  <a:rPr/>
                  <a:t> is the probability of A given B</a:t>
                </a:r>
              </a:p>
              <a:p>
                <a:pPr lvl="0"/>
                <a:r>
                  <a:rPr/>
                  <a:t>We’re just restricting our sample space to B first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∩</m:t>
                            </m:r>
                            <m:r>
                              <m:t>B</m:t>
                            </m:r>
                          </m:e>
                        </m:d>
                      </m:num>
                      <m:den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B</m:t>
                            </m:r>
                          </m:e>
                        </m:d>
                      </m:den>
                    </m:f>
                  </m:oMath>
                </a14:m>
              </a:p>
              <a:p>
                <a:pPr lvl="1"/>
                <a:r>
                  <a:rPr/>
                  <a:t>Or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B</m:t>
                        </m:r>
                      </m:e>
                    </m:d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∩</m:t>
                        </m:r>
                        <m:r>
                          <m:t>B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Conditional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Suppose 60% of people like peanut butter, 50% like jelly, and 40% like both. Given that a randomly sampled person likes peanut butter, what’s the probability that they also likes jelly?</a:t>
            </a:r>
          </a:p>
          <a:p>
            <a:pPr lvl="0"/>
            <a:r>
              <a:rPr/>
              <a:t>Given that a randomly sampled person likes jelly, what’s the probability they also like peanut butter?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Independence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In the previous example, learning that someone likes peanut butter changes the probability that they like jelly.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J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50</m:t>
                    </m:r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, but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J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P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67</m:t>
                    </m:r>
                    <m:r>
                      <m:rPr>
                        <m:sty m:val="p"/>
                      </m:rPr>
                      <m:t>%</m:t>
                    </m:r>
                  </m:oMath>
                </a14:m>
              </a:p>
              <a:p>
                <a:pPr lvl="1"/>
                <a:r>
                  <a:rPr/>
                  <a:t>Become peanut butter and jelly are complements, learning someone likes one means they’re more likely to like the other</a:t>
                </a:r>
              </a:p>
              <a:p>
                <a:pPr lvl="0"/>
                <a:r>
                  <a:rPr/>
                  <a:t>Two events are </a:t>
                </a:r>
                <a:r>
                  <a:rPr b="1"/>
                  <a:t>independent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∩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or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A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No information about A is gained when B is revealed</a:t>
                </a:r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Independence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Suppose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0.3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0.7</m:t>
                    </m:r>
                  </m:oMath>
                </a14:m>
                <a:r>
                  <a:rPr/>
                  <a:t>. Can you calculate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∪</m:t>
                        </m:r>
                        <m:r>
                          <m:t>B</m:t>
                        </m:r>
                      </m:e>
                    </m:d>
                  </m:oMath>
                </a14:m>
                <a:r>
                  <a:rPr/>
                  <a:t>?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B</m:t>
                        </m:r>
                      </m:e>
                    </m:d>
                  </m:oMath>
                </a14:m>
                <a:r>
                  <a:rPr/>
                  <a:t>?</a:t>
                </a:r>
              </a:p>
              <a:p>
                <a:pPr lvl="1"/>
                <a:r>
                  <a:rPr/>
                  <a:t>What if they’re independent?</a:t>
                </a:r>
              </a:p>
              <a:p>
                <a:pPr lvl="0"/>
                <a:r>
                  <a:rPr/>
                  <a:t>Examples of independent events?</a:t>
                </a:r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Joint Probability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If we can fill in missing information (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∩</m:t>
                        </m:r>
                        <m:r>
                          <m:t>B</m:t>
                        </m:r>
                      </m:e>
                    </m:d>
                  </m:oMath>
                </a14:m>
                <a:r>
                  <a:rPr/>
                  <a:t> we can specify a probability distribution)</a:t>
                </a:r>
              </a:p>
              <a:p>
                <a:pPr lvl="0"/>
                <a:r>
                  <a:rPr/>
                  <a:t>Equivalent to being able to fill out a full venn diagram</a:t>
                </a:r>
              </a:p>
              <a:p>
                <a:pPr lvl="0"/>
                <a:r>
                  <a:rPr/>
                  <a:t>We can also convert to a table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Joint Probability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Suppose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0.4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0.5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∩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0.1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∪</m:t>
                        </m:r>
                        <m:r>
                          <m:t>B</m:t>
                        </m:r>
                      </m:e>
                    </m:d>
                  </m:oMath>
                </a14:m>
                <a:r>
                  <a:rPr/>
                  <a:t>?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       B      B'     Total
A                         
A'                        
Total                     </a:t>
                </a:r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Marginal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Sometimes we’re given a joint distribution of A and B, but only want A</a:t>
            </a:r>
          </a:p>
          <a:p>
            <a:pPr lvl="0"/>
            <a:r>
              <a:rPr/>
              <a:t>Let A be the distribution of major, and B of year. What is the distribution of A?</a:t>
            </a:r>
          </a:p>
          <a:p>
            <a:pPr lvl="0"/>
            <a:r>
              <a:rPr/>
              <a:t>What percent of students are psych majors?</a:t>
            </a:r>
          </a:p>
          <a:p>
            <a:pPr lvl="0" indent="0">
              <a:buNone/>
            </a:pPr>
            <a:r>
              <a:rPr>
                <a:latin typeface="Courier"/>
              </a:rPr>
              <a:t>      Freshman Sophomore Junior Senior Total
Econ  0.1      0.1       0.05   0.05        
Math  0.05     0.05      0.05   0.1         
Psych 0.15     0.1       0.1    0.1         
Total                                  1    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Marginal probabilities: Formula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Getting marginals from a table is easy. But if we don’t have a table?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off"/>
                        <m:supHide m:val="on"/>
                      </m:naryPr>
                      <m:sub>
                        <m:r>
                          <m:t>Y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r>
                          <m:t>P</m:t>
                        </m:r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We’re just summing across a row or column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 as calculated above always sums to 1 itself, so it is a valid distribution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ff"/>
                        <m:supHide m:val="on"/>
                      </m:naryPr>
                      <m:sub>
                        <m:r>
                          <m:t>X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subHide m:val="off"/>
                            <m:supHide m:val="on"/>
                          </m:naryPr>
                          <m:sub>
                            <m:r>
                              <m:t>Y</m:t>
                            </m:r>
                          </m:sub>
                          <m:sup>
                            <m:r>
                              <m:t>​</m:t>
                            </m:r>
                          </m:sup>
                          <m:e>
                            <m:r>
                              <m:t>P</m:t>
                            </m:r>
                          </m:e>
                        </m:nary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The formulas can look complicated, but they’re based on simple principals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Counting sets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can enumerate all possible outcomes: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r>
                      <m:t>H</m:t>
                    </m:r>
                    <m:r>
                      <m:t>H</m:t>
                    </m:r>
                    <m:r>
                      <m:rPr>
                        <m:sty m:val="p"/>
                      </m:rPr>
                      <m:t>,</m:t>
                    </m:r>
                    <m:r>
                      <m:t>H</m:t>
                    </m:r>
                    <m:r>
                      <m:t>T</m:t>
                    </m:r>
                    <m:r>
                      <m:rPr>
                        <m:sty m:val="p"/>
                      </m:rPr>
                      <m:t>,</m:t>
                    </m:r>
                    <m:r>
                      <m:t>T</m:t>
                    </m:r>
                    <m:r>
                      <m:t>H</m:t>
                    </m:r>
                    <m:r>
                      <m:rPr>
                        <m:sty m:val="p"/>
                      </m:rPr>
                      <m:t>,</m:t>
                    </m:r>
                    <m:r>
                      <m:t>T</m:t>
                    </m:r>
                    <m:r>
                      <m:t>T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. Each is equally likely</a:t>
                </a:r>
              </a:p>
              <a:p>
                <a:pPr lvl="0"/>
                <a:r>
                  <a:rPr/>
                  <a:t>2 options with 1 head with 4 possible options</a:t>
                </a:r>
              </a:p>
              <a:p>
                <a:pPr lvl="0"/>
                <a:r>
                  <a:rPr/>
                  <a:t>Note that the order matters here</a:t>
                </a:r>
              </a:p>
            </p:txBody>
          </p:sp>
        </mc:Choice>
      </mc:AlternateContent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Law of Total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three bags of marbles. Bag 1 has 60 red and 40 blue marbles. Bag 2 has 50 red and 50 blue marbles. bag 3 has 5 red and 15 blue marbles.</a:t>
            </a:r>
          </a:p>
          <a:p>
            <a:pPr lvl="0"/>
            <a:r>
              <a:rPr/>
              <a:t>You choose a bag at random, then select a marble within that bag.</a:t>
            </a:r>
          </a:p>
          <a:p>
            <a:pPr lvl="0"/>
            <a:r>
              <a:rPr/>
              <a:t>What is the probability that the marble is red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Law of Total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be a partition of S. i.e. 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∩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∅</m:t>
                    </m:r>
                    <m:r>
                      <m:t> </m:t>
                    </m:r>
                    <m:r>
                      <m:rPr>
                        <m:sty m:val="p"/>
                      </m:rPr>
                      <m:t>∀</m:t>
                    </m:r>
                    <m:r>
                      <m:t>i</m:t>
                    </m:r>
                    <m:r>
                      <m:rPr>
                        <m:sty m:val="p"/>
                      </m:rPr>
                      <m:t>,</m:t>
                    </m:r>
                    <m:r>
                      <m:t>j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rPr>
                            <m:sty m:val="p"/>
                          </m:rPr>
                          <m:t>⋃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sSub>
                      <m:e>
                        <m:r>
                          <m:t>B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S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B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e>
                    </m:d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B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B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</m:e>
                    </m:d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B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+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B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B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:r>
                  <a:rPr/>
                  <a:t>Simple version: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B</m:t>
                        </m:r>
                      </m:e>
                    </m:d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B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Scary formula, easy intuition!</a:t>
                </a:r>
              </a:p>
            </p:txBody>
          </p:sp>
        </mc:Choice>
      </mc:AlternateContent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Law of Total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When the weather is good, the probability that you will arrive to class is 90%. But when the weather is bad, the probability that you arrive to class if only 50%</a:t>
            </a:r>
          </a:p>
          <a:p>
            <a:pPr lvl="0"/>
            <a:r>
              <a:rPr/>
              <a:t>Suppose there is a 25% chance of bad weather</a:t>
            </a:r>
          </a:p>
          <a:p>
            <a:pPr lvl="0"/>
            <a:r>
              <a:rPr/>
              <a:t>What is the probability you arrive to class?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three bags of marbles. Bag 1 has 60 red and 40 blue marbles. Bag 2 has 50 red and 50 blue marbles. bag 3 has 5 red and 15 blue marbles.</a:t>
            </a:r>
          </a:p>
          <a:p>
            <a:pPr lvl="0"/>
            <a:r>
              <a:rPr/>
              <a:t>You choose a bag at random, then select a marble within that bag.</a:t>
            </a:r>
          </a:p>
          <a:p>
            <a:pPr lvl="0"/>
            <a:r>
              <a:rPr/>
              <a:t>What is the probability that the marble came from bag 1, given that it’s a red marble?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∩</m:t>
                            </m:r>
                            <m:r>
                              <m:t>B</m:t>
                            </m:r>
                          </m:e>
                        </m:d>
                      </m:num>
                      <m:den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B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|</m:t>
                            </m:r>
                            <m:r>
                              <m:t>A</m:t>
                            </m:r>
                          </m:e>
                        </m:d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A</m:t>
                            </m:r>
                          </m:e>
                        </m:d>
                      </m:num>
                      <m:den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|</m:t>
                            </m:r>
                            <m:r>
                              <m:t>A</m:t>
                            </m:r>
                          </m:e>
                        </m:d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A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+</m:t>
                        </m:r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|</m:t>
                            </m:r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′</m:t>
                            </m:r>
                          </m:e>
                        </m:d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′</m:t>
                            </m:r>
                          </m:e>
                        </m:d>
                      </m:den>
                    </m:f>
                  </m:oMath>
                </a14:m>
              </a:p>
            </p:txBody>
          </p:sp>
        </mc:Choice>
      </mc:AlternateContent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Monty Hall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choose between 1 of 3 doors, behind which there is a prize. One of these doors has the grand prize. After choosing, the gameshow host will reveal 1 door at random that you did not choose, but he will never reveal the grand prize in the process.</a:t>
            </a:r>
          </a:p>
          <a:p>
            <a:pPr lvl="0"/>
            <a:r>
              <a:rPr/>
              <a:t>After he reveals one of the doors, he gives you the option to switch doors. What is the probability that you win the grand prize if you switch doors?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We’ve already learned how to calculate probability and defined events, but sometimes it makes sense to perform operations on an entire distribution</a:t>
            </a:r>
          </a:p>
          <a:p>
            <a:pPr lvl="0"/>
            <a:r>
              <a:rPr/>
              <a:t>A </a:t>
            </a:r>
            <a:r>
              <a:rPr b="1"/>
              <a:t>Random Variable</a:t>
            </a:r>
            <a:r>
              <a:rPr/>
              <a:t> contains all of the information about a probability distribution</a:t>
            </a:r>
          </a:p>
          <a:p>
            <a:pPr lvl="1"/>
            <a:r>
              <a:rPr/>
              <a:t>Mathematically it just maps events to it’s sample space</a:t>
            </a:r>
          </a:p>
          <a:p>
            <a:pPr lvl="1"/>
            <a:r>
              <a:rPr/>
              <a:t>For this class, we care more about the operations we can perform on it than it’s definition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Toss a coin 10 times and let the random variable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denote the number of heads that occur</a:t>
                </a:r>
              </a:p>
              <a:p>
                <a:pPr lvl="0"/>
                <a:r>
                  <a:rPr/>
                  <a:t>The shorthand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t>5</m:t>
                    </m:r>
                  </m:oMath>
                </a14:m>
                <a:r>
                  <a:rPr/>
                  <a:t> denotes the event that 5 heads occurs.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5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f>
                          <m:fPr>
                            <m:type m:val="noBar"/>
                          </m:fPr>
                          <m:num>
                            <m:r>
                              <m:t>10</m:t>
                            </m:r>
                          </m:num>
                          <m:den>
                            <m:r>
                              <m:t>5</m:t>
                            </m:r>
                          </m:den>
                        </m:f>
                      </m:e>
                    </m:d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m:t>10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We can similarly denote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10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≥</m:t>
                        </m:r>
                        <m:r>
                          <m:t>3</m:t>
                        </m:r>
                      </m:e>
                    </m:d>
                  </m:oMath>
                </a14:m>
                <a:r>
                  <a:rPr/>
                  <a:t>, etc</a:t>
                </a:r>
              </a:p>
              <a:p>
                <a:pPr lvl="0"/>
                <a:r>
                  <a:rPr/>
                  <a:t>Generically, we use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 to denote the probability of obtaining x coin flips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f>
                          <m:fPr>
                            <m:type m:val="noBar"/>
                          </m:fPr>
                          <m:num>
                            <m:r>
                              <m:t>10</m:t>
                            </m:r>
                          </m:num>
                          <m:den>
                            <m:r>
                              <m:t>x</m:t>
                            </m:r>
                          </m:den>
                        </m:f>
                      </m:e>
                    </m:d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m:t>10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Variables: probability mass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For a discrete random variable we use the shorthand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 to denote the probability that an event occurs</a:t>
                </a:r>
              </a:p>
              <a:p>
                <a:pPr lvl="0"/>
                <a:r>
                  <a:rPr/>
                  <a:t>When graphed, the pmf is anologous to the empirical histogram</a:t>
                </a:r>
              </a:p>
            </p:txBody>
          </p:sp>
        </mc:Choice>
      </mc:AlternateContent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pmf: 10 coin flips</a:t>
            </a:r>
          </a:p>
        </p:txBody>
      </p:sp>
      <p:pic>
        <p:nvPicPr>
          <p:cNvPr descr="Lecture5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power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Suppose we instead toss 3 coins. How many possible options are there?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pmf gives us all of the information we need to calculate probabilities, but what if we need to calculate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3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X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7</m:t>
                        </m:r>
                      </m:e>
                    </m:d>
                  </m:oMath>
                </a14:m>
                <a:r>
                  <a:rPr/>
                  <a:t>?</a:t>
                </a:r>
              </a:p>
              <a:p>
                <a:pPr lvl="1"/>
                <a:r>
                  <a:rPr/>
                  <a:t>Need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3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5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6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7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One convenient tool is the cumulative distribution function (CDF):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x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The above is then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7</m:t>
                        </m:r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2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How would we get the median?</a:t>
                </a:r>
              </a:p>
            </p:txBody>
          </p:sp>
        </mc:Choice>
      </mc:AlternateContent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CDF</a:t>
            </a:r>
          </a:p>
        </p:txBody>
      </p:sp>
      <p:pic>
        <p:nvPicPr>
          <p:cNvPr descr="Lecture5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Expectation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can also calculate an average of a random variable. We call this the expectation and use the operator E</a:t>
                </a:r>
              </a:p>
              <a:p>
                <a:pPr lvl="1"/>
                <a14:m>
                  <m:oMath xmlns:m="http://schemas.openxmlformats.org/officeDocument/2006/math">
                    <m:r>
                      <m:t>μ</m:t>
                    </m:r>
                    <m:r>
                      <m:rPr>
                        <m:sty m:val="p"/>
                      </m:rPr>
                      <m:t>=</m:t>
                    </m:r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The mean is an average weighted by the probability:</a:t>
                </a:r>
              </a:p>
              <a:p>
                <a:pPr lvl="1"/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∑</m:t>
                    </m:r>
                    <m:r>
                      <m:t>x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We can similarly calculate </a:t>
                </a:r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E</m:t>
                    </m:r>
                    <m:r>
                      <m:rPr>
                        <m:sty m:val="p"/>
                      </m:rPr>
                      <m:t>[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)</m:t>
                    </m:r>
                  </m:oMath>
                </a14:m>
              </a:p>
              <a:p>
                <a:pPr lvl="1"/>
                <a:r>
                  <a:rPr/>
                  <a:t>Expectation is a linear operator, so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X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b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b</m:t>
                    </m:r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Also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t>o</m:t>
                    </m:r>
                    <m:r>
                      <m:t>v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</m:e>
                        </m:d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Y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Variable 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partly define random variables to introduce the concepts of pmf/CDF and expectation, but mostly we want to do operations on random variables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be the roll of a 6-sided die, and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be the roll of a second 6-sided die. What is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is its own random variable with a pmf, cdf, and expectation</a:t>
                </a:r>
              </a:p>
              <a:p>
                <a:pPr lvl="1"/>
                <a:r>
                  <a:rPr/>
                  <a:t>Expectation is easy to calculate. Variance is slightly harder. The pmf is much harder.</a:t>
                </a:r>
              </a:p>
            </p:txBody>
          </p:sp>
        </mc:Choice>
      </mc:AlternateContent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Variable Addition: Expectation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First, note that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are identical, so e.g. 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:r>
                  <a:rPr/>
                  <a:t>We can get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∑</m:t>
                    </m:r>
                    <m:r>
                      <m:t>x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6</m:t>
                        </m:r>
                      </m:den>
                    </m:f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2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3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4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5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6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3.5</m:t>
                    </m:r>
                  </m:oMath>
                </a14:m>
              </a:p>
              <a:p>
                <a:pPr lvl="1"/>
                <a:r>
                  <a:rPr/>
                  <a:t>We have calculated this before, the only difference is the syntax</a:t>
                </a:r>
              </a:p>
              <a:p>
                <a:pPr lvl="0"/>
                <a:r>
                  <a:rPr/>
                  <a:t>To get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+</m:t>
                        </m:r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, use linearity. General formula: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∑</m:t>
                        </m:r>
                        <m:sSub>
                          <m:e>
                            <m:r>
                              <m:t>α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∑</m:t>
                    </m:r>
                    <m:sSub>
                      <m:e>
                        <m:r>
                          <m:t>α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:r>
                  <a:rPr/>
                  <a:t>So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+</m:t>
                        </m:r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7</m:t>
                    </m:r>
                  </m:oMath>
                </a14:m>
              </a:p>
            </p:txBody>
          </p:sp>
        </mc:Choice>
      </mc:AlternateContent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variable addition: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For variance, we have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. First we can distribution the inner part, then we apply linearity of expectation: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sSup>
                          <m:e>
                            <m:r>
                              <m:t>X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2</m:t>
                        </m:r>
                        <m:r>
                          <m:t>X</m:t>
                        </m:r>
                        <m:r>
                          <m:t>E</m:t>
                        </m:r>
                        <m:d>
                          <m:dPr>
                            <m:begChr m:val="["/>
                            <m:endChr m:val="]"/>
                            <m:sepChr m:val=""/>
                            <m:grow/>
                          </m:dPr>
                          <m:e>
                            <m:r>
                              <m:t>X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+</m:t>
                        </m:r>
                        <m:r>
                          <m:t>E</m:t>
                        </m:r>
                        <m:sSup>
                          <m:e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sSup>
                          <m:e>
                            <m:r>
                              <m:t>X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2</m:t>
                        </m:r>
                        <m:r>
                          <m:t>x</m:t>
                        </m:r>
                        <m:r>
                          <m:t>E</m:t>
                        </m:r>
                        <m:d>
                          <m:dPr>
                            <m:begChr m:val="["/>
                            <m:endChr m:val="]"/>
                            <m:sepChr m:val=""/>
                            <m:grow/>
                          </m:dPr>
                          <m:e>
                            <m:r>
                              <m:t>X</m:t>
                            </m:r>
                          </m:e>
                        </m:d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E</m:t>
                        </m:r>
                        <m:d>
                          <m:dPr>
                            <m:begChr m:val="["/>
                            <m:endChr m:val="]"/>
                            <m:sepChr m:val=""/>
                            <m:grow/>
                          </m:dPr>
                          <m:e>
                            <m:sSup>
                              <m:e>
                                <m:r>
                                  <m:t>X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sSup>
                          <m:e>
                            <m:r>
                              <m:t>X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sSup>
                          <m:e>
                            <m:r>
                              <m:t>X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sSup>
                          <m:e>
                            <m:r>
                              <m:t>X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t>E</m:t>
                    </m:r>
                    <m:sSup>
                      <m:e>
                        <m:d>
                          <m:dPr>
                            <m:begChr m:val="["/>
                            <m:endChr m:val="]"/>
                            <m:sepChr m:val=""/>
                            <m:grow/>
                          </m:dPr>
                          <m:e>
                            <m:r>
                              <m:t>X</m:t>
                            </m:r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This means that </a:t>
                </a:r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≠</m:t>
                    </m:r>
                    <m:r>
                      <m:t>v</m:t>
                    </m:r>
                    <m:r>
                      <m:t>a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v</m:t>
                    </m:r>
                    <m:r>
                      <m:t>a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General formula: </a:t>
                </a:r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X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b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v</m:t>
                    </m:r>
                    <m:r>
                      <m:t>a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sSup>
                      <m:e>
                        <m:r>
                          <m:t>b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v</m:t>
                    </m:r>
                    <m:r>
                      <m:t>a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2</m:t>
                    </m:r>
                    <m:r>
                      <m:t>c</m:t>
                    </m:r>
                    <m:r>
                      <m:t>o</m:t>
                    </m:r>
                    <m:r>
                      <m:t>v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If the variables are independent, the last term is 0</a:t>
                </a:r>
              </a:p>
            </p:txBody>
          </p:sp>
        </mc:Choice>
      </mc:AlternateContent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variable addition: pmf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In general, finding the pmf of the sum of random variables is a difficult problem</a:t>
                </a:r>
              </a:p>
              <a:p>
                <a:pPr lvl="0"/>
                <a:r>
                  <a:rPr/>
                  <a:t>It makes use of a convolution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Y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z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off"/>
                        <m:supHide m:val="on"/>
                      </m:naryPr>
                      <m:sub>
                        <m:r>
                          <m:t>x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z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x</m:t>
                            </m:r>
                          </m:e>
                        </m:d>
                      </m:e>
                    </m:nary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z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off"/>
                        <m:supHide m:val="on"/>
                      </m:naryPr>
                      <m:sub>
                        <m:r>
                          <m:t>x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z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x</m:t>
                            </m:r>
                          </m:e>
                        </m:d>
                      </m:e>
                    </m:nary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z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 if independent</a:t>
                </a:r>
              </a:p>
              <a:p>
                <a:pPr lvl="0"/>
                <a:r>
                  <a:rPr/>
                  <a:t>Sometimes the CDF is easier to calculate: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Z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z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Y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z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Conceptually this is easy, but in practice it’ll be hard without some special tricks we’ll introduce later.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Power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When we toss 1 additional coin, we have all of the previous options, plus either a heads or a tail at the end.</a:t>
            </a:r>
          </a:p>
          <a:p>
            <a:pPr lvl="0"/>
            <a:r>
              <a:rPr/>
              <a:t>So we end up with twice as many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Power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Number of possible coin tosses for 10 tosses?</a:t>
            </a:r>
          </a:p>
          <a:p>
            <a:pPr lvl="0"/>
            <a:r>
              <a:rPr/>
              <a:t>Denominator is easy. But how would we count the number of ways to get 5 heads?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Simple counting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roll two six sided dice. How many possible outcomes are there (assuming that order matters)?</a:t>
            </a:r>
          </a:p>
          <a:p>
            <a:pPr lvl="0"/>
            <a:r>
              <a:rPr/>
              <a:t>What’s the probability that the sum of the two dice is a 4?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First consider the number of ways to order distinct items</a:t>
            </a:r>
          </a:p>
          <a:p>
            <a:pPr lvl="0"/>
            <a:r>
              <a:rPr/>
              <a:t>How could we arrange the letters A,B,C?</a:t>
            </a:r>
          </a:p>
          <a:p>
            <a:pPr lvl="1"/>
            <a:r>
              <a:rPr/>
              <a:t>How does this differ from the number of ways to toss 3 coins?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 270 Lecture 5</dc:title>
  <dc:creator>Sam Gifford</dc:creator>
  <cp:keywords/>
  <dcterms:created xsi:type="dcterms:W3CDTF">2025-02-10T19:08:43Z</dcterms:created>
  <dcterms:modified xsi:type="dcterms:W3CDTF">2025-02-10T19:08:43Z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2025-01-31</vt:lpwstr>
  </property>
  <property fmtid="{D5CDD505-2E9C-101B-9397-08002B2CF9AE}" pid="3" name="output">
    <vt:lpwstr>powerpoint_presentation</vt:lpwstr>
  </property>
</Properties>
</file>