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5" Type="http://schemas.openxmlformats.org/officeDocument/2006/relationships/viewProps" Target="viewProps.xml" /><Relationship Id="rId5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7" Type="http://schemas.openxmlformats.org/officeDocument/2006/relationships/tableStyles" Target="tableStyles.xml" /><Relationship Id="rId5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Econ 270 Lecture 6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Sam Gifford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2025-02-17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Expectation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X be a censored Poisson random variable defined by the following pmf: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.36</m:t>
                    </m:r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.36</m:t>
                    </m:r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.18</m:t>
                    </m:r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3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.06</m:t>
                    </m:r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.04</m:t>
                    </m:r>
                  </m:oMath>
                </a14:m>
              </a:p>
              <a:p>
                <a:pPr lvl="0"/>
                <a:r>
                  <a:rPr/>
                  <a:t>Calculate E[X]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5</m:t>
                    </m:r>
                  </m:oMath>
                </a14:m>
                <a:r>
                  <a:rPr/>
                  <a:t>. Calculate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Expectation Example: pmf</a:t>
            </a:r>
          </a:p>
        </p:txBody>
      </p:sp>
      <p:pic>
        <p:nvPicPr>
          <p:cNvPr descr="Lecture6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Bernoulli Random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First, let’s define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as the success of an event with probability p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if there is a success,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otherwise</a:t>
                </a:r>
              </a:p>
              <a:p>
                <a:pPr lvl="0"/>
                <a:r>
                  <a:rPr/>
                  <a:t>What is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0"/>
                <a:r>
                  <a:rPr/>
                  <a:t>What is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Variable Addition: Expectation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First, note that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are identical, so e.g. 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To get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, use linearity. General formula: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∑</m:t>
                        </m:r>
                        <m:sSub>
                          <m:e>
                            <m:r>
                              <m:t>α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∑</m:t>
                    </m:r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Variable Addition: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X be a binomial variable with n=10, p=.5 (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B</m:t>
                    </m:r>
                    <m:r>
                      <m:t>i</m:t>
                    </m:r>
                    <m:r>
                      <m:t>n</m:t>
                    </m:r>
                    <m:r>
                      <m:t>o</m:t>
                    </m:r>
                    <m:r>
                      <m:t>m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0.5</m:t>
                        </m:r>
                      </m:e>
                    </m:d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This is the number of heads in 10 tosses of a coin</a:t>
                </a:r>
              </a:p>
              <a:p>
                <a:pPr lvl="0"/>
                <a:r>
                  <a:rPr/>
                  <a:t>Calculate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Variable Addition: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Dungeons and Dragons, the damage of the spell meteor swarm is calculated by rolling 20 6-sided dice and adding up all of the values.</a:t>
            </a:r>
          </a:p>
          <a:p>
            <a:pPr lvl="0"/>
            <a:r>
              <a:rPr/>
              <a:t>Calculate the average damage dealt by meteor swarm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variable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For variance, we have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. First we can distribution the inner part, then we apply linearity of expectation: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p>
                          <m:e>
                            <m:r>
                              <m:t>X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sSup>
                      <m:e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This means that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≠</m:t>
                    </m:r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General formula: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b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b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  <m:r>
                      <m:t>c</m:t>
                    </m:r>
                    <m:r>
                      <m:t>o</m:t>
                    </m:r>
                    <m:r>
                      <m:t>v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If the variables are independent, the last term is 0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Bernoulli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Let X be a Bernoulli random variable with probability p</a:t>
            </a:r>
          </a:p>
          <a:p>
            <a:pPr lvl="0"/>
            <a:r>
              <a:rPr/>
              <a:t>Calculate var(X)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Binomial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X be a binomial variable with n=3, p=.5 (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B</m:t>
                    </m:r>
                    <m:r>
                      <m:t>i</m:t>
                    </m:r>
                    <m:r>
                      <m:t>n</m:t>
                    </m:r>
                    <m:r>
                      <m:t>o</m:t>
                    </m:r>
                    <m:r>
                      <m:t>m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3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0.5</m:t>
                        </m:r>
                      </m:e>
                    </m:d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Calculate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variance of X, where X represents the roll of a fair 6-sided die?</a:t>
            </a:r>
          </a:p>
          <a:p>
            <a:pPr lvl="0"/>
            <a:r>
              <a:rPr/>
              <a:t>What is the standard deviation of meteor swarm?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We’ve already learned how to calculate probability and defined events, but sometimes it makes sense to perform operations on an entire distribution</a:t>
            </a:r>
          </a:p>
          <a:p>
            <a:pPr lvl="0"/>
            <a:r>
              <a:rPr/>
              <a:t>A </a:t>
            </a:r>
            <a:r>
              <a:rPr b="1"/>
              <a:t>Random Variable</a:t>
            </a:r>
            <a:r>
              <a:rPr/>
              <a:t> contains all of the information about a probability distribution</a:t>
            </a:r>
          </a:p>
          <a:p>
            <a:pPr lvl="1"/>
            <a:r>
              <a:rPr/>
              <a:t>Mathematically it just maps events to it’s sample space</a:t>
            </a:r>
          </a:p>
          <a:p>
            <a:pPr lvl="1"/>
            <a:r>
              <a:rPr/>
              <a:t>For this class, we care more about the operations we can perform on it than it’s definition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Suppose that your total grade is the sum of your quiz scores and an exam score</a:t>
            </a:r>
          </a:p>
          <a:p>
            <a:pPr lvl="0"/>
            <a:r>
              <a:rPr/>
              <a:t>Aggregate quiz scores have variance of 340 while exam scores have variance of 3100</a:t>
            </a:r>
          </a:p>
          <a:p>
            <a:pPr lvl="0"/>
            <a:r>
              <a:rPr/>
              <a:t>The correlation between quiz and exam scores is .4</a:t>
            </a:r>
          </a:p>
          <a:p>
            <a:pPr lvl="0"/>
            <a:r>
              <a:rPr/>
              <a:t>Calculate the variance of total grade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Variance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Your quiz subtotal is made up of 4 quizzes, each having variance of 30</a:t>
                </a:r>
              </a:p>
              <a:p>
                <a:pPr lvl="0"/>
                <a:r>
                  <a:rPr/>
                  <a:t>The variance of your aggregate quiz score is 340</a:t>
                </a:r>
              </a:p>
              <a:p>
                <a:pPr lvl="0"/>
                <a:r>
                  <a:rPr/>
                  <a:t>The pairwise correlation between all quizzes is identical</a:t>
                </a:r>
              </a:p>
              <a:p>
                <a:pPr lvl="0"/>
                <a:r>
                  <a:rPr/>
                  <a:t>What is the correlation between quizzes (e.g. 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o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q</m:t>
                        </m:r>
                        <m:r>
                          <m:t>u</m:t>
                        </m:r>
                        <m:r>
                          <m:t>i</m:t>
                        </m:r>
                        <m:r>
                          <m:t>z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q</m:t>
                        </m:r>
                        <m:r>
                          <m:t>u</m:t>
                        </m:r>
                        <m:r>
                          <m:t>i</m:t>
                        </m:r>
                        <m:r>
                          <m:t>z</m:t>
                        </m:r>
                        <m:r>
                          <m:t>2</m:t>
                        </m:r>
                      </m:e>
                    </m:d>
                  </m:oMath>
                </a14:m>
                <a:r>
                  <a:rPr/>
                  <a:t>)?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 of Expectation rules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General formula: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x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r>
                          <m:t>x</m:t>
                        </m:r>
                      </m:e>
                    </m:nary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Linearity: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b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Variance: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Sup>
                      <m:e>
                        <m:r>
                          <m:t>σ</m:t>
                        </m:r>
                      </m:e>
                      <m:sub>
                        <m:r>
                          <m:t>X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p>
                          <m:e>
                            <m:r>
                              <m:t>X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sSup>
                      <m:e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Variance Linear Combinations: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b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b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  <m:r>
                      <m:t>a</m:t>
                    </m:r>
                    <m:r>
                      <m:t>b</m:t>
                    </m:r>
                    <m:r>
                      <m:t> </m:t>
                    </m:r>
                    <m:r>
                      <m:t>c</m:t>
                    </m:r>
                    <m:r>
                      <m:t>o</m:t>
                    </m:r>
                    <m:r>
                      <m:t>v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r>
                      <m:t>o</m:t>
                    </m:r>
                    <m:r>
                      <m:t>v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σ</m:t>
                        </m:r>
                      </m:e>
                      <m:sub>
                        <m:r>
                          <m:t>X</m:t>
                        </m:r>
                        <m:r>
                          <m:t>Y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If Independent,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o</m:t>
                    </m:r>
                    <m:r>
                      <m:t>v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ρ</m:t>
                        </m:r>
                      </m:e>
                      <m:sub>
                        <m:r>
                          <m:t>x</m:t>
                        </m:r>
                        <m:r>
                          <m:t>y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c</m:t>
                        </m:r>
                        <m:r>
                          <m:t>o</m:t>
                        </m:r>
                        <m:r>
                          <m:t>v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Y</m:t>
                            </m:r>
                          </m:e>
                        </m:d>
                      </m:num>
                      <m:den>
                        <m:sSub>
                          <m:e>
                            <m:r>
                              <m:t>σ</m:t>
                            </m:r>
                          </m:e>
                          <m:sub>
                            <m:r>
                              <m:t>x</m:t>
                            </m:r>
                          </m:sub>
                        </m:sSub>
                        <m:sSub>
                          <m:e>
                            <m:r>
                              <m:t>σ</m:t>
                            </m:r>
                          </m:e>
                          <m:sub>
                            <m:r>
                              <m:t>y</m:t>
                            </m:r>
                          </m:sub>
                        </m:sSub>
                      </m:den>
                    </m:f>
                  </m:oMath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pmf gives us all of the information we need to calculate probabilities, but what if we need to calculate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3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7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  <a:p>
                <a:pPr lvl="1"/>
                <a:r>
                  <a:rPr/>
                  <a:t>Need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3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5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6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7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One convenient tool is the cumulative distribution function (CDF):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x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The above is then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7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Uniform CDF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continuous uniform distribution has CDF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0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x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Calculate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.3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.7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geometric distribution gives us the time until the first success for an event with independent draws of probability p</a:t>
                </a:r>
              </a:p>
              <a:p>
                <a:pPr lvl="0"/>
                <a:r>
                  <a:rPr/>
                  <a:t>The geometric distribution has CDF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p</m:t>
                            </m:r>
                          </m:e>
                        </m:d>
                      </m:e>
                      <m:sup>
                        <m:r>
                          <m:t>x</m:t>
                        </m:r>
                      </m:sup>
                    </m:sSup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How would we get the median?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CDF</a:t>
            </a:r>
          </a:p>
        </p:txBody>
      </p:sp>
      <p:pic>
        <p:nvPicPr>
          <p:cNvPr descr="Lecture6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Continuous 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previously had a uniform distribution defined by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0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x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Calculate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0.499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0.501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What is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0.5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Continuous 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uniform distribution is tricker than it appears. We can calculate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x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m:t>−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for every possible value of x</a:t>
                </a:r>
              </a:p>
              <a:p>
                <a:pPr lvl="0"/>
                <a:r>
                  <a:rPr/>
                  <a:t>There is 0 probability that any event happens. We say that this </a:t>
                </a:r>
                <a:r>
                  <a:rPr b="1"/>
                  <a:t>almost certaintly</a:t>
                </a:r>
                <a:r>
                  <a:rPr/>
                  <a:t> does not happen. A probability of 0 does not mean impossible!</a:t>
                </a:r>
              </a:p>
              <a:p>
                <a:pPr lvl="0"/>
                <a:r>
                  <a:rPr/>
                  <a:t>The trick is that there are an uncountably infinite number of points between 0 and 1, each of which is equally likely.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Continuous 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need calculus to add these up</a:t>
                </a:r>
              </a:p>
              <a:p>
                <a:pPr lvl="1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∫"/>
                        <m:limLoc m:val="subSup"/>
                        <m:subHide m:val="off"/>
                        <m:supHide m:val="off"/>
                      </m:naryPr>
                      <m:sub>
                        <m:r>
                          <m:rPr>
                            <m:sty m:val="p"/>
                          </m:rPr>
                          <m:t>−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sub>
                      <m:sup>
                        <m:r>
                          <m:t>x</m:t>
                        </m:r>
                      </m:sup>
                      <m:e>
                        <m:r>
                          <m:t>f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t>d</m:t>
                    </m:r>
                    <m:r>
                      <m:t>y</m:t>
                    </m:r>
                  </m:oMath>
                </a14:m>
                <a:r>
                  <a:rPr/>
                  <a:t> rather than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sub>
                      <m:sup>
                        <m:r>
                          <m:t>x</m:t>
                        </m:r>
                      </m:sup>
                      <m:e>
                        <m:r>
                          <m:t>p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We call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 the probability </a:t>
                </a:r>
                <a:r>
                  <a:rPr b="1"/>
                  <a:t>density</a:t>
                </a:r>
                <a:r>
                  <a:rPr/>
                  <a:t> function rather than the probability mass function</a:t>
                </a:r>
              </a:p>
              <a:p>
                <a:pPr lvl="1"/>
                <a:r>
                  <a:rPr/>
                  <a:t>The values integrate to 1 rather than add to 1</a:t>
                </a:r>
              </a:p>
              <a:p>
                <a:pPr lvl="1"/>
                <a:r>
                  <a:rPr/>
                  <a:t>These are not probabilities! They are </a:t>
                </a:r>
                <a:r>
                  <a:rPr b="1"/>
                  <a:t>likelihoods</a:t>
                </a:r>
                <a:r>
                  <a:rPr/>
                  <a:t>. They only give relative probabilities of occurring.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Toss a coin 10 times and let the random variable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denote the number of heads that occur</a:t>
                </a:r>
              </a:p>
              <a:p>
                <a:pPr lvl="0"/>
                <a:r>
                  <a:rPr/>
                  <a:t>The shorthand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t>5</m:t>
                    </m:r>
                  </m:oMath>
                </a14:m>
                <a:r>
                  <a:rPr/>
                  <a:t> denotes the event that 5 heads occurs.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5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noBar"/>
                          </m:fPr>
                          <m:num>
                            <m:r>
                              <m:t>10</m:t>
                            </m:r>
                          </m:num>
                          <m:den>
                            <m:r>
                              <m:t>5</m:t>
                            </m:r>
                          </m:den>
                        </m:f>
                      </m:e>
                    </m:d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m:t>10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We can similarly denote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10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≥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, etc</a:t>
                </a:r>
              </a:p>
              <a:p>
                <a:pPr lvl="0"/>
                <a:r>
                  <a:rPr/>
                  <a:t>Generically, we use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 to denote the probability of obtaining x coin flips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noBar"/>
                          </m:fPr>
                          <m:num>
                            <m:r>
                              <m:t>10</m:t>
                            </m:r>
                          </m:num>
                          <m:den>
                            <m:r>
                              <m:t>x</m:t>
                            </m:r>
                          </m:den>
                        </m:f>
                      </m:e>
                    </m:d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m:t>10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Continuous Random Variables: Uniform Graph</a:t>
            </a:r>
          </a:p>
        </p:txBody>
      </p:sp>
      <p:pic>
        <p:nvPicPr>
          <p:cNvPr descr="Lecture6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Continuous Random Variables: Exponential Graph</a:t>
            </a:r>
          </a:p>
        </p:txBody>
      </p:sp>
      <p:pic>
        <p:nvPicPr>
          <p:cNvPr descr="Lecture6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Continuous Random Variables: Gamma Graph</a:t>
            </a:r>
          </a:p>
        </p:txBody>
      </p:sp>
      <p:pic>
        <p:nvPicPr>
          <p:cNvPr descr="Lecture6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Continuous Random Variables: Normal Graph</a:t>
            </a:r>
          </a:p>
        </p:txBody>
      </p:sp>
      <p:pic>
        <p:nvPicPr>
          <p:cNvPr descr="Lecture6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Normal Probability</a:t>
            </a:r>
          </a:p>
        </p:txBody>
      </p:sp>
      <p:pic>
        <p:nvPicPr>
          <p:cNvPr descr="Lecture6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Normal Probability</a:t>
            </a:r>
          </a:p>
        </p:txBody>
      </p:sp>
      <p:pic>
        <p:nvPicPr>
          <p:cNvPr descr="Lecture6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(standard) 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standard normal distribution has a distinct bell shape</a:t>
                </a:r>
              </a:p>
              <a:p>
                <a:pPr lvl="0"/>
                <a:r>
                  <a:rPr/>
                  <a:t>For now the formula just comes out of left field:</a:t>
                </a:r>
              </a:p>
              <a:p>
                <a:pPr lvl="1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2</m:t>
                            </m:r>
                            <m:r>
                              <m:t>π</m:t>
                            </m:r>
                          </m:e>
                        </m:rad>
                      </m:den>
                    </m:f>
                    <m:sSup>
                      <m:e>
                        <m: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x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2</m:t>
                            </m:r>
                          </m:den>
                        </m:f>
                      </m:sup>
                    </m:sSup>
                  </m:oMath>
                </a14:m>
              </a:p>
              <a:p>
                <a:pPr lvl="1"/>
                <a:r>
                  <a:rPr/>
                  <a:t>Some neat integration tricks confirms </a:t>
                </a:r>
                <a14:m>
                  <m:oMath xmlns:m="http://schemas.openxmlformats.org/officeDocument/2006/math">
                    <m:nary>
                      <m:naryPr>
                        <m:chr m:val="∫"/>
                        <m:limLoc m:val="subSup"/>
                        <m:subHide m:val="off"/>
                        <m:supHide m:val="off"/>
                      </m:naryPr>
                      <m:sub>
                        <m:r>
                          <m:rPr>
                            <m:sty m:val="p"/>
                          </m:rPr>
                          <m:t>−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sub>
                      <m:sup>
                        <m:r>
                          <m:rPr>
                            <m:sty m:val="p"/>
                          </m:rPr>
                          <m:t>∞</m:t>
                        </m:r>
                      </m:sup>
                      <m:e>
                        <m:r>
                          <m:t>f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t>d</m:t>
                    </m:r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∫"/>
                        <m:limLoc m:val="subSup"/>
                        <m:subHide m:val="off"/>
                        <m:supHide m:val="off"/>
                      </m:naryPr>
                      <m:sub>
                        <m:r>
                          <m:rPr>
                            <m:sty m:val="p"/>
                          </m:rPr>
                          <m:t>−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sub>
                      <m:sup>
                        <m:r>
                          <m:t>x</m:t>
                        </m:r>
                      </m:sup>
                      <m:e>
                        <m:r>
                          <m:t>f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t>d</m:t>
                    </m:r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t>Φ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No closed form solution. We look up the values in a table or using software.</a:t>
                </a:r>
              </a:p>
              <a:p>
                <a:pPr lvl="0"/>
                <a14:m>
                  <m:oMath xmlns:m="http://schemas.openxmlformats.org/officeDocument/2006/math"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Calculating Standard Normal Probabilities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0.5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      x F(x)         x F(x)
1: -3.0 0.00       0.0 0.50
2: -2.5 0.01       0.5 0.69
3: -2.0 0.02       1.0 0.84
4: -1.5 0.07       1.5 0.93
5: -1.0 0.16       2.0 0.98
6: -0.5 0.31       2.5 0.99
7:  0.0 0.50       3.0 1.00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Calculating Standard Normal Probabilities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.25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1.25</m:t>
                        </m:r>
                      </m:e>
                    </m:d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      x F(x)          x F(x)
1: 0.00 0.50       1.00 0.84
2: 0.25 0.60       1.25 0.89
3: 0.50 0.69       1.50 0.93
4: 0.75 0.77       1.75 0.96
5: 1.00 0.84       2.00 0.98</a:t>
                </a:r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Quantiles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99th percentile of a standard normal distribution?</a:t>
            </a:r>
          </a:p>
          <a:p>
            <a:pPr lvl="0" indent="0">
              <a:buNone/>
            </a:pPr>
            <a:r>
              <a:rPr>
                <a:latin typeface="Courier"/>
              </a:rPr>
              <a:t>     x  F(x)         x  F(x)
1: 2.0 0.977       2.5 0.994
2: 2.1 0.982       2.6 0.995
3: 2.2 0.986       2.7 0.997
4: 2.3 0.989       2.8 0.997
5: 2.4 0.992       2.9 0.998
6: 2.5 0.994       3.0 0.999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Variables: probability mass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For a discrete random variable we use the shorthand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 to denote the probability that an event occurs</a:t>
                </a:r>
              </a:p>
              <a:p>
                <a:pPr lvl="0"/>
                <a:r>
                  <a:rPr/>
                  <a:t>When graphed, the pmf is anologous to the empirical histogram</a:t>
                </a:r>
              </a:p>
              <a:p>
                <a:pPr lvl="0"/>
                <a:r>
                  <a:rPr/>
                  <a:t>What is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 for a random variable that represents the number of heads in 10 coin flips?</a:t>
                </a:r>
              </a:p>
            </p:txBody>
          </p:sp>
        </mc:Choice>
      </mc:AlternateContent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Normal Family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general, we can refer to a normal distribution with mean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and standard deviation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σ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The normal distribution has an important property: if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μ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σ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μ</m:t>
                        </m:r>
                      </m:num>
                      <m:den>
                        <m:r>
                          <m:t>σ</m:t>
                        </m:r>
                      </m:den>
                    </m:f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The normal distribution is the only finite-variance distribution with this property!</a:t>
                </a:r>
              </a:p>
              <a:p>
                <a:pPr lvl="0"/>
                <a:r>
                  <a:rPr/>
                  <a:t>This means that we only need the standard normal CDF</a:t>
                </a:r>
              </a:p>
              <a:p>
                <a:pPr lvl="1"/>
                <a:r>
                  <a:rPr/>
                  <a:t>If we calculate the z-score of a normal random variable, we will have a standard normal distribution</a:t>
                </a:r>
              </a:p>
            </p:txBody>
          </p:sp>
        </mc:Choice>
      </mc:AlternateContent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Normal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height for males (in inches) in the US is approximately normally distributed with mean 69 and standard deviation 3</a:t>
            </a:r>
          </a:p>
          <a:p>
            <a:pPr lvl="0"/>
            <a:r>
              <a:rPr/>
              <a:t>Calculate the probability that a randomly selected male is between 66 and 72 inches (5’6” and 6’)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Normal Approximation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normal distribution was independently discovered several times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is a Poisson random variable with mean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/>
                  <a:t>, as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</m:rPr>
                      <m:t>∞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→</m:t>
                    </m:r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λ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λ</m:t>
                            </m:r>
                          </m:e>
                        </m:rad>
                      </m:e>
                    </m:d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B</m:t>
                    </m:r>
                    <m:r>
                      <m:t>i</m:t>
                    </m:r>
                    <m:r>
                      <m:t>n</m:t>
                    </m:r>
                    <m:r>
                      <m:t>o</m:t>
                    </m:r>
                    <m:r>
                      <m:t>m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→</m:t>
                    </m:r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μ</m:t>
                            </m:r>
                          </m:e>
                          <m:sub>
                            <m:r>
                              <m:t>X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Sup>
                          <m:e>
                            <m:r>
                              <m:t>σ</m:t>
                            </m:r>
                          </m:e>
                          <m:sub>
                            <m:r>
                              <m:t>X</m:t>
                            </m:r>
                          </m:sub>
                          <m:sup>
                            <m: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/>
                  <a:t> as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</m:rPr>
                      <m:t>∞</m:t>
                    </m:r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G</m:t>
                    </m:r>
                    <m:r>
                      <m:t>a</m:t>
                    </m:r>
                    <m:r>
                      <m:t>m</m:t>
                    </m:r>
                    <m:r>
                      <m:t>m</m:t>
                    </m:r>
                    <m:r>
                      <m:t>a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λ</m:t>
                        </m:r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→</m:t>
                    </m:r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α</m:t>
                            </m:r>
                          </m:num>
                          <m:den>
                            <m:r>
                              <m:t>λ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m:t>,</m:t>
                        </m:r>
                        <m:f>
                          <m:fPr>
                            <m:type m:val="bar"/>
                          </m:fPr>
                          <m:num>
                            <m:rad>
                              <m:radPr>
                                <m:degHide m:val="on"/>
                              </m:radPr>
                              <m:deg/>
                              <m:e>
                                <m:r>
                                  <m:t>α</m:t>
                                </m:r>
                              </m:e>
                            </m:rad>
                          </m:num>
                          <m:den>
                            <m:r>
                              <m:t>λ</m:t>
                            </m:r>
                          </m:den>
                        </m:f>
                      </m:e>
                    </m:d>
                  </m:oMath>
                </a14:m>
                <a:r>
                  <a:rPr/>
                  <a:t> as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</m:rPr>
                      <m:t>∞</m:t>
                    </m:r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is any finite variance distribution, and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represents independent samples from X, then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∼</m:t>
                    </m:r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μ</m:t>
                            </m:r>
                          </m:e>
                          <m:sub>
                            <m:r>
                              <m:t>x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f>
                          <m:fPr>
                            <m:type m:val="bar"/>
                          </m:fPr>
                          <m:num>
                            <m:sSub>
                              <m:e>
                                <m:r>
                                  <m:t>σ</m:t>
                                </m:r>
                              </m:e>
                              <m:sub>
                                <m:r>
                                  <m:t>x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</m:radPr>
                              <m:deg/>
                              <m:e>
                                <m:r>
                                  <m:t>n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/>
                  <a:t> as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</m:rPr>
                      <m:t>∞</m:t>
                    </m:r>
                  </m:oMath>
                </a14:m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Normal Approximation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Approximately normal distributions arise fairly frequently in nature, and their probabilities are easier to calculate than most other types of distributions</a:t>
                </a:r>
              </a:p>
              <a:p>
                <a:pPr lvl="0"/>
                <a:r>
                  <a:rPr/>
                  <a:t>We only need to know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to generate probabilities using a normal random variable</a:t>
                </a:r>
              </a:p>
              <a:p>
                <a:pPr lvl="0"/>
                <a:r>
                  <a:rPr/>
                  <a:t>Suppose we flip a fair coin independently 1024 times. What is the probability that the we obtain between 480 and 544 heads?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Normal 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Suppose we flip a fair coin independently 1024 times. What is the probability that the we obtain between 480 and 544 heads?</a:t>
            </a:r>
          </a:p>
          <a:p>
            <a:pPr lvl="0" indent="0">
              <a:buNone/>
            </a:pPr>
            <a:r>
              <a:rPr>
                <a:latin typeface="Courier"/>
              </a:rPr>
              <a:t>      x F(x)         x F(x)
1: -3.0 0.00       0.0 0.50
2: -2.5 0.01       0.5 0.69
3: -2.0 0.02       1.0 0.84
4: -1.5 0.07       1.5 0.93
5: -1.0 0.16       2.0 0.98
6: -0.5 0.31       2.5 0.99
7:  0.0 0.50       3.0 1.00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Normal 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Suppose we flip a fair coin independently 1024 times</a:t>
            </a:r>
          </a:p>
          <a:p>
            <a:pPr lvl="0"/>
            <a:r>
              <a:rPr/>
              <a:t>We become suspicious that the coin is biased if there is a less than 1 percent chance of observing at least as many heads as are obtained</a:t>
            </a:r>
          </a:p>
          <a:p>
            <a:pPr lvl="0"/>
            <a:r>
              <a:rPr/>
              <a:t>Calculate the fewest number of heads we would need to observe to become suspicious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Normal 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Suppose we flip a fair coin independently 1024 times. What is the 99th percentile of heads we obtain?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p x:p=F(x)
1: 0.900    1.282
2: 0.950    1.645
3: 0.975    1.960
4: 0.990    2.326
5: 0.995    2.576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Normal 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Suppose we aren’t concerned specifically that the coin is biased towards heads, but that the coin could be biased towards either heads or tails</a:t>
            </a:r>
          </a:p>
          <a:p>
            <a:pPr lvl="0"/>
            <a:r>
              <a:rPr/>
              <a:t>We become suspicious that the coin is biased if we observe a result outside of the middle 99 percent</a:t>
            </a:r>
          </a:p>
          <a:p>
            <a:pPr lvl="0"/>
            <a:r>
              <a:rPr/>
              <a:t>How many heads or tails would we need to observe in order to become suspicious that the coin is biased?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Normal 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Suppose we flip a fair coin independently 1024 times. How many heads would we need to obtain to become suspicious of the coin?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p x:p=F(x)
1: 0.900    1.282
2: 0.950    1.645
3: 0.975    1.960
4: 0.990    2.326
5: 0.995    2.576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note on 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Here we become suspicious of the coin if the </a:t>
                </a:r>
                <a:r>
                  <a:rPr b="1"/>
                  <a:t>conditional probability</a:t>
                </a:r>
                <a:r>
                  <a:rPr/>
                  <a:t> of obtaining a result this extreme is under 1 percent </a:t>
                </a:r>
                <a:r>
                  <a:rPr b="1"/>
                  <a:t>given that the coin is fair</a:t>
                </a:r>
              </a:p>
              <a:p>
                <a:pPr lvl="0"/>
                <a:r>
                  <a:rPr/>
                  <a:t>A coin that is slightly biased may appear to be fair</a:t>
                </a:r>
              </a:p>
              <a:p>
                <a:pPr lvl="1"/>
                <a:r>
                  <a:rPr/>
                  <a:t>What is the probability that we are </a:t>
                </a:r>
                <a:r>
                  <a:rPr b="1"/>
                  <a:t>not</a:t>
                </a:r>
                <a:r>
                  <a:rPr/>
                  <a:t> suspicious of a biased coin that has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t>.51</m:t>
                    </m:r>
                  </m:oMath>
                </a14:m>
                <a:r>
                  <a:rPr/>
                  <a:t>?</a:t>
                </a:r>
              </a:p>
              <a:p>
                <a:pPr lvl="1"/>
                <a:r>
                  <a:rPr/>
                  <a:t>This is a </a:t>
                </a:r>
                <a:r>
                  <a:rPr b="1"/>
                  <a:t>false negative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pmf: 10 coin flips</a:t>
            </a:r>
          </a:p>
        </p:txBody>
      </p:sp>
      <p:pic>
        <p:nvPicPr>
          <p:cNvPr descr="Lecture6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Calculating false negative for p=.51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If our coin is biased with p=.51, we want to know the probability that we obtain at least 553 heads or less than 470 heads</a:t>
                </a:r>
              </a:p>
              <a:p>
                <a:pPr lvl="0"/>
                <a14:m>
                  <m:oMath xmlns:m="http://schemas.openxmlformats.org/officeDocument/2006/math"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r>
                      <m:t>.51</m:t>
                    </m:r>
                    <m:r>
                      <m:rPr>
                        <m:sty m:val="p"/>
                      </m:rPr>
                      <m:t>*</m:t>
                    </m:r>
                    <m:r>
                      <m:t>1024</m:t>
                    </m:r>
                    <m:r>
                      <m:rPr>
                        <m:sty m:val="p"/>
                      </m:rPr>
                      <m:t>=</m:t>
                    </m:r>
                    <m:r>
                      <m:t>522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rad>
                      <m:radPr>
                        <m:degHide m:val="on"/>
                      </m:radPr>
                      <m:deg/>
                      <m:e>
                        <m:r>
                          <m:t>1024</m:t>
                        </m:r>
                        <m:r>
                          <m:rPr>
                            <m:sty m:val="p"/>
                          </m:rPr>
                          <m:t>*</m:t>
                        </m:r>
                        <m:r>
                          <m:t>.51</m:t>
                        </m:r>
                        <m:r>
                          <m:rPr>
                            <m:sty m:val="p"/>
                          </m:rPr>
                          <m:t>*</m:t>
                        </m:r>
                        <m:r>
                          <m:t>.49</m:t>
                        </m:r>
                      </m:e>
                    </m:rad>
                    <m:r>
                      <m:rPr>
                        <m:sty m:val="p"/>
                      </m:rPr>
                      <m:t>=</m:t>
                    </m:r>
                    <m:r>
                      <m:t>16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3.25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1.9375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Φ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3.25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Φ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1.9375</m:t>
                            </m:r>
                          </m:e>
                        </m:d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2.7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</a:p>
              <a:p>
                <a:pPr lvl="1"/>
                <a:r>
                  <a:rPr/>
                  <a:t>We are very unlikely to suspect that this coin is biased!</a:t>
                </a:r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note on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Similarly, a coin that is truly unbiased will occasionally be suspicious</a:t>
            </a:r>
          </a:p>
          <a:p>
            <a:pPr lvl="1"/>
            <a:r>
              <a:rPr/>
              <a:t>This is a </a:t>
            </a:r>
            <a:r>
              <a:rPr b="1"/>
              <a:t>false positive</a:t>
            </a:r>
          </a:p>
          <a:p>
            <a:pPr lvl="1"/>
            <a:r>
              <a:rPr/>
              <a:t>We designed the probability of a false positive (conditional on a fair coin) to be 1%</a:t>
            </a:r>
          </a:p>
          <a:p>
            <a:pPr lvl="0"/>
            <a:r>
              <a:rPr/>
              <a:t>To calculate the probability of making an error, we need additional information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note on 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Suppose that there is a 50% chance that the coin is fair, and a 50% chance that the coin is biased with p=.51</a:t>
                </a:r>
              </a:p>
              <a:p>
                <a:pPr lvl="0"/>
                <a:r>
                  <a:rPr/>
                  <a:t>What is the probability that we misclassify the coin?</a:t>
                </a:r>
              </a:p>
              <a:p>
                <a:pPr lvl="1"/>
                <a:r>
                  <a:rPr/>
                  <a:t>suspicious of fair coin: </a:t>
                </a:r>
                <a14:m>
                  <m:oMath xmlns:m="http://schemas.openxmlformats.org/officeDocument/2006/math">
                    <m:r>
                      <m:t>.01</m:t>
                    </m:r>
                    <m:r>
                      <m:rPr>
                        <m:sty m:val="p"/>
                      </m:rPr>
                      <m:t>*</m:t>
                    </m:r>
                    <m:r>
                      <m:t>.5</m:t>
                    </m:r>
                    <m:r>
                      <m:rPr>
                        <m:sty m:val="p"/>
                      </m:rPr>
                      <m:t>=</m:t>
                    </m:r>
                    <m:r>
                      <m:t>.005</m:t>
                    </m:r>
                  </m:oMath>
                </a14:m>
              </a:p>
              <a:p>
                <a:pPr lvl="1"/>
                <a:r>
                  <a:rPr/>
                  <a:t>not suspicous of biased coin: </a:t>
                </a:r>
                <a14:m>
                  <m:oMath xmlns:m="http://schemas.openxmlformats.org/officeDocument/2006/math">
                    <m:r>
                      <m:t>.973</m:t>
                    </m:r>
                    <m:r>
                      <m:rPr>
                        <m:sty m:val="p"/>
                      </m:rPr>
                      <m:t>*</m:t>
                    </m:r>
                    <m:r>
                      <m:t>.5</m:t>
                    </m:r>
                    <m:r>
                      <m:rPr>
                        <m:sty m:val="p"/>
                      </m:rPr>
                      <m:t>=</m:t>
                    </m:r>
                    <m:r>
                      <m:t>.4865</m:t>
                    </m:r>
                  </m:oMath>
                </a14:m>
              </a:p>
              <a:p>
                <a:pPr lvl="1"/>
                <a:r>
                  <a:rPr/>
                  <a:t>Probability of misclassification: </a:t>
                </a:r>
                <a14:m>
                  <m:oMath xmlns:m="http://schemas.openxmlformats.org/officeDocument/2006/math">
                    <m:r>
                      <m:t>.005</m:t>
                    </m:r>
                    <m:r>
                      <m:rPr>
                        <m:sty m:val="p"/>
                      </m:rPr>
                      <m:t>+</m:t>
                    </m:r>
                    <m:r>
                      <m:t>.4865</m:t>
                    </m:r>
                    <m:r>
                      <m:rPr>
                        <m:sty m:val="p"/>
                      </m:rPr>
                      <m:t>=</m:t>
                    </m:r>
                    <m:r>
                      <m:t>.4915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Binomial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can fully specify a distribution by giving it’s probability mass function.</a:t>
                </a:r>
              </a:p>
              <a:p>
                <a:pPr lvl="0"/>
                <a:r>
                  <a:rPr/>
                  <a:t>The binomial distribution is the distribution of getting x successes from n independent events each with probability p</a:t>
                </a:r>
              </a:p>
              <a:p>
                <a:pPr lvl="0"/>
                <a:r>
                  <a:rPr/>
                  <a:t>Coin flipping is a specific case when p=0.5: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noBar"/>
                          </m:fPr>
                          <m:num>
                            <m:r>
                              <m:t>n</m:t>
                            </m:r>
                          </m:num>
                          <m:den>
                            <m:r>
                              <m:t>x</m:t>
                            </m:r>
                          </m:den>
                        </m:f>
                      </m:e>
                    </m:d>
                    <m:sSup>
                      <m:e>
                        <m:r>
                          <m:t>p</m:t>
                        </m:r>
                      </m:e>
                      <m:sup>
                        <m:r>
                          <m:t>x</m:t>
                        </m:r>
                      </m:sup>
                    </m:sSup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p</m:t>
                            </m:r>
                          </m:e>
                        </m:d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x</m:t>
                            </m:r>
                          </m:e>
                        </m:d>
                      </m:sup>
                    </m:sSup>
                  </m:oMath>
                </a14:m>
              </a:p>
              <a:p>
                <a:pPr lvl="1"/>
                <a:r>
                  <a:rPr/>
                  <a:t>If you’re good at algebra, you can confirm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x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x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n</m:t>
                        </m:r>
                      </m:sup>
                      <m:e>
                        <m:r>
                          <m:t>p</m:t>
                        </m:r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Expectation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can also calculate an average of a random variable. We call this the expectation and use the operator E</a:t>
                </a:r>
              </a:p>
              <a:p>
                <a:pPr lvl="1"/>
                <a14:m>
                  <m:oMath xmlns:m="http://schemas.openxmlformats.org/officeDocument/2006/math"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The mean is an average weighted by the probability: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x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r>
                          <m:t>x</m:t>
                        </m:r>
                      </m:e>
                    </m:nary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We can similarly calculate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E</m:t>
                    </m:r>
                    <m:r>
                      <m:rPr>
                        <m:sty m:val="p"/>
                      </m:rPr>
                      <m:t>[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x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μ</m:t>
                                </m:r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Expectation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X be a binomial variable with n=3, p=.5 (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B</m:t>
                    </m:r>
                    <m:r>
                      <m:t>i</m:t>
                    </m:r>
                    <m:r>
                      <m:t>n</m:t>
                    </m:r>
                    <m:r>
                      <m:t>o</m:t>
                    </m:r>
                    <m:r>
                      <m:t>m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3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0.5</m:t>
                        </m:r>
                      </m:e>
                    </m:d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This is the number of heads in 3 tosses of a coin</a:t>
                </a:r>
              </a:p>
              <a:p>
                <a:pPr lvl="0"/>
                <a:r>
                  <a:rPr/>
                  <a:t>Calculate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Variable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partly define random variables to introduce the concepts of pmf and expectation, but mostly we want to do operations on random variables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be the toss of a fair coin, and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be the toss of a second fair coin. What is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is its own random variable with a pmf and expectation</a:t>
                </a:r>
              </a:p>
              <a:p>
                <a:pPr lvl="1"/>
                <a:r>
                  <a:rPr/>
                  <a:t>Expectation is easy to calculate. Variance is slightly harder. The pmf is much harder.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 270 Lecture 6</dc:title>
  <dc:creator>Sam Gifford</dc:creator>
  <cp:keywords/>
  <dcterms:created xsi:type="dcterms:W3CDTF">2025-03-03T16:11:19Z</dcterms:created>
  <dcterms:modified xsi:type="dcterms:W3CDTF">2025-03-03T16:11:19Z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2025-02-17</vt:lpwstr>
  </property>
  <property fmtid="{D5CDD505-2E9C-101B-9397-08002B2CF9AE}" pid="3" name="output">
    <vt:lpwstr>powerpoint_presentation</vt:lpwstr>
  </property>
</Properties>
</file>