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cfortran.shinyapps.io/sampling/"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cfortran.shinyapps.io/SamplingDistribution/" TargetMode="External" /><Relationship Id="rId3" Type="http://schemas.openxmlformats.org/officeDocument/2006/relationships/hyperlink" Target="https://mcfortran.shinyapps.io/ConfidenceInterval/"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Econ 270 Lecture 7</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Gifford</a:t>
            </a:r>
          </a:p>
        </p:txBody>
      </p:sp>
      <p:sp>
        <p:nvSpPr>
          <p:cNvPr id="4" name="Date Placeholder 3"/>
          <p:cNvSpPr>
            <a:spLocks noGrp="1"/>
          </p:cNvSpPr>
          <p:nvPr>
            <p:ph idx="10" sz="half" type="dt"/>
          </p:nvPr>
        </p:nvSpPr>
        <p:spPr/>
        <p:txBody>
          <a:bodyPr/>
          <a:lstStyle/>
          <a:p>
            <a:pPr lvl="0" indent="0" marL="0">
              <a:buNone/>
            </a:pPr>
            <a:r>
              <a:rPr/>
              <a:t>2025-03-03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Central Limit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But if we have </a:t>
                </a:r>
                <a:r>
                  <a:rPr b="1"/>
                  <a:t>independent, identically distributed</a:t>
                </a:r>
                <a:r>
                  <a:rPr/>
                  <a:t> random variables with finite variance, then the mean of these approaches a normal distribution</a:t>
                </a:r>
              </a:p>
              <a:p>
                <a:pPr lvl="1"/>
                <a:r>
                  <a:rPr/>
                  <a:t>In practice when </a:t>
                </a:r>
                <a14:m>
                  <m:oMath xmlns:m="http://schemas.openxmlformats.org/officeDocument/2006/math">
                    <m:r>
                      <m:t>n</m:t>
                    </m:r>
                    <m:r>
                      <m:rPr>
                        <m:sty m:val="p"/>
                      </m:rPr>
                      <m:t>=</m:t>
                    </m:r>
                    <m:r>
                      <m:t>30</m:t>
                    </m:r>
                  </m:oMath>
                </a14:m>
                <a:r>
                  <a:rPr/>
                  <a:t> we can approximate with a normal distribution as long as we have a </a:t>
                </a:r>
                <a:r>
                  <a:rPr b="1"/>
                  <a:t>simple random sample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Distributions</a:t>
            </a:r>
          </a:p>
        </p:txBody>
      </p:sp>
      <p:sp>
        <p:nvSpPr>
          <p:cNvPr id="3" name="Content Placeholder 2"/>
          <p:cNvSpPr>
            <a:spLocks noGrp="1"/>
          </p:cNvSpPr>
          <p:nvPr>
            <p:ph idx="1"/>
          </p:nvPr>
        </p:nvSpPr>
        <p:spPr/>
        <p:txBody>
          <a:bodyPr/>
          <a:lstStyle/>
          <a:p>
            <a:pPr lvl="0" indent="0" marL="0">
              <a:buNone/>
            </a:pPr>
            <a:r>
              <a:rPr>
                <a:hlinkClick r:id="rId2"/>
              </a:rPr>
              <a:t>https://mcfortran.shinyapps.io/sampling/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a sampling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f>
                      <m:fPr>
                        <m:type m:val="bar"/>
                      </m:fPr>
                      <m:num>
                        <m:r>
                          <m:t>2</m:t>
                        </m:r>
                      </m:num>
                      <m:den>
                        <m:r>
                          <m:t>3</m:t>
                        </m:r>
                      </m:den>
                    </m:f>
                  </m:oMath>
                </a14:m>
                <a:r>
                  <a:rPr/>
                  <a:t> of students in a classroom are econ majors. You randomly sample 100 students and calculate the percent of students that are econ majors. Calculate the probability that your sample has between 60 and 70 percent econ majors</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a sampling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Suppose we didn’t know </a:t>
                </a:r>
                <a14:m>
                  <m:oMath xmlns:m="http://schemas.openxmlformats.org/officeDocument/2006/math">
                    <m:f>
                      <m:fPr>
                        <m:type m:val="bar"/>
                      </m:fPr>
                      <m:num>
                        <m:r>
                          <m:t>2</m:t>
                        </m:r>
                      </m:num>
                      <m:den>
                        <m:r>
                          <m:t>3</m:t>
                        </m:r>
                      </m:den>
                    </m:f>
                  </m:oMath>
                </a14:m>
                <a:r>
                  <a:rPr/>
                  <a:t> of students were econ majors to begin with, but our sample had 63% econ majors. We want to estimate the probability that we’d get between 60 and 70 percent econ majors if we resampled from the population. How does this question differ from the first?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 Visualization</a:t>
            </a:r>
          </a:p>
        </p:txBody>
      </p:sp>
      <p:sp>
        <p:nvSpPr>
          <p:cNvPr id="3" name="Content Placeholder 2"/>
          <p:cNvSpPr>
            <a:spLocks noGrp="1"/>
          </p:cNvSpPr>
          <p:nvPr>
            <p:ph idx="1"/>
          </p:nvPr>
        </p:nvSpPr>
        <p:spPr/>
        <p:txBody>
          <a:bodyPr/>
          <a:lstStyle/>
          <a:p>
            <a:pPr lvl="0"/>
            <a:r>
              <a:rPr>
                <a:hlinkClick r:id="rId2"/>
              </a:rPr>
              <a:t>https://mcfortran.shinyapps.io/SamplingDistribution/</a:t>
            </a:r>
          </a:p>
          <a:p>
            <a:pPr lvl="0"/>
            <a:r>
              <a:rPr>
                <a:hlinkClick r:id="rId3"/>
              </a:rPr>
              <a:t>https://mcfortran.shinyapps.io/ConfidenceInterval/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p:sp>
        <p:nvSpPr>
          <p:cNvPr id="3" name="Content Placeholder 2"/>
          <p:cNvSpPr>
            <a:spLocks noGrp="1"/>
          </p:cNvSpPr>
          <p:nvPr>
            <p:ph idx="1"/>
          </p:nvPr>
        </p:nvSpPr>
        <p:spPr/>
        <p:txBody>
          <a:bodyPr/>
          <a:lstStyle/>
          <a:p>
            <a:pPr lvl="0"/>
            <a:r>
              <a:rPr/>
              <a:t>Identify all of the random variables in the previous two questions:</a:t>
            </a:r>
          </a:p>
          <a:p>
            <a:pPr lvl="0"/>
            <a:r>
              <a:rPr/>
              <a:t>The population mean</a:t>
            </a:r>
          </a:p>
          <a:p>
            <a:pPr lvl="0"/>
            <a:r>
              <a:rPr/>
              <a:t>The sample mean</a:t>
            </a:r>
          </a:p>
          <a:p>
            <a:pPr lvl="0"/>
            <a:r>
              <a:rPr/>
              <a:t>The sample size</a:t>
            </a:r>
          </a:p>
          <a:p>
            <a:pPr lvl="0"/>
            <a:r>
              <a:rPr/>
              <a:t>The population standard deviation</a:t>
            </a:r>
          </a:p>
          <a:p>
            <a:pPr lvl="0"/>
            <a:r>
              <a:rPr/>
              <a:t>The sample standard deviation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randomly select 10 students from a class of 100 and calculate their average grade, </a:t>
                </a:r>
                <a14:m>
                  <m:oMath xmlns:m="http://schemas.openxmlformats.org/officeDocument/2006/math">
                    <m:acc>
                      <m:accPr>
                        <m:chr m:val="‾"/>
                      </m:accPr>
                      <m:e>
                        <m:r>
                          <m:t>x</m:t>
                        </m:r>
                      </m:e>
                    </m:acc>
                    <m:r>
                      <m:rPr>
                        <m:sty m:val="p"/>
                      </m:rPr>
                      <m:t>=</m:t>
                    </m:r>
                    <m:r>
                      <m:t>80</m:t>
                    </m:r>
                  </m:oMath>
                </a14:m>
                <a:r>
                  <a:rPr/>
                  <a:t>. How does this relate to this sampling distribution of X?</a:t>
                </a:r>
              </a:p>
              <a:p>
                <a:pPr lvl="0"/>
                <a14:m>
                  <m:oMath xmlns:m="http://schemas.openxmlformats.org/officeDocument/2006/math">
                    <m:acc>
                      <m:accPr>
                        <m:chr m:val="‾"/>
                      </m:accPr>
                      <m:e>
                        <m:r>
                          <m:t>x</m:t>
                        </m:r>
                      </m:e>
                    </m:acc>
                  </m:oMath>
                </a14:m>
                <a:r>
                  <a:rPr/>
                  <a:t> is the sampling distribution of X</a:t>
                </a:r>
              </a:p>
              <a:p>
                <a:pPr lvl="0"/>
                <a14:m>
                  <m:oMath xmlns:m="http://schemas.openxmlformats.org/officeDocument/2006/math">
                    <m:acc>
                      <m:accPr>
                        <m:chr m:val="‾"/>
                      </m:accPr>
                      <m:e>
                        <m:r>
                          <m:t>x</m:t>
                        </m:r>
                      </m:e>
                    </m:acc>
                  </m:oMath>
                </a14:m>
                <a:r>
                  <a:rPr/>
                  <a:t> is a random draw from the sampling distribution of X</a:t>
                </a:r>
              </a:p>
              <a:p>
                <a:pPr lvl="0"/>
                <a14:m>
                  <m:oMath xmlns:m="http://schemas.openxmlformats.org/officeDocument/2006/math">
                    <m:acc>
                      <m:accPr>
                        <m:chr m:val="‾"/>
                      </m:accPr>
                      <m:e>
                        <m:r>
                          <m:t>x</m:t>
                        </m:r>
                      </m:e>
                    </m:acc>
                  </m:oMath>
                </a14:m>
                <a:r>
                  <a:rPr/>
                  <a:t> is 10 random draws from the sampling distribution of X</a:t>
                </a:r>
              </a:p>
              <a:p>
                <a:pPr lvl="0"/>
                <a14:m>
                  <m:oMath xmlns:m="http://schemas.openxmlformats.org/officeDocument/2006/math">
                    <m:acc>
                      <m:accPr>
                        <m:chr m:val="‾"/>
                      </m:accPr>
                      <m:e>
                        <m:r>
                          <m:t>x</m:t>
                        </m:r>
                      </m:e>
                    </m:acc>
                  </m:oMath>
                </a14:m>
                <a:r>
                  <a:rPr/>
                  <a:t> is 100 random draws from the sampling distribution of X</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sampling distribution of X has distribution </a:t>
                </a:r>
                <a14:m>
                  <m:oMath xmlns:m="http://schemas.openxmlformats.org/officeDocument/2006/math">
                    <m:acc>
                      <m:accPr>
                        <m:chr m:val="‾"/>
                      </m:accPr>
                      <m:e>
                        <m:r>
                          <m:t>X</m:t>
                        </m:r>
                      </m:e>
                    </m:acc>
                    <m:r>
                      <m:rPr>
                        <m:sty m:val="p"/>
                      </m:rPr>
                      <m:t>∼</m:t>
                    </m:r>
                    <m:r>
                      <m:t>N</m:t>
                    </m:r>
                    <m:d>
                      <m:dPr>
                        <m:begChr m:val="("/>
                        <m:endChr m:val=")"/>
                        <m:sepChr m:val=""/>
                        <m:grow/>
                      </m:dPr>
                      <m:e>
                        <m:r>
                          <m:t>10</m:t>
                        </m:r>
                        <m:r>
                          <m:rPr>
                            <m:sty m:val="p"/>
                          </m:rPr>
                          <m:t>,</m:t>
                        </m:r>
                        <m:r>
                          <m:t>1</m:t>
                        </m:r>
                      </m:e>
                    </m:d>
                  </m:oMath>
                </a14:m>
                <a:r>
                  <a:rPr/>
                  <a:t>. What can be inferred about </a:t>
                </a:r>
                <a14:m>
                  <m:oMath xmlns:m="http://schemas.openxmlformats.org/officeDocument/2006/math">
                    <m:r>
                      <m:t>X</m:t>
                    </m:r>
                  </m:oMath>
                </a14:m>
                <a:r>
                  <a:rPr/>
                  <a:t>?</a:t>
                </a:r>
              </a:p>
              <a:p>
                <a:pPr lvl="0"/>
                <a14:m>
                  <m:oMath xmlns:m="http://schemas.openxmlformats.org/officeDocument/2006/math">
                    <m:r>
                      <m:t>X</m:t>
                    </m:r>
                    <m:r>
                      <m:rPr>
                        <m:sty m:val="p"/>
                      </m:rPr>
                      <m:t>∼</m:t>
                    </m:r>
                    <m:r>
                      <m:t>N</m:t>
                    </m:r>
                    <m:d>
                      <m:dPr>
                        <m:begChr m:val="("/>
                        <m:endChr m:val=")"/>
                        <m:sepChr m:val=""/>
                        <m:grow/>
                      </m:dPr>
                      <m:e>
                        <m:r>
                          <m:t>10</m:t>
                        </m:r>
                        <m:r>
                          <m:rPr>
                            <m:sty m:val="p"/>
                          </m:rPr>
                          <m:t>,</m:t>
                        </m:r>
                        <m:r>
                          <m:t>1</m:t>
                        </m:r>
                      </m:e>
                    </m:d>
                  </m:oMath>
                </a14:m>
              </a:p>
              <a:p>
                <a:pPr lvl="0"/>
                <a14:m>
                  <m:oMath xmlns:m="http://schemas.openxmlformats.org/officeDocument/2006/math">
                    <m:r>
                      <m:t>X</m:t>
                    </m:r>
                    <m:r>
                      <m:rPr>
                        <m:sty m:val="p"/>
                      </m:rPr>
                      <m:t>∼</m:t>
                    </m:r>
                    <m:r>
                      <m:t>N</m:t>
                    </m:r>
                    <m:d>
                      <m:dPr>
                        <m:begChr m:val="("/>
                        <m:endChr m:val=")"/>
                        <m:sepChr m:val=""/>
                        <m:grow/>
                      </m:dPr>
                      <m:e>
                        <m:r>
                          <m:t>10</m:t>
                        </m:r>
                        <m:r>
                          <m:rPr>
                            <m:sty m:val="p"/>
                          </m:rPr>
                          <m:t>,</m:t>
                        </m:r>
                        <m:r>
                          <m:t>σ</m:t>
                        </m:r>
                        <m:rad>
                          <m:radPr>
                            <m:degHide m:val="on"/>
                          </m:radPr>
                          <m:deg/>
                          <m:e>
                            <m:r>
                              <m:t>n</m:t>
                            </m:r>
                          </m:e>
                        </m:rad>
                      </m:e>
                    </m:d>
                  </m:oMath>
                </a14:m>
              </a:p>
              <a:p>
                <a:pPr lvl="0"/>
                <a14:m>
                  <m:oMath xmlns:m="http://schemas.openxmlformats.org/officeDocument/2006/math">
                    <m:r>
                      <m:t>E</m:t>
                    </m:r>
                    <m:d>
                      <m:dPr>
                        <m:begChr m:val="["/>
                        <m:endChr m:val="]"/>
                        <m:sepChr m:val=""/>
                        <m:grow/>
                      </m:dPr>
                      <m:e>
                        <m:r>
                          <m:t>X</m:t>
                        </m:r>
                      </m:e>
                    </m:d>
                    <m:r>
                      <m:rPr>
                        <m:sty m:val="p"/>
                      </m:rPr>
                      <m:t>=</m:t>
                    </m:r>
                    <m:r>
                      <m:t>10</m:t>
                    </m:r>
                  </m:oMath>
                </a14:m>
              </a:p>
              <a:p>
                <a:pPr lvl="0"/>
                <a14:m>
                  <m:oMath xmlns:m="http://schemas.openxmlformats.org/officeDocument/2006/math">
                    <m:sSub>
                      <m:e>
                        <m:r>
                          <m:t>μ</m:t>
                        </m:r>
                      </m:e>
                      <m:sub>
                        <m:r>
                          <m:t>X</m:t>
                        </m:r>
                      </m:sub>
                    </m:sSub>
                    <m:r>
                      <m:rPr>
                        <m:sty m:val="p"/>
                      </m:rPr>
                      <m:t>=</m:t>
                    </m:r>
                    <m:r>
                      <m:t>10</m:t>
                    </m:r>
                  </m:oMath>
                </a14:m>
              </a:p>
              <a:p>
                <a:pPr lvl="0"/>
                <a14:m>
                  <m:oMath xmlns:m="http://schemas.openxmlformats.org/officeDocument/2006/math">
                    <m:sSub>
                      <m:e>
                        <m:r>
                          <m:t>σ</m:t>
                        </m:r>
                      </m:e>
                      <m:sub>
                        <m:r>
                          <m:t>X</m:t>
                        </m:r>
                      </m:sub>
                    </m:sSub>
                    <m:r>
                      <m:rPr>
                        <m:sty m:val="p"/>
                      </m:rPr>
                      <m:t>=</m:t>
                    </m:r>
                    <m:r>
                      <m:t>1</m:t>
                    </m:r>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sampling distribution of X has distribution </a:t>
                </a:r>
                <a14:m>
                  <m:oMath xmlns:m="http://schemas.openxmlformats.org/officeDocument/2006/math">
                    <m:acc>
                      <m:accPr>
                        <m:chr m:val="‾"/>
                      </m:accPr>
                      <m:e>
                        <m:r>
                          <m:t>X</m:t>
                        </m:r>
                      </m:e>
                    </m:acc>
                    <m:r>
                      <m:rPr>
                        <m:sty m:val="p"/>
                      </m:rPr>
                      <m:t>∼</m:t>
                    </m:r>
                    <m:r>
                      <m:t>N</m:t>
                    </m:r>
                    <m:d>
                      <m:dPr>
                        <m:begChr m:val="("/>
                        <m:endChr m:val=")"/>
                        <m:sepChr m:val=""/>
                        <m:grow/>
                      </m:dPr>
                      <m:e>
                        <m:r>
                          <m:t>10</m:t>
                        </m:r>
                        <m:r>
                          <m:rPr>
                            <m:sty m:val="p"/>
                          </m:rPr>
                          <m:t>,</m:t>
                        </m:r>
                        <m:r>
                          <m:t>1</m:t>
                        </m:r>
                      </m:e>
                    </m:d>
                  </m:oMath>
                </a14:m>
                <a:r>
                  <a:rPr/>
                  <a:t>. What can be inferred about </a:t>
                </a:r>
                <a14:m>
                  <m:oMath xmlns:m="http://schemas.openxmlformats.org/officeDocument/2006/math">
                    <m:sSub>
                      <m:e>
                        <m:r>
                          <m:t>μ</m:t>
                        </m:r>
                      </m:e>
                      <m:sub>
                        <m:r>
                          <m:t>X</m:t>
                        </m:r>
                      </m:sub>
                    </m:sSub>
                  </m:oMath>
                </a14:m>
                <a:r>
                  <a:rPr/>
                  <a:t>?</a:t>
                </a:r>
              </a:p>
              <a:p>
                <a:pPr lvl="0"/>
                <a14:m>
                  <m:oMath xmlns:m="http://schemas.openxmlformats.org/officeDocument/2006/math">
                    <m:sSub>
                      <m:e>
                        <m:r>
                          <m:t>μ</m:t>
                        </m:r>
                      </m:e>
                      <m:sub>
                        <m:r>
                          <m:t>X</m:t>
                        </m:r>
                      </m:sub>
                    </m:sSub>
                    <m:r>
                      <m:rPr>
                        <m:sty m:val="p"/>
                      </m:rPr>
                      <m:t>=</m:t>
                    </m:r>
                    <m:r>
                      <m:t>10</m:t>
                    </m:r>
                  </m:oMath>
                </a14:m>
              </a:p>
              <a:p>
                <a:pPr lvl="0"/>
                <a14:m>
                  <m:oMath xmlns:m="http://schemas.openxmlformats.org/officeDocument/2006/math">
                    <m:sSub>
                      <m:e>
                        <m:r>
                          <m:t>μ</m:t>
                        </m:r>
                      </m:e>
                      <m:sub>
                        <m:r>
                          <m:t>X</m:t>
                        </m:r>
                      </m:sub>
                    </m:sSub>
                    <m:r>
                      <m:rPr>
                        <m:sty m:val="p"/>
                      </m:rPr>
                      <m:t>∼</m:t>
                    </m:r>
                    <m:r>
                      <m:t>N</m:t>
                    </m:r>
                    <m:d>
                      <m:dPr>
                        <m:begChr m:val="("/>
                        <m:endChr m:val=")"/>
                        <m:sepChr m:val=""/>
                        <m:grow/>
                      </m:dPr>
                      <m:e>
                        <m:r>
                          <m:t>10</m:t>
                        </m:r>
                        <m:r>
                          <m:rPr>
                            <m:sty m:val="p"/>
                          </m:rPr>
                          <m:t>,</m:t>
                        </m:r>
                        <m:r>
                          <m:t>1</m:t>
                        </m:r>
                      </m:e>
                    </m:d>
                  </m:oMath>
                </a14:m>
              </a:p>
              <a:p>
                <a:pPr lvl="0"/>
                <a14:m>
                  <m:oMath xmlns:m="http://schemas.openxmlformats.org/officeDocument/2006/math">
                    <m:sSub>
                      <m:e>
                        <m:r>
                          <m:t>μ</m:t>
                        </m:r>
                      </m:e>
                      <m:sub>
                        <m:r>
                          <m:t>X</m:t>
                        </m:r>
                      </m:sub>
                    </m:sSub>
                  </m:oMath>
                </a14:m>
                <a:r>
                  <a:rPr/>
                  <a:t> is a random variable with </a:t>
                </a:r>
                <a14:m>
                  <m:oMath xmlns:m="http://schemas.openxmlformats.org/officeDocument/2006/math">
                    <m:r>
                      <m:t>E</m:t>
                    </m:r>
                    <m:d>
                      <m:dPr>
                        <m:begChr m:val="["/>
                        <m:endChr m:val="]"/>
                        <m:sepChr m:val=""/>
                        <m:grow/>
                      </m:dPr>
                      <m:e>
                        <m:sSub>
                          <m:e>
                            <m:r>
                              <m:t>μ</m:t>
                            </m:r>
                          </m:e>
                          <m:sub>
                            <m:r>
                              <m:t>X</m:t>
                            </m:r>
                          </m:sub>
                        </m:sSub>
                      </m:e>
                    </m:d>
                    <m:r>
                      <m:rPr>
                        <m:sty m:val="p"/>
                      </m:rPr>
                      <m:t>=</m:t>
                    </m:r>
                    <m:r>
                      <m:t>10</m:t>
                    </m:r>
                  </m:oMath>
                </a14:m>
              </a:p>
              <a:p>
                <a:pPr lvl="0"/>
                <a14:m>
                  <m:oMath xmlns:m="http://schemas.openxmlformats.org/officeDocument/2006/math">
                    <m:r>
                      <m:t>E</m:t>
                    </m:r>
                    <m:d>
                      <m:dPr>
                        <m:begChr m:val="["/>
                        <m:endChr m:val="]"/>
                        <m:sepChr m:val=""/>
                        <m:grow/>
                      </m:dPr>
                      <m:e>
                        <m:sSub>
                          <m:e>
                            <m:r>
                              <m:t>σ</m:t>
                            </m:r>
                          </m:e>
                          <m:sub>
                            <m:r>
                              <m:t>X</m:t>
                            </m:r>
                          </m:sub>
                        </m:sSub>
                      </m:e>
                    </m:d>
                    <m:r>
                      <m:rPr>
                        <m:sty m:val="p"/>
                      </m:rPr>
                      <m:t>=</m:t>
                    </m:r>
                    <m:r>
                      <m:t>1</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Let X be the distribution of grades in a classroom, and let </a:t>
                </a:r>
                <a14:m>
                  <m:oMath xmlns:m="http://schemas.openxmlformats.org/officeDocument/2006/math">
                    <m:acc>
                      <m:accPr>
                        <m:chr m:val="‾"/>
                      </m:accPr>
                      <m:e>
                        <m:r>
                          <m:t>X</m:t>
                        </m:r>
                      </m:e>
                    </m:acc>
                  </m:oMath>
                </a14:m>
                <a:r>
                  <a:rPr/>
                  <a:t> be the sampling distribution of the mean when </a:t>
                </a:r>
                <a14:m>
                  <m:oMath xmlns:m="http://schemas.openxmlformats.org/officeDocument/2006/math">
                    <m:r>
                      <m:t>n</m:t>
                    </m:r>
                    <m:r>
                      <m:rPr>
                        <m:sty m:val="p"/>
                      </m:rPr>
                      <m:t>=</m:t>
                    </m:r>
                    <m:r>
                      <m:t>5</m:t>
                    </m:r>
                  </m:oMath>
                </a14:m>
                <a:r>
                  <a:rPr/>
                  <a:t>. You randomly select 5 students from a class of 100 and calculate their average grade. The average grade of the 5 students is 80, which you label as </a:t>
                </a:r>
                <a14:m>
                  <m:oMath xmlns:m="http://schemas.openxmlformats.org/officeDocument/2006/math">
                    <m:acc>
                      <m:accPr>
                        <m:chr m:val="‾"/>
                      </m:accPr>
                      <m:e>
                        <m:r>
                          <m:t>x</m:t>
                        </m:r>
                      </m:e>
                    </m:acc>
                  </m:oMath>
                </a14:m>
                <a:r>
                  <a:rPr/>
                  <a:t>. Which of the following are true</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Inference</a:t>
            </a:r>
          </a:p>
        </p:txBody>
      </p:sp>
      <p:sp>
        <p:nvSpPr>
          <p:cNvPr id="3" name="Content Placeholder 2"/>
          <p:cNvSpPr>
            <a:spLocks noGrp="1"/>
          </p:cNvSpPr>
          <p:nvPr>
            <p:ph idx="1"/>
          </p:nvPr>
        </p:nvSpPr>
        <p:spPr/>
        <p:txBody>
          <a:bodyPr/>
          <a:lstStyle/>
          <a:p>
            <a:pPr lvl="0"/>
            <a:r>
              <a:rPr/>
              <a:t>“The job of science and the scientific method is to show whether a hypothesis is WRONG. That’s it.” - Karl Popper</a:t>
            </a:r>
          </a:p>
          <a:p>
            <a:pPr lvl="0"/>
            <a:r>
              <a:rPr/>
              <a:t>Statistical inference is well-suited to test certain hypotheses given skepticism against the status quo</a:t>
            </a:r>
          </a:p>
          <a:p>
            <a:pPr lvl="0"/>
            <a:r>
              <a:rPr/>
              <a:t>Statistical inference is much worse at making educated predictions or solving business problems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μ</m:t>
                        </m:r>
                      </m:e>
                      <m:sub>
                        <m:r>
                          <m:t>X</m:t>
                        </m:r>
                      </m:sub>
                    </m:sSub>
                    <m:r>
                      <m:rPr>
                        <m:sty m:val="p"/>
                      </m:rPr>
                      <m:t>=</m:t>
                    </m:r>
                    <m:r>
                      <m:t>80</m:t>
                    </m:r>
                  </m:oMath>
                </a14:m>
              </a:p>
              <a:p>
                <a:pPr lvl="0"/>
                <a14:m>
                  <m:oMath xmlns:m="http://schemas.openxmlformats.org/officeDocument/2006/math">
                    <m:acc>
                      <m:accPr>
                        <m:chr m:val="‾"/>
                      </m:accPr>
                      <m:e>
                        <m:r>
                          <m:t>X</m:t>
                        </m:r>
                      </m:e>
                    </m:acc>
                    <m:r>
                      <m:rPr>
                        <m:sty m:val="p"/>
                      </m:rPr>
                      <m:t>=</m:t>
                    </m:r>
                    <m:r>
                      <m:t>80</m:t>
                    </m:r>
                  </m:oMath>
                </a14:m>
              </a:p>
              <a:p>
                <a:pPr lvl="0"/>
                <a14:m>
                  <m:oMath xmlns:m="http://schemas.openxmlformats.org/officeDocument/2006/math">
                    <m:acc>
                      <m:accPr>
                        <m:chr m:val="‾"/>
                      </m:accPr>
                      <m:e>
                        <m:r>
                          <m:t>x</m:t>
                        </m:r>
                      </m:e>
                    </m:acc>
                    <m:r>
                      <m:rPr>
                        <m:sty m:val="p"/>
                      </m:rPr>
                      <m:t>=</m:t>
                    </m:r>
                    <m:r>
                      <m:t>80</m:t>
                    </m:r>
                  </m:oMath>
                </a14:m>
              </a:p>
              <a:p>
                <a:pPr lvl="0"/>
                <a14:m>
                  <m:oMath xmlns:m="http://schemas.openxmlformats.org/officeDocument/2006/math">
                    <m:r>
                      <m:t>E</m:t>
                    </m:r>
                    <m:d>
                      <m:dPr>
                        <m:begChr m:val="["/>
                        <m:endChr m:val="]"/>
                        <m:sepChr m:val=""/>
                        <m:grow/>
                      </m:dPr>
                      <m:e>
                        <m:acc>
                          <m:accPr>
                            <m:chr m:val="‾"/>
                          </m:accPr>
                          <m:e>
                            <m:r>
                              <m:t>X</m:t>
                            </m:r>
                          </m:e>
                        </m:acc>
                      </m:e>
                    </m:d>
                    <m:r>
                      <m:rPr>
                        <m:sty m:val="p"/>
                      </m:rPr>
                      <m:t>=</m:t>
                    </m:r>
                    <m:r>
                      <m:t>80</m:t>
                    </m:r>
                  </m:oMath>
                </a14:m>
              </a:p>
              <a:p>
                <a:pPr lvl="0"/>
                <a14:m>
                  <m:oMath xmlns:m="http://schemas.openxmlformats.org/officeDocument/2006/math">
                    <m:sSub>
                      <m:e>
                        <m:r>
                          <m:t>μ</m:t>
                        </m:r>
                      </m:e>
                      <m:sub>
                        <m:r>
                          <m:t>X</m:t>
                        </m:r>
                      </m:sub>
                    </m:sSub>
                    <m:r>
                      <m:rPr>
                        <m:sty m:val="p"/>
                      </m:rPr>
                      <m:t>∼</m:t>
                    </m:r>
                    <m:r>
                      <m:t>N</m:t>
                    </m:r>
                    <m:d>
                      <m:dPr>
                        <m:begChr m:val="("/>
                        <m:endChr m:val=")"/>
                        <m:sepChr m:val=""/>
                        <m:grow/>
                      </m:dPr>
                      <m:e>
                        <m:r>
                          <m:t>80</m:t>
                        </m:r>
                        <m:r>
                          <m:rPr>
                            <m:sty m:val="p"/>
                          </m:rPr>
                          <m:t>,</m:t>
                        </m:r>
                        <m:sSup>
                          <m:e>
                            <m:r>
                              <m:t>σ</m:t>
                            </m:r>
                          </m:e>
                          <m:sup>
                            <m:r>
                              <m:t>2</m:t>
                            </m:r>
                          </m:sup>
                        </m:sSup>
                      </m:e>
                    </m:d>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Terminology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Let X be the distribution of grades in a classroom, and let </a:t>
                </a:r>
                <a14:m>
                  <m:oMath xmlns:m="http://schemas.openxmlformats.org/officeDocument/2006/math">
                    <m:acc>
                      <m:accPr>
                        <m:chr m:val="‾"/>
                      </m:accPr>
                      <m:e>
                        <m:r>
                          <m:t>X</m:t>
                        </m:r>
                      </m:e>
                    </m:acc>
                  </m:oMath>
                </a14:m>
                <a:r>
                  <a:rPr/>
                  <a:t> be the sampling distribution of the mean when n is large. Which of the following are true:</a:t>
                </a:r>
              </a:p>
              <a:p>
                <a:pPr lvl="0"/>
                <a14:m>
                  <m:oMath xmlns:m="http://schemas.openxmlformats.org/officeDocument/2006/math">
                    <m:sSub>
                      <m:e>
                        <m:r>
                          <m:t>μ</m:t>
                        </m:r>
                      </m:e>
                      <m:sub>
                        <m:r>
                          <m:t>X</m:t>
                        </m:r>
                      </m:sub>
                    </m:sSub>
                    <m:r>
                      <m:rPr>
                        <m:sty m:val="p"/>
                      </m:rPr>
                      <m:t>=</m:t>
                    </m:r>
                    <m:sSub>
                      <m:e>
                        <m:r>
                          <m:t>μ</m:t>
                        </m:r>
                      </m:e>
                      <m:sub>
                        <m:acc>
                          <m:accPr>
                            <m:chr m:val="‾"/>
                          </m:accPr>
                          <m:e>
                            <m:r>
                              <m:t>X</m:t>
                            </m:r>
                          </m:e>
                        </m:acc>
                      </m:sub>
                    </m:sSub>
                  </m:oMath>
                </a14:m>
              </a:p>
              <a:p>
                <a:pPr lvl="0"/>
                <a14:m>
                  <m:oMath xmlns:m="http://schemas.openxmlformats.org/officeDocument/2006/math">
                    <m:sSub>
                      <m:e>
                        <m:r>
                          <m:t>σ</m:t>
                        </m:r>
                      </m:e>
                      <m:sub>
                        <m:r>
                          <m:t>X</m:t>
                        </m:r>
                      </m:sub>
                    </m:sSub>
                    <m:r>
                      <m:rPr>
                        <m:sty m:val="p"/>
                      </m:rPr>
                      <m:t>=</m:t>
                    </m:r>
                    <m:sSub>
                      <m:e>
                        <m:r>
                          <m:t>σ</m:t>
                        </m:r>
                      </m:e>
                      <m:sub>
                        <m:acc>
                          <m:accPr>
                            <m:chr m:val="‾"/>
                          </m:accPr>
                          <m:e>
                            <m:r>
                              <m:t>X</m:t>
                            </m:r>
                          </m:e>
                        </m:acc>
                      </m:sub>
                    </m:sSub>
                  </m:oMath>
                </a14:m>
              </a:p>
              <a:p>
                <a:pPr lvl="0"/>
                <a14:m>
                  <m:oMath xmlns:m="http://schemas.openxmlformats.org/officeDocument/2006/math">
                    <m:r>
                      <m:t>X</m:t>
                    </m:r>
                    <m:r>
                      <m:rPr>
                        <m:sty m:val="p"/>
                      </m:rPr>
                      <m:t>=</m:t>
                    </m:r>
                    <m:acc>
                      <m:accPr>
                        <m:chr m:val="‾"/>
                      </m:accPr>
                      <m:e>
                        <m:r>
                          <m:t>X</m:t>
                        </m:r>
                      </m:e>
                    </m:acc>
                  </m:oMath>
                </a14:m>
              </a:p>
              <a:p>
                <a:pPr lvl="0"/>
                <a14:m>
                  <m:oMath xmlns:m="http://schemas.openxmlformats.org/officeDocument/2006/math">
                    <m:r>
                      <m:t>X</m:t>
                    </m:r>
                    <m:r>
                      <m:rPr>
                        <m:sty m:val="p"/>
                      </m:rPr>
                      <m:t>∼</m:t>
                    </m:r>
                    <m:r>
                      <m:t>N</m:t>
                    </m:r>
                    <m:d>
                      <m:dPr>
                        <m:begChr m:val="("/>
                        <m:endChr m:val=")"/>
                        <m:sepChr m:val=""/>
                        <m:grow/>
                      </m:dPr>
                      <m:e>
                        <m:r>
                          <m:t>μ</m:t>
                        </m:r>
                        <m:r>
                          <m:rPr>
                            <m:sty m:val="p"/>
                          </m:rPr>
                          <m:t>,</m:t>
                        </m:r>
                        <m:sSubSup>
                          <m:e>
                            <m:r>
                              <m:t>σ</m:t>
                            </m:r>
                          </m:e>
                          <m:sub>
                            <m:r>
                              <m:t>X</m:t>
                            </m:r>
                          </m:sub>
                          <m:sup>
                            <m:r>
                              <m:t>2</m:t>
                            </m:r>
                          </m:sup>
                        </m:sSubSup>
                      </m:e>
                    </m:d>
                  </m:oMath>
                </a14:m>
              </a:p>
              <a:p>
                <a:pPr lvl="0"/>
                <a14:m>
                  <m:oMath xmlns:m="http://schemas.openxmlformats.org/officeDocument/2006/math">
                    <m:acc>
                      <m:accPr>
                        <m:chr m:val="‾"/>
                      </m:accPr>
                      <m:e>
                        <m:r>
                          <m:t>X</m:t>
                        </m:r>
                      </m:e>
                    </m:acc>
                    <m:r>
                      <m:rPr>
                        <m:sty m:val="p"/>
                      </m:rPr>
                      <m:t>∼</m:t>
                    </m:r>
                    <m:r>
                      <m:t>N</m:t>
                    </m:r>
                    <m:d>
                      <m:dPr>
                        <m:begChr m:val="("/>
                        <m:endChr m:val=")"/>
                        <m:sepChr m:val=""/>
                        <m:grow/>
                      </m:dPr>
                      <m:e>
                        <m:r>
                          <m:t>μ</m:t>
                        </m:r>
                        <m:r>
                          <m:rPr>
                            <m:sty m:val="p"/>
                          </m:rPr>
                          <m:t>,</m:t>
                        </m:r>
                        <m:sSubSup>
                          <m:e>
                            <m:r>
                              <m:t>σ</m:t>
                            </m:r>
                          </m:e>
                          <m:sub>
                            <m:acc>
                              <m:accPr>
                                <m:chr m:val="‾"/>
                              </m:accPr>
                              <m:e>
                                <m:r>
                                  <m:t>X</m:t>
                                </m:r>
                              </m:e>
                            </m:acc>
                          </m:sub>
                          <m:sup>
                            <m:r>
                              <m:t>2</m:t>
                            </m:r>
                          </m:sup>
                        </m:sSubSup>
                      </m:e>
                    </m:d>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Population Parameters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we know </a:t>
                </a:r>
                <a14:m>
                  <m:oMath xmlns:m="http://schemas.openxmlformats.org/officeDocument/2006/math">
                    <m:r>
                      <m:t>μ</m:t>
                    </m:r>
                  </m:oMath>
                </a14:m>
                <a:r>
                  <a:rPr/>
                  <a:t> and </a:t>
                </a:r>
                <a14:m>
                  <m:oMath xmlns:m="http://schemas.openxmlformats.org/officeDocument/2006/math">
                    <m:r>
                      <m:t>σ</m:t>
                    </m:r>
                  </m:oMath>
                </a14:m>
                <a:r>
                  <a:rPr/>
                  <a:t> we can directly calculate </a:t>
                </a:r>
                <a14:m>
                  <m:oMath xmlns:m="http://schemas.openxmlformats.org/officeDocument/2006/math">
                    <m:sSub>
                      <m:e>
                        <m:r>
                          <m:t>μ</m:t>
                        </m:r>
                      </m:e>
                      <m:sub>
                        <m:acc>
                          <m:accPr>
                            <m:chr m:val="‾"/>
                          </m:accPr>
                          <m:e>
                            <m:r>
                              <m:t>x</m:t>
                            </m:r>
                          </m:e>
                        </m:acc>
                      </m:sub>
                    </m:sSub>
                  </m:oMath>
                </a14:m>
                <a:r>
                  <a:rPr/>
                  <a:t> and </a:t>
                </a:r>
                <a14:m>
                  <m:oMath xmlns:m="http://schemas.openxmlformats.org/officeDocument/2006/math">
                    <m:sSub>
                      <m:e>
                        <m:r>
                          <m:t>σ</m:t>
                        </m:r>
                      </m:e>
                      <m:sub>
                        <m:acc>
                          <m:accPr>
                            <m:chr m:val="‾"/>
                          </m:accPr>
                          <m:e>
                            <m:r>
                              <m:t>x</m:t>
                            </m:r>
                          </m:e>
                        </m:acc>
                      </m:sub>
                    </m:sSub>
                  </m:oMath>
                </a14:m>
              </a:p>
              <a:p>
                <a:pPr lvl="0"/>
                <a:r>
                  <a:rPr/>
                  <a:t>But what if we don’t know anything about the underlying population except what we have in our sample?</a:t>
                </a:r>
              </a:p>
              <a:p>
                <a:pPr lvl="1"/>
                <a:r>
                  <a:rPr/>
                  <a:t>This is the case you’ll typically encounter</a:t>
                </a:r>
              </a:p>
              <a:p>
                <a:pPr lvl="0"/>
                <a:r>
                  <a:rPr/>
                  <a:t>How would we estimate </a:t>
                </a:r>
                <a14:m>
                  <m:oMath xmlns:m="http://schemas.openxmlformats.org/officeDocument/2006/math">
                    <m:r>
                      <m:t>μ</m:t>
                    </m:r>
                  </m:oMath>
                </a14:m>
                <a:r>
                  <a:rPr/>
                  <a:t> and </a:t>
                </a:r>
                <a14:m>
                  <m:oMath xmlns:m="http://schemas.openxmlformats.org/officeDocument/2006/math">
                    <m:r>
                      <m:t>σ</m:t>
                    </m:r>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Population 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we don’t know </a:t>
                </a:r>
                <a14:m>
                  <m:oMath xmlns:m="http://schemas.openxmlformats.org/officeDocument/2006/math">
                    <m:r>
                      <m:t>μ</m:t>
                    </m:r>
                  </m:oMath>
                </a14:m>
                <a:r>
                  <a:rPr/>
                  <a:t>, but we have a sample from X, why not just estimate </a:t>
                </a:r>
                <a14:m>
                  <m:oMath xmlns:m="http://schemas.openxmlformats.org/officeDocument/2006/math">
                    <m:acc>
                      <m:accPr>
                        <m:chr m:val="̂"/>
                      </m:accPr>
                      <m:e>
                        <m:r>
                          <m:t>μ</m:t>
                        </m:r>
                      </m:e>
                    </m:acc>
                    <m:r>
                      <m:rPr>
                        <m:sty m:val="p"/>
                      </m:rPr>
                      <m:t>=</m:t>
                    </m:r>
                    <m:acc>
                      <m:accPr>
                        <m:chr m:val="‾"/>
                      </m:accPr>
                      <m:e>
                        <m:r>
                          <m:t>x</m:t>
                        </m:r>
                      </m:e>
                    </m:acc>
                  </m:oMath>
                </a14:m>
                <a:r>
                  <a:rPr/>
                  <a:t>?</a:t>
                </a:r>
              </a:p>
              <a:p>
                <a:pPr lvl="1"/>
                <a:r>
                  <a:rPr/>
                  <a:t>Question: will we be correct on average? i.e. will </a:t>
                </a:r>
                <a14:m>
                  <m:oMath xmlns:m="http://schemas.openxmlformats.org/officeDocument/2006/math">
                    <m:r>
                      <m:t>E</m:t>
                    </m:r>
                    <m:d>
                      <m:dPr>
                        <m:begChr m:val="["/>
                        <m:endChr m:val="]"/>
                        <m:sepChr m:val=""/>
                        <m:grow/>
                      </m:dPr>
                      <m:e>
                        <m:acc>
                          <m:accPr>
                            <m:chr m:val="̂"/>
                          </m:accPr>
                          <m:e>
                            <m:r>
                              <m:t>μ</m:t>
                            </m:r>
                          </m:e>
                        </m:acc>
                      </m:e>
                    </m:d>
                    <m:r>
                      <m:rPr>
                        <m:sty m:val="p"/>
                      </m:rPr>
                      <m:t>=</m:t>
                    </m:r>
                    <m:r>
                      <m:t>μ</m:t>
                    </m:r>
                  </m:oMath>
                </a14:m>
                <a:r>
                  <a:rPr/>
                  <a:t>?</a:t>
                </a:r>
              </a:p>
              <a:p>
                <a:pPr lvl="1"/>
                <a:r>
                  <a:rPr/>
                  <a:t>If this property holds we say that the estimate is </a:t>
                </a:r>
                <a:r>
                  <a:rPr b="1"/>
                  <a:t>unbiased</a:t>
                </a:r>
              </a:p>
              <a:p>
                <a:pPr lvl="0"/>
                <a:r>
                  <a:rPr/>
                  <a:t>Is </a:t>
                </a:r>
                <a14:m>
                  <m:oMath xmlns:m="http://schemas.openxmlformats.org/officeDocument/2006/math">
                    <m:acc>
                      <m:accPr>
                        <m:chr m:val="̂"/>
                      </m:accPr>
                      <m:e>
                        <m:r>
                          <m:t>μ</m:t>
                        </m:r>
                      </m:e>
                    </m:acc>
                    <m:r>
                      <m:rPr>
                        <m:sty m:val="p"/>
                      </m:rPr>
                      <m:t>=</m:t>
                    </m:r>
                    <m:acc>
                      <m:accPr>
                        <m:chr m:val="‾"/>
                      </m:accPr>
                      <m:e>
                        <m:r>
                          <m:t>x</m:t>
                        </m:r>
                      </m:e>
                    </m:acc>
                  </m:oMath>
                </a14:m>
                <a:r>
                  <a:rPr/>
                  <a:t> unbiased?</a:t>
                </a:r>
              </a:p>
              <a:p>
                <a:pPr lvl="0"/>
                <a:r>
                  <a:rPr/>
                  <a:t>We previously calculated </a:t>
                </a:r>
                <a14:m>
                  <m:oMath xmlns:m="http://schemas.openxmlformats.org/officeDocument/2006/math">
                    <m:r>
                      <m:t>E</m:t>
                    </m:r>
                    <m:d>
                      <m:dPr>
                        <m:begChr m:val="["/>
                        <m:endChr m:val="]"/>
                        <m:sepChr m:val=""/>
                        <m:grow/>
                      </m:dPr>
                      <m:e>
                        <m:acc>
                          <m:accPr>
                            <m:chr m:val="‾"/>
                          </m:accPr>
                          <m:e>
                            <m:r>
                              <m:t>X</m:t>
                            </m:r>
                          </m:e>
                        </m:acc>
                      </m:e>
                    </m:d>
                    <m:r>
                      <m:rPr>
                        <m:sty m:val="p"/>
                      </m:rPr>
                      <m:t>=</m:t>
                    </m:r>
                    <m:r>
                      <m:t>E</m:t>
                    </m:r>
                    <m:d>
                      <m:dPr>
                        <m:begChr m:val="["/>
                        <m:endChr m:val="]"/>
                        <m:sepChr m:val=""/>
                        <m:grow/>
                      </m:dPr>
                      <m:e>
                        <m:r>
                          <m:t>X</m:t>
                        </m:r>
                      </m:e>
                    </m:d>
                    <m:r>
                      <m:rPr>
                        <m:sty m:val="p"/>
                      </m:rPr>
                      <m:t>=</m:t>
                    </m:r>
                    <m:r>
                      <m:t>μ</m:t>
                    </m:r>
                  </m:oMath>
                </a14:m>
                <a:r>
                  <a:rPr/>
                  <a:t>, so we’re good</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Population 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What about </a:t>
                </a:r>
                <a14:m>
                  <m:oMath xmlns:m="http://schemas.openxmlformats.org/officeDocument/2006/math">
                    <m:sSup>
                      <m:e>
                        <m:r>
                          <m:t>σ</m:t>
                        </m:r>
                      </m:e>
                      <m:sup>
                        <m:r>
                          <m:t>2</m:t>
                        </m:r>
                      </m:sup>
                    </m:sSup>
                  </m:oMath>
                </a14:m>
                <a:r>
                  <a:rPr/>
                  <a:t>? Can we use </a:t>
                </a:r>
                <a14:m>
                  <m:oMath xmlns:m="http://schemas.openxmlformats.org/officeDocument/2006/math">
                    <m:sSubSup>
                      <m:e>
                        <m:acc>
                          <m:accPr>
                            <m:chr m:val="̂"/>
                          </m:accPr>
                          <m:e>
                            <m:r>
                              <m:t>σ</m:t>
                            </m:r>
                          </m:e>
                        </m:acc>
                      </m:e>
                      <m:sub>
                        <m:r>
                          <m:t>x</m:t>
                        </m:r>
                      </m:sub>
                      <m:sup>
                        <m:r>
                          <m:t>2</m:t>
                        </m:r>
                      </m:sup>
                    </m:sSubSup>
                    <m:r>
                      <m:rPr>
                        <m:sty m:val="p"/>
                      </m:rPr>
                      <m:t>=</m:t>
                    </m:r>
                    <m:sSubSup>
                      <m:e>
                        <m:r>
                          <m:t>σ</m:t>
                        </m:r>
                      </m:e>
                      <m:sub>
                        <m:acc>
                          <m:accPr>
                            <m:chr m:val="‾"/>
                          </m:accPr>
                          <m:e>
                            <m:r>
                              <m:t>x</m:t>
                            </m:r>
                          </m:e>
                        </m:acc>
                      </m:sub>
                      <m:sup>
                        <m:r>
                          <m:t>2</m:t>
                        </m:r>
                      </m:sup>
                    </m:sSubSup>
                  </m:oMath>
                </a14:m>
                <a:r>
                  <a:rPr/>
                  <a:t>?</a:t>
                </a:r>
              </a:p>
              <a:p>
                <a:pPr lvl="0"/>
                <a14:m>
                  <m:oMath xmlns:m="http://schemas.openxmlformats.org/officeDocument/2006/math">
                    <m:r>
                      <m:t>E</m:t>
                    </m:r>
                    <m:d>
                      <m:dPr>
                        <m:begChr m:val="["/>
                        <m:endChr m:val="]"/>
                        <m:sepChr m:val=""/>
                        <m:grow/>
                      </m:dPr>
                      <m:e>
                        <m:sSubSup>
                          <m:e>
                            <m:r>
                              <m:t>σ</m:t>
                            </m:r>
                          </m:e>
                          <m:sub>
                            <m:acc>
                              <m:accPr>
                                <m:chr m:val="‾"/>
                              </m:accPr>
                              <m:e>
                                <m:r>
                                  <m:t>x</m:t>
                                </m:r>
                              </m:e>
                            </m:acc>
                          </m:sub>
                          <m:sup>
                            <m:r>
                              <m:t>2</m:t>
                            </m:r>
                          </m:sup>
                        </m:sSubSup>
                      </m:e>
                    </m:d>
                    <m:r>
                      <m:rPr>
                        <m:sty m:val="p"/>
                      </m:rPr>
                      <m:t>=</m:t>
                    </m:r>
                    <m:r>
                      <m:t>E</m:t>
                    </m:r>
                    <m:d>
                      <m:dPr>
                        <m:begChr m:val="["/>
                        <m:endChr m:val="]"/>
                        <m:sepChr m:val=""/>
                        <m:grow/>
                      </m:dPr>
                      <m:e>
                        <m:f>
                          <m:fPr>
                            <m:type m:val="bar"/>
                          </m:fPr>
                          <m:num>
                            <m:sSup>
                              <m:e>
                                <m:d>
                                  <m:dPr>
                                    <m:begChr m:val="("/>
                                    <m:endChr m:val=")"/>
                                    <m:sepChr m:val=""/>
                                    <m:grow/>
                                  </m:dPr>
                                  <m:e>
                                    <m:sSub>
                                      <m:e>
                                        <m:r>
                                          <m:t>X</m:t>
                                        </m:r>
                                      </m:e>
                                      <m:sub>
                                        <m:r>
                                          <m:t>1</m:t>
                                        </m:r>
                                      </m:sub>
                                    </m:sSub>
                                    <m:r>
                                      <m:rPr>
                                        <m:sty m:val="p"/>
                                      </m:rPr>
                                      <m:t>−</m:t>
                                    </m:r>
                                    <m:acc>
                                      <m:accPr>
                                        <m:chr m:val="‾"/>
                                      </m:accPr>
                                      <m:e>
                                        <m:r>
                                          <m:t>x</m:t>
                                        </m:r>
                                      </m:e>
                                    </m:acc>
                                  </m:e>
                                </m:d>
                              </m:e>
                              <m:sup>
                                <m:r>
                                  <m:t>2</m:t>
                                </m:r>
                              </m:sup>
                            </m:sSup>
                            <m:r>
                              <m:rPr>
                                <m:sty m:val="p"/>
                              </m:rPr>
                              <m:t>+</m:t>
                            </m:r>
                            <m:sSup>
                              <m:e>
                                <m:d>
                                  <m:dPr>
                                    <m:begChr m:val="("/>
                                    <m:endChr m:val=")"/>
                                    <m:sepChr m:val=""/>
                                    <m:grow/>
                                  </m:dPr>
                                  <m:e>
                                    <m:sSub>
                                      <m:e>
                                        <m:r>
                                          <m:t>X</m:t>
                                        </m:r>
                                      </m:e>
                                      <m:sub>
                                        <m:r>
                                          <m:t>2</m:t>
                                        </m:r>
                                      </m:sub>
                                    </m:sSub>
                                    <m:r>
                                      <m:rPr>
                                        <m:sty m:val="p"/>
                                      </m:rPr>
                                      <m:t>−</m:t>
                                    </m:r>
                                    <m:acc>
                                      <m:accPr>
                                        <m:chr m:val="‾"/>
                                      </m:accPr>
                                      <m:e>
                                        <m:r>
                                          <m:t>x</m:t>
                                        </m:r>
                                      </m:e>
                                    </m:acc>
                                  </m:e>
                                </m:d>
                              </m:e>
                              <m:sup>
                                <m:r>
                                  <m:t>2</m:t>
                                </m:r>
                              </m:sup>
                            </m:sSup>
                            <m:r>
                              <m:rPr>
                                <m:sty m:val="p"/>
                              </m:rPr>
                              <m:t>+</m:t>
                            </m:r>
                            <m:r>
                              <m:rPr>
                                <m:sty m:val="p"/>
                              </m:rPr>
                              <m:t>.</m:t>
                            </m:r>
                            <m:r>
                              <m:rPr>
                                <m:sty m:val="p"/>
                              </m:rPr>
                              <m:t>.</m:t>
                            </m:r>
                            <m:r>
                              <m:rPr>
                                <m:sty m:val="p"/>
                              </m:rPr>
                              <m:t>.</m:t>
                            </m:r>
                            <m:r>
                              <m:rPr>
                                <m:sty m:val="p"/>
                              </m:rPr>
                              <m:t>+</m:t>
                            </m:r>
                            <m:sSup>
                              <m:e>
                                <m:d>
                                  <m:dPr>
                                    <m:begChr m:val="("/>
                                    <m:endChr m:val=")"/>
                                    <m:sepChr m:val=""/>
                                    <m:grow/>
                                  </m:dPr>
                                  <m:e>
                                    <m:sSub>
                                      <m:e>
                                        <m:r>
                                          <m:t>X</m:t>
                                        </m:r>
                                      </m:e>
                                      <m:sub>
                                        <m:r>
                                          <m:t>n</m:t>
                                        </m:r>
                                      </m:sub>
                                    </m:sSub>
                                    <m:r>
                                      <m:rPr>
                                        <m:sty m:val="p"/>
                                      </m:rPr>
                                      <m:t>−</m:t>
                                    </m:r>
                                    <m:acc>
                                      <m:accPr>
                                        <m:chr m:val="‾"/>
                                      </m:accPr>
                                      <m:e>
                                        <m:r>
                                          <m:t>x</m:t>
                                        </m:r>
                                      </m:e>
                                    </m:acc>
                                  </m:e>
                                </m:d>
                              </m:e>
                              <m:sup>
                                <m:r>
                                  <m:t>2</m:t>
                                </m:r>
                              </m:sup>
                            </m:sSup>
                          </m:num>
                          <m:den>
                            <m:r>
                              <m:t>n</m:t>
                            </m:r>
                          </m:den>
                        </m:f>
                      </m:e>
                    </m:d>
                  </m:oMath>
                </a14:m>
              </a:p>
              <a:p>
                <a:pPr lvl="0"/>
                <a14:m>
                  <m:oMath xmlns:m="http://schemas.openxmlformats.org/officeDocument/2006/math">
                    <m:r>
                      <m:rPr>
                        <m:sty m:val="p"/>
                      </m:rPr>
                      <m:t>=</m:t>
                    </m:r>
                    <m:f>
                      <m:fPr>
                        <m:type m:val="bar"/>
                      </m:fPr>
                      <m:num>
                        <m:r>
                          <m:t>1</m:t>
                        </m:r>
                      </m:num>
                      <m:den>
                        <m:r>
                          <m:t>n</m:t>
                        </m:r>
                      </m:den>
                    </m:f>
                    <m:r>
                      <m:t>E</m:t>
                    </m:r>
                    <m:d>
                      <m:dPr>
                        <m:begChr m:val="["/>
                        <m:endChr m:val="]"/>
                        <m:sepChr m:val=""/>
                        <m:grow/>
                      </m:dPr>
                      <m:e>
                        <m:sSup>
                          <m:e>
                            <m:d>
                              <m:dPr>
                                <m:begChr m:val="("/>
                                <m:endChr m:val=")"/>
                                <m:sepChr m:val=""/>
                                <m:grow/>
                              </m:dPr>
                              <m:e>
                                <m:sSub>
                                  <m:e>
                                    <m:r>
                                      <m:t>X</m:t>
                                    </m:r>
                                  </m:e>
                                  <m:sub>
                                    <m:r>
                                      <m:t>1</m:t>
                                    </m:r>
                                  </m:sub>
                                </m:sSub>
                                <m:r>
                                  <m:rPr>
                                    <m:sty m:val="p"/>
                                  </m:rPr>
                                  <m:t>−</m:t>
                                </m:r>
                                <m:r>
                                  <m:t>μ</m:t>
                                </m:r>
                                <m:r>
                                  <m:rPr>
                                    <m:sty m:val="p"/>
                                  </m:rPr>
                                  <m:t>+</m:t>
                                </m:r>
                                <m:d>
                                  <m:dPr>
                                    <m:begChr m:val="("/>
                                    <m:endChr m:val=")"/>
                                    <m:sepChr m:val=""/>
                                    <m:grow/>
                                  </m:dPr>
                                  <m:e>
                                    <m:acc>
                                      <m:accPr>
                                        <m:chr m:val="‾"/>
                                      </m:accPr>
                                      <m:e>
                                        <m:r>
                                          <m:t>x</m:t>
                                        </m:r>
                                      </m:e>
                                    </m:acc>
                                    <m:r>
                                      <m:rPr>
                                        <m:sty m:val="p"/>
                                      </m:rPr>
                                      <m:t>−</m:t>
                                    </m:r>
                                    <m:r>
                                      <m:t>μ</m:t>
                                    </m:r>
                                  </m:e>
                                </m:d>
                              </m:e>
                            </m:d>
                          </m:e>
                          <m:sup>
                            <m:r>
                              <m:t>2</m:t>
                            </m:r>
                          </m:sup>
                        </m:sSup>
                        <m:r>
                          <m:rPr>
                            <m:sty m:val="p"/>
                          </m:rPr>
                          <m:t>+</m:t>
                        </m:r>
                        <m:r>
                          <m:rPr>
                            <m:sty m:val="p"/>
                          </m:rPr>
                          <m:t>.</m:t>
                        </m:r>
                        <m:r>
                          <m:rPr>
                            <m:sty m:val="p"/>
                          </m:rPr>
                          <m:t>.</m:t>
                        </m:r>
                        <m:r>
                          <m:rPr>
                            <m:sty m:val="p"/>
                          </m:rPr>
                          <m:t>.</m:t>
                        </m:r>
                        <m:r>
                          <m:rPr>
                            <m:sty m:val="p"/>
                          </m:rPr>
                          <m:t>+</m:t>
                        </m:r>
                        <m:sSup>
                          <m:e>
                            <m:d>
                              <m:dPr>
                                <m:begChr m:val="("/>
                                <m:endChr m:val=")"/>
                                <m:sepChr m:val=""/>
                                <m:grow/>
                              </m:dPr>
                              <m:e>
                                <m:sSub>
                                  <m:e>
                                    <m:r>
                                      <m:t>X</m:t>
                                    </m:r>
                                  </m:e>
                                  <m:sub>
                                    <m:r>
                                      <m:t>n</m:t>
                                    </m:r>
                                  </m:sub>
                                </m:sSub>
                                <m:r>
                                  <m:rPr>
                                    <m:sty m:val="p"/>
                                  </m:rPr>
                                  <m:t>−</m:t>
                                </m:r>
                                <m:r>
                                  <m:t>μ</m:t>
                                </m:r>
                                <m:r>
                                  <m:rPr>
                                    <m:sty m:val="p"/>
                                  </m:rPr>
                                  <m:t>−</m:t>
                                </m:r>
                                <m:d>
                                  <m:dPr>
                                    <m:begChr m:val="("/>
                                    <m:endChr m:val=")"/>
                                    <m:sepChr m:val=""/>
                                    <m:grow/>
                                  </m:dPr>
                                  <m:e>
                                    <m:acc>
                                      <m:accPr>
                                        <m:chr m:val="‾"/>
                                      </m:accPr>
                                      <m:e>
                                        <m:r>
                                          <m:t>x</m:t>
                                        </m:r>
                                      </m:e>
                                    </m:acc>
                                    <m:r>
                                      <m:rPr>
                                        <m:sty m:val="p"/>
                                      </m:rPr>
                                      <m:t>−</m:t>
                                    </m:r>
                                    <m:r>
                                      <m:t>μ</m:t>
                                    </m:r>
                                  </m:e>
                                </m:d>
                              </m:e>
                            </m:d>
                          </m:e>
                          <m:sup>
                            <m:r>
                              <m:t>2</m:t>
                            </m:r>
                          </m:sup>
                        </m:sSup>
                      </m:e>
                    </m:d>
                  </m:oMath>
                </a14:m>
              </a:p>
              <a:p>
                <a:pPr lvl="0"/>
                <a14:m>
                  <m:oMath xmlns:m="http://schemas.openxmlformats.org/officeDocument/2006/math">
                    <m:r>
                      <m:rPr>
                        <m:sty m:val="p"/>
                      </m:rPr>
                      <m:t>=</m:t>
                    </m:r>
                    <m:f>
                      <m:fPr>
                        <m:type m:val="bar"/>
                      </m:fPr>
                      <m:num>
                        <m:r>
                          <m:t>1</m:t>
                        </m:r>
                      </m:num>
                      <m:den>
                        <m:r>
                          <m:t>n</m:t>
                        </m:r>
                      </m:den>
                    </m:f>
                    <m:r>
                      <m:t>E</m:t>
                    </m:r>
                    <m:d>
                      <m:dPr>
                        <m:begChr m:val="["/>
                        <m:endChr m:val="]"/>
                        <m:sepChr m:val=""/>
                        <m:grow/>
                      </m:dPr>
                      <m:e>
                        <m:sSup>
                          <m:e>
                            <m:r>
                              <m:t>σ</m:t>
                            </m:r>
                          </m:e>
                          <m:sup>
                            <m:r>
                              <m:t>2</m:t>
                            </m:r>
                          </m:sup>
                        </m:sSup>
                        <m:r>
                          <m:rPr>
                            <m:sty m:val="p"/>
                          </m:rPr>
                          <m:t>−</m:t>
                        </m:r>
                        <m:sSup>
                          <m:e>
                            <m:d>
                              <m:dPr>
                                <m:begChr m:val="("/>
                                <m:endChr m:val=")"/>
                                <m:sepChr m:val=""/>
                                <m:grow/>
                              </m:dPr>
                              <m:e>
                                <m:r>
                                  <m:t>μ</m:t>
                                </m:r>
                                <m:r>
                                  <m:rPr>
                                    <m:sty m:val="p"/>
                                  </m:rPr>
                                  <m:t>−</m:t>
                                </m:r>
                                <m:acc>
                                  <m:accPr>
                                    <m:chr m:val="‾"/>
                                  </m:accPr>
                                  <m:e>
                                    <m:r>
                                      <m:t>x</m:t>
                                    </m:r>
                                  </m:e>
                                </m:acc>
                              </m:e>
                            </m:d>
                          </m:e>
                          <m:sup>
                            <m:r>
                              <m:t>2</m:t>
                            </m:r>
                          </m:sup>
                        </m:sSup>
                        <m:r>
                          <m:rPr>
                            <m:sty m:val="p"/>
                          </m:rPr>
                          <m:t>+</m:t>
                        </m:r>
                        <m:r>
                          <m:rPr>
                            <m:sty m:val="p"/>
                          </m:rPr>
                          <m:t>.</m:t>
                        </m:r>
                        <m:r>
                          <m:rPr>
                            <m:sty m:val="p"/>
                          </m:rPr>
                          <m:t>.</m:t>
                        </m:r>
                        <m:r>
                          <m:rPr>
                            <m:sty m:val="p"/>
                          </m:rPr>
                          <m:t>.</m:t>
                        </m:r>
                        <m:r>
                          <m:rPr>
                            <m:sty m:val="p"/>
                          </m:rPr>
                          <m:t>+</m:t>
                        </m:r>
                        <m:sSup>
                          <m:e>
                            <m:r>
                              <m:t>σ</m:t>
                            </m:r>
                          </m:e>
                          <m:sup>
                            <m:r>
                              <m:t>2</m:t>
                            </m:r>
                          </m:sup>
                        </m:sSup>
                        <m:r>
                          <m:rPr>
                            <m:sty m:val="p"/>
                          </m:rPr>
                          <m:t>−</m:t>
                        </m:r>
                        <m:sSup>
                          <m:e>
                            <m:d>
                              <m:dPr>
                                <m:begChr m:val="("/>
                                <m:endChr m:val=")"/>
                                <m:sepChr m:val=""/>
                                <m:grow/>
                              </m:dPr>
                              <m:e>
                                <m:r>
                                  <m:t>μ</m:t>
                                </m:r>
                                <m:r>
                                  <m:rPr>
                                    <m:sty m:val="p"/>
                                  </m:rPr>
                                  <m:t>−</m:t>
                                </m:r>
                                <m:acc>
                                  <m:accPr>
                                    <m:chr m:val="‾"/>
                                  </m:accPr>
                                  <m:e>
                                    <m:r>
                                      <m:t>x</m:t>
                                    </m:r>
                                  </m:e>
                                </m:acc>
                              </m:e>
                            </m:d>
                          </m:e>
                          <m:sup>
                            <m:r>
                              <m:t>2</m:t>
                            </m:r>
                          </m:sup>
                        </m:sSup>
                      </m:e>
                    </m:d>
                  </m:oMath>
                </a14:m>
              </a:p>
              <a:p>
                <a:pPr lvl="0"/>
                <a14:m>
                  <m:oMath xmlns:m="http://schemas.openxmlformats.org/officeDocument/2006/math">
                    <m:r>
                      <m:rPr>
                        <m:sty m:val="p"/>
                      </m:rPr>
                      <m:t>=</m:t>
                    </m:r>
                    <m:f>
                      <m:fPr>
                        <m:type m:val="bar"/>
                      </m:fPr>
                      <m:num>
                        <m:r>
                          <m:t>1</m:t>
                        </m:r>
                      </m:num>
                      <m:den>
                        <m:r>
                          <m:t>n</m:t>
                        </m:r>
                      </m:den>
                    </m:f>
                    <m:r>
                      <m:t>E</m:t>
                    </m:r>
                    <m:d>
                      <m:dPr>
                        <m:begChr m:val="["/>
                        <m:endChr m:val="]"/>
                        <m:sepChr m:val=""/>
                        <m:grow/>
                      </m:dPr>
                      <m:e>
                        <m:r>
                          <m:t>n</m:t>
                        </m:r>
                        <m:sSup>
                          <m:e>
                            <m:r>
                              <m:t>σ</m:t>
                            </m:r>
                          </m:e>
                          <m:sup>
                            <m:r>
                              <m:t>2</m:t>
                            </m:r>
                          </m:sup>
                        </m:sSup>
                        <m:r>
                          <m:rPr>
                            <m:sty m:val="p"/>
                          </m:rPr>
                          <m:t>−</m:t>
                        </m:r>
                        <m:r>
                          <m:t>n</m:t>
                        </m:r>
                        <m:sSup>
                          <m:e>
                            <m:d>
                              <m:dPr>
                                <m:begChr m:val="("/>
                                <m:endChr m:val=")"/>
                                <m:sepChr m:val=""/>
                                <m:grow/>
                              </m:dPr>
                              <m:e>
                                <m:r>
                                  <m:t>μ</m:t>
                                </m:r>
                                <m:r>
                                  <m:rPr>
                                    <m:sty m:val="p"/>
                                  </m:rPr>
                                  <m:t>−</m:t>
                                </m:r>
                                <m:acc>
                                  <m:accPr>
                                    <m:chr m:val="‾"/>
                                  </m:accPr>
                                  <m:e>
                                    <m:r>
                                      <m:t>x</m:t>
                                    </m:r>
                                  </m:e>
                                </m:acc>
                              </m:e>
                            </m:d>
                          </m:e>
                          <m:sup>
                            <m:r>
                              <m:t>2</m:t>
                            </m:r>
                          </m:sup>
                        </m:sSup>
                      </m:e>
                    </m:d>
                    <m:r>
                      <m:rPr>
                        <m:sty m:val="p"/>
                      </m:rPr>
                      <m:t>=</m:t>
                    </m:r>
                    <m:f>
                      <m:fPr>
                        <m:type m:val="bar"/>
                      </m:fPr>
                      <m:num>
                        <m:r>
                          <m:t>1</m:t>
                        </m:r>
                      </m:num>
                      <m:den>
                        <m:r>
                          <m:t>n</m:t>
                        </m:r>
                      </m:den>
                    </m:f>
                    <m:d>
                      <m:dPr>
                        <m:begChr m:val="("/>
                        <m:endChr m:val=")"/>
                        <m:sepChr m:val=""/>
                        <m:grow/>
                      </m:dPr>
                      <m:e>
                        <m:r>
                          <m:t>n</m:t>
                        </m:r>
                        <m:sSup>
                          <m:e>
                            <m:r>
                              <m:t>σ</m:t>
                            </m:r>
                          </m:e>
                          <m:sup>
                            <m:r>
                              <m:t>2</m:t>
                            </m:r>
                          </m:sup>
                        </m:sSup>
                        <m:r>
                          <m:rPr>
                            <m:sty m:val="p"/>
                          </m:rPr>
                          <m:t>−</m:t>
                        </m:r>
                        <m:f>
                          <m:fPr>
                            <m:type m:val="bar"/>
                          </m:fPr>
                          <m:num>
                            <m:r>
                              <m:t>n</m:t>
                            </m:r>
                            <m:sSup>
                              <m:e>
                                <m:r>
                                  <m:t>σ</m:t>
                                </m:r>
                              </m:e>
                              <m:sup>
                                <m:r>
                                  <m:t>2</m:t>
                                </m:r>
                              </m:sup>
                            </m:sSup>
                          </m:num>
                          <m:den>
                            <m:r>
                              <m:t>n</m:t>
                            </m:r>
                          </m:den>
                        </m:f>
                      </m:e>
                    </m:d>
                    <m:r>
                      <m:rPr>
                        <m:sty m:val="p"/>
                      </m:rPr>
                      <m:t>=</m:t>
                    </m:r>
                    <m:f>
                      <m:fPr>
                        <m:type m:val="bar"/>
                      </m:fPr>
                      <m:num>
                        <m:r>
                          <m:t>n</m:t>
                        </m:r>
                        <m:r>
                          <m:rPr>
                            <m:sty m:val="p"/>
                          </m:rPr>
                          <m:t>−</m:t>
                        </m:r>
                        <m:r>
                          <m:t>1</m:t>
                        </m:r>
                      </m:num>
                      <m:den>
                        <m:r>
                          <m:t>n</m:t>
                        </m:r>
                      </m:den>
                    </m:f>
                    <m:sSup>
                      <m:e>
                        <m:r>
                          <m:t>σ</m:t>
                        </m:r>
                      </m:e>
                      <m:sup>
                        <m:r>
                          <m:t>2</m:t>
                        </m:r>
                      </m:sup>
                    </m:sSup>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Population 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Since </a:t>
                </a:r>
                <a14:m>
                  <m:oMath xmlns:m="http://schemas.openxmlformats.org/officeDocument/2006/math">
                    <m:r>
                      <m:t>E</m:t>
                    </m:r>
                    <m:d>
                      <m:dPr>
                        <m:begChr m:val="["/>
                        <m:endChr m:val="]"/>
                        <m:sepChr m:val=""/>
                        <m:grow/>
                      </m:dPr>
                      <m:e>
                        <m:sSubSup>
                          <m:e>
                            <m:r>
                              <m:t>σ</m:t>
                            </m:r>
                          </m:e>
                          <m:sub>
                            <m:acc>
                              <m:accPr>
                                <m:chr m:val="‾"/>
                              </m:accPr>
                              <m:e>
                                <m:r>
                                  <m:t>x</m:t>
                                </m:r>
                              </m:e>
                            </m:acc>
                          </m:sub>
                          <m:sup>
                            <m:r>
                              <m:t>2</m:t>
                            </m:r>
                          </m:sup>
                        </m:sSubSup>
                      </m:e>
                    </m:d>
                    <m:r>
                      <m:rPr>
                        <m:sty m:val="p"/>
                      </m:rPr>
                      <m:t>≠</m:t>
                    </m:r>
                    <m:sSup>
                      <m:e>
                        <m:r>
                          <m:t>σ</m:t>
                        </m:r>
                      </m:e>
                      <m:sup>
                        <m:r>
                          <m:t>2</m:t>
                        </m:r>
                      </m:sup>
                    </m:sSup>
                  </m:oMath>
                </a14:m>
                <a:r>
                  <a:rPr/>
                  <a:t> this is a biased estimate. We see we were off by a factor of </a:t>
                </a:r>
                <a14:m>
                  <m:oMath xmlns:m="http://schemas.openxmlformats.org/officeDocument/2006/math">
                    <m:f>
                      <m:fPr>
                        <m:type m:val="bar"/>
                      </m:fPr>
                      <m:num>
                        <m:r>
                          <m:t>n</m:t>
                        </m:r>
                        <m:r>
                          <m:rPr>
                            <m:sty m:val="p"/>
                          </m:rPr>
                          <m:t>−</m:t>
                        </m:r>
                        <m:r>
                          <m:t>1</m:t>
                        </m:r>
                      </m:num>
                      <m:den>
                        <m:r>
                          <m:t>n</m:t>
                        </m:r>
                      </m:den>
                    </m:f>
                  </m:oMath>
                </a14:m>
              </a:p>
              <a:p>
                <a:pPr lvl="0"/>
                <a:r>
                  <a:rPr/>
                  <a:t>We can just correct this by applying a factor of </a:t>
                </a:r>
                <a14:m>
                  <m:oMath xmlns:m="http://schemas.openxmlformats.org/officeDocument/2006/math">
                    <m:f>
                      <m:fPr>
                        <m:type m:val="bar"/>
                      </m:fPr>
                      <m:num>
                        <m:r>
                          <m:t>n</m:t>
                        </m:r>
                      </m:num>
                      <m:den>
                        <m:r>
                          <m:t>n</m:t>
                        </m:r>
                        <m:r>
                          <m:rPr>
                            <m:sty m:val="p"/>
                          </m:rPr>
                          <m:t>−</m:t>
                        </m:r>
                        <m:r>
                          <m:t>1</m:t>
                        </m:r>
                      </m:den>
                    </m:f>
                  </m:oMath>
                </a14:m>
                <a:r>
                  <a:rPr/>
                  <a:t>, which is the same as dividing by n-1</a:t>
                </a:r>
              </a:p>
              <a:p>
                <a:pPr lvl="0"/>
                <a:r>
                  <a:rPr/>
                  <a:t>Then </a:t>
                </a:r>
                <a14:m>
                  <m:oMath xmlns:m="http://schemas.openxmlformats.org/officeDocument/2006/math">
                    <m:r>
                      <m:t>s</m:t>
                    </m:r>
                    <m:r>
                      <m:rPr>
                        <m:sty m:val="p"/>
                      </m:rPr>
                      <m:t>=</m:t>
                    </m:r>
                    <m:f>
                      <m:fPr>
                        <m:type m:val="bar"/>
                      </m:fPr>
                      <m:num>
                        <m:r>
                          <m:rPr>
                            <m:sty m:val="p"/>
                          </m:rPr>
                          <m:t>∑</m:t>
                        </m:r>
                        <m:sSup>
                          <m:e>
                            <m:d>
                              <m:dPr>
                                <m:begChr m:val="("/>
                                <m:endChr m:val=")"/>
                                <m:sepChr m:val=""/>
                                <m:grow/>
                              </m:dPr>
                              <m:e>
                                <m:sSub>
                                  <m:e>
                                    <m:r>
                                      <m:t>x</m:t>
                                    </m:r>
                                  </m:e>
                                  <m:sub>
                                    <m:r>
                                      <m:t>i</m:t>
                                    </m:r>
                                  </m:sub>
                                </m:sSub>
                                <m:r>
                                  <m:rPr>
                                    <m:sty m:val="p"/>
                                  </m:rPr>
                                  <m:t>−</m:t>
                                </m:r>
                                <m:acc>
                                  <m:accPr>
                                    <m:chr m:val="‾"/>
                                  </m:accPr>
                                  <m:e>
                                    <m:r>
                                      <m:t>x</m:t>
                                    </m:r>
                                  </m:e>
                                </m:acc>
                              </m:e>
                            </m:d>
                          </m:e>
                          <m:sup>
                            <m:r>
                              <m:t>2</m:t>
                            </m:r>
                          </m:sup>
                        </m:sSup>
                      </m:num>
                      <m:den>
                        <m:r>
                          <m:t>n</m:t>
                        </m:r>
                        <m:r>
                          <m:rPr>
                            <m:sty m:val="p"/>
                          </m:rPr>
                          <m:t>−</m:t>
                        </m:r>
                        <m:r>
                          <m:t>1</m:t>
                        </m:r>
                      </m:den>
                    </m:f>
                  </m:oMath>
                </a14:m>
                <a:r>
                  <a:rPr/>
                  <a:t> is an unbiased estimate of </a:t>
                </a:r>
                <a14:m>
                  <m:oMath xmlns:m="http://schemas.openxmlformats.org/officeDocument/2006/math">
                    <m:sSup>
                      <m:e>
                        <m:r>
                          <m:t>σ</m:t>
                        </m:r>
                      </m:e>
                      <m:sup>
                        <m:r>
                          <m:t>2</m:t>
                        </m:r>
                      </m:sup>
                    </m:sSup>
                  </m:oMath>
                </a14:m>
              </a:p>
              <a:p>
                <a:pPr lvl="1"/>
                <a:r>
                  <a:rPr/>
                  <a:t>This is called the sample standard deviation for this reason, instead of the population standard deviation</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standard deviation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Proof of bias when using the population variance formula is tricky</a:t>
                </a:r>
              </a:p>
              <a:p>
                <a:pPr lvl="0"/>
                <a:r>
                  <a:rPr/>
                  <a:t>Intuition: If we knew </a:t>
                </a:r>
                <a14:m>
                  <m:oMath xmlns:m="http://schemas.openxmlformats.org/officeDocument/2006/math">
                    <m:r>
                      <m:t>μ</m:t>
                    </m:r>
                  </m:oMath>
                </a14:m>
                <a:r>
                  <a:rPr/>
                  <a:t> and calculated </a:t>
                </a:r>
                <a14:m>
                  <m:oMath xmlns:m="http://schemas.openxmlformats.org/officeDocument/2006/math">
                    <m:sSup>
                      <m:e>
                        <m:acc>
                          <m:accPr>
                            <m:chr m:val="̂"/>
                          </m:accPr>
                          <m:e>
                            <m:r>
                              <m:t>σ</m:t>
                            </m:r>
                          </m:e>
                        </m:acc>
                      </m:e>
                      <m:sup>
                        <m:r>
                          <m:t>2</m:t>
                        </m:r>
                      </m:sup>
                    </m:sSup>
                    <m:r>
                      <m:rPr>
                        <m:sty m:val="p"/>
                      </m:rPr>
                      <m:t>=</m:t>
                    </m:r>
                    <m:f>
                      <m:fPr>
                        <m:type m:val="bar"/>
                      </m:fPr>
                      <m:num>
                        <m:sSup>
                          <m:e>
                            <m:d>
                              <m:dPr>
                                <m:begChr m:val="("/>
                                <m:endChr m:val=")"/>
                                <m:sepChr m:val=""/>
                                <m:grow/>
                              </m:dPr>
                              <m:e>
                                <m:sSub>
                                  <m:e>
                                    <m:r>
                                      <m:t>X</m:t>
                                    </m:r>
                                  </m:e>
                                  <m:sub>
                                    <m:r>
                                      <m:t>1</m:t>
                                    </m:r>
                                  </m:sub>
                                </m:sSub>
                                <m:r>
                                  <m:rPr>
                                    <m:sty m:val="p"/>
                                  </m:rPr>
                                  <m:t>−</m:t>
                                </m:r>
                                <m:r>
                                  <m:t>μ</m:t>
                                </m:r>
                              </m:e>
                            </m:d>
                          </m:e>
                          <m:sup>
                            <m:r>
                              <m:t>2</m:t>
                            </m:r>
                          </m:sup>
                        </m:sSup>
                        <m:r>
                          <m:rPr>
                            <m:sty m:val="p"/>
                          </m:rPr>
                          <m:t>+</m:t>
                        </m:r>
                        <m:r>
                          <m:rPr>
                            <m:sty m:val="p"/>
                          </m:rPr>
                          <m:t>.</m:t>
                        </m:r>
                        <m:r>
                          <m:rPr>
                            <m:sty m:val="p"/>
                          </m:rPr>
                          <m:t>.</m:t>
                        </m:r>
                        <m:r>
                          <m:rPr>
                            <m:sty m:val="p"/>
                          </m:rPr>
                          <m:t>.</m:t>
                        </m:r>
                        <m:r>
                          <m:rPr>
                            <m:sty m:val="p"/>
                          </m:rPr>
                          <m:t>+</m:t>
                        </m:r>
                        <m:sSup>
                          <m:e>
                            <m:d>
                              <m:dPr>
                                <m:begChr m:val="("/>
                                <m:endChr m:val=")"/>
                                <m:sepChr m:val=""/>
                                <m:grow/>
                              </m:dPr>
                              <m:e>
                                <m:sSub>
                                  <m:e>
                                    <m:r>
                                      <m:t>X</m:t>
                                    </m:r>
                                  </m:e>
                                  <m:sub>
                                    <m:r>
                                      <m:t>n</m:t>
                                    </m:r>
                                  </m:sub>
                                </m:sSub>
                                <m:r>
                                  <m:rPr>
                                    <m:sty m:val="p"/>
                                  </m:rPr>
                                  <m:t>−</m:t>
                                </m:r>
                                <m:r>
                                  <m:t>μ</m:t>
                                </m:r>
                              </m:e>
                            </m:d>
                          </m:e>
                          <m:sup>
                            <m:r>
                              <m:t>2</m:t>
                            </m:r>
                          </m:sup>
                        </m:sSup>
                      </m:num>
                      <m:den>
                        <m:r>
                          <m:t>n</m:t>
                        </m:r>
                      </m:den>
                    </m:f>
                  </m:oMath>
                </a14:m>
                <a:r>
                  <a:rPr/>
                  <a:t> we would get an unbiased answer</a:t>
                </a:r>
              </a:p>
              <a:p>
                <a:pPr lvl="0"/>
                <a:r>
                  <a:rPr/>
                  <a:t>But we need to estimate </a:t>
                </a:r>
                <a14:m>
                  <m:oMath xmlns:m="http://schemas.openxmlformats.org/officeDocument/2006/math">
                    <m:acc>
                      <m:accPr>
                        <m:chr m:val="‾"/>
                      </m:accPr>
                      <m:e>
                        <m:r>
                          <m:t>x</m:t>
                        </m:r>
                      </m:e>
                    </m:acc>
                  </m:oMath>
                </a14:m>
                <a:r>
                  <a:rPr/>
                  <a:t> from the same data before calculating </a:t>
                </a:r>
                <a14:m>
                  <m:oMath xmlns:m="http://schemas.openxmlformats.org/officeDocument/2006/math">
                    <m:sSup>
                      <m:e>
                        <m:acc>
                          <m:accPr>
                            <m:chr m:val="̂"/>
                          </m:accPr>
                          <m:e>
                            <m:r>
                              <m:t>σ</m:t>
                            </m:r>
                          </m:e>
                        </m:acc>
                      </m:e>
                      <m:sup>
                        <m:r>
                          <m:t>2</m:t>
                        </m:r>
                      </m:sup>
                    </m:sSup>
                  </m:oMath>
                </a14:m>
                <a:r>
                  <a:rPr/>
                  <a:t>. This leads to an extra “degree of freedom” in our estimation</a:t>
                </a:r>
              </a:p>
              <a:p>
                <a:pPr lvl="1"/>
                <a:r>
                  <a:rPr/>
                  <a:t>In general we’ll often find that we divide by </a:t>
                </a:r>
                <a14:m>
                  <m:oMath xmlns:m="http://schemas.openxmlformats.org/officeDocument/2006/math">
                    <m:d>
                      <m:dPr>
                        <m:begChr m:val="("/>
                        <m:endChr m:val=")"/>
                        <m:sepChr m:val=""/>
                        <m:grow/>
                      </m:dPr>
                      <m:e>
                        <m:r>
                          <m:t>n</m:t>
                        </m:r>
                        <m:r>
                          <m:rPr>
                            <m:sty m:val="p"/>
                          </m:rPr>
                          <m:t>−</m:t>
                        </m:r>
                        <m:r>
                          <m:t>k</m:t>
                        </m:r>
                      </m:e>
                    </m:d>
                  </m:oMath>
                </a14:m>
                <a:r>
                  <a:rPr/>
                  <a:t> rather than </a:t>
                </a:r>
                <a14:m>
                  <m:oMath xmlns:m="http://schemas.openxmlformats.org/officeDocument/2006/math">
                    <m:r>
                      <m:t>n</m:t>
                    </m:r>
                  </m:oMath>
                </a14:m>
                <a:r>
                  <a:rPr/>
                  <a:t> when we have </a:t>
                </a:r>
                <a14:m>
                  <m:oMath xmlns:m="http://schemas.openxmlformats.org/officeDocument/2006/math">
                    <m:r>
                      <m:t>k</m:t>
                    </m:r>
                  </m:oMath>
                </a14:m>
                <a:r>
                  <a:rPr/>
                  <a:t> degrees of freedom</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a sampling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Given a sample, this now implies a general algorithm for getting the sampling distribution</a:t>
                </a:r>
              </a:p>
              <a:p>
                <a:pPr lvl="0"/>
                <a:r>
                  <a:rPr/>
                  <a:t>First, calculate the sample mean and sample standard deviation</a:t>
                </a:r>
              </a:p>
              <a:p>
                <a:pPr lvl="0"/>
                <a:r>
                  <a:rPr/>
                  <a:t>Now, as long as n is large enough, </a:t>
                </a:r>
                <a14:m>
                  <m:oMath xmlns:m="http://schemas.openxmlformats.org/officeDocument/2006/math">
                    <m:acc>
                      <m:accPr>
                        <m:chr m:val="‾"/>
                      </m:accPr>
                      <m:e>
                        <m:r>
                          <m:t>x</m:t>
                        </m:r>
                      </m:e>
                    </m:acc>
                    <m:r>
                      <m:rPr>
                        <m:sty m:val="p"/>
                      </m:rPr>
                      <m:t>∼</m:t>
                    </m:r>
                    <m:r>
                      <m:t>N</m:t>
                    </m:r>
                    <m:d>
                      <m:dPr>
                        <m:begChr m:val="("/>
                        <m:endChr m:val=")"/>
                        <m:sepChr m:val=""/>
                        <m:grow/>
                      </m:dPr>
                      <m:e>
                        <m:acc>
                          <m:accPr>
                            <m:chr m:val="‾"/>
                          </m:accPr>
                          <m:e>
                            <m:r>
                              <m:t>x</m:t>
                            </m:r>
                          </m:e>
                        </m:acc>
                        <m:r>
                          <m:rPr>
                            <m:sty m:val="p"/>
                          </m:rPr>
                          <m:t>,</m:t>
                        </m:r>
                        <m:f>
                          <m:fPr>
                            <m:type m:val="bar"/>
                          </m:fPr>
                          <m:num>
                            <m:r>
                              <m:t>s</m:t>
                            </m:r>
                          </m:num>
                          <m:den>
                            <m:rad>
                              <m:radPr>
                                <m:degHide m:val="on"/>
                              </m:radPr>
                              <m:deg/>
                              <m:e>
                                <m:r>
                                  <m:t>n</m:t>
                                </m:r>
                              </m:e>
                            </m:rad>
                          </m:den>
                        </m:f>
                      </m:e>
                    </m:d>
                  </m:oMath>
                </a14:m>
              </a:p>
              <a:p>
                <a:pPr lvl="0"/>
                <a:r>
                  <a:rPr/>
                  <a:t>Then, we calculate probabilities:</a:t>
                </a:r>
              </a:p>
              <a:p>
                <a:pPr lvl="1"/>
                <a:r>
                  <a:rPr/>
                  <a:t>Transform x values to z values using </a:t>
                </a:r>
                <a14:m>
                  <m:oMath xmlns:m="http://schemas.openxmlformats.org/officeDocument/2006/math">
                    <m:r>
                      <m:t>z</m:t>
                    </m:r>
                    <m:r>
                      <m:rPr>
                        <m:sty m:val="p"/>
                      </m:rPr>
                      <m:t>=</m:t>
                    </m:r>
                    <m:f>
                      <m:fPr>
                        <m:type m:val="bar"/>
                      </m:fPr>
                      <m:num>
                        <m:r>
                          <m:t>x</m:t>
                        </m:r>
                        <m:r>
                          <m:rPr>
                            <m:sty m:val="p"/>
                          </m:rPr>
                          <m:t>−</m:t>
                        </m:r>
                        <m:acc>
                          <m:accPr>
                            <m:chr m:val="‾"/>
                          </m:accPr>
                          <m:e>
                            <m:r>
                              <m:t>x</m:t>
                            </m:r>
                          </m:e>
                        </m:acc>
                      </m:num>
                      <m:den>
                        <m:r>
                          <m:t>s</m:t>
                        </m:r>
                      </m:den>
                    </m:f>
                  </m:oMath>
                </a14:m>
                <a:r>
                  <a:rPr/>
                  <a:t>. Then </a:t>
                </a:r>
                <a14:m>
                  <m:oMath xmlns:m="http://schemas.openxmlformats.org/officeDocument/2006/math">
                    <m:r>
                      <m:t>Z</m:t>
                    </m:r>
                    <m:r>
                      <m:rPr>
                        <m:sty m:val="p"/>
                      </m:rPr>
                      <m:t>∼</m:t>
                    </m:r>
                    <m:r>
                      <m:t>N</m:t>
                    </m:r>
                    <m:d>
                      <m:dPr>
                        <m:begChr m:val="("/>
                        <m:endChr m:val=")"/>
                        <m:sepChr m:val=""/>
                        <m:grow/>
                      </m:dPr>
                      <m:e>
                        <m:r>
                          <m:t>0</m:t>
                        </m:r>
                        <m:r>
                          <m:rPr>
                            <m:sty m:val="p"/>
                          </m:rPr>
                          <m:t>,</m:t>
                        </m:r>
                        <m:r>
                          <m:t>1</m:t>
                        </m:r>
                      </m:e>
                    </m:d>
                  </m:oMath>
                </a14:m>
              </a:p>
              <a:p>
                <a:pPr lvl="1"/>
                <a:r>
                  <a:rPr/>
                  <a:t>Look up the value in a standard normal table to get </a:t>
                </a:r>
                <a14:m>
                  <m:oMath xmlns:m="http://schemas.openxmlformats.org/officeDocument/2006/math">
                    <m:r>
                      <m:t>P</m:t>
                    </m:r>
                    <m:d>
                      <m:dPr>
                        <m:begChr m:val="("/>
                        <m:endChr m:val=")"/>
                        <m:sepChr m:val=""/>
                        <m:grow/>
                      </m:dPr>
                      <m:e>
                        <m:r>
                          <m:t>Z</m:t>
                        </m:r>
                        <m:r>
                          <m:rPr>
                            <m:sty m:val="p"/>
                          </m:rPr>
                          <m:t>≤</m:t>
                        </m:r>
                        <m:r>
                          <m:t>z</m:t>
                        </m:r>
                      </m:e>
                    </m:d>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a 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Typically we have treated X as a number, e.g. the number of students who are econ majors</a:t>
                </a:r>
              </a:p>
              <a:p>
                <a:pPr lvl="0"/>
                <a:r>
                  <a:rPr/>
                  <a:t>But we can also directly use the proportion rather than raw number: </a:t>
                </a:r>
                <a14:m>
                  <m:oMath xmlns:m="http://schemas.openxmlformats.org/officeDocument/2006/math">
                    <m:acc>
                      <m:accPr>
                        <m:chr m:val="̂"/>
                      </m:accPr>
                      <m:e>
                        <m:r>
                          <m:t>p</m:t>
                        </m:r>
                      </m:e>
                    </m:acc>
                    <m:r>
                      <m:rPr>
                        <m:sty m:val="p"/>
                      </m:rPr>
                      <m:t>=</m:t>
                    </m:r>
                    <m:f>
                      <m:fPr>
                        <m:type m:val="bar"/>
                      </m:fPr>
                      <m:num>
                        <m:r>
                          <m:t>X</m:t>
                        </m:r>
                      </m:num>
                      <m:den>
                        <m:r>
                          <m:t>n</m:t>
                        </m:r>
                      </m:den>
                    </m:f>
                  </m:oMath>
                </a14:m>
              </a:p>
              <a:p>
                <a:pPr lvl="0"/>
                <a:r>
                  <a:rPr/>
                  <a:t>How to calculate </a:t>
                </a:r>
                <a14:m>
                  <m:oMath xmlns:m="http://schemas.openxmlformats.org/officeDocument/2006/math">
                    <m:r>
                      <m:t>E</m:t>
                    </m:r>
                    <m:d>
                      <m:dPr>
                        <m:begChr m:val="["/>
                        <m:endChr m:val="]"/>
                        <m:sepChr m:val=""/>
                        <m:grow/>
                      </m:dPr>
                      <m:e>
                        <m:acc>
                          <m:accPr>
                            <m:chr m:val="̂"/>
                          </m:accPr>
                          <m:e>
                            <m:r>
                              <m:t>p</m:t>
                            </m:r>
                          </m:e>
                        </m:acc>
                      </m:e>
                    </m:d>
                  </m:oMath>
                </a14:m>
                <a:r>
                  <a:rPr/>
                  <a:t> and </a:t>
                </a:r>
                <a14:m>
                  <m:oMath xmlns:m="http://schemas.openxmlformats.org/officeDocument/2006/math">
                    <m:r>
                      <m:t>v</m:t>
                    </m:r>
                    <m:r>
                      <m:t>a</m:t>
                    </m:r>
                    <m:r>
                      <m:t>r</m:t>
                    </m:r>
                    <m:d>
                      <m:dPr>
                        <m:begChr m:val="("/>
                        <m:endChr m:val=")"/>
                        <m:sepChr m:val=""/>
                        <m:grow/>
                      </m:dPr>
                      <m:e>
                        <m:acc>
                          <m:accPr>
                            <m:chr m:val="̂"/>
                          </m:accPr>
                          <m:e>
                            <m:r>
                              <m:t>p</m:t>
                            </m:r>
                          </m:e>
                        </m:acc>
                      </m:e>
                    </m:d>
                  </m:oMath>
                </a14:m>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a 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E</m:t>
                    </m:r>
                    <m:d>
                      <m:dPr>
                        <m:begChr m:val="["/>
                        <m:endChr m:val="]"/>
                        <m:sepChr m:val=""/>
                        <m:grow/>
                      </m:dPr>
                      <m:e>
                        <m:acc>
                          <m:accPr>
                            <m:chr m:val="̂"/>
                          </m:accPr>
                          <m:e>
                            <m:r>
                              <m:t>p</m:t>
                            </m:r>
                          </m:e>
                        </m:acc>
                      </m:e>
                    </m:d>
                    <m:r>
                      <m:rPr>
                        <m:sty m:val="p"/>
                      </m:rPr>
                      <m:t>=</m:t>
                    </m:r>
                    <m:r>
                      <m:t>E</m:t>
                    </m:r>
                    <m:d>
                      <m:dPr>
                        <m:begChr m:val="["/>
                        <m:endChr m:val="]"/>
                        <m:sepChr m:val=""/>
                        <m:grow/>
                      </m:dPr>
                      <m:e>
                        <m:f>
                          <m:fPr>
                            <m:type m:val="bar"/>
                          </m:fPr>
                          <m:num>
                            <m:r>
                              <m:t>X</m:t>
                            </m:r>
                          </m:num>
                          <m:den>
                            <m:r>
                              <m:t>n</m:t>
                            </m:r>
                          </m:den>
                        </m:f>
                      </m:e>
                    </m:d>
                    <m:r>
                      <m:rPr>
                        <m:sty m:val="p"/>
                      </m:rPr>
                      <m:t>=</m:t>
                    </m:r>
                    <m:f>
                      <m:fPr>
                        <m:type m:val="bar"/>
                      </m:fPr>
                      <m:num>
                        <m:sSub>
                          <m:e>
                            <m:r>
                              <m:t>μ</m:t>
                            </m:r>
                          </m:e>
                          <m:sub>
                            <m:r>
                              <m:t>X</m:t>
                            </m:r>
                          </m:sub>
                        </m:sSub>
                      </m:num>
                      <m:den>
                        <m:r>
                          <m:t>n</m:t>
                        </m:r>
                      </m:den>
                    </m:f>
                  </m:oMath>
                </a14:m>
              </a:p>
              <a:p>
                <a:pPr lvl="1"/>
                <a:r>
                  <a:rPr/>
                  <a:t>If given raw data, </a:t>
                </a:r>
                <a14:m>
                  <m:oMath xmlns:m="http://schemas.openxmlformats.org/officeDocument/2006/math">
                    <m:acc>
                      <m:accPr>
                        <m:chr m:val="̂"/>
                      </m:accPr>
                      <m:e>
                        <m:r>
                          <m:t>p</m:t>
                        </m:r>
                      </m:e>
                    </m:acc>
                  </m:oMath>
                </a14:m>
                <a:r>
                  <a:rPr/>
                  <a:t> is an unbiased estimator</a:t>
                </a:r>
              </a:p>
              <a:p>
                <a:pPr lvl="0"/>
                <a14:m>
                  <m:oMath xmlns:m="http://schemas.openxmlformats.org/officeDocument/2006/math">
                    <m:r>
                      <m:t>v</m:t>
                    </m:r>
                    <m:r>
                      <m:t>a</m:t>
                    </m:r>
                    <m:r>
                      <m:t>r</m:t>
                    </m:r>
                    <m:d>
                      <m:dPr>
                        <m:begChr m:val="("/>
                        <m:endChr m:val=")"/>
                        <m:sepChr m:val=""/>
                        <m:grow/>
                      </m:dPr>
                      <m:e>
                        <m:acc>
                          <m:accPr>
                            <m:chr m:val="̂"/>
                          </m:accPr>
                          <m:e>
                            <m:r>
                              <m:t>p</m:t>
                            </m:r>
                          </m:e>
                        </m:acc>
                      </m:e>
                    </m:d>
                    <m:r>
                      <m:rPr>
                        <m:sty m:val="p"/>
                      </m:rPr>
                      <m:t>=</m:t>
                    </m:r>
                    <m:r>
                      <m:t>v</m:t>
                    </m:r>
                    <m:r>
                      <m:t>a</m:t>
                    </m:r>
                    <m:r>
                      <m:t>r</m:t>
                    </m:r>
                    <m:d>
                      <m:dPr>
                        <m:begChr m:val="("/>
                        <m:endChr m:val=")"/>
                        <m:sepChr m:val=""/>
                        <m:grow/>
                      </m:dPr>
                      <m:e>
                        <m:f>
                          <m:fPr>
                            <m:type m:val="bar"/>
                          </m:fPr>
                          <m:num>
                            <m:r>
                              <m:t>X</m:t>
                            </m:r>
                          </m:num>
                          <m:den>
                            <m:r>
                              <m:t>n</m:t>
                            </m:r>
                          </m:den>
                        </m:f>
                      </m:e>
                    </m:d>
                    <m:r>
                      <m:rPr>
                        <m:sty m:val="p"/>
                      </m:rPr>
                      <m:t>=</m:t>
                    </m:r>
                    <m:f>
                      <m:fPr>
                        <m:type m:val="bar"/>
                      </m:fPr>
                      <m:num>
                        <m:r>
                          <m:t>1</m:t>
                        </m:r>
                      </m:num>
                      <m:den>
                        <m:sSup>
                          <m:e>
                            <m:r>
                              <m:t>n</m:t>
                            </m:r>
                          </m:e>
                          <m:sup>
                            <m:r>
                              <m:t>2</m:t>
                            </m:r>
                          </m:sup>
                        </m:sSup>
                      </m:den>
                    </m:f>
                    <m:r>
                      <m:t>v</m:t>
                    </m:r>
                    <m:r>
                      <m:t>a</m:t>
                    </m:r>
                    <m:r>
                      <m:t>r</m:t>
                    </m:r>
                    <m:d>
                      <m:dPr>
                        <m:begChr m:val="("/>
                        <m:endChr m:val=")"/>
                        <m:sepChr m:val=""/>
                        <m:grow/>
                      </m:dPr>
                      <m:e>
                        <m:r>
                          <m:t>X</m:t>
                        </m:r>
                      </m:e>
                    </m:d>
                    <m:r>
                      <m:rPr>
                        <m:sty m:val="p"/>
                      </m:rPr>
                      <m:t>=</m:t>
                    </m:r>
                    <m:f>
                      <m:fPr>
                        <m:type m:val="bar"/>
                      </m:fPr>
                      <m:num>
                        <m:sSubSup>
                          <m:e>
                            <m:r>
                              <m:t>σ</m:t>
                            </m:r>
                          </m:e>
                          <m:sub>
                            <m:r>
                              <m:t>X</m:t>
                            </m:r>
                          </m:sub>
                          <m:sup>
                            <m:r>
                              <m:t>2</m:t>
                            </m:r>
                          </m:sup>
                        </m:sSubSup>
                      </m:num>
                      <m:den>
                        <m:sSup>
                          <m:e>
                            <m:r>
                              <m:t>n</m:t>
                            </m:r>
                          </m:e>
                          <m:sup>
                            <m:r>
                              <m:t>2</m:t>
                            </m:r>
                          </m:sup>
                        </m:sSup>
                      </m:den>
                    </m:f>
                  </m:oMath>
                </a14:m>
              </a:p>
              <a:p>
                <a:pPr lvl="1"/>
                <a:r>
                  <a:rPr/>
                  <a:t>But </a:t>
                </a:r>
                <a14:m>
                  <m:oMath xmlns:m="http://schemas.openxmlformats.org/officeDocument/2006/math">
                    <m:r>
                      <m:t>v</m:t>
                    </m:r>
                    <m:r>
                      <m:t>a</m:t>
                    </m:r>
                    <m:r>
                      <m:t>r</m:t>
                    </m:r>
                    <m:d>
                      <m:dPr>
                        <m:begChr m:val="("/>
                        <m:endChr m:val=")"/>
                        <m:sepChr m:val=""/>
                        <m:grow/>
                      </m:dPr>
                      <m:e>
                        <m:r>
                          <m:t>X</m:t>
                        </m:r>
                      </m:e>
                    </m:d>
                    <m:r>
                      <m:rPr>
                        <m:sty m:val="p"/>
                      </m:rPr>
                      <m:t>=</m:t>
                    </m:r>
                    <m:r>
                      <m:t>n</m:t>
                    </m:r>
                    <m:r>
                      <m:t>p</m:t>
                    </m:r>
                    <m:d>
                      <m:dPr>
                        <m:begChr m:val="("/>
                        <m:endChr m:val=")"/>
                        <m:sepChr m:val=""/>
                        <m:grow/>
                      </m:dPr>
                      <m:e>
                        <m:r>
                          <m:t>1</m:t>
                        </m:r>
                        <m:r>
                          <m:rPr>
                            <m:sty m:val="p"/>
                          </m:rPr>
                          <m:t>−</m:t>
                        </m:r>
                        <m:r>
                          <m:t>p</m:t>
                        </m:r>
                      </m:e>
                    </m:d>
                  </m:oMath>
                </a14:m>
                <a:r>
                  <a:rPr/>
                  <a:t>, so </a:t>
                </a:r>
                <a14:m>
                  <m:oMath xmlns:m="http://schemas.openxmlformats.org/officeDocument/2006/math">
                    <m:r>
                      <m:t>v</m:t>
                    </m:r>
                    <m:r>
                      <m:t>a</m:t>
                    </m:r>
                    <m:r>
                      <m:t>r</m:t>
                    </m:r>
                    <m:d>
                      <m:dPr>
                        <m:begChr m:val="("/>
                        <m:endChr m:val=")"/>
                        <m:sepChr m:val=""/>
                        <m:grow/>
                      </m:dPr>
                      <m:e>
                        <m:acc>
                          <m:accPr>
                            <m:chr m:val="̂"/>
                          </m:accPr>
                          <m:e>
                            <m:r>
                              <m:t>p</m:t>
                            </m:r>
                          </m:e>
                        </m:acc>
                      </m:e>
                    </m:d>
                    <m:r>
                      <m:rPr>
                        <m:sty m:val="p"/>
                      </m:rPr>
                      <m:t>=</m:t>
                    </m:r>
                    <m:f>
                      <m:fPr>
                        <m:type m:val="bar"/>
                      </m:fPr>
                      <m:num>
                        <m:acc>
                          <m:accPr>
                            <m:chr m:val="̂"/>
                          </m:accPr>
                          <m:e>
                            <m:r>
                              <m:t>p</m:t>
                            </m:r>
                          </m:e>
                        </m:acc>
                        <m:d>
                          <m:dPr>
                            <m:begChr m:val="("/>
                            <m:endChr m:val=")"/>
                            <m:sepChr m:val=""/>
                            <m:grow/>
                          </m:dPr>
                          <m:e>
                            <m:r>
                              <m:t>1</m:t>
                            </m:r>
                            <m:r>
                              <m:rPr>
                                <m:sty m:val="p"/>
                              </m:rPr>
                              <m:t>−</m:t>
                            </m:r>
                            <m:acc>
                              <m:accPr>
                                <m:chr m:val="̂"/>
                              </m:accPr>
                              <m:e>
                                <m:r>
                                  <m:t>p</m:t>
                                </m:r>
                              </m:e>
                            </m:acc>
                          </m:e>
                        </m:d>
                      </m:num>
                      <m:den>
                        <m:r>
                          <m:t>n</m:t>
                        </m:r>
                      </m:den>
                    </m:f>
                  </m:oMath>
                </a14:m>
              </a:p>
              <a:p>
                <a:pPr lvl="1"/>
                <a:r>
                  <a:rPr/>
                  <a:t>So that </a:t>
                </a:r>
                <a14:m>
                  <m:oMath xmlns:m="http://schemas.openxmlformats.org/officeDocument/2006/math">
                    <m:sSub>
                      <m:e>
                        <m:r>
                          <m:t>σ</m:t>
                        </m:r>
                      </m:e>
                      <m:sub>
                        <m:acc>
                          <m:accPr>
                            <m:chr m:val="̂"/>
                          </m:accPr>
                          <m:e>
                            <m:r>
                              <m:t>p</m:t>
                            </m:r>
                          </m:e>
                        </m:acc>
                      </m:sub>
                    </m:sSub>
                    <m:r>
                      <m:rPr>
                        <m:sty m:val="p"/>
                      </m:rPr>
                      <m:t>=</m:t>
                    </m:r>
                    <m:rad>
                      <m:radPr>
                        <m:degHide m:val="on"/>
                      </m:radPr>
                      <m:deg/>
                      <m:e>
                        <m:f>
                          <m:fPr>
                            <m:type m:val="bar"/>
                          </m:fPr>
                          <m:num>
                            <m:acc>
                              <m:accPr>
                                <m:chr m:val="̂"/>
                              </m:accPr>
                              <m:e>
                                <m:r>
                                  <m:t>p</m:t>
                                </m:r>
                              </m:e>
                            </m:acc>
                            <m:d>
                              <m:dPr>
                                <m:begChr m:val="("/>
                                <m:endChr m:val=")"/>
                                <m:sepChr m:val=""/>
                                <m:grow/>
                              </m:dPr>
                              <m:e>
                                <m:r>
                                  <m:t>1</m:t>
                                </m:r>
                                <m:r>
                                  <m:rPr>
                                    <m:sty m:val="p"/>
                                  </m:rPr>
                                  <m:t>−</m:t>
                                </m:r>
                                <m:acc>
                                  <m:accPr>
                                    <m:chr m:val="̂"/>
                                  </m:accPr>
                                  <m:e>
                                    <m:r>
                                      <m:t>p</m:t>
                                    </m:r>
                                  </m:e>
                                </m:acc>
                              </m:e>
                            </m:d>
                          </m:num>
                          <m:den>
                            <m:r>
                              <m:t>n</m:t>
                            </m:r>
                          </m:den>
                        </m:f>
                      </m:e>
                    </m:rad>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Populations vs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often have information from a subset of individuals (a </a:t>
                </a:r>
                <a:r>
                  <a:rPr b="1"/>
                  <a:t>sample</a:t>
                </a:r>
                <a:r>
                  <a:rPr/>
                  <a:t>) that we want to generalize to an entire </a:t>
                </a:r>
                <a:r>
                  <a:rPr b="1"/>
                  <a:t>population</a:t>
                </a:r>
              </a:p>
              <a:p>
                <a:pPr lvl="0"/>
                <a:r>
                  <a:rPr/>
                  <a:t>Generally we want to know a specific value from this population, known as a </a:t>
                </a:r>
                <a:r>
                  <a:rPr b="1"/>
                  <a:t>parameter</a:t>
                </a:r>
              </a:p>
              <a:p>
                <a:pPr lvl="1"/>
                <a:r>
                  <a:rPr/>
                  <a:t>Often the mean (</a:t>
                </a:r>
                <a14:m>
                  <m:oMath xmlns:m="http://schemas.openxmlformats.org/officeDocument/2006/math">
                    <m:r>
                      <m:t>μ</m:t>
                    </m:r>
                  </m:oMath>
                </a14:m>
                <a:r>
                  <a:rPr/>
                  <a:t>), proportion having some characteristic (</a:t>
                </a:r>
                <a14:m>
                  <m:oMath xmlns:m="http://schemas.openxmlformats.org/officeDocument/2006/math">
                    <m:r>
                      <m:t>p</m:t>
                    </m:r>
                  </m:oMath>
                </a14:m>
                <a:r>
                  <a:rPr/>
                  <a:t>), variance (</a:t>
                </a:r>
                <a14:m>
                  <m:oMath xmlns:m="http://schemas.openxmlformats.org/officeDocument/2006/math">
                    <m:sSup>
                      <m:e>
                        <m:r>
                          <m:t>σ</m:t>
                        </m:r>
                      </m:e>
                      <m:sup>
                        <m:r>
                          <m:t>2</m:t>
                        </m:r>
                      </m:sup>
                    </m:sSup>
                  </m:oMath>
                </a14:m>
                <a:r>
                  <a:rPr/>
                  <a:t>), or correlation </a:t>
                </a:r>
                <a14:m>
                  <m:oMath xmlns:m="http://schemas.openxmlformats.org/officeDocument/2006/math">
                    <m:r>
                      <m:t>ρ</m:t>
                    </m:r>
                  </m:oMath>
                </a14:m>
              </a:p>
              <a:p>
                <a:pPr lvl="0"/>
                <a:r>
                  <a:rPr/>
                  <a:t>We label the estimate from our sample with a hat. This is called a </a:t>
                </a:r>
                <a:r>
                  <a:rPr b="1"/>
                  <a:t>statistic</a:t>
                </a:r>
                <a:r>
                  <a:rPr/>
                  <a:t>, e.g. </a:t>
                </a:r>
                <a14:m>
                  <m:oMath xmlns:m="http://schemas.openxmlformats.org/officeDocument/2006/math">
                    <m:acc>
                      <m:accPr>
                        <m:chr m:val="̂"/>
                      </m:accPr>
                      <m:e>
                        <m:r>
                          <m:t>μ</m:t>
                        </m:r>
                      </m:e>
                    </m:acc>
                  </m:oMath>
                </a14:m>
                <a:r>
                  <a:rPr/>
                  <a:t> vs </a:t>
                </a:r>
                <a14:m>
                  <m:oMath xmlns:m="http://schemas.openxmlformats.org/officeDocument/2006/math">
                    <m:r>
                      <m:t>μ</m:t>
                    </m:r>
                  </m:oMath>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note on Terminology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Let </a:t>
                </a:r>
                <a14:m>
                  <m:oMath xmlns:m="http://schemas.openxmlformats.org/officeDocument/2006/math">
                    <m:acc>
                      <m:accPr>
                        <m:chr m:val="̂"/>
                      </m:accPr>
                      <m:e>
                        <m:r>
                          <m:t>θ</m:t>
                        </m:r>
                      </m:e>
                    </m:acc>
                  </m:oMath>
                </a14:m>
                <a:r>
                  <a:rPr/>
                  <a:t> be a general statistic for the population parameter </a:t>
                </a:r>
                <a14:m>
                  <m:oMath xmlns:m="http://schemas.openxmlformats.org/officeDocument/2006/math">
                    <m:r>
                      <m:t>θ</m:t>
                    </m:r>
                  </m:oMath>
                </a14:m>
                <a:r>
                  <a:rPr/>
                  <a:t>. Then we call </a:t>
                </a:r>
                <a14:m>
                  <m:oMath xmlns:m="http://schemas.openxmlformats.org/officeDocument/2006/math">
                    <m:sSub>
                      <m:e>
                        <m:r>
                          <m:t>σ</m:t>
                        </m:r>
                      </m:e>
                      <m:sub>
                        <m:acc>
                          <m:accPr>
                            <m:chr m:val="̂"/>
                          </m:accPr>
                          <m:e>
                            <m:r>
                              <m:t>θ</m:t>
                            </m:r>
                          </m:e>
                        </m:acc>
                      </m:sub>
                    </m:sSub>
                  </m:oMath>
                </a14:m>
                <a:r>
                  <a:rPr/>
                  <a:t> the </a:t>
                </a:r>
                <a:r>
                  <a:rPr b="1"/>
                  <a:t>standard error</a:t>
                </a:r>
                <a:r>
                  <a:rPr/>
                  <a:t> of </a:t>
                </a:r>
                <a14:m>
                  <m:oMath xmlns:m="http://schemas.openxmlformats.org/officeDocument/2006/math">
                    <m:r>
                      <m:t>θ</m:t>
                    </m:r>
                  </m:oMath>
                </a14:m>
              </a:p>
              <a:p>
                <a:pPr lvl="1"/>
                <a14:m>
                  <m:oMath xmlns:m="http://schemas.openxmlformats.org/officeDocument/2006/math">
                    <m:sSub>
                      <m:e>
                        <m:r>
                          <m:t>σ</m:t>
                        </m:r>
                      </m:e>
                      <m:sub>
                        <m:acc>
                          <m:accPr>
                            <m:chr m:val="̂"/>
                          </m:accPr>
                          <m:e>
                            <m:r>
                              <m:t>p</m:t>
                            </m:r>
                          </m:e>
                        </m:acc>
                      </m:sub>
                    </m:sSub>
                    <m:r>
                      <m:rPr>
                        <m:sty m:val="p"/>
                      </m:rPr>
                      <m:t>=</m:t>
                    </m:r>
                    <m:r>
                      <m:t>S</m:t>
                    </m:r>
                    <m:r>
                      <m:t>E</m:t>
                    </m:r>
                    <m:d>
                      <m:dPr>
                        <m:begChr m:val="("/>
                        <m:endChr m:val=")"/>
                        <m:sepChr m:val=""/>
                        <m:grow/>
                      </m:dPr>
                      <m:e>
                        <m:acc>
                          <m:accPr>
                            <m:chr m:val="̂"/>
                          </m:accPr>
                          <m:e>
                            <m:r>
                              <m:t>p</m:t>
                            </m:r>
                          </m:e>
                        </m:acc>
                      </m:e>
                    </m:d>
                    <m:r>
                      <m:rPr>
                        <m:sty m:val="p"/>
                      </m:rPr>
                      <m:t>=</m:t>
                    </m:r>
                    <m:rad>
                      <m:radPr>
                        <m:degHide m:val="on"/>
                      </m:radPr>
                      <m:deg/>
                      <m:e>
                        <m:f>
                          <m:fPr>
                            <m:type m:val="bar"/>
                          </m:fPr>
                          <m:num>
                            <m:acc>
                              <m:accPr>
                                <m:chr m:val="̂"/>
                              </m:accPr>
                              <m:e>
                                <m:r>
                                  <m:t>p</m:t>
                                </m:r>
                              </m:e>
                            </m:acc>
                            <m:d>
                              <m:dPr>
                                <m:begChr m:val="("/>
                                <m:endChr m:val=")"/>
                                <m:sepChr m:val=""/>
                                <m:grow/>
                              </m:dPr>
                              <m:e>
                                <m:r>
                                  <m:t>1</m:t>
                                </m:r>
                                <m:r>
                                  <m:rPr>
                                    <m:sty m:val="p"/>
                                  </m:rPr>
                                  <m:t>−</m:t>
                                </m:r>
                                <m:acc>
                                  <m:accPr>
                                    <m:chr m:val="̂"/>
                                  </m:accPr>
                                  <m:e>
                                    <m:r>
                                      <m:t>p</m:t>
                                    </m:r>
                                  </m:e>
                                </m:acc>
                              </m:e>
                            </m:d>
                          </m:num>
                          <m:den>
                            <m:r>
                              <m:t>n</m:t>
                            </m:r>
                          </m:den>
                        </m:f>
                      </m:e>
                    </m:rad>
                  </m:oMath>
                </a14:m>
              </a:p>
              <a:p>
                <a:pPr lvl="0"/>
                <a:r>
                  <a:rPr/>
                  <a:t>This just makes it easier to differentiate between the standard deviation of the underlying population, and the standard deviation of our estimate of the mean (the standard error)</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note on 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Suppose our raw data consisted of a 1 for a success and 0 for a failure. Could we compute </a:t>
                </a:r>
                <a14:m>
                  <m:oMath xmlns:m="http://schemas.openxmlformats.org/officeDocument/2006/math">
                    <m:acc>
                      <m:accPr>
                        <m:chr m:val="‾"/>
                      </m:accPr>
                      <m:e>
                        <m:r>
                          <m:t>x</m:t>
                        </m:r>
                      </m:e>
                    </m:acc>
                  </m:oMath>
                </a14:m>
                <a:r>
                  <a:rPr/>
                  <a:t> and </a:t>
                </a:r>
                <a14:m>
                  <m:oMath xmlns:m="http://schemas.openxmlformats.org/officeDocument/2006/math">
                    <m:r>
                      <m:t>s</m:t>
                    </m:r>
                  </m:oMath>
                </a14:m>
                <a:r>
                  <a:rPr/>
                  <a:t> rather than </a:t>
                </a:r>
                <a14:m>
                  <m:oMath xmlns:m="http://schemas.openxmlformats.org/officeDocument/2006/math">
                    <m:acc>
                      <m:accPr>
                        <m:chr m:val="̂"/>
                      </m:accPr>
                      <m:e>
                        <m:r>
                          <m:t>p</m:t>
                        </m:r>
                      </m:e>
                    </m:acc>
                  </m:oMath>
                </a14:m>
                <a:r>
                  <a:rPr/>
                  <a:t> and </a:t>
                </a:r>
                <a14:m>
                  <m:oMath xmlns:m="http://schemas.openxmlformats.org/officeDocument/2006/math">
                    <m:rad>
                      <m:radPr>
                        <m:degHide m:val="on"/>
                      </m:radPr>
                      <m:deg/>
                      <m:e>
                        <m:acc>
                          <m:accPr>
                            <m:chr m:val="̂"/>
                          </m:accPr>
                          <m:e>
                            <m:r>
                              <m:t>p</m:t>
                            </m:r>
                          </m:e>
                        </m:acc>
                        <m:d>
                          <m:dPr>
                            <m:begChr m:val="("/>
                            <m:endChr m:val=")"/>
                            <m:sepChr m:val=""/>
                            <m:grow/>
                          </m:dPr>
                          <m:e>
                            <m:r>
                              <m:t>1</m:t>
                            </m:r>
                            <m:r>
                              <m:rPr>
                                <m:sty m:val="p"/>
                              </m:rPr>
                              <m:t>−</m:t>
                            </m:r>
                            <m:acc>
                              <m:accPr>
                                <m:chr m:val="̂"/>
                              </m:accPr>
                              <m:e>
                                <m:r>
                                  <m:t>p</m:t>
                                </m:r>
                              </m:e>
                            </m:acc>
                          </m:e>
                        </m:d>
                      </m:e>
                    </m:rad>
                  </m:oMath>
                </a14:m>
                <a:r>
                  <a:rPr/>
                  <a:t>?</a:t>
                </a:r>
              </a:p>
              <a:p>
                <a:pPr lvl="0"/>
                <a14:m>
                  <m:oMath xmlns:m="http://schemas.openxmlformats.org/officeDocument/2006/math">
                    <m:acc>
                      <m:accPr>
                        <m:chr m:val="‾"/>
                      </m:accPr>
                      <m:e>
                        <m:r>
                          <m:t>x</m:t>
                        </m:r>
                      </m:e>
                    </m:acc>
                  </m:oMath>
                </a14:m>
                <a:r>
                  <a:rPr/>
                  <a:t> and </a:t>
                </a:r>
                <a14:m>
                  <m:oMath xmlns:m="http://schemas.openxmlformats.org/officeDocument/2006/math">
                    <m:acc>
                      <m:accPr>
                        <m:chr m:val="̂"/>
                      </m:accPr>
                      <m:e>
                        <m:r>
                          <m:t>p</m:t>
                        </m:r>
                      </m:e>
                    </m:acc>
                  </m:oMath>
                </a14:m>
                <a:r>
                  <a:rPr/>
                  <a:t> are identical. </a:t>
                </a:r>
                <a14:m>
                  <m:oMath xmlns:m="http://schemas.openxmlformats.org/officeDocument/2006/math">
                    <m:r>
                      <m:t>s</m:t>
                    </m:r>
                  </m:oMath>
                </a14:m>
                <a:r>
                  <a:rPr/>
                  <a:t> and </a:t>
                </a:r>
                <a14:m>
                  <m:oMath xmlns:m="http://schemas.openxmlformats.org/officeDocument/2006/math">
                    <m:rad>
                      <m:radPr>
                        <m:degHide m:val="on"/>
                      </m:radPr>
                      <m:deg/>
                      <m:e>
                        <m:acc>
                          <m:accPr>
                            <m:chr m:val="̂"/>
                          </m:accPr>
                          <m:e>
                            <m:r>
                              <m:t>p</m:t>
                            </m:r>
                          </m:e>
                        </m:acc>
                        <m:d>
                          <m:dPr>
                            <m:begChr m:val="("/>
                            <m:endChr m:val=")"/>
                            <m:sepChr m:val=""/>
                            <m:grow/>
                          </m:dPr>
                          <m:e>
                            <m:r>
                              <m:t>1</m:t>
                            </m:r>
                            <m:r>
                              <m:rPr>
                                <m:sty m:val="p"/>
                              </m:rPr>
                              <m:t>−</m:t>
                            </m:r>
                            <m:acc>
                              <m:accPr>
                                <m:chr m:val="̂"/>
                              </m:accPr>
                              <m:e>
                                <m:r>
                                  <m:t>p</m:t>
                                </m:r>
                              </m:e>
                            </m:acc>
                          </m:e>
                        </m:d>
                      </m:e>
                    </m:rad>
                  </m:oMath>
                </a14:m>
                <a:r>
                  <a:rPr/>
                  <a:t> are slightly different</a:t>
                </a:r>
              </a:p>
              <a:p>
                <a:pPr lvl="1"/>
                <a:r>
                  <a:rPr/>
                  <a:t>If we know that our process follows a binomial distribution, </a:t>
                </a:r>
                <a14:m>
                  <m:oMath xmlns:m="http://schemas.openxmlformats.org/officeDocument/2006/math">
                    <m:rad>
                      <m:radPr>
                        <m:degHide m:val="on"/>
                      </m:radPr>
                      <m:deg/>
                      <m:e>
                        <m:acc>
                          <m:accPr>
                            <m:chr m:val="̂"/>
                          </m:accPr>
                          <m:e>
                            <m:r>
                              <m:t>p</m:t>
                            </m:r>
                          </m:e>
                        </m:acc>
                        <m:d>
                          <m:dPr>
                            <m:begChr m:val="("/>
                            <m:endChr m:val=")"/>
                            <m:sepChr m:val=""/>
                            <m:grow/>
                          </m:dPr>
                          <m:e>
                            <m:r>
                              <m:t>1</m:t>
                            </m:r>
                            <m:r>
                              <m:rPr>
                                <m:sty m:val="p"/>
                              </m:rPr>
                              <m:t>−</m:t>
                            </m:r>
                            <m:acc>
                              <m:accPr>
                                <m:chr m:val="̂"/>
                              </m:accPr>
                              <m:e>
                                <m:r>
                                  <m:t>p</m:t>
                                </m:r>
                              </m:e>
                            </m:acc>
                          </m:e>
                        </m:d>
                      </m:e>
                    </m:rad>
                  </m:oMath>
                </a14:m>
                <a:r>
                  <a:rPr/>
                  <a:t> is very slightly more efficient</a:t>
                </a:r>
              </a:p>
              <a:p>
                <a:pPr lvl="1"/>
                <a:r>
                  <a:rPr/>
                  <a:t>In practice if we calculate the standard deviation of the raw indicator data we’ll get almost the same answer</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 are trying to estimate the unemployment rate. Due to recent government budget cuts, you are only able to survey 1000 individuals. 5 Percent of your respondents are unemployed. Calculate the following:</a:t>
                </a:r>
              </a:p>
              <a:p>
                <a:pPr lvl="1"/>
                <a14:m>
                  <m:oMath xmlns:m="http://schemas.openxmlformats.org/officeDocument/2006/math">
                    <m:sSub>
                      <m:e>
                        <m:r>
                          <m:t>μ</m:t>
                        </m:r>
                      </m:e>
                      <m:sub>
                        <m:acc>
                          <m:accPr>
                            <m:chr m:val="̂"/>
                          </m:accPr>
                          <m:e>
                            <m:r>
                              <m:t>p</m:t>
                            </m:r>
                          </m:e>
                        </m:acc>
                      </m:sub>
                    </m:sSub>
                  </m:oMath>
                </a14:m>
              </a:p>
              <a:p>
                <a:pPr lvl="1"/>
                <a:r>
                  <a:rPr/>
                  <a:t>The standard error of </a:t>
                </a:r>
                <a14:m>
                  <m:oMath xmlns:m="http://schemas.openxmlformats.org/officeDocument/2006/math">
                    <m:acc>
                      <m:accPr>
                        <m:chr m:val="̂"/>
                      </m:accPr>
                      <m:e>
                        <m:r>
                          <m:t>p</m:t>
                        </m:r>
                      </m:e>
                    </m:acc>
                  </m:oMath>
                </a14:m>
                <a:r>
                  <a:rPr/>
                  <a:t>, </a:t>
                </a:r>
                <a14:m>
                  <m:oMath xmlns:m="http://schemas.openxmlformats.org/officeDocument/2006/math">
                    <m:sSub>
                      <m:e>
                        <m:r>
                          <m:t>σ</m:t>
                        </m:r>
                      </m:e>
                      <m:sub>
                        <m:acc>
                          <m:accPr>
                            <m:chr m:val="̂"/>
                          </m:accPr>
                          <m:e>
                            <m:r>
                              <m:t>p</m:t>
                            </m:r>
                          </m:e>
                        </m:acc>
                      </m:sub>
                    </m:sSub>
                  </m:oMath>
                </a14:m>
              </a:p>
              <a:p>
                <a:pPr lvl="1"/>
                <a:r>
                  <a:rPr/>
                  <a:t>The probability that </a:t>
                </a:r>
                <a14:m>
                  <m:oMath xmlns:m="http://schemas.openxmlformats.org/officeDocument/2006/math">
                    <m:acc>
                      <m:accPr>
                        <m:chr m:val="̂"/>
                      </m:accPr>
                      <m:e>
                        <m:r>
                          <m:t>p</m:t>
                        </m:r>
                      </m:e>
                    </m:acc>
                  </m:oMath>
                </a14:m>
                <a:r>
                  <a:rPr/>
                  <a:t> is between .04 and .06</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t>
            </a:r>
          </a:p>
        </p:txBody>
      </p:sp>
      <p:sp>
        <p:nvSpPr>
          <p:cNvPr id="3" name="Content Placeholder 2"/>
          <p:cNvSpPr>
            <a:spLocks noGrp="1"/>
          </p:cNvSpPr>
          <p:nvPr>
            <p:ph idx="1"/>
          </p:nvPr>
        </p:nvSpPr>
        <p:spPr/>
        <p:txBody>
          <a:bodyPr/>
          <a:lstStyle/>
          <a:p>
            <a:pPr lvl="0" indent="0">
              <a:buNone/>
            </a:pPr>
            <a:r>
              <a:rPr>
                <a:latin typeface="Courier"/>
              </a:rPr>
              <a:t>      x F(x)         x F(x)
1: -3.0 0.00       0.0 0.50
2: -2.5 0.01       0.5 0.69
3: -2.0 0.02       1.0 0.84
4: -1.5 0.07       1.5 0.93
5: -1.0 0.16       2.0 0.98
6: -0.5 0.31       2.5 0.99
7:  0.0 0.50       3.0 1.00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note on bias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For the previous question what does </a:t>
                </a:r>
                <a14:m>
                  <m:oMath xmlns:m="http://schemas.openxmlformats.org/officeDocument/2006/math">
                    <m:r>
                      <m:t>p</m:t>
                    </m:r>
                    <m:r>
                      <m:rPr>
                        <m:sty m:val="p"/>
                      </m:rPr>
                      <m:t>−</m:t>
                    </m:r>
                    <m:acc>
                      <m:accPr>
                        <m:chr m:val="̂"/>
                      </m:accPr>
                      <m:e>
                        <m:r>
                          <m:t>p</m:t>
                        </m:r>
                      </m:e>
                    </m:acc>
                  </m:oMath>
                </a14:m>
                <a:r>
                  <a:rPr/>
                  <a:t> represent?</a:t>
                </a:r>
              </a:p>
              <a:p>
                <a:pPr lvl="0"/>
                <a:r>
                  <a:rPr/>
                  <a:t>If </a:t>
                </a:r>
                <a14:m>
                  <m:oMath xmlns:m="http://schemas.openxmlformats.org/officeDocument/2006/math">
                    <m:acc>
                      <m:accPr>
                        <m:chr m:val="̂"/>
                      </m:accPr>
                      <m:e>
                        <m:r>
                          <m:t>p</m:t>
                        </m:r>
                      </m:e>
                    </m:acc>
                  </m:oMath>
                </a14:m>
                <a:r>
                  <a:rPr/>
                  <a:t> is unbiased, then this difference is called the </a:t>
                </a:r>
                <a:r>
                  <a:rPr b="1"/>
                  <a:t>sampling error</a:t>
                </a:r>
                <a:r>
                  <a:rPr/>
                  <a:t> (or sampling variation)</a:t>
                </a:r>
              </a:p>
              <a:p>
                <a:pPr lvl="0"/>
                <a:r>
                  <a:rPr/>
                  <a:t>In general, </a:t>
                </a:r>
                <a14:m>
                  <m:oMath xmlns:m="http://schemas.openxmlformats.org/officeDocument/2006/math">
                    <m:r>
                      <m:t>p</m:t>
                    </m:r>
                    <m:r>
                      <m:rPr>
                        <m:sty m:val="p"/>
                      </m:rPr>
                      <m:t>−</m:t>
                    </m:r>
                    <m:acc>
                      <m:accPr>
                        <m:chr m:val="̂"/>
                      </m:accPr>
                      <m:e>
                        <m:r>
                          <m:t>p</m:t>
                        </m:r>
                      </m:e>
                    </m:acc>
                  </m:oMath>
                </a14:m>
                <a:r>
                  <a:rPr/>
                  <a:t> is equal to the sampling error + bias</a:t>
                </a:r>
              </a:p>
              <a:p>
                <a:pPr lvl="1"/>
                <a:r>
                  <a:rPr/>
                  <a:t>When would </a:t>
                </a:r>
                <a14:m>
                  <m:oMath xmlns:m="http://schemas.openxmlformats.org/officeDocument/2006/math">
                    <m:acc>
                      <m:accPr>
                        <m:chr m:val="̂"/>
                      </m:accPr>
                      <m:e>
                        <m:r>
                          <m:t>p</m:t>
                        </m:r>
                      </m:e>
                    </m:acc>
                  </m:oMath>
                </a14:m>
                <a:r>
                  <a:rPr/>
                  <a:t> be biased in the previous example?</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 95% confidence interval is an interval such that, if we repeated the data generating process many times, 95% of the intervals would capture the true mean</a:t>
                </a:r>
              </a:p>
              <a:p>
                <a:pPr lvl="0"/>
                <a:r>
                  <a:rPr/>
                  <a:t>To construct, just calculate </a:t>
                </a:r>
                <a14:m>
                  <m:oMath xmlns:m="http://schemas.openxmlformats.org/officeDocument/2006/math">
                    <m:acc>
                      <m:accPr>
                        <m:chr m:val="̂"/>
                      </m:accPr>
                      <m:e>
                        <m:r>
                          <m:t>p</m:t>
                        </m:r>
                      </m:e>
                    </m:acc>
                    <m:r>
                      <m:rPr>
                        <m:sty m:val="p"/>
                      </m:rPr>
                      <m:t>±</m:t>
                    </m:r>
                    <m:sSub>
                      <m:e>
                        <m:r>
                          <m:t>z</m:t>
                        </m:r>
                      </m:e>
                      <m:sub>
                        <m:r>
                          <m:t>.975</m:t>
                        </m:r>
                      </m:sub>
                    </m:sSub>
                    <m:r>
                      <m:t>S</m:t>
                    </m:r>
                    <m:r>
                      <m:t>E</m:t>
                    </m:r>
                    <m:d>
                      <m:dPr>
                        <m:begChr m:val="("/>
                        <m:endChr m:val=")"/>
                        <m:sepChr m:val=""/>
                        <m:grow/>
                      </m:dPr>
                      <m:e>
                        <m:acc>
                          <m:accPr>
                            <m:chr m:val="̂"/>
                          </m:accPr>
                          <m:e>
                            <m:r>
                              <m:t>p</m:t>
                            </m:r>
                          </m:e>
                        </m:acc>
                      </m:e>
                    </m:d>
                  </m:oMath>
                </a14:m>
              </a:p>
              <a:p>
                <a:pPr lvl="1"/>
                <a14:m>
                  <m:oMath xmlns:m="http://schemas.openxmlformats.org/officeDocument/2006/math">
                    <m:sSub>
                      <m:e>
                        <m:r>
                          <m:t>z</m:t>
                        </m:r>
                      </m:e>
                      <m:sub>
                        <m:r>
                          <m:t>.975</m:t>
                        </m:r>
                      </m:sub>
                    </m:sSub>
                    <m:r>
                      <m:rPr>
                        <m:sty m:val="p"/>
                      </m:rPr>
                      <m:t>≈</m:t>
                    </m:r>
                    <m:r>
                      <m:t>1.96</m:t>
                    </m:r>
                  </m:oMath>
                </a14:m>
              </a:p>
              <a:p>
                <a:pPr lvl="0"/>
                <a:r>
                  <a:rPr/>
                  <a:t>This </a:t>
                </a:r>
                <a:r>
                  <a:rPr i="1"/>
                  <a:t>approximately</a:t>
                </a:r>
                <a:r>
                  <a:rPr/>
                  <a:t> means that there is a 95% chance that the true mean is contained in this interval (though really we can interpret the process in a probabilistic nature)</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 Example</a:t>
            </a:r>
          </a:p>
        </p:txBody>
      </p:sp>
      <p:sp>
        <p:nvSpPr>
          <p:cNvPr id="3" name="Content Placeholder 2"/>
          <p:cNvSpPr>
            <a:spLocks noGrp="1"/>
          </p:cNvSpPr>
          <p:nvPr>
            <p:ph idx="1"/>
          </p:nvPr>
        </p:nvSpPr>
        <p:spPr/>
        <p:txBody>
          <a:bodyPr/>
          <a:lstStyle/>
          <a:p>
            <a:pPr lvl="0"/>
            <a:r>
              <a:rPr/>
              <a:t>On Monday you find that 60% of your students show up to class. Your class has a total of 30 students. Calculate a 95% confidence interval for the percent of students who show up to class.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t>
            </a:r>
          </a:p>
        </p:txBody>
      </p:sp>
      <p:sp>
        <p:nvSpPr>
          <p:cNvPr id="3" name="Content Placeholder 2"/>
          <p:cNvSpPr>
            <a:spLocks noGrp="1"/>
          </p:cNvSpPr>
          <p:nvPr>
            <p:ph idx="1"/>
          </p:nvPr>
        </p:nvSpPr>
        <p:spPr/>
        <p:txBody>
          <a:bodyPr/>
          <a:lstStyle/>
          <a:p>
            <a:pPr lvl="0" indent="0">
              <a:buNone/>
            </a:pPr>
            <a:r>
              <a:rPr>
                <a:latin typeface="Courier"/>
              </a:rPr>
              <a:t>       p x:p=F(x)
1: 0.900    1.282
2: 0.950    1.645
3: 0.975    1.960
4: 0.990    2.326
5: 0.995    2.576</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 Conceptual Questions</a:t>
            </a:r>
          </a:p>
        </p:txBody>
      </p:sp>
      <p:sp>
        <p:nvSpPr>
          <p:cNvPr id="3" name="Content Placeholder 2"/>
          <p:cNvSpPr>
            <a:spLocks noGrp="1"/>
          </p:cNvSpPr>
          <p:nvPr>
            <p:ph idx="1"/>
          </p:nvPr>
        </p:nvSpPr>
        <p:spPr/>
        <p:txBody>
          <a:bodyPr/>
          <a:lstStyle/>
          <a:p>
            <a:pPr lvl="0" indent="0" marL="0">
              <a:buNone/>
            </a:pPr>
            <a:r>
              <a:rPr/>
              <a:t>A 90% confidence interval for attendance is approximately (.45,.75). Which of the following interpretations is correct: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 Conceptual Questions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 We are 90% confident that between 45 and 75 percent of students attended class on Monday</a:t>
                </a:r>
              </a:p>
              <a:p>
                <a:pPr lvl="0"/>
                <a:r>
                  <a:rPr/>
                  <a:t>B 90% of our class attends class between 45 and 75 percent of the time</a:t>
                </a:r>
              </a:p>
              <a:p>
                <a:pPr lvl="0"/>
                <a:r>
                  <a:rPr/>
                  <a:t>C We are 90% confident that the true percent of students who attend class on a given day is between 45% and 75%, in the sense that 90% of all such confidence intervals would have this property</a:t>
                </a:r>
              </a:p>
              <a:p>
                <a:pPr lvl="0"/>
                <a:r>
                  <a:rPr/>
                  <a:t>D There is a 90% chance that if we repeat this process on Wednesday that </a:t>
                </a:r>
                <a14:m>
                  <m:oMath xmlns:m="http://schemas.openxmlformats.org/officeDocument/2006/math">
                    <m:acc>
                      <m:accPr>
                        <m:chr m:val="̂"/>
                      </m:accPr>
                      <m:e>
                        <m:r>
                          <m:t>p</m:t>
                        </m:r>
                      </m:e>
                    </m:acc>
                  </m:oMath>
                </a14:m>
                <a:r>
                  <a:rPr/>
                  <a:t> will be between 45% and 75%</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Statistics as the inverse of probability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 probability, our parameters are known but not our data</a:t>
                </a:r>
              </a:p>
              <a:p>
                <a:pPr lvl="1"/>
                <a:r>
                  <a:rPr/>
                  <a:t>We have a coin with </a:t>
                </a:r>
                <a14:m>
                  <m:oMath xmlns:m="http://schemas.openxmlformats.org/officeDocument/2006/math">
                    <m:r>
                      <m:t>n</m:t>
                    </m:r>
                    <m:r>
                      <m:rPr>
                        <m:sty m:val="p"/>
                      </m:rPr>
                      <m:t>=</m:t>
                    </m:r>
                    <m:r>
                      <m:t>3</m:t>
                    </m:r>
                    <m:r>
                      <m:rPr>
                        <m:sty m:val="p"/>
                      </m:rPr>
                      <m:t>,</m:t>
                    </m:r>
                    <m:r>
                      <m:t>p</m:t>
                    </m:r>
                    <m:r>
                      <m:rPr>
                        <m:sty m:val="p"/>
                      </m:rPr>
                      <m:t>=</m:t>
                    </m:r>
                    <m:r>
                      <m:t>.5</m:t>
                    </m:r>
                  </m:oMath>
                </a14:m>
                <a:r>
                  <a:rPr/>
                  <a:t> and want to calculate the probability of observing the data </a:t>
                </a:r>
                <a14:m>
                  <m:oMath xmlns:m="http://schemas.openxmlformats.org/officeDocument/2006/math">
                    <m:r>
                      <m:t>H</m:t>
                    </m:r>
                    <m:r>
                      <m:rPr>
                        <m:sty m:val="p"/>
                      </m:rPr>
                      <m:t>,</m:t>
                    </m:r>
                    <m:r>
                      <m:t>H</m:t>
                    </m:r>
                    <m:r>
                      <m:rPr>
                        <m:sty m:val="p"/>
                      </m:rPr>
                      <m:t>,</m:t>
                    </m:r>
                    <m:r>
                      <m:t>T</m:t>
                    </m:r>
                  </m:oMath>
                </a14:m>
              </a:p>
              <a:p>
                <a:pPr lvl="0"/>
                <a:r>
                  <a:rPr/>
                  <a:t>In statistics, our data is known but our parameters are not</a:t>
                </a:r>
              </a:p>
              <a:p>
                <a:pPr lvl="1"/>
                <a:r>
                  <a:rPr/>
                  <a:t>We observe </a:t>
                </a:r>
                <a14:m>
                  <m:oMath xmlns:m="http://schemas.openxmlformats.org/officeDocument/2006/math">
                    <m:r>
                      <m:t>H</m:t>
                    </m:r>
                    <m:r>
                      <m:rPr>
                        <m:sty m:val="p"/>
                      </m:rPr>
                      <m:t>,</m:t>
                    </m:r>
                    <m:r>
                      <m:t>H</m:t>
                    </m:r>
                    <m:r>
                      <m:rPr>
                        <m:sty m:val="p"/>
                      </m:rPr>
                      <m:t>,</m:t>
                    </m:r>
                    <m:r>
                      <m:t>T</m:t>
                    </m:r>
                  </m:oMath>
                </a14:m>
                <a:r>
                  <a:rPr/>
                  <a:t> and want to estimate p</a:t>
                </a:r>
              </a:p>
              <a:p>
                <a:pPr lvl="1"/>
                <a:r>
                  <a:rPr/>
                  <a:t>This is mathematically impossible! But with enough data we can make educated guesses and rule out certain possibilities</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a:t>
            </a:r>
          </a:p>
        </p:txBody>
      </p:sp>
      <p:sp>
        <p:nvSpPr>
          <p:cNvPr id="3" name="Content Placeholder 2"/>
          <p:cNvSpPr>
            <a:spLocks noGrp="1"/>
          </p:cNvSpPr>
          <p:nvPr>
            <p:ph idx="1"/>
          </p:nvPr>
        </p:nvSpPr>
        <p:spPr/>
        <p:txBody>
          <a:bodyPr/>
          <a:lstStyle/>
          <a:p>
            <a:pPr lvl="0"/>
            <a:r>
              <a:rPr/>
              <a:t>The confidence interval gives us precision about estimates, but we can also now formally test different hypotheses using a very similar methodology</a:t>
            </a:r>
          </a:p>
          <a:p>
            <a:pPr lvl="0"/>
            <a:r>
              <a:rPr/>
              <a:t>In hypothesis testing, we will have a default view of the world (the null hypothesis), and we will use data to test whether or not this is consistent with reality</a:t>
            </a:r>
          </a:p>
          <a:p>
            <a:pPr lvl="0"/>
            <a:r>
              <a:rPr/>
              <a:t>We can use this to rule out certain possibilities, but never to prove anything</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 give a multiple choice question with 4 possible answers on an exam. You believe that your students know nothing. Under this hypothesis, the probability that a student gives the correct answer is 25%, and each student’s answers are independent</a:t>
                </a:r>
              </a:p>
              <a:p>
                <a:pPr lvl="0"/>
                <a:r>
                  <a:rPr/>
                  <a:t>You collect the actual test responses to test whether your hypothesis is reasonable. You have the alternative hypothesis that students actually understand the material (so that </a:t>
                </a:r>
                <a14:m>
                  <m:oMath xmlns:m="http://schemas.openxmlformats.org/officeDocument/2006/math">
                    <m:r>
                      <m:t>p</m:t>
                    </m:r>
                    <m:r>
                      <m:rPr>
                        <m:sty m:val="p"/>
                      </m:rPr>
                      <m:t>&gt;</m:t>
                    </m:r>
                    <m:r>
                      <m:t>.25</m:t>
                    </m:r>
                  </m:oMath>
                </a14:m>
                <a:r>
                  <a:rPr/>
                  <a:t>)</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Example</a:t>
            </a:r>
          </a:p>
        </p:txBody>
      </p:sp>
      <p:sp>
        <p:nvSpPr>
          <p:cNvPr id="3" name="Content Placeholder 2"/>
          <p:cNvSpPr>
            <a:spLocks noGrp="1"/>
          </p:cNvSpPr>
          <p:nvPr>
            <p:ph idx="1"/>
          </p:nvPr>
        </p:nvSpPr>
        <p:spPr/>
        <p:txBody>
          <a:bodyPr/>
          <a:lstStyle/>
          <a:p>
            <a:pPr lvl="0"/>
            <a:r>
              <a:rPr/>
              <a:t>29 out of 100 students get the answer correct</a:t>
            </a:r>
          </a:p>
          <a:p>
            <a:pPr lvl="0"/>
            <a:r>
              <a:rPr/>
              <a:t>If each student randomly guessed, what would be the probably that at least this many students got the answer correct?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 the prior example, we computed the </a:t>
                </a:r>
                <a:r>
                  <a:rPr b="1"/>
                  <a:t>conditional probability of observing the data, given the null hypothesis</a:t>
                </a:r>
                <a:r>
                  <a:rPr/>
                  <a:t>. This is called the </a:t>
                </a:r>
                <a:r>
                  <a:rPr b="1"/>
                  <a:t>p value</a:t>
                </a:r>
              </a:p>
              <a:p>
                <a:pPr lvl="0"/>
                <a:r>
                  <a:rPr/>
                  <a:t>If our p value is high, then we do not have strong evidence to reject our null hypothesis (i.e. our null hypothesis is consistent with our data)</a:t>
                </a:r>
              </a:p>
              <a:p>
                <a:pPr lvl="1"/>
                <a:r>
                  <a:rPr/>
                  <a:t>The threshold we compare to is called the </a:t>
                </a:r>
                <a:r>
                  <a:rPr b="1"/>
                  <a:t>significance level</a:t>
                </a:r>
                <a:r>
                  <a:rPr/>
                  <a:t> and is labeled </a:t>
                </a:r>
                <a14:m>
                  <m:oMath xmlns:m="http://schemas.openxmlformats.org/officeDocument/2006/math">
                    <m:r>
                      <m:t>α</m:t>
                    </m:r>
                  </m:oMath>
                </a14:m>
              </a:p>
              <a:p>
                <a:pPr lvl="1"/>
                <a:r>
                  <a:rPr/>
                  <a:t>Typically </a:t>
                </a:r>
                <a14:m>
                  <m:oMath xmlns:m="http://schemas.openxmlformats.org/officeDocument/2006/math">
                    <m:r>
                      <m:t>α</m:t>
                    </m:r>
                    <m:r>
                      <m:rPr>
                        <m:sty m:val="p"/>
                      </m:rPr>
                      <m:t>=</m:t>
                    </m:r>
                    <m:r>
                      <m:t>.05</m:t>
                    </m:r>
                  </m:oMath>
                </a14:m>
                <a:r>
                  <a:rPr/>
                  <a:t> or </a:t>
                </a:r>
                <a14:m>
                  <m:oMath xmlns:m="http://schemas.openxmlformats.org/officeDocument/2006/math">
                    <m:r>
                      <m:t>α</m:t>
                    </m:r>
                    <m:r>
                      <m:rPr>
                        <m:sty m:val="p"/>
                      </m:rPr>
                      <m:t>=</m:t>
                    </m:r>
                    <m:r>
                      <m:t>.01</m:t>
                    </m:r>
                  </m:oMath>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Framework</a:t>
            </a:r>
          </a:p>
        </p:txBody>
      </p:sp>
      <p:sp>
        <p:nvSpPr>
          <p:cNvPr id="3" name="Content Placeholder 2"/>
          <p:cNvSpPr>
            <a:spLocks noGrp="1"/>
          </p:cNvSpPr>
          <p:nvPr>
            <p:ph idx="1"/>
          </p:nvPr>
        </p:nvSpPr>
        <p:spPr/>
        <p:txBody>
          <a:bodyPr/>
          <a:lstStyle/>
          <a:p>
            <a:pPr lvl="0" indent="0" marL="0">
              <a:buNone/>
            </a:pPr>
            <a:r>
              <a:rPr/>
              <a:t>Which of the following could we support from this experiment?</a:t>
            </a:r>
          </a:p>
          <a:p>
            <a:pPr lvl="0"/>
            <a:r>
              <a:rPr/>
              <a:t>None of the students knew the answer to the question</a:t>
            </a:r>
          </a:p>
          <a:p>
            <a:pPr lvl="0"/>
            <a:r>
              <a:rPr/>
              <a:t>29 percent of the students knew the answer to the question</a:t>
            </a:r>
          </a:p>
          <a:p>
            <a:pPr lvl="0"/>
            <a:r>
              <a:rPr/>
              <a:t>It is likely that no student knew the answer</a:t>
            </a:r>
          </a:p>
          <a:p>
            <a:pPr lvl="0"/>
            <a:r>
              <a:rPr/>
              <a:t>We can’t rule out the possibility that no student knew the answer</a:t>
            </a:r>
          </a:p>
          <a:p>
            <a:pPr lvl="0"/>
            <a:r>
              <a:rPr/>
              <a:t>There is evidence that some students may have known the answer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framework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a:t>
                </a:r>
                <a14:m>
                  <m:oMath xmlns:m="http://schemas.openxmlformats.org/officeDocument/2006/math">
                    <m:r>
                      <m:t>p</m:t>
                    </m:r>
                    <m:r>
                      <m:rPr>
                        <m:sty m:val="p"/>
                      </m:rPr>
                      <m:t>&lt;</m:t>
                    </m:r>
                    <m:r>
                      <m:t>α</m:t>
                    </m:r>
                  </m:oMath>
                </a14:m>
                <a:r>
                  <a:rPr/>
                  <a:t> we </a:t>
                </a:r>
                <a:r>
                  <a:rPr b="1"/>
                  <a:t>reject</a:t>
                </a:r>
                <a:r>
                  <a:rPr/>
                  <a:t> the null hypothesis</a:t>
                </a:r>
              </a:p>
              <a:p>
                <a:pPr lvl="0"/>
                <a:r>
                  <a:rPr/>
                  <a:t>If </a:t>
                </a:r>
                <a14:m>
                  <m:oMath xmlns:m="http://schemas.openxmlformats.org/officeDocument/2006/math">
                    <m:r>
                      <m:t>p</m:t>
                    </m:r>
                    <m:r>
                      <m:rPr>
                        <m:sty m:val="p"/>
                      </m:rPr>
                      <m:t>&gt;</m:t>
                    </m:r>
                    <m:r>
                      <m:t>α</m:t>
                    </m:r>
                  </m:oMath>
                </a14:m>
                <a:r>
                  <a:rPr/>
                  <a:t> we </a:t>
                </a:r>
                <a:r>
                  <a:rPr b="1"/>
                  <a:t>fail to reject</a:t>
                </a:r>
                <a:r>
                  <a:rPr/>
                  <a:t> the null hypothesis</a:t>
                </a:r>
              </a:p>
              <a:p>
                <a:pPr lvl="0"/>
                <a:r>
                  <a:rPr/>
                  <a:t>We never accept the null hypothesis nor do we reject the alternative hypothesis</a:t>
                </a:r>
              </a:p>
              <a:p>
                <a:pPr lvl="0"/>
                <a:r>
                  <a:rPr/>
                  <a:t>When is this appropriate? When is it inappropriate?</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Errors in hypothesis testing</a:t>
            </a:r>
          </a:p>
        </p:txBody>
      </p:sp>
      <p:sp>
        <p:nvSpPr>
          <p:cNvPr id="3" name="Content Placeholder 2"/>
          <p:cNvSpPr>
            <a:spLocks noGrp="1"/>
          </p:cNvSpPr>
          <p:nvPr>
            <p:ph idx="1"/>
          </p:nvPr>
        </p:nvSpPr>
        <p:spPr/>
        <p:txBody>
          <a:bodyPr/>
          <a:lstStyle/>
          <a:p>
            <a:pPr lvl="0"/>
            <a:r>
              <a:rPr/>
              <a:t>We have 4 possible combinations: we can either reject or fail to reject the null hypothesis, and the null hypothesis can either be true or false:</a:t>
            </a:r>
          </a:p>
          <a:p>
            <a:pPr lvl="0"/>
            <a:r>
              <a:rPr/>
              <a:t>Reject when null is true: Type I Error (false positive)</a:t>
            </a:r>
          </a:p>
          <a:p>
            <a:pPr lvl="0"/>
            <a:r>
              <a:rPr/>
              <a:t>Reject when null is false: correct</a:t>
            </a:r>
          </a:p>
          <a:p>
            <a:pPr lvl="0"/>
            <a:r>
              <a:rPr/>
              <a:t>Fail to reject when null is true: correct</a:t>
            </a:r>
          </a:p>
          <a:p>
            <a:pPr lvl="0"/>
            <a:r>
              <a:rPr/>
              <a:t>Fail to reject when null is false: Type II Error (false negative)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Errors in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Type I errors occur at a rate of </a:t>
                </a:r>
                <a14:m>
                  <m:oMath xmlns:m="http://schemas.openxmlformats.org/officeDocument/2006/math">
                    <m:r>
                      <m:t>α</m:t>
                    </m:r>
                  </m:oMath>
                </a14:m>
                <a:r>
                  <a:rPr/>
                  <a:t>, i.e. typically 1 or 5 percent of the time</a:t>
                </a:r>
              </a:p>
              <a:p>
                <a:pPr lvl="0"/>
                <a:r>
                  <a:rPr/>
                  <a:t>Type II error rates are difficult to calculate. Generally </a:t>
                </a:r>
                <a:r>
                  <a:rPr b="1"/>
                  <a:t>much</a:t>
                </a:r>
                <a:r>
                  <a:rPr/>
                  <a:t> higher than 5%</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Jury analogy</a:t>
            </a:r>
          </a:p>
        </p:txBody>
      </p:sp>
      <p:sp>
        <p:nvSpPr>
          <p:cNvPr id="3" name="Content Placeholder 2"/>
          <p:cNvSpPr>
            <a:spLocks noGrp="1"/>
          </p:cNvSpPr>
          <p:nvPr>
            <p:ph idx="1"/>
          </p:nvPr>
        </p:nvSpPr>
        <p:spPr/>
        <p:txBody>
          <a:bodyPr/>
          <a:lstStyle/>
          <a:p>
            <a:pPr lvl="0"/>
            <a:r>
              <a:rPr/>
              <a:t>In a criminal jury trial in the US, the defendent is presumed innocent until proven otherwise</a:t>
            </a:r>
          </a:p>
          <a:p>
            <a:pPr lvl="0"/>
            <a:r>
              <a:rPr/>
              <a:t>All 12 jurors are required to vote ‘guilty’ to receive a guilty verdict, otherwise they are ‘not guilty’</a:t>
            </a:r>
          </a:p>
          <a:p>
            <a:pPr lvl="1"/>
            <a:r>
              <a:rPr/>
              <a:t>They are never found innocent</a:t>
            </a:r>
          </a:p>
          <a:p>
            <a:pPr lvl="0"/>
            <a:r>
              <a:rPr/>
              <a:t>OJ Simpson was found not guilty in a criminal court. He was found guilty in a civil trial.</a:t>
            </a:r>
          </a:p>
          <a:p>
            <a:pPr lvl="1"/>
            <a:r>
              <a:rPr/>
              <a:t>A civil trial only requires a preponderance of the evidence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rationale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Hypothesis testing is rooted in scientific skepticism. We require strong evidence to believe extraordinary claims</a:t>
                </a:r>
              </a:p>
              <a:p>
                <a:pPr lvl="0"/>
                <a:r>
                  <a:rPr/>
                  <a:t>Suppose an individual wants to test whether climate change is real. They assume the null hypothesis that there is no climate change. They use an </a:t>
                </a:r>
                <a14:m>
                  <m:oMath xmlns:m="http://schemas.openxmlformats.org/officeDocument/2006/math">
                    <m:r>
                      <m:t>α</m:t>
                    </m:r>
                    <m:r>
                      <m:rPr>
                        <m:sty m:val="p"/>
                      </m:rPr>
                      <m:t>=</m:t>
                    </m:r>
                    <m:r>
                      <m:t>.001</m:t>
                    </m:r>
                  </m:oMath>
                </a14:m>
                <a:r>
                  <a:rPr/>
                  <a:t>. What will the result be?</a:t>
                </a:r>
              </a:p>
              <a:p>
                <a:pPr lvl="0"/>
                <a:r>
                  <a:rPr/>
                  <a:t>What if someone instead assumed a null hypothesis that there is an upward trend in global temperatures?</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Defining the Sampling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Let X be the population we’re sampling from. It can have any arbitrary distribution</a:t>
                </a:r>
              </a:p>
              <a:p>
                <a:pPr lvl="0"/>
                <a:r>
                  <a:rPr/>
                  <a:t>Take independent samples from X, labeled </a:t>
                </a:r>
                <a14:m>
                  <m:oMath xmlns:m="http://schemas.openxmlformats.org/officeDocument/2006/math">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oMath>
                </a14:m>
                <a:r>
                  <a:rPr/>
                  <a:t>’</a:t>
                </a:r>
              </a:p>
              <a:p>
                <a:pPr lvl="0"/>
                <a:r>
                  <a:rPr/>
                  <a:t>We are often interested in the mean: </a:t>
                </a:r>
                <a14:m>
                  <m:oMath xmlns:m="http://schemas.openxmlformats.org/officeDocument/2006/math">
                    <m:acc>
                      <m:accPr>
                        <m:chr m:val="‾"/>
                      </m:accPr>
                      <m:e>
                        <m:r>
                          <m:t>X</m:t>
                        </m:r>
                      </m:e>
                    </m:acc>
                    <m:r>
                      <m:rPr>
                        <m:sty m:val="p"/>
                      </m:rPr>
                      <m:t>=</m:t>
                    </m:r>
                    <m:f>
                      <m:fPr>
                        <m:type m:val="bar"/>
                      </m:fPr>
                      <m:num>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num>
                      <m:den>
                        <m:r>
                          <m:t>n</m:t>
                        </m:r>
                      </m:den>
                    </m:f>
                  </m:oMath>
                </a14:m>
              </a:p>
              <a:p>
                <a:pPr lvl="1"/>
                <a14:m>
                  <m:oMath xmlns:m="http://schemas.openxmlformats.org/officeDocument/2006/math">
                    <m:acc>
                      <m:accPr>
                        <m:chr m:val="‾"/>
                      </m:accPr>
                      <m:e>
                        <m:r>
                          <m:t>X</m:t>
                        </m:r>
                      </m:e>
                    </m:acc>
                  </m:oMath>
                </a14:m>
                <a:r>
                  <a:rPr/>
                  <a:t> is our sampling distribution</a:t>
                </a:r>
              </a:p>
              <a:p>
                <a:pPr lvl="1"/>
                <a:r>
                  <a:rPr/>
                  <a:t>(We can also have sampling distributions like </a:t>
                </a:r>
                <a14:m>
                  <m:oMath xmlns:m="http://schemas.openxmlformats.org/officeDocument/2006/math">
                    <m:r>
                      <m:t>m</m:t>
                    </m:r>
                    <m:r>
                      <m:t>a</m:t>
                    </m:r>
                    <m:r>
                      <m:t>x</m:t>
                    </m:r>
                    <m:d>
                      <m:dPr>
                        <m:begChr m:val="("/>
                        <m:endChr m:val=")"/>
                        <m:sepChr m:val=""/>
                        <m:grow/>
                      </m:dPr>
                      <m:e>
                        <m:r>
                          <m:t>X</m:t>
                        </m:r>
                      </m:e>
                    </m:d>
                  </m:oMath>
                </a14:m>
                <a:r>
                  <a:rPr/>
                  <a:t> or </a:t>
                </a:r>
                <a14:m>
                  <m:oMath xmlns:m="http://schemas.openxmlformats.org/officeDocument/2006/math">
                    <m:r>
                      <m:t>v</m:t>
                    </m:r>
                    <m:r>
                      <m:t>a</m:t>
                    </m:r>
                    <m:r>
                      <m:t>r</m:t>
                    </m:r>
                    <m:d>
                      <m:dPr>
                        <m:begChr m:val="("/>
                        <m:endChr m:val=")"/>
                        <m:sepChr m:val=""/>
                        <m:grow/>
                      </m:dPr>
                      <m:e>
                        <m:r>
                          <m:t>X</m:t>
                        </m:r>
                      </m:e>
                    </m:d>
                  </m:oMath>
                </a14:m>
                <a:r>
                  <a:rPr/>
                  <a:t>)</a:t>
                </a:r>
              </a:p>
              <a:p>
                <a:pPr lvl="0"/>
                <a:r>
                  <a:rPr/>
                  <a:t>What does the sampling distribution look like?</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 want to test whether a coin is fair. Write the null and alternative hypothesis for this setup</a:t>
                </a:r>
              </a:p>
              <a:p>
                <a:pPr lvl="0"/>
                <a:r>
                  <a:rPr/>
                  <a:t>Suppose that after collecting data you obtain a p-value of </a:t>
                </a:r>
                <a14:m>
                  <m:oMath xmlns:m="http://schemas.openxmlformats.org/officeDocument/2006/math">
                    <m:r>
                      <m:t>0.03</m:t>
                    </m:r>
                  </m:oMath>
                </a14:m>
                <a:r>
                  <a:rPr/>
                  <a:t>. What would be your conclusion if </a:t>
                </a:r>
                <a14:m>
                  <m:oMath xmlns:m="http://schemas.openxmlformats.org/officeDocument/2006/math">
                    <m:r>
                      <m:t>α</m:t>
                    </m:r>
                    <m:r>
                      <m:rPr>
                        <m:sty m:val="p"/>
                      </m:rPr>
                      <m:t>=</m:t>
                    </m:r>
                    <m:r>
                      <m:t>.05</m:t>
                    </m:r>
                  </m:oMath>
                </a14:m>
                <a:r>
                  <a:rPr/>
                  <a:t>? </a:t>
                </a:r>
                <a14:m>
                  <m:oMath xmlns:m="http://schemas.openxmlformats.org/officeDocument/2006/math">
                    <m:r>
                      <m:t>α</m:t>
                    </m:r>
                    <m:r>
                      <m:rPr>
                        <m:sty m:val="p"/>
                      </m:rPr>
                      <m:t>=</m:t>
                    </m:r>
                    <m:r>
                      <m:t>.01</m:t>
                    </m:r>
                  </m:oMath>
                </a14:m>
                <a:r>
                  <a:rPr/>
                  <a:t>?</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run the test from the previous slide. Which of the following conclusions are valid?</a:t>
                </a:r>
              </a:p>
              <a:p>
                <a:pPr lvl="0"/>
                <a:r>
                  <a:rPr/>
                  <a:t>There is only a 3% chance that the coin is fair</a:t>
                </a:r>
              </a:p>
              <a:p>
                <a:pPr lvl="0"/>
                <a:r>
                  <a:rPr/>
                  <a:t>If </a:t>
                </a:r>
                <a14:m>
                  <m:oMath xmlns:m="http://schemas.openxmlformats.org/officeDocument/2006/math">
                    <m:r>
                      <m:t>α</m:t>
                    </m:r>
                    <m:r>
                      <m:rPr>
                        <m:sty m:val="p"/>
                      </m:rPr>
                      <m:t>=</m:t>
                    </m:r>
                    <m:r>
                      <m:t>.05</m:t>
                    </m:r>
                  </m:oMath>
                </a14:m>
                <a:r>
                  <a:rPr/>
                  <a:t> we conclude that the coin is likely not fair</a:t>
                </a:r>
              </a:p>
              <a:p>
                <a:pPr lvl="0"/>
                <a:r>
                  <a:rPr/>
                  <a:t>If </a:t>
                </a:r>
                <a14:m>
                  <m:oMath xmlns:m="http://schemas.openxmlformats.org/officeDocument/2006/math">
                    <m:r>
                      <m:t>α</m:t>
                    </m:r>
                    <m:r>
                      <m:rPr>
                        <m:sty m:val="p"/>
                      </m:rPr>
                      <m:t>=</m:t>
                    </m:r>
                    <m:r>
                      <m:t>.01</m:t>
                    </m:r>
                  </m:oMath>
                </a14:m>
                <a:r>
                  <a:rPr/>
                  <a:t> we conclude that the coin is likely fair</a:t>
                </a:r>
              </a:p>
              <a:p>
                <a:pPr lvl="0"/>
                <a:r>
                  <a:rPr/>
                  <a:t>There is only a 3% chance of obtaining results this extreme if the coin were fair. Whether this is strong enough evidence against the coin being fair depends on whether </a:t>
                </a:r>
                <a14:m>
                  <m:oMath xmlns:m="http://schemas.openxmlformats.org/officeDocument/2006/math">
                    <m:r>
                      <m:t>α</m:t>
                    </m:r>
                    <m:r>
                      <m:rPr>
                        <m:sty m:val="p"/>
                      </m:rPr>
                      <m:t>=</m:t>
                    </m:r>
                    <m:r>
                      <m:t>.05</m:t>
                    </m:r>
                  </m:oMath>
                </a14:m>
                <a:r>
                  <a:rPr/>
                  <a:t> or </a:t>
                </a:r>
                <a14:m>
                  <m:oMath xmlns:m="http://schemas.openxmlformats.org/officeDocument/2006/math">
                    <m:r>
                      <m:t>α</m:t>
                    </m:r>
                    <m:r>
                      <m:rPr>
                        <m:sty m:val="p"/>
                      </m:rPr>
                      <m:t>=</m:t>
                    </m:r>
                    <m:r>
                      <m:t>.01</m:t>
                    </m:r>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vs Practical Significance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a result has a p-value below </a:t>
                </a:r>
                <a14:m>
                  <m:oMath xmlns:m="http://schemas.openxmlformats.org/officeDocument/2006/math">
                    <m:r>
                      <m:t>α</m:t>
                    </m:r>
                  </m:oMath>
                </a14:m>
                <a:r>
                  <a:rPr/>
                  <a:t>, it is said to be statistically significant</a:t>
                </a:r>
              </a:p>
              <a:p>
                <a:pPr lvl="1"/>
                <a:r>
                  <a:rPr/>
                  <a:t>This just means that it is improbable under a null model</a:t>
                </a:r>
              </a:p>
              <a:p>
                <a:pPr lvl="0"/>
                <a:r>
                  <a:rPr/>
                  <a:t>If we have a very large sample size, even tiny effects can (and often are) statistically significance</a:t>
                </a:r>
              </a:p>
              <a:p>
                <a:pPr lvl="0"/>
                <a:r>
                  <a:rPr/>
                  <a:t>On the other hand, massive effects can lack statistical significance, particularly if we have a small sample size.</a:t>
                </a:r>
              </a:p>
              <a:p>
                <a:pPr lvl="1"/>
                <a:r>
                  <a:rPr/>
                  <a:t>The power of a test is how large of an effect size can be detected</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 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What is </a:t>
                </a:r>
                <a14:m>
                  <m:oMath xmlns:m="http://schemas.openxmlformats.org/officeDocument/2006/math">
                    <m:r>
                      <m:t>E</m:t>
                    </m:r>
                    <m:d>
                      <m:dPr>
                        <m:begChr m:val="["/>
                        <m:endChr m:val="]"/>
                        <m:sepChr m:val=""/>
                        <m:grow/>
                      </m:dPr>
                      <m:e>
                        <m:acc>
                          <m:accPr>
                            <m:chr m:val="‾"/>
                          </m:accPr>
                          <m:e>
                            <m:r>
                              <m:t>X</m:t>
                            </m:r>
                          </m:e>
                        </m:acc>
                      </m:e>
                    </m:d>
                  </m:oMath>
                </a14:m>
                <a:r>
                  <a:rPr/>
                  <a:t>?. Note that this is the average of an average</a:t>
                </a:r>
              </a:p>
              <a:p>
                <a:pPr lvl="0"/>
                <a14:m>
                  <m:oMath xmlns:m="http://schemas.openxmlformats.org/officeDocument/2006/math">
                    <m:r>
                      <m:t>E</m:t>
                    </m:r>
                    <m:d>
                      <m:dPr>
                        <m:begChr m:val="["/>
                        <m:endChr m:val="]"/>
                        <m:sepChr m:val=""/>
                        <m:grow/>
                      </m:dPr>
                      <m:e>
                        <m:acc>
                          <m:accPr>
                            <m:chr m:val="‾"/>
                          </m:accPr>
                          <m:e>
                            <m:r>
                              <m:t>x</m:t>
                            </m:r>
                          </m:e>
                        </m:acc>
                      </m:e>
                    </m:d>
                    <m:r>
                      <m:rPr>
                        <m:sty m:val="p"/>
                      </m:rPr>
                      <m:t>=</m:t>
                    </m:r>
                    <m:r>
                      <m:t>E</m:t>
                    </m:r>
                    <m:d>
                      <m:dPr>
                        <m:begChr m:val="["/>
                        <m:endChr m:val="]"/>
                        <m:sepChr m:val=""/>
                        <m:grow/>
                      </m:dPr>
                      <m:e>
                        <m:f>
                          <m:fPr>
                            <m:type m:val="bar"/>
                          </m:fPr>
                          <m:num>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num>
                          <m:den>
                            <m:r>
                              <m:t>n</m:t>
                            </m:r>
                          </m:den>
                        </m:f>
                      </m:e>
                    </m:d>
                  </m:oMath>
                </a14:m>
              </a:p>
              <a:p>
                <a:pPr lvl="1"/>
                <a:r>
                  <a:rPr/>
                  <a:t>= </a:t>
                </a:r>
                <a14:m>
                  <m:oMath xmlns:m="http://schemas.openxmlformats.org/officeDocument/2006/math">
                    <m:f>
                      <m:fPr>
                        <m:type m:val="bar"/>
                      </m:fPr>
                      <m:num>
                        <m:r>
                          <m:t>1</m:t>
                        </m:r>
                      </m:num>
                      <m:den>
                        <m:r>
                          <m:t>n</m:t>
                        </m:r>
                      </m:den>
                    </m:f>
                    <m:d>
                      <m:dPr>
                        <m:begChr m:val="("/>
                        <m:endChr m:val=")"/>
                        <m:sepChr m:val=""/>
                        <m:grow/>
                      </m:dPr>
                      <m:e>
                        <m:r>
                          <m:t>E</m:t>
                        </m:r>
                        <m:d>
                          <m:dPr>
                            <m:begChr m:val="["/>
                            <m:endChr m:val="]"/>
                            <m:sepChr m:val=""/>
                            <m:grow/>
                          </m:dPr>
                          <m:e>
                            <m:sSub>
                              <m:e>
                                <m:r>
                                  <m:t>X</m:t>
                                </m:r>
                              </m:e>
                              <m:sub>
                                <m:r>
                                  <m:t>1</m:t>
                                </m:r>
                              </m:sub>
                            </m:sSub>
                          </m:e>
                        </m:d>
                        <m:r>
                          <m:rPr>
                            <m:sty m:val="p"/>
                          </m:rPr>
                          <m:t>+</m:t>
                        </m:r>
                        <m:r>
                          <m:t>E</m:t>
                        </m:r>
                        <m:d>
                          <m:dPr>
                            <m:begChr m:val="["/>
                            <m:endChr m:val="]"/>
                            <m:sepChr m:val=""/>
                            <m:grow/>
                          </m:dPr>
                          <m:e>
                            <m:sSub>
                              <m:e>
                                <m:r>
                                  <m:t>X</m:t>
                                </m:r>
                              </m:e>
                              <m:sub>
                                <m:r>
                                  <m:t>2</m:t>
                                </m:r>
                              </m:sub>
                            </m:sSub>
                          </m:e>
                        </m:d>
                        <m:r>
                          <m:rPr>
                            <m:sty m:val="p"/>
                          </m:rPr>
                          <m:t>+</m:t>
                        </m:r>
                        <m:r>
                          <m:rPr>
                            <m:sty m:val="p"/>
                          </m:rPr>
                          <m:t>.</m:t>
                        </m:r>
                        <m:r>
                          <m:rPr>
                            <m:sty m:val="p"/>
                          </m:rPr>
                          <m:t>.</m:t>
                        </m:r>
                        <m:r>
                          <m:rPr>
                            <m:sty m:val="p"/>
                          </m:rPr>
                          <m:t>.</m:t>
                        </m:r>
                        <m:r>
                          <m:rPr>
                            <m:sty m:val="p"/>
                          </m:rPr>
                          <m:t>+</m:t>
                        </m:r>
                        <m:r>
                          <m:t>E</m:t>
                        </m:r>
                        <m:d>
                          <m:dPr>
                            <m:begChr m:val="["/>
                            <m:endChr m:val="]"/>
                            <m:sepChr m:val=""/>
                            <m:grow/>
                          </m:dPr>
                          <m:e>
                            <m:sSub>
                              <m:e>
                                <m:r>
                                  <m:t>X</m:t>
                                </m:r>
                              </m:e>
                              <m:sub>
                                <m:r>
                                  <m:t>n</m:t>
                                </m:r>
                              </m:sub>
                            </m:sSub>
                          </m:e>
                        </m:d>
                      </m:e>
                    </m:d>
                  </m:oMath>
                </a14:m>
              </a:p>
              <a:p>
                <a:pPr lvl="1"/>
                <a:r>
                  <a:rPr/>
                  <a:t>= </a:t>
                </a:r>
                <a14:m>
                  <m:oMath xmlns:m="http://schemas.openxmlformats.org/officeDocument/2006/math">
                    <m:f>
                      <m:fPr>
                        <m:type m:val="bar"/>
                      </m:fPr>
                      <m:num>
                        <m:r>
                          <m:t>1</m:t>
                        </m:r>
                      </m:num>
                      <m:den>
                        <m:r>
                          <m:t>n</m:t>
                        </m:r>
                      </m:den>
                    </m:f>
                    <m:d>
                      <m:dPr>
                        <m:begChr m:val="("/>
                        <m:endChr m:val=")"/>
                        <m:sepChr m:val=""/>
                        <m:grow/>
                      </m:dPr>
                      <m:e>
                        <m:r>
                          <m:t>n</m:t>
                        </m:r>
                        <m:r>
                          <m:t>E</m:t>
                        </m:r>
                        <m:d>
                          <m:dPr>
                            <m:begChr m:val="["/>
                            <m:endChr m:val="]"/>
                            <m:sepChr m:val=""/>
                            <m:grow/>
                          </m:dPr>
                          <m:e>
                            <m:r>
                              <m:t>X</m:t>
                            </m:r>
                          </m:e>
                        </m:d>
                      </m:e>
                    </m:d>
                    <m:r>
                      <m:rPr>
                        <m:sty m:val="p"/>
                      </m:rPr>
                      <m:t>=</m:t>
                    </m:r>
                    <m:r>
                      <m:t>E</m:t>
                    </m:r>
                    <m:d>
                      <m:dPr>
                        <m:begChr m:val="["/>
                        <m:endChr m:val="]"/>
                        <m:sepChr m:val=""/>
                        <m:grow/>
                      </m:dPr>
                      <m:e>
                        <m:r>
                          <m:t>X</m:t>
                        </m:r>
                      </m:e>
                    </m:d>
                  </m:oMath>
                </a14:m>
              </a:p>
              <a:p>
                <a:pPr lvl="0"/>
                <a:r>
                  <a:rPr/>
                  <a:t>Not very surprising, but also confusing!</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 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What is </a:t>
                </a:r>
                <a14:m>
                  <m:oMath xmlns:m="http://schemas.openxmlformats.org/officeDocument/2006/math">
                    <m:r>
                      <m:t>v</m:t>
                    </m:r>
                    <m:r>
                      <m:t>a</m:t>
                    </m:r>
                    <m:r>
                      <m:t>r</m:t>
                    </m:r>
                    <m:d>
                      <m:dPr>
                        <m:begChr m:val="("/>
                        <m:endChr m:val=")"/>
                        <m:sepChr m:val=""/>
                        <m:grow/>
                      </m:dPr>
                      <m:e>
                        <m:acc>
                          <m:accPr>
                            <m:chr m:val="‾"/>
                          </m:accPr>
                          <m:e>
                            <m:r>
                              <m:t>X</m:t>
                            </m:r>
                          </m:e>
                        </m:acc>
                      </m:e>
                    </m:d>
                  </m:oMath>
                </a14:m>
                <a:r>
                  <a:rPr/>
                  <a:t>?</a:t>
                </a:r>
              </a:p>
              <a:p>
                <a:pPr lvl="0"/>
                <a14:m>
                  <m:oMath xmlns:m="http://schemas.openxmlformats.org/officeDocument/2006/math">
                    <m:r>
                      <m:t>v</m:t>
                    </m:r>
                    <m:r>
                      <m:t>a</m:t>
                    </m:r>
                    <m:r>
                      <m:t>r</m:t>
                    </m:r>
                    <m:d>
                      <m:dPr>
                        <m:begChr m:val="("/>
                        <m:endChr m:val=")"/>
                        <m:sepChr m:val=""/>
                        <m:grow/>
                      </m:dPr>
                      <m:e>
                        <m:acc>
                          <m:accPr>
                            <m:chr m:val="‾"/>
                          </m:accPr>
                          <m:e>
                            <m:r>
                              <m:t>x</m:t>
                            </m:r>
                          </m:e>
                        </m:acc>
                      </m:e>
                    </m:d>
                    <m:r>
                      <m:rPr>
                        <m:sty m:val="p"/>
                      </m:rPr>
                      <m:t>=</m:t>
                    </m:r>
                    <m:r>
                      <m:t>v</m:t>
                    </m:r>
                    <m:r>
                      <m:t>a</m:t>
                    </m:r>
                    <m:r>
                      <m:t>r</m:t>
                    </m:r>
                    <m:d>
                      <m:dPr>
                        <m:begChr m:val="("/>
                        <m:endChr m:val=")"/>
                        <m:sepChr m:val=""/>
                        <m:grow/>
                      </m:dPr>
                      <m:e>
                        <m:f>
                          <m:fPr>
                            <m:type m:val="bar"/>
                          </m:fPr>
                          <m:num>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num>
                          <m:den>
                            <m:r>
                              <m:t>n</m:t>
                            </m:r>
                          </m:den>
                        </m:f>
                      </m:e>
                    </m:d>
                  </m:oMath>
                </a14:m>
              </a:p>
              <a:p>
                <a:pPr lvl="1"/>
                <a14:m>
                  <m:oMath xmlns:m="http://schemas.openxmlformats.org/officeDocument/2006/math">
                    <m:r>
                      <m:rPr>
                        <m:sty m:val="p"/>
                      </m:rPr>
                      <m:t>=</m:t>
                    </m:r>
                    <m:f>
                      <m:fPr>
                        <m:type m:val="bar"/>
                      </m:fPr>
                      <m:num>
                        <m:r>
                          <m:t>1</m:t>
                        </m:r>
                      </m:num>
                      <m:den>
                        <m:sSup>
                          <m:e>
                            <m:r>
                              <m:t>n</m:t>
                            </m:r>
                          </m:e>
                          <m:sup>
                            <m:r>
                              <m:t>2</m:t>
                            </m:r>
                          </m:sup>
                        </m:sSup>
                      </m:den>
                    </m:f>
                    <m:d>
                      <m:dPr>
                        <m:begChr m:val="("/>
                        <m:endChr m:val=")"/>
                        <m:sepChr m:val=""/>
                        <m:grow/>
                      </m:dPr>
                      <m:e>
                        <m:r>
                          <m:t>v</m:t>
                        </m:r>
                        <m:r>
                          <m:t>a</m:t>
                        </m:r>
                        <m:r>
                          <m:t>r</m:t>
                        </m:r>
                        <m:d>
                          <m:dPr>
                            <m:begChr m:val="("/>
                            <m:endChr m:val=")"/>
                            <m:sepChr m:val=""/>
                            <m:grow/>
                          </m:dPr>
                          <m:e>
                            <m:sSub>
                              <m:e>
                                <m:r>
                                  <m:t>X</m:t>
                                </m:r>
                              </m:e>
                              <m:sub>
                                <m:r>
                                  <m:t>1</m:t>
                                </m:r>
                              </m:sub>
                            </m:sSub>
                          </m:e>
                        </m:d>
                        <m:r>
                          <m:rPr>
                            <m:sty m:val="p"/>
                          </m:rPr>
                          <m:t>+</m:t>
                        </m:r>
                        <m:r>
                          <m:t>v</m:t>
                        </m:r>
                        <m:r>
                          <m:t>a</m:t>
                        </m:r>
                        <m:r>
                          <m:t>r</m:t>
                        </m:r>
                        <m:d>
                          <m:dPr>
                            <m:begChr m:val="("/>
                            <m:endChr m:val=")"/>
                            <m:sepChr m:val=""/>
                            <m:grow/>
                          </m:dPr>
                          <m:e>
                            <m:sSub>
                              <m:e>
                                <m:r>
                                  <m:t>X</m:t>
                                </m:r>
                              </m:e>
                              <m:sub>
                                <m:r>
                                  <m:t>2</m:t>
                                </m:r>
                              </m:sub>
                            </m:sSub>
                          </m:e>
                        </m:d>
                        <m:r>
                          <m:rPr>
                            <m:sty m:val="p"/>
                          </m:rPr>
                          <m:t>+</m:t>
                        </m:r>
                        <m:r>
                          <m:rPr>
                            <m:sty m:val="p"/>
                          </m:rPr>
                          <m:t>.</m:t>
                        </m:r>
                        <m:r>
                          <m:rPr>
                            <m:sty m:val="p"/>
                          </m:rPr>
                          <m:t>.</m:t>
                        </m:r>
                        <m:r>
                          <m:rPr>
                            <m:sty m:val="p"/>
                          </m:rPr>
                          <m:t>.</m:t>
                        </m:r>
                        <m:r>
                          <m:rPr>
                            <m:sty m:val="p"/>
                          </m:rPr>
                          <m:t>+</m:t>
                        </m:r>
                        <m:r>
                          <m:t>v</m:t>
                        </m:r>
                        <m:r>
                          <m:t>a</m:t>
                        </m:r>
                        <m:r>
                          <m:t>r</m:t>
                        </m:r>
                        <m:d>
                          <m:dPr>
                            <m:begChr m:val="("/>
                            <m:endChr m:val=")"/>
                            <m:sepChr m:val=""/>
                            <m:grow/>
                          </m:dPr>
                          <m:e>
                            <m:sSub>
                              <m:e>
                                <m:r>
                                  <m:t>X</m:t>
                                </m:r>
                              </m:e>
                              <m:sub>
                                <m:r>
                                  <m:t>n</m:t>
                                </m:r>
                              </m:sub>
                            </m:sSub>
                          </m:e>
                        </m:d>
                      </m:e>
                    </m:d>
                  </m:oMath>
                </a14:m>
              </a:p>
              <a:p>
                <a:pPr lvl="1"/>
                <a14:m>
                  <m:oMath xmlns:m="http://schemas.openxmlformats.org/officeDocument/2006/math">
                    <m:r>
                      <m:rPr>
                        <m:sty m:val="p"/>
                      </m:rPr>
                      <m:t>=</m:t>
                    </m:r>
                    <m:f>
                      <m:fPr>
                        <m:type m:val="bar"/>
                      </m:fPr>
                      <m:num>
                        <m:r>
                          <m:t>1</m:t>
                        </m:r>
                      </m:num>
                      <m:den>
                        <m:sSup>
                          <m:e>
                            <m:r>
                              <m:t>n</m:t>
                            </m:r>
                          </m:e>
                          <m:sup>
                            <m:r>
                              <m:t>2</m:t>
                            </m:r>
                          </m:sup>
                        </m:sSup>
                      </m:den>
                    </m:f>
                    <m:d>
                      <m:dPr>
                        <m:begChr m:val="("/>
                        <m:endChr m:val=")"/>
                        <m:sepChr m:val=""/>
                        <m:grow/>
                      </m:dPr>
                      <m:e>
                        <m:r>
                          <m:t>n</m:t>
                        </m:r>
                        <m:sSup>
                          <m:e>
                            <m:r>
                              <m:t>σ</m:t>
                            </m:r>
                          </m:e>
                          <m:sup>
                            <m:r>
                              <m:t>2</m:t>
                            </m:r>
                          </m:sup>
                        </m:sSup>
                      </m:e>
                    </m:d>
                    <m:r>
                      <m:rPr>
                        <m:sty m:val="p"/>
                      </m:rPr>
                      <m:t>)</m:t>
                    </m:r>
                    <m:r>
                      <m:rPr>
                        <m:sty m:val="p"/>
                      </m:rPr>
                      <m:t>=</m:t>
                    </m:r>
                    <m:f>
                      <m:fPr>
                        <m:type m:val="bar"/>
                      </m:fPr>
                      <m:num>
                        <m:sSup>
                          <m:e>
                            <m:r>
                              <m:t>σ</m:t>
                            </m:r>
                          </m:e>
                          <m:sup>
                            <m:r>
                              <m:t>2</m:t>
                            </m:r>
                          </m:sup>
                        </m:sSup>
                      </m:num>
                      <m:den>
                        <m:r>
                          <m:t>n</m:t>
                        </m:r>
                      </m:den>
                    </m:f>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Parameters vs Statistics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now have several means and variances that we need to keep straight</a:t>
                </a:r>
              </a:p>
              <a:p>
                <a:pPr lvl="0"/>
                <a:r>
                  <a:rPr/>
                  <a:t>Given a population distribution X, we have </a:t>
                </a:r>
                <a14:m>
                  <m:oMath xmlns:m="http://schemas.openxmlformats.org/officeDocument/2006/math">
                    <m:sSub>
                      <m:e>
                        <m:r>
                          <m:t>μ</m:t>
                        </m:r>
                      </m:e>
                      <m:sub>
                        <m:r>
                          <m:t>X</m:t>
                        </m:r>
                      </m:sub>
                    </m:sSub>
                  </m:oMath>
                </a14:m>
                <a:r>
                  <a:rPr/>
                  <a:t> and </a:t>
                </a:r>
                <a14:m>
                  <m:oMath xmlns:m="http://schemas.openxmlformats.org/officeDocument/2006/math">
                    <m:sSub>
                      <m:e>
                        <m:r>
                          <m:t>σ</m:t>
                        </m:r>
                      </m:e>
                      <m:sub>
                        <m:r>
                          <m:t>X</m:t>
                        </m:r>
                      </m:sub>
                    </m:sSub>
                  </m:oMath>
                </a14:m>
                <a:r>
                  <a:rPr/>
                  <a:t>. Sometimes these are just labeled </a:t>
                </a:r>
                <a14:m>
                  <m:oMath xmlns:m="http://schemas.openxmlformats.org/officeDocument/2006/math">
                    <m:r>
                      <m:t>μ</m:t>
                    </m:r>
                  </m:oMath>
                </a14:m>
                <a:r>
                  <a:rPr/>
                  <a:t> and </a:t>
                </a:r>
                <a14:m>
                  <m:oMath xmlns:m="http://schemas.openxmlformats.org/officeDocument/2006/math">
                    <m:r>
                      <m:t>σ</m:t>
                    </m:r>
                  </m:oMath>
                </a14:m>
              </a:p>
              <a:p>
                <a:pPr lvl="0"/>
                <a:r>
                  <a:rPr/>
                  <a:t>If our sampling distribution is a mean, we also have </a:t>
                </a:r>
                <a14:m>
                  <m:oMath xmlns:m="http://schemas.openxmlformats.org/officeDocument/2006/math">
                    <m:sSub>
                      <m:e>
                        <m:r>
                          <m:t>μ</m:t>
                        </m:r>
                      </m:e>
                      <m:sub>
                        <m:acc>
                          <m:accPr>
                            <m:chr m:val="‾"/>
                          </m:accPr>
                          <m:e>
                            <m:r>
                              <m:t>X</m:t>
                            </m:r>
                          </m:e>
                        </m:acc>
                      </m:sub>
                    </m:sSub>
                  </m:oMath>
                </a14:m>
                <a:r>
                  <a:rPr/>
                  <a:t> and </a:t>
                </a:r>
                <a14:m>
                  <m:oMath xmlns:m="http://schemas.openxmlformats.org/officeDocument/2006/math">
                    <m:sSub>
                      <m:e>
                        <m:r>
                          <m:t>σ</m:t>
                        </m:r>
                      </m:e>
                      <m:sub>
                        <m:acc>
                          <m:accPr>
                            <m:chr m:val="‾"/>
                          </m:accPr>
                          <m:e>
                            <m:r>
                              <m:t>X</m:t>
                            </m:r>
                          </m:e>
                        </m:acc>
                      </m:sub>
                    </m:sSub>
                  </m:oMath>
                </a14:m>
              </a:p>
              <a:p>
                <a:pPr lvl="1"/>
                <a:r>
                  <a:rPr/>
                  <a:t>These are sometimes just called </a:t>
                </a:r>
                <a14:m>
                  <m:oMath xmlns:m="http://schemas.openxmlformats.org/officeDocument/2006/math">
                    <m:acc>
                      <m:accPr>
                        <m:chr m:val="̂"/>
                      </m:accPr>
                      <m:e>
                        <m:r>
                          <m:t>μ</m:t>
                        </m:r>
                      </m:e>
                    </m:acc>
                  </m:oMath>
                </a14:m>
                <a:r>
                  <a:rPr/>
                  <a:t> and </a:t>
                </a:r>
                <a14:m>
                  <m:oMath xmlns:m="http://schemas.openxmlformats.org/officeDocument/2006/math">
                    <m:acc>
                      <m:accPr>
                        <m:chr m:val="̂"/>
                      </m:accPr>
                      <m:e>
                        <m:r>
                          <m:t>σ</m:t>
                        </m:r>
                      </m:e>
                    </m:acc>
                  </m:oMath>
                </a14:m>
              </a:p>
              <a:p>
                <a:pPr lvl="0"/>
                <a:r>
                  <a:rPr/>
                  <a:t>Note that on average </a:t>
                </a:r>
                <a14:m>
                  <m:oMath xmlns:m="http://schemas.openxmlformats.org/officeDocument/2006/math">
                    <m:sSub>
                      <m:e>
                        <m:r>
                          <m:t>μ</m:t>
                        </m:r>
                      </m:e>
                      <m:sub>
                        <m:r>
                          <m:t>x</m:t>
                        </m:r>
                      </m:sub>
                    </m:sSub>
                    <m:r>
                      <m:rPr>
                        <m:sty m:val="p"/>
                      </m:rPr>
                      <m:t>=</m:t>
                    </m:r>
                    <m:sSub>
                      <m:e>
                        <m:r>
                          <m:t>μ</m:t>
                        </m:r>
                      </m:e>
                      <m:sub>
                        <m:acc>
                          <m:accPr>
                            <m:chr m:val="‾"/>
                          </m:accPr>
                          <m:e>
                            <m:r>
                              <m:t>x</m:t>
                            </m:r>
                          </m:e>
                        </m:acc>
                      </m:sub>
                    </m:sSub>
                  </m:oMath>
                </a14:m>
                <a:r>
                  <a:rPr/>
                  <a:t>, but </a:t>
                </a:r>
                <a14:m>
                  <m:oMath xmlns:m="http://schemas.openxmlformats.org/officeDocument/2006/math">
                    <m:sSub>
                      <m:e>
                        <m:r>
                          <m:t>σ</m:t>
                        </m:r>
                      </m:e>
                      <m:sub>
                        <m:r>
                          <m:t>X</m:t>
                        </m:r>
                      </m:sub>
                    </m:sSub>
                    <m:r>
                      <m:rPr>
                        <m:sty m:val="p"/>
                      </m:rPr>
                      <m:t>≠</m:t>
                    </m:r>
                    <m:sSub>
                      <m:e>
                        <m:r>
                          <m:t>σ</m:t>
                        </m:r>
                      </m:e>
                      <m:sub>
                        <m:acc>
                          <m:accPr>
                            <m:chr m:val="‾"/>
                          </m:accPr>
                          <m:e>
                            <m:r>
                              <m:t>X</m:t>
                            </m:r>
                          </m:e>
                        </m:acc>
                      </m:sub>
                    </m:sSub>
                  </m:oMath>
                </a14:m>
              </a:p>
              <a:p>
                <a:pPr lvl="1"/>
                <a:r>
                  <a:rPr/>
                  <a:t>Also note that </a:t>
                </a:r>
                <a14:m>
                  <m:oMath xmlns:m="http://schemas.openxmlformats.org/officeDocument/2006/math">
                    <m:sSub>
                      <m:e>
                        <m:r>
                          <m:t>μ</m:t>
                        </m:r>
                      </m:e>
                      <m:sub>
                        <m:r>
                          <m:t>X</m:t>
                        </m:r>
                      </m:sub>
                    </m:sSub>
                    <m:r>
                      <m:rPr>
                        <m:sty m:val="p"/>
                      </m:rPr>
                      <m:t>≠</m:t>
                    </m:r>
                    <m:sSub>
                      <m:e>
                        <m:r>
                          <m:t>μ</m:t>
                        </m:r>
                      </m:e>
                      <m:sub>
                        <m:acc>
                          <m:accPr>
                            <m:chr m:val="‾"/>
                          </m:accPr>
                          <m:e>
                            <m:r>
                              <m:t>X</m:t>
                            </m:r>
                          </m:e>
                        </m:acc>
                      </m:sub>
                    </m:sSub>
                  </m:oMath>
                </a14:m>
                <a:r>
                  <a:rPr/>
                  <a:t>, only that </a:t>
                </a:r>
                <a14:m>
                  <m:oMath xmlns:m="http://schemas.openxmlformats.org/officeDocument/2006/math">
                    <m:r>
                      <m:t>E</m:t>
                    </m:r>
                    <m:d>
                      <m:dPr>
                        <m:begChr m:val="["/>
                        <m:endChr m:val="]"/>
                        <m:sepChr m:val=""/>
                        <m:grow/>
                      </m:dPr>
                      <m:e>
                        <m:sSub>
                          <m:e>
                            <m:r>
                              <m:t>μ</m:t>
                            </m:r>
                          </m:e>
                          <m:sub>
                            <m:r>
                              <m:t>X</m:t>
                            </m:r>
                          </m:sub>
                        </m:sSub>
                      </m:e>
                    </m:d>
                    <m:r>
                      <m:rPr>
                        <m:sty m:val="p"/>
                      </m:rPr>
                      <m:t>=</m:t>
                    </m:r>
                    <m:r>
                      <m:t>E</m:t>
                    </m:r>
                    <m:d>
                      <m:dPr>
                        <m:begChr m:val="["/>
                        <m:endChr m:val="]"/>
                        <m:sepChr m:val=""/>
                        <m:grow/>
                      </m:dPr>
                      <m:e>
                        <m:sSub>
                          <m:e>
                            <m:r>
                              <m:t>μ</m:t>
                            </m:r>
                          </m:e>
                          <m:sub>
                            <m:acc>
                              <m:accPr>
                                <m:chr m:val="‾"/>
                              </m:accPr>
                              <m:e>
                                <m:r>
                                  <m:t>X</m:t>
                                </m:r>
                              </m:e>
                            </m:acc>
                          </m:sub>
                        </m:sSub>
                      </m:e>
                    </m:d>
                  </m:oMath>
                </a14:m>
                <a:r>
                  <a:rPr/>
                  <a:t>!</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a:t>
            </a:r>
          </a:p>
        </p:txBody>
      </p:sp>
      <p:sp>
        <p:nvSpPr>
          <p:cNvPr id="3" name="Content Placeholder 2"/>
          <p:cNvSpPr>
            <a:spLocks noGrp="1"/>
          </p:cNvSpPr>
          <p:nvPr>
            <p:ph idx="1"/>
          </p:nvPr>
        </p:nvSpPr>
        <p:spPr/>
        <p:txBody>
          <a:bodyPr/>
          <a:lstStyle/>
          <a:p>
            <a:pPr lvl="0"/>
            <a:r>
              <a:rPr/>
              <a:t>Given the underlying population mean and standard deviation we know the mean and standard deviation of the sampling distribution. But what is its underlying distribution?</a:t>
            </a:r>
          </a:p>
          <a:p>
            <a:pPr lvl="0"/>
            <a:r>
              <a:rPr/>
              <a:t>It’s a nightmare to calculate (the calculation is even suggestively called a convolution)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270 Lecture 7</dc:title>
  <dc:creator>Sam Gifford</dc:creator>
  <cp:keywords/>
  <dcterms:created xsi:type="dcterms:W3CDTF">2025-03-17T17:17:51Z</dcterms:created>
  <dcterms:modified xsi:type="dcterms:W3CDTF">2025-03-17T17:17:51Z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2025-03-03</vt:lpwstr>
  </property>
  <property fmtid="{D5CDD505-2E9C-101B-9397-08002B2CF9AE}" pid="3" name="output">
    <vt:lpwstr>powerpoint_presentation</vt:lpwstr>
  </property>
</Properties>
</file>